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56" r:id="rId5"/>
    <p:sldId id="258" r:id="rId6"/>
    <p:sldId id="713" r:id="rId7"/>
    <p:sldId id="727" r:id="rId8"/>
    <p:sldId id="712" r:id="rId9"/>
    <p:sldId id="494" r:id="rId10"/>
    <p:sldId id="725" r:id="rId11"/>
    <p:sldId id="714" r:id="rId12"/>
    <p:sldId id="715" r:id="rId13"/>
    <p:sldId id="257" r:id="rId14"/>
    <p:sldId id="728" r:id="rId15"/>
    <p:sldId id="726" r:id="rId16"/>
    <p:sldId id="358" r:id="rId17"/>
    <p:sldId id="722" r:id="rId18"/>
    <p:sldId id="717" r:id="rId19"/>
    <p:sldId id="718" r:id="rId20"/>
    <p:sldId id="720" r:id="rId21"/>
    <p:sldId id="721" r:id="rId22"/>
    <p:sldId id="724" r:id="rId23"/>
    <p:sldId id="729" r:id="rId2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Geneva" panose="020B050303040404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Geneva" panose="020B050303040404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6"/>
    <p:restoredTop sz="56473"/>
  </p:normalViewPr>
  <p:slideViewPr>
    <p:cSldViewPr snapToGrid="0" snapToObjects="1">
      <p:cViewPr varScale="1">
        <p:scale>
          <a:sx n="44" d="100"/>
          <a:sy n="44" d="100"/>
        </p:scale>
        <p:origin x="1459" y="48"/>
      </p:cViewPr>
      <p:guideLst/>
    </p:cSldViewPr>
  </p:slideViewPr>
  <p:notesTextViewPr>
    <p:cViewPr>
      <p:scale>
        <a:sx n="1" d="1"/>
        <a:sy n="1" d="1"/>
      </p:scale>
      <p:origin x="0" y="0"/>
    </p:cViewPr>
  </p:notesTextViewPr>
  <p:sorterViewPr>
    <p:cViewPr>
      <p:scale>
        <a:sx n="169" d="100"/>
        <a:sy n="16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C804B941-AC47-44D7-A1EF-04A90A8B026F}"/>
    <pc:docChg chg="modSld">
      <pc:chgData name="Amy Murgatroyd" userId="3e34fdfa-ac50-4786-9f6d-6e61b1097c2e" providerId="ADAL" clId="{C804B941-AC47-44D7-A1EF-04A90A8B026F}" dt="2022-08-30T13:48:24.989" v="0" actId="20577"/>
      <pc:docMkLst>
        <pc:docMk/>
      </pc:docMkLst>
      <pc:sldChg chg="modNotesTx">
        <pc:chgData name="Amy Murgatroyd" userId="3e34fdfa-ac50-4786-9f6d-6e61b1097c2e" providerId="ADAL" clId="{C804B941-AC47-44D7-A1EF-04A90A8B026F}" dt="2022-08-30T13:48:24.989" v="0" actId="20577"/>
        <pc:sldMkLst>
          <pc:docMk/>
          <pc:sldMk cId="277826703" sldId="7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lumMod val="40000"/>
                <a:lumOff val="60000"/>
              </a:schemeClr>
            </a:solidFill>
            <a:ln>
              <a:noFill/>
            </a:ln>
            <a:effectLst/>
          </c:spPr>
          <c:invertIfNegative val="0"/>
          <c:dPt>
            <c:idx val="5"/>
            <c:invertIfNegative val="0"/>
            <c:bubble3D val="0"/>
            <c:spPr>
              <a:solidFill>
                <a:schemeClr val="tx1"/>
              </a:solidFill>
              <a:ln>
                <a:noFill/>
              </a:ln>
              <a:effectLst/>
            </c:spPr>
            <c:extLst>
              <c:ext xmlns:c16="http://schemas.microsoft.com/office/drawing/2014/chart" uri="{C3380CC4-5D6E-409C-BE32-E72D297353CC}">
                <c16:uniqueId val="{00000004-78F7-6F4F-BEE3-3E12CC9151CF}"/>
              </c:ext>
            </c:extLst>
          </c:dPt>
          <c:cat>
            <c:strRef>
              <c:f>Sheet1!$A$2:$A$8</c:f>
              <c:strCache>
                <c:ptCount val="7"/>
                <c:pt idx="0">
                  <c:v>Cigarettes</c:v>
                </c:pt>
                <c:pt idx="1">
                  <c:v>Small cigars</c:v>
                </c:pt>
                <c:pt idx="2">
                  <c:v>Pipes</c:v>
                </c:pt>
                <c:pt idx="3">
                  <c:v>Cigars</c:v>
                </c:pt>
                <c:pt idx="4">
                  <c:v>Shisha</c:v>
                </c:pt>
                <c:pt idx="5">
                  <c:v>E-cigarettes</c:v>
                </c:pt>
                <c:pt idx="6">
                  <c:v>NRTs</c:v>
                </c:pt>
              </c:strCache>
            </c:strRef>
          </c:cat>
          <c:val>
            <c:numRef>
              <c:f>Sheet1!$B$2:$B$8</c:f>
              <c:numCache>
                <c:formatCode>General</c:formatCode>
                <c:ptCount val="7"/>
                <c:pt idx="0">
                  <c:v>100</c:v>
                </c:pt>
                <c:pt idx="1">
                  <c:v>65</c:v>
                </c:pt>
                <c:pt idx="2">
                  <c:v>22</c:v>
                </c:pt>
                <c:pt idx="3">
                  <c:v>15</c:v>
                </c:pt>
                <c:pt idx="4">
                  <c:v>12</c:v>
                </c:pt>
                <c:pt idx="5">
                  <c:v>5</c:v>
                </c:pt>
                <c:pt idx="6">
                  <c:v>2</c:v>
                </c:pt>
              </c:numCache>
            </c:numRef>
          </c:val>
          <c:extLst>
            <c:ext xmlns:c16="http://schemas.microsoft.com/office/drawing/2014/chart" uri="{C3380CC4-5D6E-409C-BE32-E72D297353CC}">
              <c16:uniqueId val="{00000000-78F7-6F4F-BEE3-3E12CC9151CF}"/>
            </c:ext>
          </c:extLst>
        </c:ser>
        <c:dLbls>
          <c:showLegendKey val="0"/>
          <c:showVal val="0"/>
          <c:showCatName val="0"/>
          <c:showSerName val="0"/>
          <c:showPercent val="0"/>
          <c:showBubbleSize val="0"/>
        </c:dLbls>
        <c:gapWidth val="80"/>
        <c:overlap val="25"/>
        <c:axId val="2141403296"/>
        <c:axId val="2142220560"/>
      </c:barChart>
      <c:catAx>
        <c:axId val="21414032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solidFill>
                <a:latin typeface="Century Gothic" panose="020B0502020202020204" pitchFamily="34" charset="0"/>
                <a:ea typeface="+mn-ea"/>
                <a:cs typeface="+mn-cs"/>
              </a:defRPr>
            </a:pPr>
            <a:endParaRPr lang="en-US"/>
          </a:p>
        </c:txPr>
        <c:crossAx val="2142220560"/>
        <c:crosses val="autoZero"/>
        <c:auto val="1"/>
        <c:lblAlgn val="ctr"/>
        <c:lblOffset val="100"/>
        <c:noMultiLvlLbl val="0"/>
      </c:catAx>
      <c:valAx>
        <c:axId val="2142220560"/>
        <c:scaling>
          <c:orientation val="minMax"/>
          <c:max val="100"/>
        </c:scaling>
        <c:delete val="0"/>
        <c:axPos val="l"/>
        <c:majorGridlines>
          <c:spPr>
            <a:ln w="9525" cap="flat" cmpd="sng" algn="ctr">
              <a:solidFill>
                <a:schemeClr val="tx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Century Gothic" panose="020B0502020202020204" pitchFamily="34" charset="0"/>
                <a:ea typeface="+mn-ea"/>
                <a:cs typeface="+mn-cs"/>
              </a:defRPr>
            </a:pPr>
            <a:endParaRPr lang="en-US"/>
          </a:p>
        </c:txPr>
        <c:crossAx val="214140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E357F-1806-3049-88C6-52D5D1591522}" type="datetimeFigureOut">
              <a:rPr lang="en-GB" smtClean="0"/>
              <a:t>30/08/2022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D9850-FC8D-4149-8246-659FB0B464E4}" type="slidenum">
              <a:rPr lang="en-GB" smtClean="0"/>
              <a:t>‹#›</a:t>
            </a:fld>
            <a:endParaRPr lang="en-GB"/>
          </a:p>
        </p:txBody>
      </p:sp>
    </p:spTree>
    <p:extLst>
      <p:ext uri="{BB962C8B-B14F-4D97-AF65-F5344CB8AC3E}">
        <p14:creationId xmlns:p14="http://schemas.microsoft.com/office/powerpoint/2010/main" val="369957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5"/>
          </p:nvPr>
        </p:nvSpPr>
        <p:spPr/>
        <p:txBody>
          <a:bodyPr/>
          <a:lstStyle/>
          <a:p>
            <a:fld id="{E2BD9850-FC8D-4149-8246-659FB0B464E4}" type="slidenum">
              <a:rPr lang="en-GB" smtClean="0"/>
              <a:t>3</a:t>
            </a:fld>
            <a:endParaRPr lang="en-GB"/>
          </a:p>
        </p:txBody>
      </p:sp>
    </p:spTree>
    <p:extLst>
      <p:ext uri="{BB962C8B-B14F-4D97-AF65-F5344CB8AC3E}">
        <p14:creationId xmlns:p14="http://schemas.microsoft.com/office/powerpoint/2010/main" val="69452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starting point. With training, staff will have the skills and knowledge and therefore the confidence to discuss a smoking intervention effectively. </a:t>
            </a:r>
          </a:p>
          <a:p>
            <a:endParaRPr lang="en-GB" dirty="0"/>
          </a:p>
          <a:p>
            <a:r>
              <a:rPr lang="en-GB" dirty="0"/>
              <a:t>Proactive service – effective, responsive, </a:t>
            </a:r>
          </a:p>
        </p:txBody>
      </p:sp>
      <p:sp>
        <p:nvSpPr>
          <p:cNvPr id="4" name="Slide Number Placeholder 3"/>
          <p:cNvSpPr>
            <a:spLocks noGrp="1"/>
          </p:cNvSpPr>
          <p:nvPr>
            <p:ph type="sldNum" sz="quarter" idx="5"/>
          </p:nvPr>
        </p:nvSpPr>
        <p:spPr/>
        <p:txBody>
          <a:bodyPr/>
          <a:lstStyle/>
          <a:p>
            <a:fld id="{E2BD9850-FC8D-4149-8246-659FB0B464E4}" type="slidenum">
              <a:rPr lang="en-GB" smtClean="0"/>
              <a:t>19</a:t>
            </a:fld>
            <a:endParaRPr lang="en-GB"/>
          </a:p>
        </p:txBody>
      </p:sp>
    </p:spTree>
    <p:extLst>
      <p:ext uri="{BB962C8B-B14F-4D97-AF65-F5344CB8AC3E}">
        <p14:creationId xmlns:p14="http://schemas.microsoft.com/office/powerpoint/2010/main" val="34201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cs typeface="Geneva" pitchFamily="6" charset="0"/>
            </a:endParaRPr>
          </a:p>
          <a:p>
            <a:r>
              <a:rPr lang="en-GB" sz="1200" b="1" i="0" kern="1200" dirty="0">
                <a:solidFill>
                  <a:schemeClr val="tx1"/>
                </a:solidFill>
                <a:effectLst/>
                <a:latin typeface="Century Gothic" panose="020B0502020202020204" pitchFamily="34" charset="0"/>
                <a:ea typeface="Geneva" pitchFamily="-109" charset="0"/>
                <a:cs typeface="Geneva" pitchFamily="-109" charset="0"/>
              </a:rPr>
              <a:t>KEY POINT</a:t>
            </a:r>
          </a:p>
          <a:p>
            <a:endParaRPr lang="en-GB" sz="1200" b="1" i="0" kern="1200" dirty="0">
              <a:solidFill>
                <a:schemeClr val="tx1"/>
              </a:solidFill>
              <a:effectLst/>
              <a:latin typeface="Century Gothic" panose="020B0502020202020204" pitchFamily="34" charset="0"/>
              <a:ea typeface="Geneva" pitchFamily="-109" charset="0"/>
              <a:cs typeface="Geneva" pitchFamily="-109" charset="0"/>
            </a:endParaRPr>
          </a:p>
          <a:p>
            <a:r>
              <a:rPr lang="en-GB" sz="1200" b="0" i="0" kern="1200" dirty="0">
                <a:solidFill>
                  <a:schemeClr val="tx1"/>
                </a:solidFill>
                <a:effectLst/>
                <a:latin typeface="Century Gothic" panose="020B0502020202020204" pitchFamily="34" charset="0"/>
                <a:ea typeface="Geneva" pitchFamily="-109" charset="0"/>
                <a:cs typeface="Geneva" pitchFamily="-109" charset="0"/>
              </a:rPr>
              <a:t>In pregnant women who smoke, the benefit of using NRT </a:t>
            </a:r>
            <a:r>
              <a:rPr lang="en-GB" sz="1200" b="1" i="0" kern="1200" dirty="0">
                <a:solidFill>
                  <a:schemeClr val="tx1"/>
                </a:solidFill>
                <a:effectLst/>
                <a:latin typeface="Century Gothic" panose="020B0502020202020204" pitchFamily="34" charset="0"/>
                <a:ea typeface="Geneva" pitchFamily="-109" charset="0"/>
                <a:cs typeface="Geneva" pitchFamily="-109" charset="0"/>
              </a:rPr>
              <a:t>ALWAYS exceeds the risks… </a:t>
            </a:r>
            <a:r>
              <a:rPr lang="en-GB" sz="1200" b="0" i="0" kern="1200" dirty="0">
                <a:solidFill>
                  <a:schemeClr val="tx1"/>
                </a:solidFill>
                <a:effectLst/>
                <a:latin typeface="Century Gothic" panose="020B0502020202020204" pitchFamily="34" charset="0"/>
                <a:ea typeface="Geneva" pitchFamily="-109" charset="0"/>
                <a:cs typeface="Geneva" pitchFamily="-109" charset="0"/>
              </a:rPr>
              <a:t>in other words… the </a:t>
            </a:r>
            <a:r>
              <a:rPr lang="en-GB" sz="1200" b="1" i="0" kern="1200" dirty="0">
                <a:solidFill>
                  <a:schemeClr val="tx1"/>
                </a:solidFill>
                <a:effectLst/>
                <a:latin typeface="Century Gothic" panose="020B0502020202020204" pitchFamily="34" charset="0"/>
                <a:ea typeface="Geneva" pitchFamily="-109" charset="0"/>
                <a:cs typeface="Geneva" pitchFamily="-109" charset="0"/>
              </a:rPr>
              <a:t>BENEFIT </a:t>
            </a:r>
            <a:r>
              <a:rPr lang="en-GB" sz="1200" b="0" i="0" kern="1200" dirty="0">
                <a:solidFill>
                  <a:schemeClr val="tx1"/>
                </a:solidFill>
                <a:effectLst/>
                <a:latin typeface="Century Gothic" panose="020B0502020202020204" pitchFamily="34" charset="0"/>
                <a:ea typeface="Geneva" pitchFamily="-109" charset="0"/>
                <a:cs typeface="Geneva" pitchFamily="-109" charset="0"/>
              </a:rPr>
              <a:t>(of using NRT) far outweighs the </a:t>
            </a:r>
            <a:r>
              <a:rPr lang="en-GB" sz="1200" b="1" i="0" kern="1200" dirty="0">
                <a:solidFill>
                  <a:schemeClr val="tx1"/>
                </a:solidFill>
                <a:effectLst/>
                <a:latin typeface="Century Gothic" panose="020B0502020202020204" pitchFamily="34" charset="0"/>
                <a:ea typeface="Geneva" pitchFamily="-109" charset="0"/>
                <a:cs typeface="Geneva" pitchFamily="-109" charset="0"/>
              </a:rPr>
              <a:t>RISK of continued smoking .</a:t>
            </a:r>
          </a:p>
          <a:p>
            <a:r>
              <a:rPr lang="en-GB" sz="1200" dirty="0"/>
              <a:t>NRT is a matter of choice, any individual cautions or contraindications for not using e.g., allergy to certain products and previous experience of using and preference.</a:t>
            </a:r>
          </a:p>
          <a:p>
            <a:r>
              <a:rPr lang="en-GB" sz="1200" dirty="0">
                <a:solidFill>
                  <a:schemeClr val="bg1"/>
                </a:solidFill>
                <a:latin typeface="Calibri" charset="0"/>
              </a:rPr>
              <a:t>16 hour </a:t>
            </a:r>
            <a:r>
              <a:rPr lang="en-GB" sz="1200" dirty="0" err="1">
                <a:solidFill>
                  <a:schemeClr val="bg1"/>
                </a:solidFill>
                <a:latin typeface="Calibri" charset="0"/>
              </a:rPr>
              <a:t>invisipatch</a:t>
            </a:r>
            <a:r>
              <a:rPr lang="en-GB" sz="1200" dirty="0">
                <a:solidFill>
                  <a:schemeClr val="bg1"/>
                </a:solidFill>
                <a:latin typeface="Calibri" charset="0"/>
              </a:rPr>
              <a:t> is recommended to use</a:t>
            </a:r>
          </a:p>
          <a:p>
            <a:endParaRPr lang="en-GB" dirty="0">
              <a:latin typeface="Calibri" charset="0"/>
            </a:endParaRPr>
          </a:p>
          <a:p>
            <a:endParaRPr lang="en-US" altLang="en-US" dirty="0">
              <a:cs typeface="Geneva" pitchFamily="6" charset="0"/>
            </a:endParaRPr>
          </a:p>
        </p:txBody>
      </p:sp>
      <p:sp>
        <p:nvSpPr>
          <p:cNvPr id="4" name="Slide Number Placeholder 3"/>
          <p:cNvSpPr>
            <a:spLocks noGrp="1"/>
          </p:cNvSpPr>
          <p:nvPr>
            <p:ph type="sldNum" sz="quarter" idx="5"/>
          </p:nvPr>
        </p:nvSpPr>
        <p:spPr/>
        <p:txBody>
          <a:bodyPr/>
          <a:lstStyle/>
          <a:p>
            <a:pPr>
              <a:defRPr/>
            </a:pPr>
            <a:fld id="{242A2382-4541-B845-B6D5-E8B5A330E247}" type="slidenum">
              <a:rPr lang="en-US" smtClean="0"/>
              <a:pPr>
                <a:defRPr/>
              </a:pPr>
              <a:t>5</a:t>
            </a:fld>
            <a:endParaRPr lang="en-US" dirty="0"/>
          </a:p>
        </p:txBody>
      </p:sp>
    </p:spTree>
    <p:extLst>
      <p:ext uri="{BB962C8B-B14F-4D97-AF65-F5344CB8AC3E}">
        <p14:creationId xmlns:p14="http://schemas.microsoft.com/office/powerpoint/2010/main" val="305232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1">
              <a:buFontTx/>
              <a:buChar char="-"/>
            </a:pPr>
            <a:r>
              <a:rPr lang="en-CA" sz="2200" dirty="0">
                <a:latin typeface="Arial" charset="0"/>
                <a:ea typeface="ＭＳ Ｐゴシック" charset="0"/>
                <a:cs typeface="Arial" charset="0"/>
              </a:rPr>
              <a:t>In</a:t>
            </a:r>
            <a:r>
              <a:rPr lang="en-CA" sz="2200" baseline="0" dirty="0">
                <a:latin typeface="Arial" charset="0"/>
                <a:ea typeface="ＭＳ Ｐゴシック" charset="0"/>
                <a:cs typeface="Arial" charset="0"/>
              </a:rPr>
              <a:t> terms of their effectiveness: </a:t>
            </a:r>
            <a:endParaRPr lang="en-CA" sz="2200" dirty="0">
              <a:latin typeface="Arial" charset="0"/>
              <a:ea typeface="ＭＳ Ｐゴシック" charset="0"/>
              <a:cs typeface="Arial" charset="0"/>
            </a:endParaRPr>
          </a:p>
          <a:p>
            <a:pPr lvl="1">
              <a:buFontTx/>
              <a:buChar char="-"/>
            </a:pPr>
            <a:endParaRPr lang="en-CA" sz="2200" dirty="0">
              <a:latin typeface="Arial" charset="0"/>
              <a:ea typeface="ＭＳ Ｐゴシック" charset="0"/>
              <a:cs typeface="Arial" charset="0"/>
            </a:endParaRPr>
          </a:p>
          <a:p>
            <a:pPr lvl="1">
              <a:buFontTx/>
              <a:buChar char="-"/>
            </a:pPr>
            <a:r>
              <a:rPr lang="en-CA" sz="2200" dirty="0">
                <a:latin typeface="Arial"/>
                <a:ea typeface="ＭＳ Ｐゴシック"/>
                <a:cs typeface="Arial"/>
              </a:rPr>
              <a:t>Varenicline  </a:t>
            </a:r>
            <a:r>
              <a:rPr lang="en-CA" sz="2200" dirty="0">
                <a:solidFill>
                  <a:srgbClr val="FFFF00"/>
                </a:solidFill>
                <a:latin typeface="Arial"/>
                <a:ea typeface="ＭＳ Ｐゴシック"/>
                <a:cs typeface="Arial"/>
              </a:rPr>
              <a:t>- 3x’s more likely to quit</a:t>
            </a:r>
          </a:p>
          <a:p>
            <a:pPr lvl="1">
              <a:buFontTx/>
              <a:buChar char="-"/>
            </a:pPr>
            <a:r>
              <a:rPr lang="en-CA" sz="2200" dirty="0">
                <a:latin typeface="Arial" charset="0"/>
                <a:ea typeface="ＭＳ Ｐゴシック" charset="0"/>
                <a:cs typeface="Arial" charset="0"/>
              </a:rPr>
              <a:t>Combination NRT (2 products) </a:t>
            </a:r>
            <a:r>
              <a:rPr lang="en-CA" sz="2200" dirty="0">
                <a:solidFill>
                  <a:srgbClr val="FFFF00"/>
                </a:solidFill>
                <a:latin typeface="Arial" charset="0"/>
                <a:ea typeface="ＭＳ Ｐゴシック" charset="0"/>
                <a:cs typeface="Arial" charset="0"/>
              </a:rPr>
              <a:t>- 3x’s more likely to quit</a:t>
            </a:r>
          </a:p>
          <a:p>
            <a:pPr lvl="1">
              <a:buFontTx/>
              <a:buChar char="-"/>
            </a:pPr>
            <a:endParaRPr lang="en-CA" sz="2200" dirty="0">
              <a:latin typeface="Arial" charset="0"/>
              <a:ea typeface="ＭＳ Ｐゴシック" charset="0"/>
              <a:cs typeface="Arial" charset="0"/>
            </a:endParaRPr>
          </a:p>
          <a:p>
            <a:pPr lvl="1">
              <a:buFontTx/>
              <a:buChar char="-"/>
            </a:pPr>
            <a:r>
              <a:rPr lang="en-CA" sz="2200" dirty="0">
                <a:latin typeface="Arial" charset="0"/>
                <a:ea typeface="ＭＳ Ｐゴシック" charset="0"/>
                <a:cs typeface="Arial" charset="0"/>
              </a:rPr>
              <a:t>Single NRT (1 product) </a:t>
            </a:r>
            <a:r>
              <a:rPr lang="mr-IN" sz="2200" dirty="0">
                <a:latin typeface="Arial" charset="0"/>
                <a:ea typeface="ＭＳ Ｐゴシック" charset="0"/>
                <a:cs typeface="Arial" charset="0"/>
              </a:rPr>
              <a:t>–</a:t>
            </a:r>
            <a:r>
              <a:rPr lang="en-CA" sz="2200" dirty="0">
                <a:latin typeface="Arial" charset="0"/>
                <a:ea typeface="ＭＳ Ｐゴシック" charset="0"/>
                <a:cs typeface="Arial" charset="0"/>
              </a:rPr>
              <a:t> </a:t>
            </a:r>
            <a:r>
              <a:rPr lang="en-CA" sz="2200" dirty="0">
                <a:solidFill>
                  <a:srgbClr val="FFFF00"/>
                </a:solidFill>
                <a:latin typeface="Arial" charset="0"/>
                <a:ea typeface="ＭＳ Ｐゴシック" charset="0"/>
                <a:cs typeface="Arial" charset="0"/>
              </a:rPr>
              <a:t>1.6 to 2x’s more likely to quit</a:t>
            </a:r>
          </a:p>
          <a:p>
            <a:pPr lvl="1">
              <a:buFontTx/>
              <a:buChar char="-"/>
            </a:pPr>
            <a:r>
              <a:rPr lang="en-CA" sz="2200" dirty="0">
                <a:latin typeface="Arial" charset="0"/>
                <a:ea typeface="ＭＳ Ｐゴシック" charset="0"/>
                <a:cs typeface="Arial" charset="0"/>
              </a:rPr>
              <a:t>Bupropion </a:t>
            </a:r>
            <a:r>
              <a:rPr lang="mr-IN" sz="2200" dirty="0">
                <a:latin typeface="Arial" charset="0"/>
                <a:ea typeface="ＭＳ Ｐゴシック" charset="0"/>
                <a:cs typeface="Arial" charset="0"/>
              </a:rPr>
              <a:t>–</a:t>
            </a:r>
            <a:r>
              <a:rPr lang="en-CA" sz="2200" dirty="0">
                <a:latin typeface="Arial" charset="0"/>
                <a:ea typeface="ＭＳ Ｐゴシック" charset="0"/>
                <a:cs typeface="Arial" charset="0"/>
              </a:rPr>
              <a:t> </a:t>
            </a:r>
            <a:r>
              <a:rPr lang="en-CA" sz="2200" dirty="0">
                <a:solidFill>
                  <a:srgbClr val="FFFF00"/>
                </a:solidFill>
                <a:latin typeface="Arial" charset="0"/>
                <a:ea typeface="ＭＳ Ｐゴシック" charset="0"/>
                <a:cs typeface="Arial" charset="0"/>
              </a:rPr>
              <a:t>2x’s more likely to quit</a:t>
            </a:r>
          </a:p>
          <a:p>
            <a:pPr lvl="1">
              <a:buFontTx/>
              <a:buChar char="-"/>
            </a:pPr>
            <a:endParaRPr lang="en-CA" sz="2400" dirty="0">
              <a:latin typeface="Arial" charset="0"/>
              <a:ea typeface="ＭＳ Ｐゴシック" charset="0"/>
              <a:cs typeface="Arial" charset="0"/>
            </a:endParaRPr>
          </a:p>
          <a:p>
            <a:pPr lvl="1">
              <a:buFontTx/>
              <a:buChar char="-"/>
            </a:pPr>
            <a:r>
              <a:rPr lang="en-CA" sz="2000" dirty="0">
                <a:latin typeface="Arial" charset="0"/>
                <a:ea typeface="ＭＳ Ｐゴシック" charset="0"/>
                <a:cs typeface="Arial" charset="0"/>
              </a:rPr>
              <a:t>Combining stop smoking medications with behavioural counselling further increases success with quitting </a:t>
            </a:r>
          </a:p>
          <a:p>
            <a:endPar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The</a:t>
            </a:r>
            <a:r>
              <a:rPr lang="en-US" sz="1200" b="0" i="0" kern="1200" baseline="0" dirty="0">
                <a:solidFill>
                  <a:schemeClr val="tx1"/>
                </a:solidFill>
                <a:effectLst/>
                <a:latin typeface="Century Gothic" panose="020B0502020202020204" pitchFamily="34" charset="0"/>
                <a:ea typeface="ＭＳ Ｐゴシック" panose="020B0600070205080204" pitchFamily="34" charset="-128"/>
                <a:cs typeface="ＭＳ Ｐゴシック" charset="0"/>
              </a:rPr>
              <a:t> decision in terms of which stop smoking </a:t>
            </a:r>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should generally be based on efficacy, patient preference or past experience, and clinical history.  Cost may also be a factor. </a:t>
            </a:r>
            <a:endParaRPr lang="en-CA"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endPar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The two medications with greatest efficacy on long term abstinence rates are: </a:t>
            </a:r>
            <a:endParaRPr lang="en-CA"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pPr marL="171450" indent="-171450">
              <a:buFont typeface="Wingdings" charset="2"/>
              <a:buChar char="§"/>
            </a:pPr>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Varenicline, or </a:t>
            </a:r>
            <a:endParaRPr lang="en-CA"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pPr marL="171450" indent="-171450">
              <a:buFont typeface="Wingdings" charset="2"/>
              <a:buChar char="§"/>
            </a:pPr>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The combination NRT (patch + oral</a:t>
            </a:r>
            <a:r>
              <a:rPr lang="en-US" sz="1200" b="0" i="0" kern="1200" baseline="0" dirty="0">
                <a:solidFill>
                  <a:schemeClr val="tx1"/>
                </a:solidFill>
                <a:effectLst/>
                <a:latin typeface="Century Gothic" panose="020B0502020202020204" pitchFamily="34" charset="0"/>
                <a:ea typeface="ＭＳ Ｐゴシック" panose="020B0600070205080204" pitchFamily="34" charset="-128"/>
                <a:cs typeface="ＭＳ Ｐゴシック" charset="0"/>
              </a:rPr>
              <a:t> form</a:t>
            </a:r>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 </a:t>
            </a:r>
          </a:p>
          <a:p>
            <a:endPar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With both of these medications you can achieve 3 fold increases in smoking abstinence. Meaning 27-45% of patients will be successful with long term smoking abstinence.</a:t>
            </a:r>
          </a:p>
          <a:p>
            <a:endPar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Both have</a:t>
            </a:r>
            <a:r>
              <a:rPr lang="en-US" sz="1200" b="0" i="0" kern="1200" baseline="0" dirty="0">
                <a:solidFill>
                  <a:schemeClr val="tx1"/>
                </a:solidFill>
                <a:effectLst/>
                <a:latin typeface="Century Gothic" panose="020B0502020202020204" pitchFamily="34" charset="0"/>
                <a:ea typeface="ＭＳ Ｐゴシック" panose="020B0600070205080204" pitchFamily="34" charset="-128"/>
                <a:cs typeface="ＭＳ Ｐゴシック" charset="0"/>
              </a:rPr>
              <a:t> been shown to be most effective in increasing rates of long term smoking </a:t>
            </a:r>
            <a:r>
              <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rPr>
              <a:t>abstinence, and both outperform NRT monotherapy or bupropion.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FFFF"/>
                </a:solidFill>
              </a:rPr>
              <a:t>Cahill K, Stevens S, </a:t>
            </a:r>
            <a:r>
              <a:rPr lang="en-US" sz="1200" dirty="0" err="1">
                <a:solidFill>
                  <a:srgbClr val="FFFFFF"/>
                </a:solidFill>
              </a:rPr>
              <a:t>Perera</a:t>
            </a:r>
            <a:r>
              <a:rPr lang="en-US" sz="1200" dirty="0">
                <a:solidFill>
                  <a:srgbClr val="FFFFFF"/>
                </a:solidFill>
              </a:rPr>
              <a:t> R, Lancaster T. Pharmacological interventions for smoking cessation: an overview and network meta‐analysis. Cochrane Database </a:t>
            </a:r>
            <a:r>
              <a:rPr lang="en-US" sz="1200" dirty="0">
                <a:solidFill>
                  <a:schemeClr val="bg1"/>
                </a:solidFill>
              </a:rPr>
              <a:t>of Systematic Reviews 2013, 5. Art. No.: CD009329. DOI: http://</a:t>
            </a:r>
            <a:r>
              <a:rPr lang="en-US" sz="1200" dirty="0" err="1">
                <a:solidFill>
                  <a:schemeClr val="bg1"/>
                </a:solidFill>
              </a:rPr>
              <a:t>dx.doi.org</a:t>
            </a:r>
            <a:r>
              <a:rPr lang="en-US" sz="1200" dirty="0">
                <a:solidFill>
                  <a:schemeClr val="bg1"/>
                </a:solidFill>
              </a:rPr>
              <a:t>/10.1002/14651858.CD009329.pub2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kern="1200" dirty="0">
              <a:solidFill>
                <a:schemeClr val="tx1"/>
              </a:solidFill>
              <a:effectLst/>
              <a:latin typeface="Century Gothic" panose="020B0502020202020204" pitchFamily="34" charset="0"/>
              <a:ea typeface="ＭＳ Ｐゴシック"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242A2382-4541-B845-B6D5-E8B5A330E247}" type="slidenum">
              <a:rPr lang="en-US" smtClean="0"/>
              <a:pPr>
                <a:defRPr/>
              </a:pPr>
              <a:t>6</a:t>
            </a:fld>
            <a:endParaRPr lang="en-US" dirty="0"/>
          </a:p>
        </p:txBody>
      </p:sp>
    </p:spTree>
    <p:extLst>
      <p:ext uri="{BB962C8B-B14F-4D97-AF65-F5344CB8AC3E}">
        <p14:creationId xmlns:p14="http://schemas.microsoft.com/office/powerpoint/2010/main" val="23337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clarifies the importance of quitting as early as possible in pregnancy and reassure about using NRT in early pregnancy</a:t>
            </a:r>
          </a:p>
          <a:p>
            <a:endParaRPr lang="en-GB" dirty="0"/>
          </a:p>
          <a:p>
            <a:r>
              <a:rPr lang="en-GB" dirty="0"/>
              <a:t>Addressing cutting down</a:t>
            </a:r>
          </a:p>
          <a:p>
            <a:endParaRPr lang="en-GB" dirty="0"/>
          </a:p>
          <a:p>
            <a:r>
              <a:rPr lang="en-GB" dirty="0"/>
              <a:t>16 hour patch recommendation continues, but now we can use combination therapy and e-cigs</a:t>
            </a:r>
          </a:p>
        </p:txBody>
      </p:sp>
      <p:sp>
        <p:nvSpPr>
          <p:cNvPr id="4" name="Slide Number Placeholder 3"/>
          <p:cNvSpPr>
            <a:spLocks noGrp="1"/>
          </p:cNvSpPr>
          <p:nvPr>
            <p:ph type="sldNum" sz="quarter" idx="5"/>
          </p:nvPr>
        </p:nvSpPr>
        <p:spPr/>
        <p:txBody>
          <a:bodyPr/>
          <a:lstStyle/>
          <a:p>
            <a:fld id="{E2BD9850-FC8D-4149-8246-659FB0B464E4}" type="slidenum">
              <a:rPr lang="en-GB" smtClean="0"/>
              <a:t>8</a:t>
            </a:fld>
            <a:endParaRPr lang="en-GB"/>
          </a:p>
        </p:txBody>
      </p:sp>
    </p:spTree>
    <p:extLst>
      <p:ext uri="{BB962C8B-B14F-4D97-AF65-F5344CB8AC3E}">
        <p14:creationId xmlns:p14="http://schemas.microsoft.com/office/powerpoint/2010/main" val="206593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Dual use of tobacco and e-cigarettes do not reduce the risks for pregnant women</a:t>
            </a:r>
          </a:p>
        </p:txBody>
      </p:sp>
      <p:sp>
        <p:nvSpPr>
          <p:cNvPr id="4" name="Slide Number Placeholder 3"/>
          <p:cNvSpPr>
            <a:spLocks noGrp="1"/>
          </p:cNvSpPr>
          <p:nvPr>
            <p:ph type="sldNum" sz="quarter" idx="5"/>
          </p:nvPr>
        </p:nvSpPr>
        <p:spPr/>
        <p:txBody>
          <a:bodyPr/>
          <a:lstStyle/>
          <a:p>
            <a:fld id="{E2BD9850-FC8D-4149-8246-659FB0B464E4}" type="slidenum">
              <a:rPr lang="en-GB" smtClean="0"/>
              <a:t>11</a:t>
            </a:fld>
            <a:endParaRPr lang="en-GB"/>
          </a:p>
        </p:txBody>
      </p:sp>
    </p:spTree>
    <p:extLst>
      <p:ext uri="{BB962C8B-B14F-4D97-AF65-F5344CB8AC3E}">
        <p14:creationId xmlns:p14="http://schemas.microsoft.com/office/powerpoint/2010/main" val="297254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GB" dirty="0"/>
              <a:t>Most things that we do carry some risk and so it is unlikely that we will ever be able to say that vapes are completely safe.</a:t>
            </a:r>
          </a:p>
          <a:p>
            <a:pPr>
              <a:defRPr/>
            </a:pPr>
            <a:endParaRPr lang="en-GB" dirty="0"/>
          </a:p>
          <a:p>
            <a:pPr>
              <a:defRPr/>
            </a:pPr>
            <a:r>
              <a:rPr lang="en-GB" dirty="0"/>
              <a:t>However, when considering the safety of vaping we need to take into account that virtually all vape users are either current or ex-smokers. It is therefore more appropriate to ask the question: how much less harmful than smoking is vaping?</a:t>
            </a:r>
          </a:p>
          <a:p>
            <a:pPr>
              <a:defRPr/>
            </a:pPr>
            <a:endParaRPr lang="en-GB" dirty="0"/>
          </a:p>
          <a:p>
            <a:pPr>
              <a:defRPr/>
            </a:pPr>
            <a:r>
              <a:rPr lang="en-GB" dirty="0"/>
              <a:t>Short-term exposure to vaping appears to pose few if any risks. Mouth and throat irritation are the most commonly reported symptoms (drinking more water helps with the typical dry mouth that new vapers experience), and these subside over time. There are no high-quality safety data from long-term vape use, but there is no good reason to expect that their use would be anywhere near as risky as smoking. </a:t>
            </a:r>
          </a:p>
          <a:p>
            <a:pPr>
              <a:defRPr/>
            </a:pPr>
            <a:endParaRPr lang="en-CA" dirty="0"/>
          </a:p>
          <a:p>
            <a:pPr>
              <a:defRPr/>
            </a:pPr>
            <a:r>
              <a:rPr lang="en-CA" dirty="0"/>
              <a:t>This slide puts things in perspective. When we compare the risk of various nicotine containing products with smoking cigarettes (with a reference point of 100) we can see where products lie relative to the risk of continuing to smoke cigarettes. </a:t>
            </a:r>
          </a:p>
          <a:p>
            <a:pPr>
              <a:defRPr/>
            </a:pPr>
            <a:endParaRPr lang="en-US" dirty="0"/>
          </a:p>
          <a:p>
            <a:pPr>
              <a:defRPr/>
            </a:pPr>
            <a:r>
              <a:rPr lang="en-US" b="1" dirty="0"/>
              <a:t>Reference: </a:t>
            </a:r>
            <a:r>
              <a:rPr lang="en-US" dirty="0"/>
              <a:t>Estimating the Harms of Nicotine-Containing Products Using the MCDA Approach: Nutt, Phillips, Balfour, Curran, Dockrell, Foulds, Fagerstrom, Letlape, Milton, Polosa, Ramsey, Sweanor.  </a:t>
            </a:r>
            <a:r>
              <a:rPr lang="is-IS" dirty="0"/>
              <a:t>Eur Addict Res 2014;20:218-225</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42A2382-4541-B845-B6D5-E8B5A330E247}" type="slidenum">
              <a:rPr lang="en-US" smtClean="0"/>
              <a:pPr>
                <a:defRPr/>
              </a:pPr>
              <a:t>13</a:t>
            </a:fld>
            <a:endParaRPr lang="en-US" dirty="0"/>
          </a:p>
        </p:txBody>
      </p:sp>
    </p:spTree>
    <p:extLst>
      <p:ext uri="{BB962C8B-B14F-4D97-AF65-F5344CB8AC3E}">
        <p14:creationId xmlns:p14="http://schemas.microsoft.com/office/powerpoint/2010/main" val="14129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Partners who smoke are a significant barrier for pregnant smokers, and often quitting is too difficult. </a:t>
            </a:r>
          </a:p>
        </p:txBody>
      </p:sp>
      <p:sp>
        <p:nvSpPr>
          <p:cNvPr id="4" name="Slide Number Placeholder 3"/>
          <p:cNvSpPr>
            <a:spLocks noGrp="1"/>
          </p:cNvSpPr>
          <p:nvPr>
            <p:ph type="sldNum" sz="quarter" idx="5"/>
          </p:nvPr>
        </p:nvSpPr>
        <p:spPr/>
        <p:txBody>
          <a:bodyPr/>
          <a:lstStyle/>
          <a:p>
            <a:fld id="{E2BD9850-FC8D-4149-8246-659FB0B464E4}" type="slidenum">
              <a:rPr lang="en-GB" smtClean="0"/>
              <a:t>16</a:t>
            </a:fld>
            <a:endParaRPr lang="en-GB"/>
          </a:p>
        </p:txBody>
      </p:sp>
    </p:spTree>
    <p:extLst>
      <p:ext uri="{BB962C8B-B14F-4D97-AF65-F5344CB8AC3E}">
        <p14:creationId xmlns:p14="http://schemas.microsoft.com/office/powerpoint/2010/main" val="16381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existing guidance… however, training is variable in quantity and quality. </a:t>
            </a:r>
          </a:p>
          <a:p>
            <a:endParaRPr lang="en-GB" dirty="0"/>
          </a:p>
          <a:p>
            <a:r>
              <a:rPr lang="en-GB" dirty="0"/>
              <a:t>It also recommends training is provided to the range of maternity care providers such as:</a:t>
            </a:r>
          </a:p>
          <a:p>
            <a:r>
              <a:rPr lang="en-GB" dirty="0"/>
              <a:t>GP’s, obstetricians, sonographers, fertility staff, health visitors</a:t>
            </a:r>
          </a:p>
        </p:txBody>
      </p:sp>
      <p:sp>
        <p:nvSpPr>
          <p:cNvPr id="4" name="Slide Number Placeholder 3"/>
          <p:cNvSpPr>
            <a:spLocks noGrp="1"/>
          </p:cNvSpPr>
          <p:nvPr>
            <p:ph type="sldNum" sz="quarter" idx="5"/>
          </p:nvPr>
        </p:nvSpPr>
        <p:spPr/>
        <p:txBody>
          <a:bodyPr/>
          <a:lstStyle/>
          <a:p>
            <a:fld id="{E2BD9850-FC8D-4149-8246-659FB0B464E4}" type="slidenum">
              <a:rPr lang="en-GB" smtClean="0"/>
              <a:t>17</a:t>
            </a:fld>
            <a:endParaRPr lang="en-GB"/>
          </a:p>
        </p:txBody>
      </p:sp>
    </p:spTree>
    <p:extLst>
      <p:ext uri="{BB962C8B-B14F-4D97-AF65-F5344CB8AC3E}">
        <p14:creationId xmlns:p14="http://schemas.microsoft.com/office/powerpoint/2010/main" val="406772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Rapport… Use motivational communication, be empathetic, be clear, be consistent, do not collude.</a:t>
            </a:r>
          </a:p>
          <a:p>
            <a:endParaRPr lang="en-GB" dirty="0"/>
          </a:p>
          <a:p>
            <a:r>
              <a:rPr lang="en-GB" dirty="0"/>
              <a:t>CO Testing helps to identify smokers, but those who perform CO testing, need to understand the limitations and anticipate questions by women. E.g. low readings, what else can affect the result, time of testing, exploring routine of cigarette smoking</a:t>
            </a:r>
          </a:p>
        </p:txBody>
      </p:sp>
      <p:sp>
        <p:nvSpPr>
          <p:cNvPr id="4" name="Slide Number Placeholder 3"/>
          <p:cNvSpPr>
            <a:spLocks noGrp="1"/>
          </p:cNvSpPr>
          <p:nvPr>
            <p:ph type="sldNum" sz="quarter" idx="5"/>
          </p:nvPr>
        </p:nvSpPr>
        <p:spPr/>
        <p:txBody>
          <a:bodyPr/>
          <a:lstStyle/>
          <a:p>
            <a:fld id="{E2BD9850-FC8D-4149-8246-659FB0B464E4}" type="slidenum">
              <a:rPr lang="en-GB" smtClean="0"/>
              <a:t>18</a:t>
            </a:fld>
            <a:endParaRPr lang="en-GB"/>
          </a:p>
        </p:txBody>
      </p:sp>
    </p:spTree>
    <p:extLst>
      <p:ext uri="{BB962C8B-B14F-4D97-AF65-F5344CB8AC3E}">
        <p14:creationId xmlns:p14="http://schemas.microsoft.com/office/powerpoint/2010/main" val="4410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5976EA-AFBF-F34C-B93D-0E61F91E424E}"/>
              </a:ext>
            </a:extLst>
          </p:cNvPr>
          <p:cNvSpPr/>
          <p:nvPr/>
        </p:nvSpPr>
        <p:spPr>
          <a:xfrm>
            <a:off x="0" y="0"/>
            <a:ext cx="12192000" cy="6858000"/>
          </a:xfrm>
          <a:prstGeom prst="rect">
            <a:avLst/>
          </a:prstGeom>
          <a:gradFill flip="none" rotWithShape="1">
            <a:gsLst>
              <a:gs pos="0">
                <a:srgbClr val="730E18"/>
              </a:gs>
              <a:gs pos="70000">
                <a:srgbClr val="C10C21"/>
              </a:gs>
            </a:gsLst>
            <a:lin ang="178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1pPr>
            <a:lvl2pPr marL="37931725" indent="-37474525"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2pPr>
            <a:lvl3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3pPr>
            <a:lvl4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4pPr>
            <a:lvl5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6" name="Rectangle 5">
            <a:extLst>
              <a:ext uri="{FF2B5EF4-FFF2-40B4-BE49-F238E27FC236}">
                <a16:creationId xmlns:a16="http://schemas.microsoft.com/office/drawing/2014/main" id="{FD11FCBB-CC4F-824D-8618-22FF5AF5F180}"/>
              </a:ext>
            </a:extLst>
          </p:cNvPr>
          <p:cNvSpPr/>
          <p:nvPr/>
        </p:nvSpPr>
        <p:spPr>
          <a:xfrm>
            <a:off x="0" y="4343400"/>
            <a:ext cx="12192000" cy="762000"/>
          </a:xfrm>
          <a:prstGeom prst="rect">
            <a:avLst/>
          </a:prstGeom>
          <a:gradFill flip="none" rotWithShape="1">
            <a:gsLst>
              <a:gs pos="0">
                <a:srgbClr val="730E18">
                  <a:alpha val="70000"/>
                </a:srgbClr>
              </a:gs>
              <a:gs pos="100000">
                <a:srgbClr val="500B11">
                  <a:alpha val="7000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1pPr>
            <a:lvl2pPr marL="37931725" indent="-37474525"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2pPr>
            <a:lvl3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3pPr>
            <a:lvl4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4pPr>
            <a:lvl5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algn="ctr" eaLnBrk="1" hangingPunct="1">
              <a:defRPr/>
            </a:pPr>
            <a:endParaRPr lang="en-US" altLang="en-US" sz="1800">
              <a:solidFill>
                <a:srgbClr val="3D3D3D"/>
              </a:solidFill>
              <a:latin typeface="Calibri" panose="020F0502020204030204" pitchFamily="34" charset="0"/>
            </a:endParaRPr>
          </a:p>
        </p:txBody>
      </p:sp>
      <p:sp>
        <p:nvSpPr>
          <p:cNvPr id="2" name="Title 1"/>
          <p:cNvSpPr>
            <a:spLocks noGrp="1"/>
          </p:cNvSpPr>
          <p:nvPr>
            <p:ph type="ctrTitle"/>
          </p:nvPr>
        </p:nvSpPr>
        <p:spPr>
          <a:xfrm>
            <a:off x="1270000" y="838202"/>
            <a:ext cx="9601200" cy="761999"/>
          </a:xfrm>
        </p:spPr>
        <p:txBody>
          <a:bodyPr>
            <a:normAutofit/>
          </a:bodyPr>
          <a:lstStyle>
            <a:lvl1pPr>
              <a:defRPr sz="4000" b="1"/>
            </a:lvl1pPr>
          </a:lstStyle>
          <a:p>
            <a:r>
              <a:rPr lang="en-GB"/>
              <a:t>Click to edit Master title style</a:t>
            </a:r>
            <a:endParaRPr lang="en-US" dirty="0"/>
          </a:p>
        </p:txBody>
      </p:sp>
      <p:sp>
        <p:nvSpPr>
          <p:cNvPr id="3" name="Subtitle 2"/>
          <p:cNvSpPr>
            <a:spLocks noGrp="1"/>
          </p:cNvSpPr>
          <p:nvPr>
            <p:ph type="subTitle" idx="1"/>
          </p:nvPr>
        </p:nvSpPr>
        <p:spPr>
          <a:xfrm>
            <a:off x="1270000" y="1600200"/>
            <a:ext cx="9601200" cy="1295400"/>
          </a:xfrm>
        </p:spPr>
        <p:txBody>
          <a:bodyPr>
            <a:normAutofit/>
          </a:bodyPr>
          <a:lstStyle>
            <a:lvl1pPr marL="0" indent="0" algn="l">
              <a:buNone/>
              <a:defRPr sz="3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9" name="Text Placeholder 8"/>
          <p:cNvSpPr>
            <a:spLocks noGrp="1"/>
          </p:cNvSpPr>
          <p:nvPr>
            <p:ph type="body" sz="quarter" idx="10"/>
          </p:nvPr>
        </p:nvSpPr>
        <p:spPr>
          <a:xfrm>
            <a:off x="1270000" y="4495800"/>
            <a:ext cx="9601200" cy="457200"/>
          </a:xfrm>
        </p:spPr>
        <p:txBody>
          <a:bodyPr/>
          <a:lstStyle>
            <a:lvl1pPr algn="l">
              <a:buNone/>
              <a:defRPr>
                <a:solidFill>
                  <a:schemeClr val="accent3"/>
                </a:solidFill>
              </a:defRPr>
            </a:lvl1pPr>
            <a:lvl2pPr algn="l">
              <a:buNone/>
              <a:defRPr/>
            </a:lvl2pPr>
            <a:lvl3pPr algn="l">
              <a:buNone/>
              <a:defRPr/>
            </a:lvl3pPr>
            <a:lvl4pPr algn="l">
              <a:buNone/>
              <a:defRPr/>
            </a:lvl4pPr>
            <a:lvl5pPr algn="l">
              <a:buNone/>
              <a:defRPr/>
            </a:lvl5pPr>
          </a:lstStyle>
          <a:p>
            <a:pPr lvl="0"/>
            <a:r>
              <a:rPr lang="en-GB"/>
              <a:t>Click to edit Master text styles</a:t>
            </a:r>
          </a:p>
        </p:txBody>
      </p:sp>
    </p:spTree>
    <p:extLst>
      <p:ext uri="{BB962C8B-B14F-4D97-AF65-F5344CB8AC3E}">
        <p14:creationId xmlns:p14="http://schemas.microsoft.com/office/powerpoint/2010/main" val="228447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92AF3A-EA40-604F-97D6-F4C65EC870CE}"/>
              </a:ext>
            </a:extLst>
          </p:cNvPr>
          <p:cNvSpPr/>
          <p:nvPr/>
        </p:nvSpPr>
        <p:spPr>
          <a:xfrm>
            <a:off x="0" y="0"/>
            <a:ext cx="12192000" cy="6858000"/>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latin typeface="Century Gothic" panose="020B0502020202020204" pitchFamily="34" charset="0"/>
            </a:endParaRPr>
          </a:p>
        </p:txBody>
      </p:sp>
      <p:sp>
        <p:nvSpPr>
          <p:cNvPr id="2" name="Title 1"/>
          <p:cNvSpPr>
            <a:spLocks noGrp="1"/>
          </p:cNvSpPr>
          <p:nvPr>
            <p:ph type="title"/>
          </p:nvPr>
        </p:nvSpPr>
        <p:spPr/>
        <p:txBody>
          <a:bodyPr/>
          <a:lstStyle>
            <a:lvl1pPr marL="0" algn="l">
              <a:defRPr baseline="0"/>
            </a:lvl1pPr>
          </a:lstStyle>
          <a:p>
            <a:r>
              <a:rPr lang="en-GB"/>
              <a:t>Click to edit Master title style</a:t>
            </a:r>
            <a:endParaRPr lang="en-US" dirty="0"/>
          </a:p>
        </p:txBody>
      </p:sp>
    </p:spTree>
    <p:extLst>
      <p:ext uri="{BB962C8B-B14F-4D97-AF65-F5344CB8AC3E}">
        <p14:creationId xmlns:p14="http://schemas.microsoft.com/office/powerpoint/2010/main" val="3314116605"/>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41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5">
            <a:extLst>
              <a:ext uri="{FF2B5EF4-FFF2-40B4-BE49-F238E27FC236}">
                <a16:creationId xmlns:a16="http://schemas.microsoft.com/office/drawing/2014/main" id="{B59EBC50-2730-4740-82EE-102B57127971}"/>
              </a:ext>
            </a:extLst>
          </p:cNvPr>
          <p:cNvSpPr>
            <a:spLocks noGrp="1"/>
          </p:cNvSpPr>
          <p:nvPr>
            <p:ph type="sldNum" sz="quarter" idx="10"/>
          </p:nvPr>
        </p:nvSpPr>
        <p:spPr/>
        <p:txBody>
          <a:bodyPr/>
          <a:lstStyle>
            <a:lvl1pPr>
              <a:defRPr/>
            </a:lvl1pPr>
          </a:lstStyle>
          <a:p>
            <a:fld id="{2BB6D739-9187-DA4E-8C00-40E8568DF10B}" type="slidenum">
              <a:rPr lang="en-GB" smtClean="0"/>
              <a:t>‹#›</a:t>
            </a:fld>
            <a:endParaRPr lang="en-GB"/>
          </a:p>
        </p:txBody>
      </p:sp>
      <p:sp>
        <p:nvSpPr>
          <p:cNvPr id="5" name="Footer Placeholder 4">
            <a:extLst>
              <a:ext uri="{FF2B5EF4-FFF2-40B4-BE49-F238E27FC236}">
                <a16:creationId xmlns:a16="http://schemas.microsoft.com/office/drawing/2014/main" id="{DCAF65CD-173B-554D-842F-EE4F00BF969E}"/>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04651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ular Callout 2">
            <a:extLst>
              <a:ext uri="{FF2B5EF4-FFF2-40B4-BE49-F238E27FC236}">
                <a16:creationId xmlns:a16="http://schemas.microsoft.com/office/drawing/2014/main" id="{8B02D163-FCD4-334C-B7D3-B1765303879E}"/>
              </a:ext>
            </a:extLst>
          </p:cNvPr>
          <p:cNvSpPr>
            <a:spLocks noChangeArrowheads="1"/>
          </p:cNvSpPr>
          <p:nvPr/>
        </p:nvSpPr>
        <p:spPr bwMode="auto">
          <a:xfrm>
            <a:off x="1219200" y="1981200"/>
            <a:ext cx="9753600" cy="2832100"/>
          </a:xfrm>
          <a:prstGeom prst="wedgeRectCallout">
            <a:avLst>
              <a:gd name="adj1" fmla="val -33443"/>
              <a:gd name="adj2" fmla="val 64569"/>
            </a:avLst>
          </a:prstGeom>
          <a:solidFill>
            <a:schemeClr val="accent1"/>
          </a:solidFill>
          <a:ln w="9525">
            <a:noFill/>
            <a:miter lim="800000"/>
            <a:headEnd/>
            <a:tailEnd/>
          </a:ln>
          <a:effectLst/>
        </p:spPr>
        <p:txBody>
          <a:bodyPr lIns="360000" tIns="288000" rIns="360000" bIns="432000" anchor="ctr">
            <a:spAutoFit/>
          </a:bodyPr>
          <a:lstStyle>
            <a:lvl1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1pPr>
            <a:lvl2pPr marL="37931725" indent="-37474525"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2pPr>
            <a:lvl3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3pPr>
            <a:lvl4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4pPr>
            <a:lvl5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eaLnBrk="1" hangingPunct="1">
              <a:lnSpc>
                <a:spcPts val="2500"/>
              </a:lnSpc>
              <a:spcAft>
                <a:spcPts val="1250"/>
              </a:spcAft>
              <a:defRPr/>
            </a:pPr>
            <a:r>
              <a:rPr lang="en-GB" altLang="en-US" sz="2100" i="1">
                <a:solidFill>
                  <a:schemeClr val="accent2"/>
                </a:solidFill>
                <a:latin typeface="Calibri" panose="020F0502020204030204" pitchFamily="34" charset="0"/>
                <a:cs typeface="Calibri" panose="020F0502020204030204" pitchFamily="34" charset="0"/>
              </a:rPr>
              <a:t>“NRT works by reducing withdrawal symptoms and urges to smoke, thereby making stopping smoking a bit easier. </a:t>
            </a:r>
            <a:br>
              <a:rPr lang="en-GB" altLang="en-US" sz="2100" i="1">
                <a:solidFill>
                  <a:schemeClr val="accent2"/>
                </a:solidFill>
                <a:latin typeface="Calibri" panose="020F0502020204030204" pitchFamily="34" charset="0"/>
                <a:cs typeface="Calibri" panose="020F0502020204030204" pitchFamily="34" charset="0"/>
              </a:rPr>
            </a:br>
            <a:r>
              <a:rPr lang="en-GB" altLang="en-US" sz="2100" i="1">
                <a:solidFill>
                  <a:schemeClr val="accent2"/>
                </a:solidFill>
                <a:latin typeface="Calibri" panose="020F0502020204030204" pitchFamily="34" charset="0"/>
                <a:cs typeface="Calibri" panose="020F0502020204030204" pitchFamily="34" charset="0"/>
              </a:rPr>
              <a:t>It is not a magic cure – but it will help.</a:t>
            </a:r>
            <a:endParaRPr lang="en-CA" altLang="en-US" sz="2100" i="1">
              <a:solidFill>
                <a:schemeClr val="accent2"/>
              </a:solidFill>
              <a:latin typeface="Calibri" panose="020F0502020204030204" pitchFamily="34" charset="0"/>
              <a:cs typeface="Calibri" panose="020F0502020204030204" pitchFamily="34" charset="0"/>
            </a:endParaRPr>
          </a:p>
          <a:p>
            <a:pPr eaLnBrk="1" hangingPunct="1">
              <a:lnSpc>
                <a:spcPts val="2500"/>
              </a:lnSpc>
              <a:spcAft>
                <a:spcPts val="1250"/>
              </a:spcAft>
              <a:defRPr/>
            </a:pPr>
            <a:r>
              <a:rPr lang="en-GB" altLang="en-US" sz="2100" i="1">
                <a:solidFill>
                  <a:schemeClr val="accent2"/>
                </a:solidFill>
                <a:latin typeface="Calibri" panose="020F0502020204030204" pitchFamily="34" charset="0"/>
                <a:cs typeface="Calibri" panose="020F0502020204030204" pitchFamily="34" charset="0"/>
              </a:rPr>
              <a:t>Single NRT products will give you about half of the nicotine that you currently get from your cigarettes. This is ‘clean’ therapeutic nicotine which is safe for you and baby”</a:t>
            </a:r>
            <a:endParaRPr lang="en-CA" altLang="en-US" sz="2100" i="1">
              <a:solidFill>
                <a:schemeClr val="accent2"/>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GB"/>
              <a:t>Click to edit Master title style</a:t>
            </a:r>
            <a:endParaRPr lang="en-US"/>
          </a:p>
        </p:txBody>
      </p:sp>
      <p:sp>
        <p:nvSpPr>
          <p:cNvPr id="4" name="Slide Number Placeholder 2">
            <a:extLst>
              <a:ext uri="{FF2B5EF4-FFF2-40B4-BE49-F238E27FC236}">
                <a16:creationId xmlns:a16="http://schemas.microsoft.com/office/drawing/2014/main" id="{59028E3B-A515-A244-8055-7F156319BC2F}"/>
              </a:ext>
            </a:extLst>
          </p:cNvPr>
          <p:cNvSpPr>
            <a:spLocks noGrp="1"/>
          </p:cNvSpPr>
          <p:nvPr>
            <p:ph type="sldNum" sz="quarter" idx="10"/>
          </p:nvPr>
        </p:nvSpPr>
        <p:spPr/>
        <p:txBody>
          <a:bodyPr/>
          <a:lstStyle>
            <a:lvl1pPr>
              <a:defRPr/>
            </a:lvl1pPr>
          </a:lstStyle>
          <a:p>
            <a:fld id="{2BB6D739-9187-DA4E-8C00-40E8568DF10B}" type="slidenum">
              <a:rPr lang="en-GB" smtClean="0"/>
              <a:t>‹#›</a:t>
            </a:fld>
            <a:endParaRPr lang="en-GB"/>
          </a:p>
        </p:txBody>
      </p:sp>
      <p:sp>
        <p:nvSpPr>
          <p:cNvPr id="5" name="Footer Placeholder 3">
            <a:extLst>
              <a:ext uri="{FF2B5EF4-FFF2-40B4-BE49-F238E27FC236}">
                <a16:creationId xmlns:a16="http://schemas.microsoft.com/office/drawing/2014/main" id="{741271CD-0723-FE4E-9C98-AB153A26A8C5}"/>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35688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62000" y="1752601"/>
            <a:ext cx="5029200" cy="4267200"/>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00800" y="1752601"/>
            <a:ext cx="4978400" cy="4267201"/>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5">
            <a:extLst>
              <a:ext uri="{FF2B5EF4-FFF2-40B4-BE49-F238E27FC236}">
                <a16:creationId xmlns:a16="http://schemas.microsoft.com/office/drawing/2014/main" id="{050A582D-59D0-F24A-9EE8-AAC93F993696}"/>
              </a:ext>
            </a:extLst>
          </p:cNvPr>
          <p:cNvSpPr>
            <a:spLocks noGrp="1"/>
          </p:cNvSpPr>
          <p:nvPr>
            <p:ph type="sldNum" sz="quarter" idx="10"/>
          </p:nvPr>
        </p:nvSpPr>
        <p:spPr/>
        <p:txBody>
          <a:bodyPr/>
          <a:lstStyle>
            <a:lvl1pPr>
              <a:defRPr/>
            </a:lvl1pPr>
          </a:lstStyle>
          <a:p>
            <a:fld id="{2BB6D739-9187-DA4E-8C00-40E8568DF10B}" type="slidenum">
              <a:rPr lang="en-GB" smtClean="0"/>
              <a:t>‹#›</a:t>
            </a:fld>
            <a:endParaRPr lang="en-GB"/>
          </a:p>
        </p:txBody>
      </p:sp>
      <p:sp>
        <p:nvSpPr>
          <p:cNvPr id="6" name="Footer Placeholder 4">
            <a:extLst>
              <a:ext uri="{FF2B5EF4-FFF2-40B4-BE49-F238E27FC236}">
                <a16:creationId xmlns:a16="http://schemas.microsoft.com/office/drawing/2014/main" id="{BD959878-E332-6747-963A-DF8B1691C4D8}"/>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0374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762000" y="1747520"/>
            <a:ext cx="5029200" cy="639762"/>
          </a:xfrm>
        </p:spPr>
        <p:txBody>
          <a:bodyPr anchor="ct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62000" y="2438400"/>
            <a:ext cx="5029200" cy="3581400"/>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568" y="1747520"/>
            <a:ext cx="4982633" cy="639762"/>
          </a:xfrm>
        </p:spPr>
        <p:txBody>
          <a:bodyPr anchor="ct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96568" y="2438400"/>
            <a:ext cx="4982633" cy="3581401"/>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a:extLst>
              <a:ext uri="{FF2B5EF4-FFF2-40B4-BE49-F238E27FC236}">
                <a16:creationId xmlns:a16="http://schemas.microsoft.com/office/drawing/2014/main" id="{E496BE12-2BB0-974C-AAA9-6914BEE4C4B6}"/>
              </a:ext>
            </a:extLst>
          </p:cNvPr>
          <p:cNvSpPr>
            <a:spLocks noGrp="1"/>
          </p:cNvSpPr>
          <p:nvPr>
            <p:ph type="sldNum" sz="quarter" idx="10"/>
          </p:nvPr>
        </p:nvSpPr>
        <p:spPr/>
        <p:txBody>
          <a:bodyPr/>
          <a:lstStyle>
            <a:lvl1pPr>
              <a:defRPr/>
            </a:lvl1pPr>
          </a:lstStyle>
          <a:p>
            <a:fld id="{2BB6D739-9187-DA4E-8C00-40E8568DF10B}" type="slidenum">
              <a:rPr lang="en-GB" smtClean="0"/>
              <a:t>‹#›</a:t>
            </a:fld>
            <a:endParaRPr lang="en-GB"/>
          </a:p>
        </p:txBody>
      </p:sp>
      <p:sp>
        <p:nvSpPr>
          <p:cNvPr id="8" name="Footer Placeholder 4">
            <a:extLst>
              <a:ext uri="{FF2B5EF4-FFF2-40B4-BE49-F238E27FC236}">
                <a16:creationId xmlns:a16="http://schemas.microsoft.com/office/drawing/2014/main" id="{F1B17469-9BF1-B942-A728-0C0C9AB44F6C}"/>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455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1CBC-39EF-8548-9EE8-BAA4BDF422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C673252-EBDC-3A40-A14E-6AD2F818D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1F301D2-8F51-D84E-B369-F5A7EC0A1EB4}"/>
              </a:ext>
            </a:extLst>
          </p:cNvPr>
          <p:cNvSpPr>
            <a:spLocks noGrp="1"/>
          </p:cNvSpPr>
          <p:nvPr>
            <p:ph type="dt" sz="half" idx="10"/>
          </p:nvPr>
        </p:nvSpPr>
        <p:spPr/>
        <p:txBody>
          <a:bodyPr/>
          <a:lstStyle/>
          <a:p>
            <a:fld id="{5D3C3EB7-5627-5445-A1A1-F1223C0B93D2}" type="datetimeFigureOut">
              <a:rPr lang="en-GB" smtClean="0"/>
              <a:t>30/08/2022</a:t>
            </a:fld>
            <a:endParaRPr lang="en-GB"/>
          </a:p>
        </p:txBody>
      </p:sp>
      <p:sp>
        <p:nvSpPr>
          <p:cNvPr id="5" name="Footer Placeholder 4">
            <a:extLst>
              <a:ext uri="{FF2B5EF4-FFF2-40B4-BE49-F238E27FC236}">
                <a16:creationId xmlns:a16="http://schemas.microsoft.com/office/drawing/2014/main" id="{271B74C5-F755-F140-B01A-6D4D7C2B7A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EF63D-7FB9-0C4A-BEEC-F4E53F4FA5B6}"/>
              </a:ext>
            </a:extLst>
          </p:cNvPr>
          <p:cNvSpPr>
            <a:spLocks noGrp="1"/>
          </p:cNvSpPr>
          <p:nvPr>
            <p:ph type="sldNum" sz="quarter" idx="12"/>
          </p:nvPr>
        </p:nvSpPr>
        <p:spPr/>
        <p:txBody>
          <a:bodyPr/>
          <a:lstStyle/>
          <a:p>
            <a:fld id="{2BB6D739-9187-DA4E-8C00-40E8568DF10B}" type="slidenum">
              <a:rPr lang="en-GB" smtClean="0"/>
              <a:t>‹#›</a:t>
            </a:fld>
            <a:endParaRPr lang="en-GB"/>
          </a:p>
        </p:txBody>
      </p:sp>
    </p:spTree>
    <p:extLst>
      <p:ext uri="{BB962C8B-B14F-4D97-AF65-F5344CB8AC3E}">
        <p14:creationId xmlns:p14="http://schemas.microsoft.com/office/powerpoint/2010/main" val="354943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Gener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aseline="0"/>
            </a:lvl1pPr>
          </a:lstStyle>
          <a:p>
            <a:r>
              <a:rPr lang="en-GB"/>
              <a:t>Click to edit Master title style</a:t>
            </a:r>
            <a:endParaRPr lang="en-US" dirty="0"/>
          </a:p>
        </p:txBody>
      </p:sp>
      <p:sp>
        <p:nvSpPr>
          <p:cNvPr id="5" name="Footer Placeholder 4"/>
          <p:cNvSpPr>
            <a:spLocks noGrp="1"/>
          </p:cNvSpPr>
          <p:nvPr>
            <p:ph type="ftr" sz="quarter" idx="11"/>
          </p:nvPr>
        </p:nvSpPr>
        <p:spPr/>
        <p:txBody>
          <a:bodyPr/>
          <a:lstStyle>
            <a:lvl1pPr>
              <a:defRPr sz="1000"/>
            </a:lvl1pPr>
          </a:lstStyle>
          <a:p>
            <a:endParaRPr lang="en-GB"/>
          </a:p>
        </p:txBody>
      </p:sp>
      <p:sp>
        <p:nvSpPr>
          <p:cNvPr id="10" name="Text Placeholder 8">
            <a:extLst>
              <a:ext uri="{FF2B5EF4-FFF2-40B4-BE49-F238E27FC236}">
                <a16:creationId xmlns:a16="http://schemas.microsoft.com/office/drawing/2014/main" id="{C656846D-9FA0-9042-A669-BD77AC2B01FD}"/>
              </a:ext>
            </a:extLst>
          </p:cNvPr>
          <p:cNvSpPr>
            <a:spLocks noGrp="1"/>
          </p:cNvSpPr>
          <p:nvPr>
            <p:ph type="body" idx="12"/>
          </p:nvPr>
        </p:nvSpPr>
        <p:spPr>
          <a:xfrm>
            <a:off x="762000" y="1752600"/>
            <a:ext cx="10622139" cy="4191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1060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F522C-67F6-E54C-AC47-2DBAAB9AF862}"/>
              </a:ext>
            </a:extLst>
          </p:cNvPr>
          <p:cNvSpPr/>
          <p:nvPr/>
        </p:nvSpPr>
        <p:spPr bwMode="auto">
          <a:xfrm>
            <a:off x="0" y="2905184"/>
            <a:ext cx="12192000" cy="1047632"/>
          </a:xfrm>
          <a:prstGeom prst="rect">
            <a:avLst/>
          </a:prstGeom>
          <a:gradFill>
            <a:gsLst>
              <a:gs pos="13000">
                <a:srgbClr val="C20C20"/>
              </a:gs>
              <a:gs pos="100000">
                <a:srgbClr val="7F0E19"/>
              </a:gs>
            </a:gsLst>
            <a:lin ang="7200000" scaled="0"/>
          </a:gradFill>
          <a:ln w="9525">
            <a:noFill/>
            <a:miter lim="800000"/>
            <a:headEnd/>
            <a:tailEnd/>
          </a:ln>
          <a:effectLst/>
        </p:spPr>
        <p:txBody>
          <a:bodyPr rot="0" vert="horz" wrap="square" lIns="360000" tIns="288000" rIns="360000" bIns="432000" rtlCol="0" anchor="ctr" anchorCtr="0" upright="1">
            <a:spAutoFit/>
          </a:bodyPr>
          <a:lstStyle/>
          <a:p>
            <a:pPr algn="ctr">
              <a:lnSpc>
                <a:spcPts val="2500"/>
              </a:lnSpc>
              <a:spcAft>
                <a:spcPts val="1250"/>
              </a:spcAft>
            </a:pPr>
            <a:endParaRPr lang="en-US" sz="2100" i="1" dirty="0">
              <a:solidFill>
                <a:srgbClr val="DD0000"/>
              </a:solidFill>
              <a:effectLst/>
              <a:latin typeface="Calibri"/>
              <a:ea typeface="Calibri"/>
              <a:cs typeface="Times New Roman"/>
            </a:endParaRPr>
          </a:p>
        </p:txBody>
      </p:sp>
      <p:sp>
        <p:nvSpPr>
          <p:cNvPr id="2" name="Title 1"/>
          <p:cNvSpPr>
            <a:spLocks noGrp="1"/>
          </p:cNvSpPr>
          <p:nvPr>
            <p:ph type="ctrTitle"/>
          </p:nvPr>
        </p:nvSpPr>
        <p:spPr>
          <a:xfrm>
            <a:off x="1270000" y="956962"/>
            <a:ext cx="9601200" cy="502567"/>
          </a:xfrm>
        </p:spPr>
        <p:txBody>
          <a:bodyPr>
            <a:normAutofit/>
          </a:bodyPr>
          <a:lstStyle>
            <a:lvl1pPr>
              <a:defRPr sz="2400" b="0">
                <a:solidFill>
                  <a:schemeClr val="accent5"/>
                </a:solidFill>
                <a:effectLst>
                  <a:outerShdw blurRad="254000" dist="38100" dir="5400000" algn="ctr"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270000" y="1481098"/>
            <a:ext cx="9601200" cy="4586943"/>
          </a:xfrm>
        </p:spPr>
        <p:txBody>
          <a:bodyPr>
            <a:noAutofit/>
          </a:bodyPr>
          <a:lstStyle>
            <a:lvl1pPr marL="0" indent="0" algn="l">
              <a:lnSpc>
                <a:spcPts val="3800"/>
              </a:lnSpc>
              <a:spcBef>
                <a:spcPts val="1500"/>
              </a:spcBef>
              <a:spcAft>
                <a:spcPts val="1500"/>
              </a:spcAft>
              <a:buNone/>
              <a:defRPr sz="2800" b="1" i="0">
                <a:solidFill>
                  <a:schemeClr val="bg1"/>
                </a:solidFill>
                <a:effectLst>
                  <a:outerShdw blurRad="254000" dist="38100" dir="5400000" algn="ctr" rotWithShape="0">
                    <a:srgbClr val="000000">
                      <a:alpha val="25000"/>
                    </a:srgbClr>
                  </a:outerShdw>
                </a:effectLst>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9192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B5DEEC-687D-AB4B-86A5-7C558EA5426B}"/>
              </a:ext>
            </a:extLst>
          </p:cNvPr>
          <p:cNvSpPr/>
          <p:nvPr/>
        </p:nvSpPr>
        <p:spPr bwMode="auto">
          <a:xfrm>
            <a:off x="0" y="2905184"/>
            <a:ext cx="12192000" cy="1047632"/>
          </a:xfrm>
          <a:prstGeom prst="rect">
            <a:avLst/>
          </a:prstGeom>
          <a:gradFill>
            <a:gsLst>
              <a:gs pos="13000">
                <a:srgbClr val="C20C20"/>
              </a:gs>
              <a:gs pos="100000">
                <a:srgbClr val="7F0E19"/>
              </a:gs>
            </a:gsLst>
            <a:lin ang="7200000" scaled="0"/>
          </a:gradFill>
          <a:ln w="9525">
            <a:noFill/>
            <a:miter lim="800000"/>
            <a:headEnd/>
            <a:tailEnd/>
          </a:ln>
          <a:effectLst/>
        </p:spPr>
        <p:txBody>
          <a:bodyPr rot="0" vert="horz" wrap="square" lIns="360000" tIns="288000" rIns="360000" bIns="432000" rtlCol="0" anchor="ctr" anchorCtr="0" upright="1">
            <a:spAutoFit/>
          </a:bodyPr>
          <a:lstStyle/>
          <a:p>
            <a:pPr algn="ctr">
              <a:lnSpc>
                <a:spcPts val="2500"/>
              </a:lnSpc>
              <a:spcAft>
                <a:spcPts val="1250"/>
              </a:spcAft>
            </a:pPr>
            <a:endParaRPr lang="en-US" sz="2100" i="1" dirty="0">
              <a:solidFill>
                <a:srgbClr val="DD0000"/>
              </a:solidFill>
              <a:effectLst/>
              <a:latin typeface="Calibri"/>
              <a:ea typeface="Calibri"/>
              <a:cs typeface="Times New Roman"/>
            </a:endParaRPr>
          </a:p>
        </p:txBody>
      </p:sp>
      <p:sp>
        <p:nvSpPr>
          <p:cNvPr id="5" name="Subtitle 2">
            <a:extLst>
              <a:ext uri="{FF2B5EF4-FFF2-40B4-BE49-F238E27FC236}">
                <a16:creationId xmlns:a16="http://schemas.microsoft.com/office/drawing/2014/main" id="{9899109D-217D-F041-A2C0-B8AE13CD4563}"/>
              </a:ext>
            </a:extLst>
          </p:cNvPr>
          <p:cNvSpPr>
            <a:spLocks noGrp="1"/>
          </p:cNvSpPr>
          <p:nvPr>
            <p:ph type="subTitle" idx="1"/>
          </p:nvPr>
        </p:nvSpPr>
        <p:spPr>
          <a:xfrm>
            <a:off x="1270000" y="1772816"/>
            <a:ext cx="9601200" cy="3168352"/>
          </a:xfrm>
        </p:spPr>
        <p:txBody>
          <a:bodyPr anchor="ctr">
            <a:noAutofit/>
          </a:bodyPr>
          <a:lstStyle>
            <a:lvl1pPr marL="0" indent="0" algn="ctr">
              <a:lnSpc>
                <a:spcPts val="4500"/>
              </a:lnSpc>
              <a:spcBef>
                <a:spcPts val="500"/>
              </a:spcBef>
              <a:spcAft>
                <a:spcPts val="500"/>
              </a:spcAft>
              <a:buNone/>
              <a:defRPr sz="4000" b="1" i="0">
                <a:solidFill>
                  <a:schemeClr val="bg1"/>
                </a:solidFill>
                <a:effectLst>
                  <a:outerShdw blurRad="254000" dist="38100" dir="5400000" algn="ctr" rotWithShape="0">
                    <a:srgbClr val="000000">
                      <a:alpha val="25000"/>
                    </a:srgbClr>
                  </a:outerShdw>
                </a:effectLst>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5689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0875FF-BF49-5B4B-B04C-C966ADB15745}"/>
              </a:ext>
            </a:extLst>
          </p:cNvPr>
          <p:cNvSpPr/>
          <p:nvPr/>
        </p:nvSpPr>
        <p:spPr>
          <a:xfrm>
            <a:off x="0" y="6248400"/>
            <a:ext cx="12192000" cy="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1pPr>
            <a:lvl2pPr marL="37931725" indent="-37474525"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2pPr>
            <a:lvl3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3pPr>
            <a:lvl4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4pPr>
            <a:lvl5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algn="ctr" eaLnBrk="1" hangingPunct="1">
              <a:defRPr/>
            </a:pPr>
            <a:endParaRPr lang="en-US" altLang="en-US" sz="1800">
              <a:solidFill>
                <a:schemeClr val="accent1"/>
              </a:solidFill>
              <a:latin typeface="Calibri" panose="020F0502020204030204" pitchFamily="34" charset="0"/>
            </a:endParaRPr>
          </a:p>
        </p:txBody>
      </p:sp>
      <p:sp>
        <p:nvSpPr>
          <p:cNvPr id="7" name="Rectangle 6">
            <a:extLst>
              <a:ext uri="{FF2B5EF4-FFF2-40B4-BE49-F238E27FC236}">
                <a16:creationId xmlns:a16="http://schemas.microsoft.com/office/drawing/2014/main" id="{C3C5D125-C23C-9647-B110-04100201E455}"/>
              </a:ext>
            </a:extLst>
          </p:cNvPr>
          <p:cNvSpPr/>
          <p:nvPr/>
        </p:nvSpPr>
        <p:spPr>
          <a:xfrm>
            <a:off x="0" y="0"/>
            <a:ext cx="12192000" cy="1371600"/>
          </a:xfrm>
          <a:prstGeom prst="rect">
            <a:avLst/>
          </a:prstGeom>
          <a:gradFill flip="none" rotWithShape="1">
            <a:gsLst>
              <a:gs pos="55000">
                <a:srgbClr val="C10C21"/>
              </a:gs>
              <a:gs pos="100000">
                <a:srgbClr val="9D0F1E"/>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1pPr>
            <a:lvl2pPr marL="37931725" indent="-37474525"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2pPr>
            <a:lvl3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3pPr>
            <a:lvl4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4pPr>
            <a:lvl5pPr eaLnBrk="0" hangingPunct="0">
              <a:defRPr sz="2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028" name="Title Placeholder 1">
            <a:extLst>
              <a:ext uri="{FF2B5EF4-FFF2-40B4-BE49-F238E27FC236}">
                <a16:creationId xmlns:a16="http://schemas.microsoft.com/office/drawing/2014/main" id="{17277FE5-E0B4-6944-B1ED-BD04BE4F10A6}"/>
              </a:ext>
            </a:extLst>
          </p:cNvPr>
          <p:cNvSpPr>
            <a:spLocks noGrp="1"/>
          </p:cNvSpPr>
          <p:nvPr>
            <p:ph type="title"/>
          </p:nvPr>
        </p:nvSpPr>
        <p:spPr bwMode="auto">
          <a:xfrm>
            <a:off x="762000" y="152400"/>
            <a:ext cx="1061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a:extLst>
              <a:ext uri="{FF2B5EF4-FFF2-40B4-BE49-F238E27FC236}">
                <a16:creationId xmlns:a16="http://schemas.microsoft.com/office/drawing/2014/main" id="{B9949720-6260-9B40-BBED-17DC5EACE7DF}"/>
              </a:ext>
            </a:extLst>
          </p:cNvPr>
          <p:cNvSpPr>
            <a:spLocks noGrp="1"/>
          </p:cNvSpPr>
          <p:nvPr>
            <p:ph type="body" idx="1"/>
          </p:nvPr>
        </p:nvSpPr>
        <p:spPr bwMode="auto">
          <a:xfrm>
            <a:off x="762000" y="1752600"/>
            <a:ext cx="1061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a:extLst>
              <a:ext uri="{FF2B5EF4-FFF2-40B4-BE49-F238E27FC236}">
                <a16:creationId xmlns:a16="http://schemas.microsoft.com/office/drawing/2014/main" id="{B278B410-1BAF-B84A-8484-C0E4CA57AF34}"/>
              </a:ext>
            </a:extLst>
          </p:cNvPr>
          <p:cNvSpPr>
            <a:spLocks noGrp="1"/>
          </p:cNvSpPr>
          <p:nvPr>
            <p:ph type="sldNum" sz="quarter" idx="4"/>
          </p:nvPr>
        </p:nvSpPr>
        <p:spPr>
          <a:xfrm>
            <a:off x="8737600" y="6356351"/>
            <a:ext cx="2641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panose="020F0502020204030204" pitchFamily="34" charset="0"/>
              </a:defRPr>
            </a:lvl1pPr>
          </a:lstStyle>
          <a:p>
            <a:fld id="{2BB6D739-9187-DA4E-8C00-40E8568DF10B}" type="slidenum">
              <a:rPr lang="en-GB" smtClean="0"/>
              <a:t>‹#›</a:t>
            </a:fld>
            <a:endParaRPr lang="en-GB"/>
          </a:p>
        </p:txBody>
      </p:sp>
      <p:sp>
        <p:nvSpPr>
          <p:cNvPr id="9" name="Footer Placeholder 4">
            <a:extLst>
              <a:ext uri="{FF2B5EF4-FFF2-40B4-BE49-F238E27FC236}">
                <a16:creationId xmlns:a16="http://schemas.microsoft.com/office/drawing/2014/main" id="{65505E0F-F584-DD4D-81BD-FD9F3095C2A4}"/>
              </a:ext>
            </a:extLst>
          </p:cNvPr>
          <p:cNvSpPr>
            <a:spLocks noGrp="1"/>
          </p:cNvSpPr>
          <p:nvPr>
            <p:ph type="ftr" sz="quarter" idx="3"/>
          </p:nvPr>
        </p:nvSpPr>
        <p:spPr>
          <a:xfrm>
            <a:off x="762000" y="6356351"/>
            <a:ext cx="7264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latin typeface="Calibri" panose="020F0502020204030204" pitchFamily="34" charset="0"/>
              </a:defRPr>
            </a:lvl1pPr>
          </a:lstStyle>
          <a:p>
            <a:endParaRPr lang="en-GB"/>
          </a:p>
        </p:txBody>
      </p:sp>
    </p:spTree>
    <p:extLst>
      <p:ext uri="{BB962C8B-B14F-4D97-AF65-F5344CB8AC3E}">
        <p14:creationId xmlns:p14="http://schemas.microsoft.com/office/powerpoint/2010/main" val="1754348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sz="2800" kern="1200">
          <a:solidFill>
            <a:schemeClr val="bg1"/>
          </a:solidFill>
          <a:latin typeface="+mj-lt"/>
          <a:ea typeface="Geneva" pitchFamily="-109" charset="0"/>
          <a:cs typeface="Geneva" pitchFamily="-109" charset="0"/>
        </a:defRPr>
      </a:lvl1pPr>
      <a:lvl2pPr algn="l" defTabSz="457200" rtl="0" eaLnBrk="1" fontAlgn="base" hangingPunct="1">
        <a:spcBef>
          <a:spcPct val="0"/>
        </a:spcBef>
        <a:spcAft>
          <a:spcPct val="0"/>
        </a:spcAft>
        <a:defRPr sz="2800">
          <a:solidFill>
            <a:schemeClr val="bg1"/>
          </a:solidFill>
          <a:latin typeface="Calibri" pitchFamily="-109" charset="0"/>
          <a:ea typeface="Geneva" pitchFamily="-109" charset="0"/>
          <a:cs typeface="Geneva" pitchFamily="-109" charset="0"/>
        </a:defRPr>
      </a:lvl2pPr>
      <a:lvl3pPr algn="l" defTabSz="457200" rtl="0" eaLnBrk="1" fontAlgn="base" hangingPunct="1">
        <a:spcBef>
          <a:spcPct val="0"/>
        </a:spcBef>
        <a:spcAft>
          <a:spcPct val="0"/>
        </a:spcAft>
        <a:defRPr sz="2800">
          <a:solidFill>
            <a:schemeClr val="bg1"/>
          </a:solidFill>
          <a:latin typeface="Calibri" pitchFamily="-109" charset="0"/>
          <a:ea typeface="Geneva" pitchFamily="-109" charset="0"/>
          <a:cs typeface="Geneva" pitchFamily="-109" charset="0"/>
        </a:defRPr>
      </a:lvl3pPr>
      <a:lvl4pPr algn="l" defTabSz="457200" rtl="0" eaLnBrk="1" fontAlgn="base" hangingPunct="1">
        <a:spcBef>
          <a:spcPct val="0"/>
        </a:spcBef>
        <a:spcAft>
          <a:spcPct val="0"/>
        </a:spcAft>
        <a:defRPr sz="2800">
          <a:solidFill>
            <a:schemeClr val="bg1"/>
          </a:solidFill>
          <a:latin typeface="Calibri" pitchFamily="-109" charset="0"/>
          <a:ea typeface="Geneva" pitchFamily="-109" charset="0"/>
          <a:cs typeface="Geneva" pitchFamily="-109" charset="0"/>
        </a:defRPr>
      </a:lvl4pPr>
      <a:lvl5pPr algn="l" defTabSz="457200" rtl="0" eaLnBrk="1" fontAlgn="base" hangingPunct="1">
        <a:spcBef>
          <a:spcPct val="0"/>
        </a:spcBef>
        <a:spcAft>
          <a:spcPct val="0"/>
        </a:spcAft>
        <a:defRPr sz="2800">
          <a:solidFill>
            <a:schemeClr val="bg1"/>
          </a:solidFill>
          <a:latin typeface="Calibri" pitchFamily="-109" charset="0"/>
          <a:ea typeface="Geneva" pitchFamily="-109" charset="0"/>
          <a:cs typeface="Geneva" pitchFamily="-109" charset="0"/>
        </a:defRPr>
      </a:lvl5pPr>
      <a:lvl6pPr marL="457200" algn="l" defTabSz="457200" rtl="0" eaLnBrk="1" fontAlgn="base" hangingPunct="1">
        <a:spcBef>
          <a:spcPct val="0"/>
        </a:spcBef>
        <a:spcAft>
          <a:spcPct val="0"/>
        </a:spcAft>
        <a:defRPr sz="2600" b="1">
          <a:solidFill>
            <a:schemeClr val="bg1"/>
          </a:solidFill>
          <a:latin typeface="Calibri" pitchFamily="-109" charset="0"/>
          <a:ea typeface="Geneva" pitchFamily="-109" charset="0"/>
          <a:cs typeface="Geneva" pitchFamily="-109" charset="0"/>
        </a:defRPr>
      </a:lvl6pPr>
      <a:lvl7pPr marL="914400" algn="l" defTabSz="457200" rtl="0" eaLnBrk="1" fontAlgn="base" hangingPunct="1">
        <a:spcBef>
          <a:spcPct val="0"/>
        </a:spcBef>
        <a:spcAft>
          <a:spcPct val="0"/>
        </a:spcAft>
        <a:defRPr sz="2600" b="1">
          <a:solidFill>
            <a:schemeClr val="bg1"/>
          </a:solidFill>
          <a:latin typeface="Calibri" pitchFamily="-109" charset="0"/>
          <a:ea typeface="Geneva" pitchFamily="-109" charset="0"/>
          <a:cs typeface="Geneva" pitchFamily="-109" charset="0"/>
        </a:defRPr>
      </a:lvl7pPr>
      <a:lvl8pPr marL="1371600" algn="l" defTabSz="457200" rtl="0" eaLnBrk="1" fontAlgn="base" hangingPunct="1">
        <a:spcBef>
          <a:spcPct val="0"/>
        </a:spcBef>
        <a:spcAft>
          <a:spcPct val="0"/>
        </a:spcAft>
        <a:defRPr sz="2600" b="1">
          <a:solidFill>
            <a:schemeClr val="bg1"/>
          </a:solidFill>
          <a:latin typeface="Calibri" pitchFamily="-109" charset="0"/>
          <a:ea typeface="Geneva" pitchFamily="-109" charset="0"/>
          <a:cs typeface="Geneva" pitchFamily="-109" charset="0"/>
        </a:defRPr>
      </a:lvl8pPr>
      <a:lvl9pPr marL="1828800" algn="l" defTabSz="457200" rtl="0" eaLnBrk="1" fontAlgn="base" hangingPunct="1">
        <a:spcBef>
          <a:spcPct val="0"/>
        </a:spcBef>
        <a:spcAft>
          <a:spcPct val="0"/>
        </a:spcAft>
        <a:defRPr sz="2600" b="1">
          <a:solidFill>
            <a:schemeClr val="bg1"/>
          </a:solidFill>
          <a:latin typeface="Calibri" pitchFamily="-109" charset="0"/>
          <a:ea typeface="Geneva" pitchFamily="-109" charset="0"/>
          <a:cs typeface="Geneva" pitchFamily="-109" charset="0"/>
        </a:defRPr>
      </a:lvl9pPr>
    </p:titleStyle>
    <p:bodyStyle>
      <a:lvl1pPr marL="360363" indent="-360363" algn="l" defTabSz="457200" rtl="0" eaLnBrk="1" fontAlgn="base" hangingPunct="1">
        <a:spcBef>
          <a:spcPts val="500"/>
        </a:spcBef>
        <a:spcAft>
          <a:spcPts val="500"/>
        </a:spcAft>
        <a:buClr>
          <a:srgbClr val="C10C21"/>
        </a:buClr>
        <a:buFont typeface="Lucida Grande" panose="020B0600040502020204" pitchFamily="34" charset="0"/>
        <a:buChar char="■"/>
        <a:defRPr sz="2200" kern="1200">
          <a:solidFill>
            <a:schemeClr val="tx1"/>
          </a:solidFill>
          <a:latin typeface="+mn-lt"/>
          <a:ea typeface="Geneva" pitchFamily="-109" charset="0"/>
          <a:cs typeface="Geneva" pitchFamily="-109" charset="0"/>
        </a:defRPr>
      </a:lvl1pPr>
      <a:lvl2pPr marL="360363" indent="-360363" algn="l" defTabSz="457200" rtl="0" eaLnBrk="1" fontAlgn="base" hangingPunct="1">
        <a:spcBef>
          <a:spcPts val="500"/>
        </a:spcBef>
        <a:spcAft>
          <a:spcPts val="500"/>
        </a:spcAft>
        <a:buClr>
          <a:srgbClr val="C10C21"/>
        </a:buClr>
        <a:buFont typeface="Lucida Grande" panose="020B0600040502020204" pitchFamily="34" charset="0"/>
        <a:buChar char="■"/>
        <a:defRPr sz="2200" kern="1200">
          <a:solidFill>
            <a:schemeClr val="tx1"/>
          </a:solidFill>
          <a:latin typeface="+mn-lt"/>
          <a:ea typeface="Geneva" pitchFamily="-109" charset="0"/>
          <a:cs typeface="Geneva" pitchFamily="-109" charset="0"/>
        </a:defRPr>
      </a:lvl2pPr>
      <a:lvl3pPr marL="360363" indent="-360363" algn="l" defTabSz="457200" rtl="0" eaLnBrk="1" fontAlgn="base" hangingPunct="1">
        <a:spcBef>
          <a:spcPts val="500"/>
        </a:spcBef>
        <a:spcAft>
          <a:spcPts val="500"/>
        </a:spcAft>
        <a:buClr>
          <a:srgbClr val="C10C21"/>
        </a:buClr>
        <a:buFont typeface="Lucida Grande" panose="020B0600040502020204" pitchFamily="34" charset="0"/>
        <a:buChar char="■"/>
        <a:defRPr sz="2200" kern="1200">
          <a:solidFill>
            <a:schemeClr val="tx1"/>
          </a:solidFill>
          <a:latin typeface="+mn-lt"/>
          <a:ea typeface="Geneva" pitchFamily="-109" charset="0"/>
          <a:cs typeface="Geneva" pitchFamily="-109" charset="0"/>
        </a:defRPr>
      </a:lvl3pPr>
      <a:lvl4pPr marL="360363" indent="-360363" algn="l" defTabSz="457200" rtl="0" eaLnBrk="1" fontAlgn="base" hangingPunct="1">
        <a:spcBef>
          <a:spcPts val="500"/>
        </a:spcBef>
        <a:spcAft>
          <a:spcPts val="500"/>
        </a:spcAft>
        <a:buClr>
          <a:srgbClr val="C10C21"/>
        </a:buClr>
        <a:buFont typeface="Lucida Grande" panose="020B0600040502020204" pitchFamily="34" charset="0"/>
        <a:buChar char="■"/>
        <a:defRPr sz="2200" kern="1200">
          <a:solidFill>
            <a:schemeClr val="tx1"/>
          </a:solidFill>
          <a:latin typeface="+mn-lt"/>
          <a:ea typeface="Geneva" pitchFamily="-109" charset="0"/>
          <a:cs typeface="Geneva" pitchFamily="-109" charset="0"/>
        </a:defRPr>
      </a:lvl4pPr>
      <a:lvl5pPr marL="360363" indent="-360363" algn="l" defTabSz="457200" rtl="0" eaLnBrk="1" fontAlgn="base" hangingPunct="1">
        <a:spcBef>
          <a:spcPts val="500"/>
        </a:spcBef>
        <a:spcAft>
          <a:spcPts val="500"/>
        </a:spcAft>
        <a:buClr>
          <a:srgbClr val="C10C21"/>
        </a:buClr>
        <a:buFont typeface="Lucida Grande" panose="020B0600040502020204" pitchFamily="34" charset="0"/>
        <a:buChar char="■"/>
        <a:defRPr sz="2200" kern="1200">
          <a:solidFill>
            <a:schemeClr val="tx1"/>
          </a:solidFill>
          <a:latin typeface="+mn-lt"/>
          <a:ea typeface="Geneva" pitchFamily="-109" charset="0"/>
          <a:cs typeface="Geneva" pitchFamily="-109"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082E-2D1C-7B47-B407-D32D4DF91DC0}"/>
              </a:ext>
            </a:extLst>
          </p:cNvPr>
          <p:cNvSpPr>
            <a:spLocks noGrp="1"/>
          </p:cNvSpPr>
          <p:nvPr>
            <p:ph type="ctrTitle"/>
          </p:nvPr>
        </p:nvSpPr>
        <p:spPr>
          <a:xfrm>
            <a:off x="1270000" y="585926"/>
            <a:ext cx="9601200" cy="1014275"/>
          </a:xfrm>
        </p:spPr>
        <p:txBody>
          <a:bodyPr wrap="square" anchor="ctr">
            <a:normAutofit/>
          </a:bodyPr>
          <a:lstStyle/>
          <a:p>
            <a:pPr>
              <a:lnSpc>
                <a:spcPct val="90000"/>
              </a:lnSpc>
            </a:pPr>
            <a:r>
              <a:rPr lang="en-GB" sz="2800" b="0" dirty="0"/>
              <a:t>NICE Guidance: Tobacco: preventing uptake, promoting quitting and treating dependence NG209 2021</a:t>
            </a:r>
          </a:p>
        </p:txBody>
      </p:sp>
      <p:sp>
        <p:nvSpPr>
          <p:cNvPr id="8" name="Subtitle 2">
            <a:extLst>
              <a:ext uri="{FF2B5EF4-FFF2-40B4-BE49-F238E27FC236}">
                <a16:creationId xmlns:a16="http://schemas.microsoft.com/office/drawing/2014/main" id="{3DF8785A-CF92-1474-A891-8F51A784655E}"/>
              </a:ext>
            </a:extLst>
          </p:cNvPr>
          <p:cNvSpPr>
            <a:spLocks noGrp="1"/>
          </p:cNvSpPr>
          <p:nvPr>
            <p:ph type="subTitle" idx="1"/>
          </p:nvPr>
        </p:nvSpPr>
        <p:spPr>
          <a:xfrm>
            <a:off x="1270000" y="1600200"/>
            <a:ext cx="9601200" cy="1611536"/>
          </a:xfrm>
        </p:spPr>
        <p:txBody>
          <a:bodyPr>
            <a:normAutofit/>
          </a:bodyPr>
          <a:lstStyle/>
          <a:p>
            <a:r>
              <a:rPr lang="en-GB" sz="3200" dirty="0"/>
              <a:t>Treating pregnant smokers: summary of the basics, new guidance and a recap on the use of Nicotine Replacement Therapy during pregnancy</a:t>
            </a:r>
            <a:endParaRPr lang="en-US" sz="3200" dirty="0"/>
          </a:p>
        </p:txBody>
      </p:sp>
      <p:sp>
        <p:nvSpPr>
          <p:cNvPr id="10" name="Text Placeholder 3">
            <a:extLst>
              <a:ext uri="{FF2B5EF4-FFF2-40B4-BE49-F238E27FC236}">
                <a16:creationId xmlns:a16="http://schemas.microsoft.com/office/drawing/2014/main" id="{BB2F321F-CB44-4BE7-DCC9-208927462B57}"/>
              </a:ext>
            </a:extLst>
          </p:cNvPr>
          <p:cNvSpPr>
            <a:spLocks noGrp="1"/>
          </p:cNvSpPr>
          <p:nvPr>
            <p:ph type="body" sz="quarter" idx="10"/>
          </p:nvPr>
        </p:nvSpPr>
        <p:spPr>
          <a:xfrm>
            <a:off x="1295400" y="4601597"/>
            <a:ext cx="9601200" cy="1523999"/>
          </a:xfrm>
        </p:spPr>
        <p:txBody>
          <a:bodyPr/>
          <a:lstStyle/>
          <a:p>
            <a:r>
              <a:rPr lang="en-US" dirty="0"/>
              <a:t>Yvonne Hermon RGN RM PG Dip</a:t>
            </a:r>
          </a:p>
          <a:p>
            <a:r>
              <a:rPr lang="en-US" dirty="0"/>
              <a:t>Public Health Specialist Midwife – Tobacco Dependence</a:t>
            </a:r>
          </a:p>
          <a:p>
            <a:r>
              <a:rPr lang="en-US" dirty="0"/>
              <a:t>NCSCT Smoking and Pregnancy Consultant and Trainer</a:t>
            </a:r>
          </a:p>
        </p:txBody>
      </p:sp>
    </p:spTree>
    <p:extLst>
      <p:ext uri="{BB962C8B-B14F-4D97-AF65-F5344CB8AC3E}">
        <p14:creationId xmlns:p14="http://schemas.microsoft.com/office/powerpoint/2010/main" val="230830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3755-9768-5B4A-A90E-9B20DCD64046}"/>
              </a:ext>
            </a:extLst>
          </p:cNvPr>
          <p:cNvSpPr>
            <a:spLocks noGrp="1"/>
          </p:cNvSpPr>
          <p:nvPr>
            <p:ph type="title"/>
          </p:nvPr>
        </p:nvSpPr>
        <p:spPr/>
        <p:txBody>
          <a:bodyPr/>
          <a:lstStyle/>
          <a:p>
            <a:r>
              <a:rPr lang="en-GB" dirty="0"/>
              <a:t>Key messages on NRT</a:t>
            </a:r>
          </a:p>
        </p:txBody>
      </p:sp>
      <p:sp>
        <p:nvSpPr>
          <p:cNvPr id="3" name="Content Placeholder 2">
            <a:extLst>
              <a:ext uri="{FF2B5EF4-FFF2-40B4-BE49-F238E27FC236}">
                <a16:creationId xmlns:a16="http://schemas.microsoft.com/office/drawing/2014/main" id="{21174DA4-319C-154A-A028-0E098E819CFE}"/>
              </a:ext>
            </a:extLst>
          </p:cNvPr>
          <p:cNvSpPr>
            <a:spLocks noGrp="1"/>
          </p:cNvSpPr>
          <p:nvPr>
            <p:ph idx="1"/>
          </p:nvPr>
        </p:nvSpPr>
        <p:spPr/>
        <p:txBody>
          <a:bodyPr/>
          <a:lstStyle/>
          <a:p>
            <a:r>
              <a:rPr lang="en-GB" sz="2400" dirty="0"/>
              <a:t>Initiate NRT without delay</a:t>
            </a:r>
          </a:p>
          <a:p>
            <a:r>
              <a:rPr lang="en-GB" sz="2400" dirty="0"/>
              <a:t>Use as much NRT as is needed</a:t>
            </a:r>
          </a:p>
          <a:p>
            <a:pPr marL="676275" indent="-309563"/>
            <a:r>
              <a:rPr lang="en-GB" sz="2400" dirty="0"/>
              <a:t>Consider the 50 – 60%  increased metabolism of pregnant women </a:t>
            </a:r>
          </a:p>
          <a:p>
            <a:pPr marL="676275" indent="-309563"/>
            <a:r>
              <a:rPr lang="en-GB" sz="2400" dirty="0"/>
              <a:t>The use of combination NRT is important to address background and breakthrough (cue driven cravings)</a:t>
            </a:r>
          </a:p>
          <a:p>
            <a:pPr marL="366713" indent="-311150"/>
            <a:r>
              <a:rPr lang="en-GB" sz="2400" dirty="0"/>
              <a:t>Use NRT for as long as needed to prevent relapse</a:t>
            </a:r>
          </a:p>
          <a:p>
            <a:pPr marL="366713" indent="-311150"/>
            <a:r>
              <a:rPr lang="en-GB" sz="2400" dirty="0"/>
              <a:t>Advise to remove patch before bedtime</a:t>
            </a:r>
          </a:p>
          <a:p>
            <a:pPr lvl="1"/>
            <a:r>
              <a:rPr lang="en-GB" sz="2400" dirty="0"/>
              <a:t>Train midwives around the safety and use of NRT to increase women’s confidence in its use</a:t>
            </a:r>
          </a:p>
        </p:txBody>
      </p:sp>
    </p:spTree>
    <p:extLst>
      <p:ext uri="{BB962C8B-B14F-4D97-AF65-F5344CB8AC3E}">
        <p14:creationId xmlns:p14="http://schemas.microsoft.com/office/powerpoint/2010/main" val="9508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D104-CE67-A449-9428-97BC3A3EF954}"/>
              </a:ext>
            </a:extLst>
          </p:cNvPr>
          <p:cNvSpPr>
            <a:spLocks noGrp="1"/>
          </p:cNvSpPr>
          <p:nvPr>
            <p:ph type="title"/>
          </p:nvPr>
        </p:nvSpPr>
        <p:spPr/>
        <p:txBody>
          <a:bodyPr/>
          <a:lstStyle/>
          <a:p>
            <a:r>
              <a:rPr lang="en-GB" dirty="0"/>
              <a:t>E-Cigarettes</a:t>
            </a:r>
          </a:p>
        </p:txBody>
      </p:sp>
      <p:sp>
        <p:nvSpPr>
          <p:cNvPr id="3" name="Text Placeholder 2">
            <a:extLst>
              <a:ext uri="{FF2B5EF4-FFF2-40B4-BE49-F238E27FC236}">
                <a16:creationId xmlns:a16="http://schemas.microsoft.com/office/drawing/2014/main" id="{29FFCE06-5AA2-AB43-9CC3-BE8047B4D840}"/>
              </a:ext>
            </a:extLst>
          </p:cNvPr>
          <p:cNvSpPr>
            <a:spLocks noGrp="1"/>
          </p:cNvSpPr>
          <p:nvPr>
            <p:ph type="body" idx="12"/>
          </p:nvPr>
        </p:nvSpPr>
        <p:spPr>
          <a:xfrm>
            <a:off x="762000" y="1752600"/>
            <a:ext cx="10617200" cy="4191000"/>
          </a:xfrm>
        </p:spPr>
        <p:txBody>
          <a:bodyPr/>
          <a:lstStyle/>
          <a:p>
            <a:r>
              <a:rPr lang="en-GB" sz="2400" dirty="0"/>
              <a:t>As e-cigarettes are not licensed medicines, they are regulated by the Tobacco and Related Products Regulations (2016) </a:t>
            </a:r>
          </a:p>
          <a:p>
            <a:r>
              <a:rPr lang="en-GB" sz="2400" dirty="0"/>
              <a:t>Acknowledged that although not completely risk free there is not enough evidence yet to know whether there are long-term harms from e-cigarette use </a:t>
            </a:r>
          </a:p>
          <a:p>
            <a:r>
              <a:rPr lang="en-GB" sz="2400" dirty="0"/>
              <a:t>However, use of e-cigarettes is likely to be substantially less harmful than smoking </a:t>
            </a:r>
          </a:p>
          <a:p>
            <a:r>
              <a:rPr lang="en-GB" sz="2400" dirty="0"/>
              <a:t>Reiterate that any smoking is harmful, so people using e-cigarettes should stop smoking tobacco completely [2021] </a:t>
            </a:r>
          </a:p>
          <a:p>
            <a:r>
              <a:rPr lang="en-GB" sz="2400" dirty="0"/>
              <a:t>Smokers should be given up-to-date information on what is known about e-cigarettes to help them make an informed decision about whether to use them. </a:t>
            </a:r>
          </a:p>
          <a:p>
            <a:endParaRPr lang="en-GB" sz="2400" dirty="0"/>
          </a:p>
          <a:p>
            <a:endParaRPr lang="en-GB" dirty="0"/>
          </a:p>
        </p:txBody>
      </p:sp>
    </p:spTree>
    <p:extLst>
      <p:ext uri="{BB962C8B-B14F-4D97-AF65-F5344CB8AC3E}">
        <p14:creationId xmlns:p14="http://schemas.microsoft.com/office/powerpoint/2010/main" val="295157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0F40-F19B-ED46-AC6A-24C7476BBDE8}"/>
              </a:ext>
            </a:extLst>
          </p:cNvPr>
          <p:cNvSpPr>
            <a:spLocks noGrp="1"/>
          </p:cNvSpPr>
          <p:nvPr>
            <p:ph type="title"/>
          </p:nvPr>
        </p:nvSpPr>
        <p:spPr/>
        <p:txBody>
          <a:bodyPr/>
          <a:lstStyle/>
          <a:p>
            <a:r>
              <a:rPr lang="en-GB" dirty="0"/>
              <a:t>E-Cigarettes</a:t>
            </a:r>
          </a:p>
        </p:txBody>
      </p:sp>
      <p:sp>
        <p:nvSpPr>
          <p:cNvPr id="3" name="Text Placeholder 2">
            <a:extLst>
              <a:ext uri="{FF2B5EF4-FFF2-40B4-BE49-F238E27FC236}">
                <a16:creationId xmlns:a16="http://schemas.microsoft.com/office/drawing/2014/main" id="{E00F05AE-6D70-D040-8AEB-08D20948BEEA}"/>
              </a:ext>
            </a:extLst>
          </p:cNvPr>
          <p:cNvSpPr>
            <a:spLocks noGrp="1"/>
          </p:cNvSpPr>
          <p:nvPr>
            <p:ph type="body" idx="12"/>
          </p:nvPr>
        </p:nvSpPr>
        <p:spPr>
          <a:xfrm>
            <a:off x="762001" y="1752600"/>
            <a:ext cx="5667376" cy="4191000"/>
          </a:xfrm>
        </p:spPr>
        <p:txBody>
          <a:bodyPr/>
          <a:lstStyle/>
          <a:p>
            <a:pPr algn="just"/>
            <a:r>
              <a:rPr lang="en-GB" sz="2400" dirty="0"/>
              <a:t>As nicotine-containing e-cigarettes are not licensed medicines they cannot currently be provided on prescription. </a:t>
            </a:r>
          </a:p>
          <a:p>
            <a:pPr algn="just"/>
            <a:r>
              <a:rPr lang="en-GB" sz="2400" dirty="0"/>
              <a:t>However, there are ways of increasing their accessibility, for example </a:t>
            </a:r>
            <a:r>
              <a:rPr lang="en-GB" sz="2400" b="1" dirty="0"/>
              <a:t>by giving evidence-based advice about them and information on where people can access them. </a:t>
            </a:r>
          </a:p>
          <a:p>
            <a:pPr algn="just"/>
            <a:r>
              <a:rPr lang="en-GB" dirty="0"/>
              <a:t>Ensure women know that e-cigarettes are not tobacco containing products</a:t>
            </a:r>
            <a:endParaRPr lang="en-GB" sz="2400" dirty="0"/>
          </a:p>
          <a:p>
            <a:endParaRPr lang="en-GB" sz="2400" b="1" dirty="0"/>
          </a:p>
          <a:p>
            <a:endParaRPr lang="en-GB" dirty="0"/>
          </a:p>
        </p:txBody>
      </p:sp>
      <p:pic>
        <p:nvPicPr>
          <p:cNvPr id="4" name="Picture 3">
            <a:extLst>
              <a:ext uri="{FF2B5EF4-FFF2-40B4-BE49-F238E27FC236}">
                <a16:creationId xmlns:a16="http://schemas.microsoft.com/office/drawing/2014/main" id="{63D8D658-D681-A443-A48D-B11620F3ED5A}"/>
              </a:ext>
            </a:extLst>
          </p:cNvPr>
          <p:cNvPicPr>
            <a:picLocks noChangeAspect="1"/>
          </p:cNvPicPr>
          <p:nvPr/>
        </p:nvPicPr>
        <p:blipFill>
          <a:blip r:embed="rId2"/>
          <a:srcRect/>
          <a:stretch/>
        </p:blipFill>
        <p:spPr>
          <a:xfrm>
            <a:off x="9339260" y="1934155"/>
            <a:ext cx="2777009" cy="2989690"/>
          </a:xfrm>
          <a:prstGeom prst="rect">
            <a:avLst/>
          </a:prstGeom>
        </p:spPr>
      </p:pic>
      <p:pic>
        <p:nvPicPr>
          <p:cNvPr id="5" name="Picture 4">
            <a:extLst>
              <a:ext uri="{FF2B5EF4-FFF2-40B4-BE49-F238E27FC236}">
                <a16:creationId xmlns:a16="http://schemas.microsoft.com/office/drawing/2014/main" id="{92114E0D-86FA-BF4E-8E0F-DBEB0086B53B}"/>
              </a:ext>
            </a:extLst>
          </p:cNvPr>
          <p:cNvPicPr>
            <a:picLocks noChangeAspect="1"/>
          </p:cNvPicPr>
          <p:nvPr/>
        </p:nvPicPr>
        <p:blipFill>
          <a:blip r:embed="rId3"/>
          <a:srcRect/>
          <a:stretch/>
        </p:blipFill>
        <p:spPr>
          <a:xfrm>
            <a:off x="6829426" y="1933422"/>
            <a:ext cx="2777010" cy="2989690"/>
          </a:xfrm>
          <a:prstGeom prst="rect">
            <a:avLst/>
          </a:prstGeom>
        </p:spPr>
      </p:pic>
    </p:spTree>
    <p:extLst>
      <p:ext uri="{BB962C8B-B14F-4D97-AF65-F5344CB8AC3E}">
        <p14:creationId xmlns:p14="http://schemas.microsoft.com/office/powerpoint/2010/main" val="219125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1F20-1180-1140-9ED9-5261EF5A632E}"/>
              </a:ext>
            </a:extLst>
          </p:cNvPr>
          <p:cNvSpPr>
            <a:spLocks noGrp="1"/>
          </p:cNvSpPr>
          <p:nvPr>
            <p:ph type="title"/>
          </p:nvPr>
        </p:nvSpPr>
        <p:spPr/>
        <p:txBody>
          <a:bodyPr/>
          <a:lstStyle/>
          <a:p>
            <a:r>
              <a:rPr lang="en-US" dirty="0"/>
              <a:t>Comparing harm between </a:t>
            </a:r>
            <a:br>
              <a:rPr lang="en-US" dirty="0"/>
            </a:br>
            <a:r>
              <a:rPr lang="en-US" dirty="0"/>
              <a:t>nicotine-containing products</a:t>
            </a:r>
          </a:p>
        </p:txBody>
      </p:sp>
      <p:sp>
        <p:nvSpPr>
          <p:cNvPr id="5" name="Text Placeholder 3">
            <a:extLst>
              <a:ext uri="{FF2B5EF4-FFF2-40B4-BE49-F238E27FC236}">
                <a16:creationId xmlns:a16="http://schemas.microsoft.com/office/drawing/2014/main" id="{4BA3A4DB-131F-9A40-B245-A3988BE1E2B2}"/>
              </a:ext>
            </a:extLst>
          </p:cNvPr>
          <p:cNvSpPr txBox="1">
            <a:spLocks/>
          </p:cNvSpPr>
          <p:nvPr/>
        </p:nvSpPr>
        <p:spPr bwMode="auto">
          <a:xfrm>
            <a:off x="2095500" y="5557029"/>
            <a:ext cx="7966604" cy="541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Estimating the Harms of Nicotine-Containing Products Using the MCDA Approach, Nutt et al, 2014</a:t>
            </a:r>
          </a:p>
        </p:txBody>
      </p:sp>
      <p:graphicFrame>
        <p:nvGraphicFramePr>
          <p:cNvPr id="9" name="Chart 8">
            <a:extLst>
              <a:ext uri="{FF2B5EF4-FFF2-40B4-BE49-F238E27FC236}">
                <a16:creationId xmlns:a16="http://schemas.microsoft.com/office/drawing/2014/main" id="{33DCC1E2-97CA-8D4B-9B09-5D45A341FA9F}"/>
              </a:ext>
            </a:extLst>
          </p:cNvPr>
          <p:cNvGraphicFramePr/>
          <p:nvPr>
            <p:extLst>
              <p:ext uri="{D42A27DB-BD31-4B8C-83A1-F6EECF244321}">
                <p14:modId xmlns:p14="http://schemas.microsoft.com/office/powerpoint/2010/main" val="3027557500"/>
              </p:ext>
            </p:extLst>
          </p:nvPr>
        </p:nvGraphicFramePr>
        <p:xfrm>
          <a:off x="1827212" y="1688910"/>
          <a:ext cx="8486775" cy="3868119"/>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B252B7F5-C735-0248-9038-05D077C55592}"/>
              </a:ext>
            </a:extLst>
          </p:cNvPr>
          <p:cNvPicPr>
            <a:picLocks noChangeAspect="1"/>
          </p:cNvPicPr>
          <p:nvPr/>
        </p:nvPicPr>
        <p:blipFill>
          <a:blip r:embed="rId4"/>
          <a:stretch>
            <a:fillRect/>
          </a:stretch>
        </p:blipFill>
        <p:spPr>
          <a:xfrm>
            <a:off x="8140139" y="2783660"/>
            <a:ext cx="453154" cy="1812617"/>
          </a:xfrm>
          <a:prstGeom prst="rect">
            <a:avLst/>
          </a:prstGeom>
          <a:effectLst>
            <a:outerShdw blurRad="254000" dist="63500" dir="5400000" algn="ctr" rotWithShape="0">
              <a:srgbClr val="000000">
                <a:alpha val="25000"/>
              </a:srgbClr>
            </a:outerShdw>
          </a:effectLst>
        </p:spPr>
      </p:pic>
    </p:spTree>
    <p:extLst>
      <p:ext uri="{BB962C8B-B14F-4D97-AF65-F5344CB8AC3E}">
        <p14:creationId xmlns:p14="http://schemas.microsoft.com/office/powerpoint/2010/main" val="22752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3D3D-41FC-E949-8232-3BAF772A3C74}"/>
              </a:ext>
            </a:extLst>
          </p:cNvPr>
          <p:cNvSpPr>
            <a:spLocks noGrp="1"/>
          </p:cNvSpPr>
          <p:nvPr>
            <p:ph type="title"/>
          </p:nvPr>
        </p:nvSpPr>
        <p:spPr/>
        <p:txBody>
          <a:bodyPr/>
          <a:lstStyle/>
          <a:p>
            <a:r>
              <a:rPr lang="en-GB" dirty="0"/>
              <a:t>E-cigarettes and pregnancy</a:t>
            </a:r>
          </a:p>
        </p:txBody>
      </p:sp>
      <p:sp>
        <p:nvSpPr>
          <p:cNvPr id="3" name="Text Placeholder 2">
            <a:extLst>
              <a:ext uri="{FF2B5EF4-FFF2-40B4-BE49-F238E27FC236}">
                <a16:creationId xmlns:a16="http://schemas.microsoft.com/office/drawing/2014/main" id="{2AF1DA5A-794E-D54F-A1DC-794A004450DD}"/>
              </a:ext>
            </a:extLst>
          </p:cNvPr>
          <p:cNvSpPr>
            <a:spLocks noGrp="1"/>
          </p:cNvSpPr>
          <p:nvPr>
            <p:ph type="body" idx="12"/>
          </p:nvPr>
        </p:nvSpPr>
        <p:spPr>
          <a:xfrm>
            <a:off x="757061" y="1438274"/>
            <a:ext cx="10622139" cy="4733925"/>
          </a:xfrm>
        </p:spPr>
        <p:txBody>
          <a:bodyPr/>
          <a:lstStyle/>
          <a:p>
            <a:pPr marL="0" indent="0">
              <a:buNone/>
            </a:pPr>
            <a:r>
              <a:rPr lang="en-GB" b="1" dirty="0"/>
              <a:t>At the time of putting together this guidance, no effectiveness or safety had been established on the use of E-Cigarettes in pregnancy to help women stop smoking, therefore recommendations were made for further research. </a:t>
            </a:r>
          </a:p>
          <a:p>
            <a:pPr marL="0" indent="0">
              <a:buNone/>
            </a:pPr>
            <a:r>
              <a:rPr lang="en-GB" b="1" dirty="0"/>
              <a:t>Research recommendations:</a:t>
            </a:r>
          </a:p>
          <a:p>
            <a:pPr marL="0" indent="0">
              <a:buNone/>
            </a:pPr>
            <a:r>
              <a:rPr lang="en-GB" b="1" dirty="0"/>
              <a:t>What are the views and concerns of: </a:t>
            </a:r>
          </a:p>
          <a:p>
            <a:r>
              <a:rPr lang="en-GB" dirty="0"/>
              <a:t>pregnant women who smoke </a:t>
            </a:r>
          </a:p>
          <a:p>
            <a:r>
              <a:rPr lang="en-GB" dirty="0"/>
              <a:t>the healthcare professionals who care for them about the use of nicotine-containing e-cigarettes during pregnancy? [2021] </a:t>
            </a:r>
          </a:p>
          <a:p>
            <a:r>
              <a:rPr lang="en-GB" i="1" dirty="0"/>
              <a:t>Which factors may prevent people who currently smoke tobacco from using other forms of nicotine such as NRT and nicotine-containing e-cigarettes? Does this vary according to population group, particularly among under-served groups? [2021] </a:t>
            </a:r>
          </a:p>
          <a:p>
            <a:endParaRPr lang="en-GB" dirty="0"/>
          </a:p>
          <a:p>
            <a:endParaRPr lang="en-GB" dirty="0"/>
          </a:p>
        </p:txBody>
      </p:sp>
    </p:spTree>
    <p:extLst>
      <p:ext uri="{BB962C8B-B14F-4D97-AF65-F5344CB8AC3E}">
        <p14:creationId xmlns:p14="http://schemas.microsoft.com/office/powerpoint/2010/main" val="77238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FDBD-954A-204F-A3FE-A943DE0C8F4B}"/>
              </a:ext>
            </a:extLst>
          </p:cNvPr>
          <p:cNvSpPr>
            <a:spLocks noGrp="1"/>
          </p:cNvSpPr>
          <p:nvPr>
            <p:ph type="title"/>
          </p:nvPr>
        </p:nvSpPr>
        <p:spPr/>
        <p:txBody>
          <a:bodyPr/>
          <a:lstStyle/>
          <a:p>
            <a:r>
              <a:rPr lang="en-GB" dirty="0"/>
              <a:t>Enabling all pregnant women to access stop-smoking support </a:t>
            </a:r>
            <a:endParaRPr lang="en-GB" b="1" dirty="0"/>
          </a:p>
        </p:txBody>
      </p:sp>
      <p:sp>
        <p:nvSpPr>
          <p:cNvPr id="3" name="Text Placeholder 2">
            <a:extLst>
              <a:ext uri="{FF2B5EF4-FFF2-40B4-BE49-F238E27FC236}">
                <a16:creationId xmlns:a16="http://schemas.microsoft.com/office/drawing/2014/main" id="{8FC977C8-A564-5540-90B5-BAB9C3ECDECB}"/>
              </a:ext>
            </a:extLst>
          </p:cNvPr>
          <p:cNvSpPr>
            <a:spLocks noGrp="1"/>
          </p:cNvSpPr>
          <p:nvPr>
            <p:ph type="body" idx="12"/>
          </p:nvPr>
        </p:nvSpPr>
        <p:spPr/>
        <p:txBody>
          <a:bodyPr/>
          <a:lstStyle/>
          <a:p>
            <a:pPr marL="0" indent="0">
              <a:buNone/>
            </a:pPr>
            <a:r>
              <a:rPr lang="en-GB" b="1" dirty="0"/>
              <a:t>Guidance remains the same</a:t>
            </a:r>
          </a:p>
          <a:p>
            <a:r>
              <a:rPr lang="en-GB" dirty="0"/>
              <a:t>Involve pregnant women who find it difficult to use or access existing stop- smoking support in the planning and development of services.</a:t>
            </a:r>
          </a:p>
          <a:p>
            <a:r>
              <a:rPr lang="en-GB" dirty="0"/>
              <a:t>Collaborate with the family nurse partnership and other outreach schemes to identify additional opportunities for providing intensive and ongoing support to pregnant women to stop smoking. Nb. Continuity of Carer midwives have a similar aim.</a:t>
            </a:r>
          </a:p>
          <a:p>
            <a:r>
              <a:rPr lang="en-GB" dirty="0"/>
              <a:t>Work in partnership with agencies that support pregnant women who have complex social and emotional needs. This includes substance misuse services, youth and teenage pregnancy support and mental health services. [2010] </a:t>
            </a:r>
          </a:p>
          <a:p>
            <a:endParaRPr lang="en-GB" dirty="0"/>
          </a:p>
        </p:txBody>
      </p:sp>
    </p:spTree>
    <p:extLst>
      <p:ext uri="{BB962C8B-B14F-4D97-AF65-F5344CB8AC3E}">
        <p14:creationId xmlns:p14="http://schemas.microsoft.com/office/powerpoint/2010/main" val="422502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AFFA-488A-4B47-A99C-A402BCAB7BD2}"/>
              </a:ext>
            </a:extLst>
          </p:cNvPr>
          <p:cNvSpPr>
            <a:spLocks noGrp="1"/>
          </p:cNvSpPr>
          <p:nvPr>
            <p:ph type="title"/>
          </p:nvPr>
        </p:nvSpPr>
        <p:spPr/>
        <p:txBody>
          <a:bodyPr/>
          <a:lstStyle/>
          <a:p>
            <a:r>
              <a:rPr lang="en-GB" dirty="0"/>
              <a:t>Helping partners and others in the household who smoke </a:t>
            </a:r>
          </a:p>
        </p:txBody>
      </p:sp>
      <p:sp>
        <p:nvSpPr>
          <p:cNvPr id="3" name="Text Placeholder 2">
            <a:extLst>
              <a:ext uri="{FF2B5EF4-FFF2-40B4-BE49-F238E27FC236}">
                <a16:creationId xmlns:a16="http://schemas.microsoft.com/office/drawing/2014/main" id="{0C501CFA-F487-E14A-9D93-1F96C5470161}"/>
              </a:ext>
            </a:extLst>
          </p:cNvPr>
          <p:cNvSpPr>
            <a:spLocks noGrp="1"/>
          </p:cNvSpPr>
          <p:nvPr>
            <p:ph type="body" idx="12"/>
          </p:nvPr>
        </p:nvSpPr>
        <p:spPr/>
        <p:txBody>
          <a:bodyPr/>
          <a:lstStyle/>
          <a:p>
            <a:r>
              <a:rPr lang="en-GB" dirty="0"/>
              <a:t>Recommendations in the previous NICE Guidance - Smoking Cessation in Acute, Maternity and Mental Health settings (2013), remain the same </a:t>
            </a:r>
            <a:endParaRPr lang="en-GB" b="1" dirty="0"/>
          </a:p>
          <a:p>
            <a:pPr marL="0" indent="0">
              <a:buNone/>
            </a:pPr>
            <a:r>
              <a:rPr lang="en-GB" b="1" dirty="0"/>
              <a:t>Key Points:</a:t>
            </a:r>
          </a:p>
          <a:p>
            <a:r>
              <a:rPr lang="en-GB" sz="2400" dirty="0"/>
              <a:t>At the </a:t>
            </a:r>
            <a:r>
              <a:rPr lang="en-GB" sz="2400" b="1" dirty="0"/>
              <a:t>earliest opportunity</a:t>
            </a:r>
            <a:r>
              <a:rPr lang="en-GB" sz="2400" dirty="0"/>
              <a:t>, ask if any of the following people smoke: </a:t>
            </a:r>
            <a:endParaRPr lang="en-GB" dirty="0"/>
          </a:p>
          <a:p>
            <a:pPr marL="987425" lvl="3" indent="-352425"/>
            <a:r>
              <a:rPr lang="en-GB" sz="2400" dirty="0"/>
              <a:t>partners of pregnant women</a:t>
            </a:r>
          </a:p>
          <a:p>
            <a:pPr marL="987425" lvl="3" indent="-352425"/>
            <a:r>
              <a:rPr lang="en-GB" dirty="0"/>
              <a:t>Anyone else in the household. </a:t>
            </a:r>
          </a:p>
          <a:p>
            <a:pPr lvl="3"/>
            <a:r>
              <a:rPr lang="en-GB" b="1" dirty="0"/>
              <a:t>Offer pregnant women's partners </a:t>
            </a:r>
            <a:r>
              <a:rPr lang="en-GB" dirty="0"/>
              <a:t>who smoke help to quit</a:t>
            </a:r>
          </a:p>
          <a:p>
            <a:pPr lvl="3"/>
            <a:endParaRPr lang="en-GB" dirty="0"/>
          </a:p>
        </p:txBody>
      </p:sp>
    </p:spTree>
    <p:extLst>
      <p:ext uri="{BB962C8B-B14F-4D97-AF65-F5344CB8AC3E}">
        <p14:creationId xmlns:p14="http://schemas.microsoft.com/office/powerpoint/2010/main" val="390281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D7C0-FFF0-D04E-9AFC-2DC235A438AF}"/>
              </a:ext>
            </a:extLst>
          </p:cNvPr>
          <p:cNvSpPr>
            <a:spLocks noGrp="1"/>
          </p:cNvSpPr>
          <p:nvPr>
            <p:ph type="title"/>
          </p:nvPr>
        </p:nvSpPr>
        <p:spPr/>
        <p:txBody>
          <a:bodyPr/>
          <a:lstStyle/>
          <a:p>
            <a:r>
              <a:rPr lang="en-GB" dirty="0"/>
              <a:t>Training for Maternity Care Providers on supporting pregnant women to stop smoking </a:t>
            </a:r>
          </a:p>
        </p:txBody>
      </p:sp>
      <p:sp>
        <p:nvSpPr>
          <p:cNvPr id="3" name="Text Placeholder 2">
            <a:extLst>
              <a:ext uri="{FF2B5EF4-FFF2-40B4-BE49-F238E27FC236}">
                <a16:creationId xmlns:a16="http://schemas.microsoft.com/office/drawing/2014/main" id="{71843A47-1A91-9049-A922-EE4A1CE42F04}"/>
              </a:ext>
            </a:extLst>
          </p:cNvPr>
          <p:cNvSpPr>
            <a:spLocks noGrp="1"/>
          </p:cNvSpPr>
          <p:nvPr>
            <p:ph type="body" idx="12"/>
          </p:nvPr>
        </p:nvSpPr>
        <p:spPr>
          <a:xfrm>
            <a:off x="533399" y="1395409"/>
            <a:ext cx="11282363" cy="4662488"/>
          </a:xfrm>
        </p:spPr>
        <p:txBody>
          <a:bodyPr/>
          <a:lstStyle/>
          <a:p>
            <a:pPr marL="0" indent="0">
              <a:buNone/>
            </a:pPr>
            <a:r>
              <a:rPr lang="en-GB" b="1" dirty="0"/>
              <a:t>Midwives and others working with pregnant women </a:t>
            </a:r>
          </a:p>
          <a:p>
            <a:r>
              <a:rPr lang="en-GB" dirty="0"/>
              <a:t>Provide </a:t>
            </a:r>
            <a:r>
              <a:rPr lang="en-GB" b="1" dirty="0"/>
              <a:t>additional, specialised training </a:t>
            </a:r>
            <a:r>
              <a:rPr lang="en-GB" dirty="0"/>
              <a:t>on providing stop-smoking support for those working with specific groups, for example people with mental health conditions and </a:t>
            </a:r>
            <a:r>
              <a:rPr lang="en-GB" b="1" dirty="0"/>
              <a:t>pregnant women who smoke. </a:t>
            </a:r>
            <a:r>
              <a:rPr lang="en-GB" dirty="0"/>
              <a:t>[2008, amended 2018] </a:t>
            </a:r>
          </a:p>
          <a:p>
            <a:r>
              <a:rPr lang="en-GB" dirty="0"/>
              <a:t>Ensure all </a:t>
            </a:r>
            <a:r>
              <a:rPr lang="en-GB" b="1" dirty="0"/>
              <a:t>midwives </a:t>
            </a:r>
            <a:r>
              <a:rPr lang="en-GB" dirty="0"/>
              <a:t>are trained to assess and record people's smoking status and their readiness to quit. </a:t>
            </a:r>
          </a:p>
          <a:p>
            <a:pPr marL="0" indent="0">
              <a:buNone/>
            </a:pPr>
            <a:r>
              <a:rPr lang="en-GB" b="1" dirty="0"/>
              <a:t>They should also: </a:t>
            </a:r>
          </a:p>
          <a:p>
            <a:r>
              <a:rPr lang="en-GB" dirty="0"/>
              <a:t>know about the health risks of smoking and the benefits of quitting </a:t>
            </a:r>
          </a:p>
          <a:p>
            <a:r>
              <a:rPr lang="en-GB" dirty="0"/>
              <a:t>understand why it can be difficult to stop </a:t>
            </a:r>
          </a:p>
          <a:p>
            <a:r>
              <a:rPr lang="en-GB" dirty="0"/>
              <a:t>know about the treatments that can help people to quit, including NRT</a:t>
            </a:r>
          </a:p>
          <a:p>
            <a:r>
              <a:rPr lang="en-GB" dirty="0"/>
              <a:t>know how to refer people who smoke to local services for treatment.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9592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D986-7BF4-AC48-BB2A-5DB9B0D84148}"/>
              </a:ext>
            </a:extLst>
          </p:cNvPr>
          <p:cNvSpPr>
            <a:spLocks noGrp="1"/>
          </p:cNvSpPr>
          <p:nvPr>
            <p:ph type="title"/>
          </p:nvPr>
        </p:nvSpPr>
        <p:spPr>
          <a:xfrm>
            <a:off x="514350" y="152400"/>
            <a:ext cx="10864850" cy="1066800"/>
          </a:xfrm>
        </p:spPr>
        <p:txBody>
          <a:bodyPr/>
          <a:lstStyle/>
          <a:p>
            <a:r>
              <a:rPr lang="en-GB" dirty="0"/>
              <a:t>Training for Maternity Care Providers on supporting pregnant women to stop smoking </a:t>
            </a:r>
          </a:p>
        </p:txBody>
      </p:sp>
      <p:sp>
        <p:nvSpPr>
          <p:cNvPr id="3" name="Text Placeholder 2">
            <a:extLst>
              <a:ext uri="{FF2B5EF4-FFF2-40B4-BE49-F238E27FC236}">
                <a16:creationId xmlns:a16="http://schemas.microsoft.com/office/drawing/2014/main" id="{783C2FDC-2D19-7846-8015-974C4EBBE871}"/>
              </a:ext>
            </a:extLst>
          </p:cNvPr>
          <p:cNvSpPr>
            <a:spLocks noGrp="1"/>
          </p:cNvSpPr>
          <p:nvPr>
            <p:ph type="body" idx="12"/>
          </p:nvPr>
        </p:nvSpPr>
        <p:spPr/>
        <p:txBody>
          <a:bodyPr/>
          <a:lstStyle/>
          <a:p>
            <a:pPr marL="0" indent="0">
              <a:buNone/>
            </a:pPr>
            <a:r>
              <a:rPr lang="en-GB" sz="2400" b="1" dirty="0"/>
              <a:t>Ensure that midwives and specialist stop-smoking advisers who work with pregnant women: </a:t>
            </a:r>
            <a:endParaRPr lang="en-GB" b="1" dirty="0"/>
          </a:p>
          <a:p>
            <a:pPr lvl="1"/>
            <a:r>
              <a:rPr lang="en-GB" sz="2400" dirty="0"/>
              <a:t>know how to ask them questions in a way that encourages them to be open about their smoking </a:t>
            </a:r>
          </a:p>
          <a:p>
            <a:pPr lvl="1"/>
            <a:r>
              <a:rPr lang="en-GB" sz="2400" dirty="0"/>
              <a:t>always recommend </a:t>
            </a:r>
            <a:r>
              <a:rPr lang="en-GB" sz="2400" b="1" dirty="0"/>
              <a:t>quitting rather than cutting down </a:t>
            </a:r>
          </a:p>
          <a:p>
            <a:pPr lvl="1"/>
            <a:r>
              <a:rPr lang="en-GB" sz="2400" dirty="0"/>
              <a:t>have received accredited training in the use of carbon monoxide monitors </a:t>
            </a:r>
          </a:p>
          <a:p>
            <a:pPr lvl="1"/>
            <a:r>
              <a:rPr lang="en-GB" sz="2400" b="1" dirty="0"/>
              <a:t>Nb* The NCSCT </a:t>
            </a:r>
            <a:r>
              <a:rPr lang="en-GB" sz="2400" dirty="0"/>
              <a:t>has just reviewed and updated their online training on Very Brief Advice on smoking for pregnant women. </a:t>
            </a:r>
          </a:p>
          <a:p>
            <a:pPr lvl="1"/>
            <a:r>
              <a:rPr lang="en-GB" sz="2400" dirty="0"/>
              <a:t>Train </a:t>
            </a:r>
            <a:r>
              <a:rPr lang="en-GB" sz="2400" b="1" dirty="0"/>
              <a:t>all midwives </a:t>
            </a:r>
            <a:r>
              <a:rPr lang="en-GB" sz="2400" dirty="0"/>
              <a:t>who deliver </a:t>
            </a:r>
            <a:r>
              <a:rPr lang="en-GB" sz="2400" b="1" dirty="0"/>
              <a:t>intensive stop-smoking interventions </a:t>
            </a:r>
            <a:r>
              <a:rPr lang="en-GB" sz="2400" dirty="0"/>
              <a:t>to the </a:t>
            </a:r>
            <a:r>
              <a:rPr lang="en-GB" sz="2400" b="1" dirty="0"/>
              <a:t>same standard as stop-smoking advisers. </a:t>
            </a:r>
          </a:p>
          <a:p>
            <a:pPr lvl="1"/>
            <a:endParaRPr lang="en-GB" sz="2400" b="1" dirty="0"/>
          </a:p>
          <a:p>
            <a:pPr lvl="1"/>
            <a:endParaRPr lang="en-GB" sz="2400" dirty="0"/>
          </a:p>
          <a:p>
            <a:endParaRPr lang="en-GB" dirty="0"/>
          </a:p>
        </p:txBody>
      </p:sp>
    </p:spTree>
    <p:extLst>
      <p:ext uri="{BB962C8B-B14F-4D97-AF65-F5344CB8AC3E}">
        <p14:creationId xmlns:p14="http://schemas.microsoft.com/office/powerpoint/2010/main" val="208567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3C8-D039-5B4F-BB07-DCC272A438E3}"/>
              </a:ext>
            </a:extLst>
          </p:cNvPr>
          <p:cNvSpPr>
            <a:spLocks noGrp="1"/>
          </p:cNvSpPr>
          <p:nvPr>
            <p:ph type="title"/>
          </p:nvPr>
        </p:nvSpPr>
        <p:spPr/>
        <p:txBody>
          <a:bodyPr/>
          <a:lstStyle/>
          <a:p>
            <a:r>
              <a:rPr lang="en-GB" dirty="0"/>
              <a:t>Reflections on where services could generally better meet NICE guidance</a:t>
            </a:r>
          </a:p>
        </p:txBody>
      </p:sp>
      <p:sp>
        <p:nvSpPr>
          <p:cNvPr id="3" name="Text Placeholder 2">
            <a:extLst>
              <a:ext uri="{FF2B5EF4-FFF2-40B4-BE49-F238E27FC236}">
                <a16:creationId xmlns:a16="http://schemas.microsoft.com/office/drawing/2014/main" id="{D6E14506-0B6D-7A4C-B872-BCC91A4867F9}"/>
              </a:ext>
            </a:extLst>
          </p:cNvPr>
          <p:cNvSpPr>
            <a:spLocks noGrp="1"/>
          </p:cNvSpPr>
          <p:nvPr>
            <p:ph type="body" idx="12"/>
          </p:nvPr>
        </p:nvSpPr>
        <p:spPr>
          <a:xfrm>
            <a:off x="762000" y="1609725"/>
            <a:ext cx="10725150" cy="4491038"/>
          </a:xfrm>
        </p:spPr>
        <p:txBody>
          <a:bodyPr/>
          <a:lstStyle/>
          <a:p>
            <a:r>
              <a:rPr lang="en-GB" sz="2400" dirty="0"/>
              <a:t>Prioritise quality and evidenced based training for all maternity care providers</a:t>
            </a:r>
          </a:p>
          <a:p>
            <a:r>
              <a:rPr lang="en-GB" sz="2400" dirty="0"/>
              <a:t>Provide a proactive specialist stop smoking service for pregnant smokers and their families</a:t>
            </a:r>
          </a:p>
          <a:p>
            <a:r>
              <a:rPr lang="en-GB" sz="2400" dirty="0"/>
              <a:t>Ensure NRT is made easily available, free and a good choice of products are offered</a:t>
            </a:r>
          </a:p>
          <a:p>
            <a:r>
              <a:rPr lang="en-GB" sz="2400" dirty="0"/>
              <a:t>E-cigarettes are an alternative nicotine containing product and staff should know their use in treating tobacco dependence</a:t>
            </a:r>
          </a:p>
          <a:p>
            <a:r>
              <a:rPr lang="en-GB" sz="2400" dirty="0"/>
              <a:t>Be innovative, consider the use of incentive schemes and offer of free e-cigarettes </a:t>
            </a:r>
          </a:p>
          <a:p>
            <a:r>
              <a:rPr lang="en-GB" sz="2400" dirty="0"/>
              <a:t>Work with Integrated Care Systems to widen the offer of stop smoking interventions e.g. family nurses/continuity of carer midwives</a:t>
            </a:r>
          </a:p>
          <a:p>
            <a:endParaRPr lang="en-GB" dirty="0"/>
          </a:p>
        </p:txBody>
      </p:sp>
    </p:spTree>
    <p:extLst>
      <p:ext uri="{BB962C8B-B14F-4D97-AF65-F5344CB8AC3E}">
        <p14:creationId xmlns:p14="http://schemas.microsoft.com/office/powerpoint/2010/main" val="143515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79C-A9B3-424B-AFF8-4857C3F0A7CF}"/>
              </a:ext>
            </a:extLst>
          </p:cNvPr>
          <p:cNvSpPr>
            <a:spLocks noGrp="1"/>
          </p:cNvSpPr>
          <p:nvPr>
            <p:ph type="title"/>
          </p:nvPr>
        </p:nvSpPr>
        <p:spPr/>
        <p:txBody>
          <a:bodyPr/>
          <a:lstStyle/>
          <a:p>
            <a:r>
              <a:rPr lang="en-GB" dirty="0"/>
              <a:t>Today’s presentation will include: -</a:t>
            </a:r>
          </a:p>
        </p:txBody>
      </p:sp>
      <p:sp>
        <p:nvSpPr>
          <p:cNvPr id="3" name="Content Placeholder 2">
            <a:extLst>
              <a:ext uri="{FF2B5EF4-FFF2-40B4-BE49-F238E27FC236}">
                <a16:creationId xmlns:a16="http://schemas.microsoft.com/office/drawing/2014/main" id="{95870C9F-FFAD-9A44-9EA3-444342F254DC}"/>
              </a:ext>
            </a:extLst>
          </p:cNvPr>
          <p:cNvSpPr>
            <a:spLocks noGrp="1"/>
          </p:cNvSpPr>
          <p:nvPr>
            <p:ph idx="1"/>
          </p:nvPr>
        </p:nvSpPr>
        <p:spPr/>
        <p:txBody>
          <a:bodyPr/>
          <a:lstStyle/>
          <a:p>
            <a:r>
              <a:rPr lang="en-GB" dirty="0"/>
              <a:t>Recap on key NICE recommendations</a:t>
            </a:r>
          </a:p>
          <a:p>
            <a:r>
              <a:rPr lang="en-GB" dirty="0"/>
              <a:t>Note any changes and what has stayed the same</a:t>
            </a:r>
          </a:p>
          <a:p>
            <a:r>
              <a:rPr lang="en-GB" dirty="0"/>
              <a:t>Review the evidence on Nicotine Replacement Therapy (NRT) safety during pregnancy</a:t>
            </a:r>
          </a:p>
          <a:p>
            <a:r>
              <a:rPr lang="en-GB" dirty="0"/>
              <a:t>Clarify the change in emphasis in the revised guidance</a:t>
            </a:r>
          </a:p>
          <a:p>
            <a:r>
              <a:rPr lang="en-GB" dirty="0"/>
              <a:t>Identify the role of e-cigarettes to support quitting smoking</a:t>
            </a:r>
          </a:p>
          <a:p>
            <a:r>
              <a:rPr lang="en-GB" dirty="0"/>
              <a:t>Reflect on where services could generally do better to meet NICE guidance</a:t>
            </a:r>
          </a:p>
          <a:p>
            <a:pPr marL="0" indent="0">
              <a:buNone/>
            </a:pPr>
            <a:endParaRPr lang="en-GB" dirty="0"/>
          </a:p>
        </p:txBody>
      </p:sp>
    </p:spTree>
    <p:extLst>
      <p:ext uri="{BB962C8B-B14F-4D97-AF65-F5344CB8AC3E}">
        <p14:creationId xmlns:p14="http://schemas.microsoft.com/office/powerpoint/2010/main" val="325228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9391ED2-6EAF-954A-9524-883949D89DFE}"/>
              </a:ext>
            </a:extLst>
          </p:cNvPr>
          <p:cNvSpPr>
            <a:spLocks noGrp="1"/>
          </p:cNvSpPr>
          <p:nvPr>
            <p:ph type="subTitle" idx="1"/>
          </p:nvPr>
        </p:nvSpPr>
        <p:spPr/>
        <p:txBody>
          <a:bodyPr/>
          <a:lstStyle/>
          <a:p>
            <a:r>
              <a:rPr lang="en-GB" dirty="0"/>
              <a:t>Thank You</a:t>
            </a:r>
          </a:p>
        </p:txBody>
      </p:sp>
    </p:spTree>
    <p:extLst>
      <p:ext uri="{BB962C8B-B14F-4D97-AF65-F5344CB8AC3E}">
        <p14:creationId xmlns:p14="http://schemas.microsoft.com/office/powerpoint/2010/main" val="329080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AA05-9ADF-E54D-BDA4-3EAF2179B98F}"/>
              </a:ext>
            </a:extLst>
          </p:cNvPr>
          <p:cNvSpPr>
            <a:spLocks noGrp="1"/>
          </p:cNvSpPr>
          <p:nvPr>
            <p:ph type="title"/>
          </p:nvPr>
        </p:nvSpPr>
        <p:spPr/>
        <p:txBody>
          <a:bodyPr/>
          <a:lstStyle/>
          <a:p>
            <a:r>
              <a:rPr lang="en-GB" dirty="0"/>
              <a:t>Identifying women who smoke and referring them for stop smoking support</a:t>
            </a:r>
          </a:p>
        </p:txBody>
      </p:sp>
      <p:sp>
        <p:nvSpPr>
          <p:cNvPr id="3" name="Text Placeholder 2">
            <a:extLst>
              <a:ext uri="{FF2B5EF4-FFF2-40B4-BE49-F238E27FC236}">
                <a16:creationId xmlns:a16="http://schemas.microsoft.com/office/drawing/2014/main" id="{AA2FE05C-DE9A-8241-A260-FFD4D257D168}"/>
              </a:ext>
            </a:extLst>
          </p:cNvPr>
          <p:cNvSpPr>
            <a:spLocks noGrp="1"/>
          </p:cNvSpPr>
          <p:nvPr>
            <p:ph type="body" idx="12"/>
          </p:nvPr>
        </p:nvSpPr>
        <p:spPr>
          <a:xfrm>
            <a:off x="469900" y="1428750"/>
            <a:ext cx="11201400" cy="4857749"/>
          </a:xfrm>
        </p:spPr>
        <p:txBody>
          <a:bodyPr/>
          <a:lstStyle/>
          <a:p>
            <a:pPr>
              <a:spcBef>
                <a:spcPts val="600"/>
              </a:spcBef>
            </a:pPr>
            <a:r>
              <a:rPr lang="en-GB" dirty="0"/>
              <a:t>The </a:t>
            </a:r>
            <a:r>
              <a:rPr lang="en-GB" b="1" dirty="0"/>
              <a:t>evidence about opt-out referral systems </a:t>
            </a:r>
            <a:r>
              <a:rPr lang="en-GB" dirty="0"/>
              <a:t>was reviewed and found to be mixed. </a:t>
            </a:r>
          </a:p>
          <a:p>
            <a:pPr>
              <a:spcBef>
                <a:spcPts val="600"/>
              </a:spcBef>
            </a:pPr>
            <a:r>
              <a:rPr lang="en-GB" dirty="0"/>
              <a:t>However, the most recent evidence around opt out referral systems, resulted in higher self-reported quit rates and more engagement with stop-smoking support. </a:t>
            </a:r>
          </a:p>
          <a:p>
            <a:pPr marL="0" indent="0">
              <a:spcBef>
                <a:spcPts val="600"/>
              </a:spcBef>
              <a:buNone/>
            </a:pPr>
            <a:r>
              <a:rPr lang="en-GB" b="1" dirty="0"/>
              <a:t>Latest evidence on CO testing for referral remains at 4ppm aligning with Saving Babies Lives’ (2019)</a:t>
            </a:r>
          </a:p>
          <a:p>
            <a:pPr marL="0" indent="0">
              <a:spcBef>
                <a:spcPts val="600"/>
              </a:spcBef>
              <a:buNone/>
            </a:pPr>
            <a:r>
              <a:rPr lang="en-GB" b="1" dirty="0"/>
              <a:t>NEW Additional guidance</a:t>
            </a:r>
          </a:p>
          <a:p>
            <a:pPr>
              <a:spcBef>
                <a:spcPts val="600"/>
              </a:spcBef>
            </a:pPr>
            <a:r>
              <a:rPr lang="en-GB" dirty="0"/>
              <a:t>Provide </a:t>
            </a:r>
            <a:r>
              <a:rPr lang="en-GB" b="1" dirty="0"/>
              <a:t>carbon monoxide </a:t>
            </a:r>
            <a:r>
              <a:rPr lang="en-GB" dirty="0"/>
              <a:t>testing at </a:t>
            </a:r>
            <a:r>
              <a:rPr lang="en-GB" b="1" u="sng" dirty="0"/>
              <a:t>ALL</a:t>
            </a:r>
            <a:r>
              <a:rPr lang="en-GB" dirty="0"/>
              <a:t> antenatal appointments to assess the women's exposure to tobacco smoke</a:t>
            </a:r>
          </a:p>
          <a:p>
            <a:pPr>
              <a:spcBef>
                <a:spcPts val="600"/>
              </a:spcBef>
            </a:pPr>
            <a:r>
              <a:rPr lang="en-GB" b="1" dirty="0"/>
              <a:t>Explain</a:t>
            </a:r>
            <a:r>
              <a:rPr lang="en-GB" dirty="0"/>
              <a:t> what her carbon monoxide reading means:</a:t>
            </a:r>
          </a:p>
          <a:p>
            <a:pPr marL="1114425" indent="-381000">
              <a:spcBef>
                <a:spcPts val="600"/>
              </a:spcBef>
            </a:pPr>
            <a:r>
              <a:rPr lang="en-GB" dirty="0"/>
              <a:t>Taking into consideration the time since she last smoked</a:t>
            </a:r>
          </a:p>
          <a:p>
            <a:pPr marL="1114425" indent="-381000">
              <a:spcBef>
                <a:spcPts val="600"/>
              </a:spcBef>
            </a:pPr>
            <a:r>
              <a:rPr lang="en-GB" dirty="0"/>
              <a:t>The number of cigarettes smoked (and when) on the day of the test</a:t>
            </a:r>
          </a:p>
        </p:txBody>
      </p:sp>
    </p:spTree>
    <p:extLst>
      <p:ext uri="{BB962C8B-B14F-4D97-AF65-F5344CB8AC3E}">
        <p14:creationId xmlns:p14="http://schemas.microsoft.com/office/powerpoint/2010/main" val="27782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806B-470D-7342-9A38-68F2F8A96465}"/>
              </a:ext>
            </a:extLst>
          </p:cNvPr>
          <p:cNvSpPr>
            <a:spLocks noGrp="1"/>
          </p:cNvSpPr>
          <p:nvPr>
            <p:ph type="title"/>
          </p:nvPr>
        </p:nvSpPr>
        <p:spPr/>
        <p:txBody>
          <a:bodyPr/>
          <a:lstStyle/>
          <a:p>
            <a:r>
              <a:rPr lang="en-GB" dirty="0"/>
              <a:t>Identifying women who smoke and referring them for stop smoking support</a:t>
            </a:r>
          </a:p>
        </p:txBody>
      </p:sp>
      <p:sp>
        <p:nvSpPr>
          <p:cNvPr id="3" name="Text Placeholder 2">
            <a:extLst>
              <a:ext uri="{FF2B5EF4-FFF2-40B4-BE49-F238E27FC236}">
                <a16:creationId xmlns:a16="http://schemas.microsoft.com/office/drawing/2014/main" id="{CC08DBA8-D557-DE48-AE7B-355CF905AACB}"/>
              </a:ext>
            </a:extLst>
          </p:cNvPr>
          <p:cNvSpPr>
            <a:spLocks noGrp="1"/>
          </p:cNvSpPr>
          <p:nvPr>
            <p:ph type="body" idx="12"/>
          </p:nvPr>
        </p:nvSpPr>
        <p:spPr/>
        <p:txBody>
          <a:bodyPr/>
          <a:lstStyle/>
          <a:p>
            <a:pPr marL="0" indent="0">
              <a:spcBef>
                <a:spcPts val="0"/>
              </a:spcBef>
              <a:buNone/>
            </a:pPr>
            <a:r>
              <a:rPr lang="en-GB" sz="2800" b="1" dirty="0"/>
              <a:t>Guidance remains the same for referrals:</a:t>
            </a:r>
          </a:p>
          <a:p>
            <a:pPr>
              <a:spcBef>
                <a:spcPts val="0"/>
              </a:spcBef>
            </a:pPr>
            <a:r>
              <a:rPr lang="en-GB" sz="2800" dirty="0" err="1"/>
              <a:t>Opt</a:t>
            </a:r>
            <a:r>
              <a:rPr lang="en-GB" sz="2800" dirty="0"/>
              <a:t> out</a:t>
            </a:r>
          </a:p>
          <a:p>
            <a:pPr>
              <a:spcBef>
                <a:spcPts val="0"/>
              </a:spcBef>
            </a:pPr>
            <a:r>
              <a:rPr lang="en-GB" sz="2800" dirty="0"/>
              <a:t>Quit in the last 2 weeks</a:t>
            </a:r>
          </a:p>
          <a:p>
            <a:pPr>
              <a:spcBef>
                <a:spcPts val="0"/>
              </a:spcBef>
            </a:pPr>
            <a:r>
              <a:rPr lang="en-GB" sz="2800" dirty="0"/>
              <a:t>CO reading of 4ppm or more</a:t>
            </a:r>
          </a:p>
          <a:p>
            <a:pPr>
              <a:spcBef>
                <a:spcPts val="0"/>
              </a:spcBef>
            </a:pPr>
            <a:r>
              <a:rPr lang="en-GB" sz="2800" dirty="0"/>
              <a:t>Women have previously been referred, but have not engaged with services</a:t>
            </a:r>
          </a:p>
          <a:p>
            <a:endParaRPr lang="en-GB" dirty="0"/>
          </a:p>
        </p:txBody>
      </p:sp>
    </p:spTree>
    <p:extLst>
      <p:ext uri="{BB962C8B-B14F-4D97-AF65-F5344CB8AC3E}">
        <p14:creationId xmlns:p14="http://schemas.microsoft.com/office/powerpoint/2010/main" val="204817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78AD-454D-004C-ACCF-57DA256FFAC9}"/>
              </a:ext>
            </a:extLst>
          </p:cNvPr>
          <p:cNvSpPr>
            <a:spLocks noGrp="1"/>
          </p:cNvSpPr>
          <p:nvPr>
            <p:ph type="title"/>
          </p:nvPr>
        </p:nvSpPr>
        <p:spPr/>
        <p:txBody>
          <a:bodyPr/>
          <a:lstStyle/>
          <a:p>
            <a:r>
              <a:rPr lang="en-US" dirty="0"/>
              <a:t>Safety of NRT in pregnancy</a:t>
            </a:r>
          </a:p>
        </p:txBody>
      </p:sp>
      <p:sp>
        <p:nvSpPr>
          <p:cNvPr id="4" name="Text Placeholder 3">
            <a:extLst>
              <a:ext uri="{FF2B5EF4-FFF2-40B4-BE49-F238E27FC236}">
                <a16:creationId xmlns:a16="http://schemas.microsoft.com/office/drawing/2014/main" id="{AEF8ED72-ABA3-BC40-80D7-A82AFA3AAF57}"/>
              </a:ext>
            </a:extLst>
          </p:cNvPr>
          <p:cNvSpPr>
            <a:spLocks noGrp="1"/>
          </p:cNvSpPr>
          <p:nvPr>
            <p:ph type="body" idx="12"/>
          </p:nvPr>
        </p:nvSpPr>
        <p:spPr>
          <a:xfrm>
            <a:off x="328613" y="1752600"/>
            <a:ext cx="11401425" cy="4191000"/>
          </a:xfrm>
        </p:spPr>
        <p:txBody>
          <a:bodyPr/>
          <a:lstStyle/>
          <a:p>
            <a:pPr>
              <a:spcBef>
                <a:spcPts val="600"/>
              </a:spcBef>
              <a:spcAft>
                <a:spcPts val="600"/>
              </a:spcAft>
            </a:pPr>
            <a:r>
              <a:rPr lang="en-US" sz="2400" dirty="0"/>
              <a:t>Long-term studies have shown </a:t>
            </a:r>
            <a:r>
              <a:rPr lang="en-US" sz="2400" b="1" dirty="0"/>
              <a:t>no harm to the fetus from using NRT in pregnancy</a:t>
            </a:r>
          </a:p>
          <a:p>
            <a:pPr>
              <a:spcBef>
                <a:spcPts val="600"/>
              </a:spcBef>
              <a:spcAft>
                <a:spcPts val="600"/>
              </a:spcAft>
            </a:pPr>
            <a:r>
              <a:rPr lang="en-US" sz="2400" dirty="0"/>
              <a:t>Unlike smoking, NRT delivers a ‘clean’ therapeutic form of nicotine</a:t>
            </a:r>
          </a:p>
          <a:p>
            <a:pPr>
              <a:lnSpc>
                <a:spcPts val="2400"/>
              </a:lnSpc>
              <a:spcBef>
                <a:spcPts val="600"/>
              </a:spcBef>
              <a:spcAft>
                <a:spcPts val="600"/>
              </a:spcAft>
            </a:pPr>
            <a:r>
              <a:rPr lang="en-US" sz="2400" dirty="0"/>
              <a:t>Nicotine inhaled via cigarettes produces a stronger vasoconstrictor effect causing reduced blood flow to the placenta and fetal tissues, therefore increasing fetal heart rate</a:t>
            </a:r>
          </a:p>
          <a:p>
            <a:pPr marL="1028700" lvl="5" indent="-315913">
              <a:lnSpc>
                <a:spcPts val="2400"/>
              </a:lnSpc>
              <a:spcBef>
                <a:spcPts val="600"/>
              </a:spcBef>
              <a:spcAft>
                <a:spcPts val="600"/>
              </a:spcAft>
            </a:pPr>
            <a:r>
              <a:rPr lang="en-US" sz="2400" b="1" dirty="0"/>
              <a:t>NRT is absorbed slowly and does not have this impact or effect</a:t>
            </a:r>
          </a:p>
          <a:p>
            <a:pPr>
              <a:lnSpc>
                <a:spcPts val="2400"/>
              </a:lnSpc>
              <a:spcBef>
                <a:spcPts val="600"/>
              </a:spcBef>
              <a:spcAft>
                <a:spcPts val="600"/>
              </a:spcAft>
            </a:pPr>
            <a:r>
              <a:rPr lang="en-US" sz="2400" dirty="0"/>
              <a:t>NRT is prescribed on a </a:t>
            </a:r>
            <a:r>
              <a:rPr lang="en-US" sz="2400" b="1" dirty="0"/>
              <a:t>risk vs. benefit </a:t>
            </a:r>
            <a:r>
              <a:rPr lang="en-US" sz="2400" dirty="0"/>
              <a:t>basis</a:t>
            </a:r>
          </a:p>
          <a:p>
            <a:pPr>
              <a:lnSpc>
                <a:spcPts val="2400"/>
              </a:lnSpc>
              <a:spcBef>
                <a:spcPts val="600"/>
              </a:spcBef>
              <a:spcAft>
                <a:spcPts val="600"/>
              </a:spcAft>
            </a:pPr>
            <a:r>
              <a:rPr lang="en-US" sz="2400" dirty="0"/>
              <a:t>NRT is </a:t>
            </a:r>
            <a:r>
              <a:rPr lang="en-US" sz="2400" b="1" dirty="0"/>
              <a:t>FAR safer to use in pregnancy </a:t>
            </a:r>
            <a:r>
              <a:rPr lang="en-US" sz="2400" dirty="0"/>
              <a:t>compared to continued smoking </a:t>
            </a:r>
          </a:p>
          <a:p>
            <a:pPr>
              <a:lnSpc>
                <a:spcPts val="2400"/>
              </a:lnSpc>
              <a:spcBef>
                <a:spcPts val="600"/>
              </a:spcBef>
              <a:spcAft>
                <a:spcPts val="600"/>
              </a:spcAft>
            </a:pPr>
            <a:r>
              <a:rPr lang="en-US" sz="2400" dirty="0"/>
              <a:t>‘Cut down to quit’ using NRT is not a recommended strategy in pregnancy</a:t>
            </a:r>
          </a:p>
        </p:txBody>
      </p:sp>
    </p:spTree>
    <p:extLst>
      <p:ext uri="{BB962C8B-B14F-4D97-AF65-F5344CB8AC3E}">
        <p14:creationId xmlns:p14="http://schemas.microsoft.com/office/powerpoint/2010/main" val="83114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8273-D8C1-6843-BC75-6A5D6A5190A1}"/>
              </a:ext>
            </a:extLst>
          </p:cNvPr>
          <p:cNvSpPr>
            <a:spLocks noGrp="1"/>
          </p:cNvSpPr>
          <p:nvPr>
            <p:ph type="title"/>
          </p:nvPr>
        </p:nvSpPr>
        <p:spPr/>
        <p:txBody>
          <a:bodyPr/>
          <a:lstStyle/>
          <a:p>
            <a:r>
              <a:rPr lang="en-US" dirty="0"/>
              <a:t>How effective are stop smoking medications?</a:t>
            </a:r>
          </a:p>
        </p:txBody>
      </p:sp>
      <p:sp>
        <p:nvSpPr>
          <p:cNvPr id="7" name="Rectangle 6">
            <a:extLst>
              <a:ext uri="{FF2B5EF4-FFF2-40B4-BE49-F238E27FC236}">
                <a16:creationId xmlns:a16="http://schemas.microsoft.com/office/drawing/2014/main" id="{B4105D75-2332-9E4D-BE54-694C9DE75365}"/>
              </a:ext>
            </a:extLst>
          </p:cNvPr>
          <p:cNvSpPr/>
          <p:nvPr/>
        </p:nvSpPr>
        <p:spPr bwMode="auto">
          <a:xfrm>
            <a:off x="2208213" y="1786357"/>
            <a:ext cx="2560270" cy="3358134"/>
          </a:xfrm>
          <a:prstGeom prst="rect">
            <a:avLst/>
          </a:prstGeom>
          <a:noFill/>
          <a:ln w="15875">
            <a:solidFill>
              <a:schemeClr val="accent2"/>
            </a:solidFill>
            <a:miter lim="800000"/>
            <a:headEnd/>
            <a:tailEnd/>
          </a:ln>
          <a:effectLst/>
        </p:spPr>
        <p:txBody>
          <a:bodyPr rot="0" vert="horz" wrap="square" lIns="360000" tIns="288000" rIns="360000" bIns="432000" rtlCol="0" anchor="ctr" anchorCtr="0" upright="1">
            <a:noAutofit/>
          </a:bodyPr>
          <a:lstStyle/>
          <a:p>
            <a:pPr algn="ctr">
              <a:lnSpc>
                <a:spcPts val="2500"/>
              </a:lnSpc>
              <a:spcAft>
                <a:spcPts val="1250"/>
              </a:spcAft>
            </a:pPr>
            <a:endParaRPr lang="en-US" sz="2100" i="1" dirty="0">
              <a:solidFill>
                <a:srgbClr val="DD0000"/>
              </a:solidFill>
              <a:latin typeface="Calibri"/>
              <a:ea typeface="Calibri"/>
              <a:cs typeface="Times New Roman"/>
            </a:endParaRPr>
          </a:p>
        </p:txBody>
      </p:sp>
      <p:sp>
        <p:nvSpPr>
          <p:cNvPr id="11" name="Rectangle 10">
            <a:extLst>
              <a:ext uri="{FF2B5EF4-FFF2-40B4-BE49-F238E27FC236}">
                <a16:creationId xmlns:a16="http://schemas.microsoft.com/office/drawing/2014/main" id="{13F63F73-4966-5640-9683-7EA4C9C95A87}"/>
              </a:ext>
            </a:extLst>
          </p:cNvPr>
          <p:cNvSpPr/>
          <p:nvPr/>
        </p:nvSpPr>
        <p:spPr bwMode="auto">
          <a:xfrm>
            <a:off x="6208212" y="1786357"/>
            <a:ext cx="2648621" cy="3358134"/>
          </a:xfrm>
          <a:prstGeom prst="rect">
            <a:avLst/>
          </a:prstGeom>
          <a:noFill/>
          <a:ln w="15875">
            <a:solidFill>
              <a:schemeClr val="accent2"/>
            </a:solidFill>
            <a:miter lim="800000"/>
            <a:headEnd/>
            <a:tailEnd/>
          </a:ln>
          <a:effectLst/>
        </p:spPr>
        <p:txBody>
          <a:bodyPr rot="0" vert="horz" wrap="square" lIns="360000" tIns="288000" rIns="360000" bIns="432000" rtlCol="0" anchor="ctr" anchorCtr="0" upright="1">
            <a:noAutofit/>
          </a:bodyPr>
          <a:lstStyle/>
          <a:p>
            <a:pPr algn="ctr">
              <a:lnSpc>
                <a:spcPts val="2500"/>
              </a:lnSpc>
              <a:spcAft>
                <a:spcPts val="1250"/>
              </a:spcAft>
            </a:pPr>
            <a:endParaRPr lang="en-US" sz="2100" i="1" dirty="0">
              <a:solidFill>
                <a:srgbClr val="DD0000"/>
              </a:solidFill>
              <a:latin typeface="Calibri"/>
              <a:ea typeface="Calibri"/>
              <a:cs typeface="Times New Roman"/>
            </a:endParaRPr>
          </a:p>
        </p:txBody>
      </p:sp>
      <p:grpSp>
        <p:nvGrpSpPr>
          <p:cNvPr id="36" name="Group 35">
            <a:extLst>
              <a:ext uri="{FF2B5EF4-FFF2-40B4-BE49-F238E27FC236}">
                <a16:creationId xmlns:a16="http://schemas.microsoft.com/office/drawing/2014/main" id="{992729F6-D700-9848-96D5-E898943F20DE}"/>
              </a:ext>
            </a:extLst>
          </p:cNvPr>
          <p:cNvGrpSpPr/>
          <p:nvPr/>
        </p:nvGrpSpPr>
        <p:grpSpPr>
          <a:xfrm>
            <a:off x="2208213" y="4346677"/>
            <a:ext cx="2560270" cy="797815"/>
            <a:chOff x="684213" y="4267166"/>
            <a:chExt cx="3784420" cy="797815"/>
          </a:xfrm>
        </p:grpSpPr>
        <p:sp>
          <p:nvSpPr>
            <p:cNvPr id="26" name="Rectangle 25">
              <a:extLst>
                <a:ext uri="{FF2B5EF4-FFF2-40B4-BE49-F238E27FC236}">
                  <a16:creationId xmlns:a16="http://schemas.microsoft.com/office/drawing/2014/main" id="{EC5D388D-CA0A-D544-B671-F7C908CCBA87}"/>
                </a:ext>
              </a:extLst>
            </p:cNvPr>
            <p:cNvSpPr/>
            <p:nvPr/>
          </p:nvSpPr>
          <p:spPr bwMode="auto">
            <a:xfrm>
              <a:off x="684213" y="4267166"/>
              <a:ext cx="3784420" cy="797815"/>
            </a:xfrm>
            <a:prstGeom prst="rect">
              <a:avLst/>
            </a:prstGeom>
            <a:solidFill>
              <a:schemeClr val="accent2"/>
            </a:solidFill>
            <a:ln w="15875">
              <a:solidFill>
                <a:schemeClr val="accent2"/>
              </a:solidFill>
              <a:miter lim="800000"/>
              <a:headEnd/>
              <a:tailEnd/>
            </a:ln>
            <a:effectLst/>
          </p:spPr>
          <p:txBody>
            <a:bodyPr rot="0" vert="horz" wrap="square" lIns="360000" tIns="288000" rIns="360000" bIns="432000" rtlCol="0" anchor="ctr" anchorCtr="0" upright="1">
              <a:noAutofit/>
            </a:bodyPr>
            <a:lstStyle/>
            <a:p>
              <a:pPr algn="ctr">
                <a:lnSpc>
                  <a:spcPts val="2500"/>
                </a:lnSpc>
                <a:spcAft>
                  <a:spcPts val="1250"/>
                </a:spcAft>
              </a:pPr>
              <a:endParaRPr lang="en-US" sz="2100" i="1" dirty="0">
                <a:solidFill>
                  <a:srgbClr val="DD0000"/>
                </a:solidFill>
                <a:latin typeface="Calibri"/>
                <a:ea typeface="Calibri"/>
                <a:cs typeface="Times New Roman"/>
              </a:endParaRPr>
            </a:p>
          </p:txBody>
        </p:sp>
        <p:sp>
          <p:nvSpPr>
            <p:cNvPr id="24" name="Text Placeholder 3">
              <a:extLst>
                <a:ext uri="{FF2B5EF4-FFF2-40B4-BE49-F238E27FC236}">
                  <a16:creationId xmlns:a16="http://schemas.microsoft.com/office/drawing/2014/main" id="{827DA2C5-71E2-FE40-B8E0-A28546E1F22A}"/>
                </a:ext>
              </a:extLst>
            </p:cNvPr>
            <p:cNvSpPr txBox="1">
              <a:spLocks/>
            </p:cNvSpPr>
            <p:nvPr/>
          </p:nvSpPr>
          <p:spPr bwMode="auto">
            <a:xfrm>
              <a:off x="1073627" y="4295165"/>
              <a:ext cx="3005593" cy="690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300"/>
                </a:spcBef>
                <a:spcAft>
                  <a:spcPts val="300"/>
                </a:spcAft>
                <a:buNone/>
              </a:pPr>
              <a:r>
                <a:rPr lang="en-US" sz="3500" b="1" dirty="0">
                  <a:solidFill>
                    <a:schemeClr val="bg1"/>
                  </a:solidFill>
                </a:rPr>
                <a:t>2x</a:t>
              </a:r>
              <a:endParaRPr lang="en-US" sz="3500" dirty="0">
                <a:solidFill>
                  <a:schemeClr val="bg1"/>
                </a:solidFill>
              </a:endParaRPr>
            </a:p>
          </p:txBody>
        </p:sp>
      </p:grpSp>
      <p:grpSp>
        <p:nvGrpSpPr>
          <p:cNvPr id="37" name="Group 36">
            <a:extLst>
              <a:ext uri="{FF2B5EF4-FFF2-40B4-BE49-F238E27FC236}">
                <a16:creationId xmlns:a16="http://schemas.microsoft.com/office/drawing/2014/main" id="{233A77D5-5CD1-554D-A58E-DA5F764D1702}"/>
              </a:ext>
            </a:extLst>
          </p:cNvPr>
          <p:cNvGrpSpPr/>
          <p:nvPr/>
        </p:nvGrpSpPr>
        <p:grpSpPr>
          <a:xfrm>
            <a:off x="6208212" y="4346677"/>
            <a:ext cx="2648621" cy="797815"/>
            <a:chOff x="4684212" y="4267166"/>
            <a:chExt cx="3784420" cy="797815"/>
          </a:xfrm>
        </p:grpSpPr>
        <p:sp>
          <p:nvSpPr>
            <p:cNvPr id="28" name="Rectangle 27">
              <a:extLst>
                <a:ext uri="{FF2B5EF4-FFF2-40B4-BE49-F238E27FC236}">
                  <a16:creationId xmlns:a16="http://schemas.microsoft.com/office/drawing/2014/main" id="{F26EFDA4-10EE-6843-A957-218759360E55}"/>
                </a:ext>
              </a:extLst>
            </p:cNvPr>
            <p:cNvSpPr/>
            <p:nvPr/>
          </p:nvSpPr>
          <p:spPr bwMode="auto">
            <a:xfrm>
              <a:off x="4684212" y="4267166"/>
              <a:ext cx="3784420" cy="797815"/>
            </a:xfrm>
            <a:prstGeom prst="rect">
              <a:avLst/>
            </a:prstGeom>
            <a:solidFill>
              <a:schemeClr val="accent2"/>
            </a:solidFill>
            <a:ln w="15875">
              <a:solidFill>
                <a:schemeClr val="accent2"/>
              </a:solidFill>
              <a:miter lim="800000"/>
              <a:headEnd/>
              <a:tailEnd/>
            </a:ln>
            <a:effectLst/>
          </p:spPr>
          <p:txBody>
            <a:bodyPr rot="0" vert="horz" wrap="square" lIns="360000" tIns="288000" rIns="360000" bIns="432000" rtlCol="0" anchor="ctr" anchorCtr="0" upright="1">
              <a:noAutofit/>
            </a:bodyPr>
            <a:lstStyle/>
            <a:p>
              <a:pPr algn="ctr">
                <a:lnSpc>
                  <a:spcPts val="2500"/>
                </a:lnSpc>
                <a:spcAft>
                  <a:spcPts val="1250"/>
                </a:spcAft>
              </a:pPr>
              <a:endParaRPr lang="en-US" sz="2100" i="1" dirty="0">
                <a:solidFill>
                  <a:srgbClr val="DD0000"/>
                </a:solidFill>
                <a:latin typeface="Calibri"/>
                <a:ea typeface="Calibri"/>
                <a:cs typeface="Times New Roman"/>
              </a:endParaRPr>
            </a:p>
          </p:txBody>
        </p:sp>
        <p:sp>
          <p:nvSpPr>
            <p:cNvPr id="30" name="Text Placeholder 3">
              <a:extLst>
                <a:ext uri="{FF2B5EF4-FFF2-40B4-BE49-F238E27FC236}">
                  <a16:creationId xmlns:a16="http://schemas.microsoft.com/office/drawing/2014/main" id="{5DE3D657-725C-6B42-BA9D-955B5E550AF7}"/>
                </a:ext>
              </a:extLst>
            </p:cNvPr>
            <p:cNvSpPr txBox="1">
              <a:spLocks/>
            </p:cNvSpPr>
            <p:nvPr/>
          </p:nvSpPr>
          <p:spPr bwMode="auto">
            <a:xfrm>
              <a:off x="5073626" y="4295165"/>
              <a:ext cx="3005593" cy="690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300"/>
                </a:spcBef>
                <a:spcAft>
                  <a:spcPts val="300"/>
                </a:spcAft>
                <a:buNone/>
              </a:pPr>
              <a:r>
                <a:rPr lang="en-US" sz="3500" b="1" dirty="0">
                  <a:solidFill>
                    <a:schemeClr val="bg1"/>
                  </a:solidFill>
                </a:rPr>
                <a:t>3x</a:t>
              </a:r>
              <a:endParaRPr lang="en-US" sz="3500" dirty="0">
                <a:solidFill>
                  <a:schemeClr val="bg1"/>
                </a:solidFill>
              </a:endParaRPr>
            </a:p>
          </p:txBody>
        </p:sp>
      </p:grpSp>
      <p:sp>
        <p:nvSpPr>
          <p:cNvPr id="31" name="Text Placeholder 3">
            <a:extLst>
              <a:ext uri="{FF2B5EF4-FFF2-40B4-BE49-F238E27FC236}">
                <a16:creationId xmlns:a16="http://schemas.microsoft.com/office/drawing/2014/main" id="{CE718F41-A3DA-0B45-AF0A-7B3B511C5B0C}"/>
              </a:ext>
            </a:extLst>
          </p:cNvPr>
          <p:cNvSpPr txBox="1">
            <a:spLocks/>
          </p:cNvSpPr>
          <p:nvPr/>
        </p:nvSpPr>
        <p:spPr bwMode="auto">
          <a:xfrm>
            <a:off x="614364" y="5184248"/>
            <a:ext cx="10764836" cy="94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300"/>
              </a:spcBef>
              <a:spcAft>
                <a:spcPts val="300"/>
              </a:spcAft>
              <a:buNone/>
            </a:pPr>
            <a:r>
              <a:rPr lang="en-US" sz="2400" b="1" dirty="0"/>
              <a:t>Combining stop smoking medications with behavioural support </a:t>
            </a:r>
            <a:br>
              <a:rPr lang="en-US" sz="2400" b="1" dirty="0"/>
            </a:br>
            <a:r>
              <a:rPr lang="en-US" sz="2400" b="1" dirty="0"/>
              <a:t>further increases success with quitting </a:t>
            </a:r>
            <a:endParaRPr lang="en-US" sz="2400" dirty="0"/>
          </a:p>
        </p:txBody>
      </p:sp>
      <p:grpSp>
        <p:nvGrpSpPr>
          <p:cNvPr id="32" name="Group 31">
            <a:extLst>
              <a:ext uri="{FF2B5EF4-FFF2-40B4-BE49-F238E27FC236}">
                <a16:creationId xmlns:a16="http://schemas.microsoft.com/office/drawing/2014/main" id="{A5224E56-8108-0A4F-A87C-BBD16C20FDF3}"/>
              </a:ext>
            </a:extLst>
          </p:cNvPr>
          <p:cNvGrpSpPr/>
          <p:nvPr/>
        </p:nvGrpSpPr>
        <p:grpSpPr>
          <a:xfrm>
            <a:off x="2601978" y="2381564"/>
            <a:ext cx="1772740" cy="1614116"/>
            <a:chOff x="779628" y="2401296"/>
            <a:chExt cx="1772740" cy="1614116"/>
          </a:xfrm>
        </p:grpSpPr>
        <p:pic>
          <p:nvPicPr>
            <p:cNvPr id="14" name="Picture 13">
              <a:extLst>
                <a:ext uri="{FF2B5EF4-FFF2-40B4-BE49-F238E27FC236}">
                  <a16:creationId xmlns:a16="http://schemas.microsoft.com/office/drawing/2014/main" id="{2F380F89-EF56-5C40-8546-C77F3C30AC99}"/>
                </a:ext>
              </a:extLst>
            </p:cNvPr>
            <p:cNvPicPr>
              <a:picLocks noChangeAspect="1"/>
            </p:cNvPicPr>
            <p:nvPr/>
          </p:nvPicPr>
          <p:blipFill>
            <a:blip r:embed="rId3"/>
            <a:stretch>
              <a:fillRect/>
            </a:stretch>
          </p:blipFill>
          <p:spPr>
            <a:xfrm>
              <a:off x="1017179" y="2401296"/>
              <a:ext cx="1297639" cy="810316"/>
            </a:xfrm>
            <a:prstGeom prst="rect">
              <a:avLst/>
            </a:prstGeom>
          </p:spPr>
        </p:pic>
        <p:sp>
          <p:nvSpPr>
            <p:cNvPr id="9" name="Text Placeholder 3">
              <a:extLst>
                <a:ext uri="{FF2B5EF4-FFF2-40B4-BE49-F238E27FC236}">
                  <a16:creationId xmlns:a16="http://schemas.microsoft.com/office/drawing/2014/main" id="{BAE2C86E-75B7-A341-AB19-0892FA1326B5}"/>
                </a:ext>
              </a:extLst>
            </p:cNvPr>
            <p:cNvSpPr txBox="1">
              <a:spLocks/>
            </p:cNvSpPr>
            <p:nvPr/>
          </p:nvSpPr>
          <p:spPr bwMode="auto">
            <a:xfrm>
              <a:off x="779628" y="3608268"/>
              <a:ext cx="1772740" cy="407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200"/>
                </a:lnSpc>
                <a:spcBef>
                  <a:spcPts val="300"/>
                </a:spcBef>
                <a:spcAft>
                  <a:spcPts val="300"/>
                </a:spcAft>
                <a:buNone/>
              </a:pPr>
              <a:r>
                <a:rPr lang="en-US" sz="1400" b="1" dirty="0"/>
                <a:t>Single NRT</a:t>
              </a:r>
              <a:endParaRPr lang="en-US" sz="1400" dirty="0"/>
            </a:p>
          </p:txBody>
        </p:sp>
      </p:grpSp>
      <p:grpSp>
        <p:nvGrpSpPr>
          <p:cNvPr id="35" name="Group 34">
            <a:extLst>
              <a:ext uri="{FF2B5EF4-FFF2-40B4-BE49-F238E27FC236}">
                <a16:creationId xmlns:a16="http://schemas.microsoft.com/office/drawing/2014/main" id="{5AFD49A5-8E64-CC4B-80D9-09FE79E677C8}"/>
              </a:ext>
            </a:extLst>
          </p:cNvPr>
          <p:cNvGrpSpPr/>
          <p:nvPr/>
        </p:nvGrpSpPr>
        <p:grpSpPr>
          <a:xfrm>
            <a:off x="6597626" y="2055560"/>
            <a:ext cx="1775902" cy="2035537"/>
            <a:chOff x="6070943" y="1979875"/>
            <a:chExt cx="2202825" cy="2035537"/>
          </a:xfrm>
        </p:grpSpPr>
        <p:pic>
          <p:nvPicPr>
            <p:cNvPr id="18" name="Picture 17">
              <a:extLst>
                <a:ext uri="{FF2B5EF4-FFF2-40B4-BE49-F238E27FC236}">
                  <a16:creationId xmlns:a16="http://schemas.microsoft.com/office/drawing/2014/main" id="{0E31E0EC-10AA-D447-AF36-E449D2A75A7C}"/>
                </a:ext>
              </a:extLst>
            </p:cNvPr>
            <p:cNvPicPr>
              <a:picLocks noChangeAspect="1"/>
            </p:cNvPicPr>
            <p:nvPr/>
          </p:nvPicPr>
          <p:blipFill>
            <a:blip r:embed="rId3"/>
            <a:stretch>
              <a:fillRect/>
            </a:stretch>
          </p:blipFill>
          <p:spPr>
            <a:xfrm>
              <a:off x="6070943" y="2480807"/>
              <a:ext cx="830845" cy="518824"/>
            </a:xfrm>
            <a:prstGeom prst="rect">
              <a:avLst/>
            </a:prstGeom>
          </p:spPr>
        </p:pic>
        <p:pic>
          <p:nvPicPr>
            <p:cNvPr id="19" name="Picture 18">
              <a:extLst>
                <a:ext uri="{FF2B5EF4-FFF2-40B4-BE49-F238E27FC236}">
                  <a16:creationId xmlns:a16="http://schemas.microsoft.com/office/drawing/2014/main" id="{377EA91B-40DA-6F43-BC1F-BD94438C106E}"/>
                </a:ext>
              </a:extLst>
            </p:cNvPr>
            <p:cNvPicPr>
              <a:picLocks noChangeAspect="1"/>
            </p:cNvPicPr>
            <p:nvPr/>
          </p:nvPicPr>
          <p:blipFill>
            <a:blip r:embed="rId4"/>
            <a:srcRect/>
            <a:stretch/>
          </p:blipFill>
          <p:spPr>
            <a:xfrm>
              <a:off x="7100747" y="2875471"/>
              <a:ext cx="1095921" cy="678763"/>
            </a:xfrm>
            <a:prstGeom prst="rect">
              <a:avLst/>
            </a:prstGeom>
          </p:spPr>
        </p:pic>
        <p:pic>
          <p:nvPicPr>
            <p:cNvPr id="20" name="Picture 19">
              <a:extLst>
                <a:ext uri="{FF2B5EF4-FFF2-40B4-BE49-F238E27FC236}">
                  <a16:creationId xmlns:a16="http://schemas.microsoft.com/office/drawing/2014/main" id="{EB0AA7CE-906D-BF41-B8ED-E6EE717D2549}"/>
                </a:ext>
              </a:extLst>
            </p:cNvPr>
            <p:cNvPicPr>
              <a:picLocks noChangeAspect="1"/>
            </p:cNvPicPr>
            <p:nvPr/>
          </p:nvPicPr>
          <p:blipFill>
            <a:blip r:embed="rId5"/>
            <a:srcRect/>
            <a:stretch/>
          </p:blipFill>
          <p:spPr>
            <a:xfrm>
              <a:off x="7209265" y="1979875"/>
              <a:ext cx="1064503" cy="652008"/>
            </a:xfrm>
            <a:prstGeom prst="rect">
              <a:avLst/>
            </a:prstGeom>
          </p:spPr>
        </p:pic>
        <p:sp>
          <p:nvSpPr>
            <p:cNvPr id="23" name="TextBox 22">
              <a:extLst>
                <a:ext uri="{FF2B5EF4-FFF2-40B4-BE49-F238E27FC236}">
                  <a16:creationId xmlns:a16="http://schemas.microsoft.com/office/drawing/2014/main" id="{4615A0AF-53D1-E248-9FA9-22396C4D31E1}"/>
                </a:ext>
              </a:extLst>
            </p:cNvPr>
            <p:cNvSpPr txBox="1"/>
            <p:nvPr/>
          </p:nvSpPr>
          <p:spPr>
            <a:xfrm>
              <a:off x="7029371" y="2456872"/>
              <a:ext cx="268960" cy="461665"/>
            </a:xfrm>
            <a:prstGeom prst="rect">
              <a:avLst/>
            </a:prstGeom>
            <a:noFill/>
          </p:spPr>
          <p:txBody>
            <a:bodyPr wrap="square" lIns="0" tIns="0" rIns="0" bIns="0" rtlCol="0" anchor="ctr">
              <a:spAutoFit/>
            </a:bodyPr>
            <a:lstStyle/>
            <a:p>
              <a:pPr algn="ctr"/>
              <a:endParaRPr lang="en-US" sz="3000" dirty="0">
                <a:solidFill>
                  <a:schemeClr val="bg1"/>
                </a:solidFill>
                <a:latin typeface="Century Gothic" panose="020B0502020202020204" pitchFamily="34" charset="0"/>
              </a:endParaRPr>
            </a:p>
          </p:txBody>
        </p:sp>
        <p:sp>
          <p:nvSpPr>
            <p:cNvPr id="13" name="Text Placeholder 3">
              <a:extLst>
                <a:ext uri="{FF2B5EF4-FFF2-40B4-BE49-F238E27FC236}">
                  <a16:creationId xmlns:a16="http://schemas.microsoft.com/office/drawing/2014/main" id="{80C8EA1D-9034-B448-A46A-5360095095DA}"/>
                </a:ext>
              </a:extLst>
            </p:cNvPr>
            <p:cNvSpPr txBox="1">
              <a:spLocks/>
            </p:cNvSpPr>
            <p:nvPr/>
          </p:nvSpPr>
          <p:spPr bwMode="auto">
            <a:xfrm>
              <a:off x="6460361" y="3608268"/>
              <a:ext cx="1772740" cy="407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200"/>
                </a:lnSpc>
                <a:spcBef>
                  <a:spcPts val="300"/>
                </a:spcBef>
                <a:spcAft>
                  <a:spcPts val="300"/>
                </a:spcAft>
                <a:buNone/>
              </a:pPr>
              <a:r>
                <a:rPr lang="en-US" sz="1400" b="1" dirty="0"/>
                <a:t>Combination NRT</a:t>
              </a:r>
              <a:endParaRPr lang="en-US" sz="1400" dirty="0"/>
            </a:p>
          </p:txBody>
        </p:sp>
      </p:grpSp>
    </p:spTree>
    <p:extLst>
      <p:ext uri="{BB962C8B-B14F-4D97-AF65-F5344CB8AC3E}">
        <p14:creationId xmlns:p14="http://schemas.microsoft.com/office/powerpoint/2010/main" val="24622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1500"/>
                            </p:stCondLst>
                            <p:childTnLst>
                              <p:par>
                                <p:cTn id="26" presetID="10" presetClass="entr" presetSubtype="0" fill="hold" nodeType="afterEffect">
                                  <p:stCondLst>
                                    <p:cond delay="10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6736-ED57-0E4B-A4DC-D022494062F0}"/>
              </a:ext>
            </a:extLst>
          </p:cNvPr>
          <p:cNvSpPr>
            <a:spLocks noGrp="1"/>
          </p:cNvSpPr>
          <p:nvPr>
            <p:ph type="title"/>
          </p:nvPr>
        </p:nvSpPr>
        <p:spPr/>
        <p:txBody>
          <a:bodyPr/>
          <a:lstStyle/>
          <a:p>
            <a:r>
              <a:rPr lang="en-GB" dirty="0"/>
              <a:t>Evidence on the use of NRT</a:t>
            </a:r>
          </a:p>
        </p:txBody>
      </p:sp>
      <p:sp>
        <p:nvSpPr>
          <p:cNvPr id="3" name="Text Placeholder 2">
            <a:extLst>
              <a:ext uri="{FF2B5EF4-FFF2-40B4-BE49-F238E27FC236}">
                <a16:creationId xmlns:a16="http://schemas.microsoft.com/office/drawing/2014/main" id="{144490DB-BDE5-284E-8E53-F7F6FCA65F34}"/>
              </a:ext>
            </a:extLst>
          </p:cNvPr>
          <p:cNvSpPr>
            <a:spLocks noGrp="1"/>
          </p:cNvSpPr>
          <p:nvPr>
            <p:ph type="body" idx="12"/>
          </p:nvPr>
        </p:nvSpPr>
        <p:spPr/>
        <p:txBody>
          <a:bodyPr/>
          <a:lstStyle/>
          <a:p>
            <a:r>
              <a:rPr lang="en-GB" dirty="0"/>
              <a:t>Evidence found all NRT products are effective, especially in combination with behavioural support. </a:t>
            </a:r>
          </a:p>
          <a:p>
            <a:pPr marL="0" indent="0">
              <a:buNone/>
            </a:pPr>
            <a:r>
              <a:rPr lang="en-GB" dirty="0"/>
              <a:t>Proven to be effective and recommended are:</a:t>
            </a:r>
          </a:p>
          <a:p>
            <a:r>
              <a:rPr lang="en-GB" dirty="0"/>
              <a:t>a combination of a short-acting and a long-acting NRT </a:t>
            </a:r>
          </a:p>
          <a:p>
            <a:pPr marL="0" indent="0">
              <a:buNone/>
            </a:pPr>
            <a:r>
              <a:rPr lang="en-GB" b="1" dirty="0"/>
              <a:t>NOT Recommended is:</a:t>
            </a:r>
          </a:p>
          <a:p>
            <a:r>
              <a:rPr lang="en-GB" dirty="0"/>
              <a:t>Using a long-acting NRT e.g. patch without combining with a short-acting NRT. [2021] </a:t>
            </a:r>
          </a:p>
          <a:p>
            <a:endParaRPr lang="en-GB" dirty="0"/>
          </a:p>
        </p:txBody>
      </p:sp>
    </p:spTree>
    <p:extLst>
      <p:ext uri="{BB962C8B-B14F-4D97-AF65-F5344CB8AC3E}">
        <p14:creationId xmlns:p14="http://schemas.microsoft.com/office/powerpoint/2010/main" val="261562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C16D-17F6-E64C-A056-7DA92AF88153}"/>
              </a:ext>
            </a:extLst>
          </p:cNvPr>
          <p:cNvSpPr>
            <a:spLocks noGrp="1"/>
          </p:cNvSpPr>
          <p:nvPr>
            <p:ph type="title"/>
          </p:nvPr>
        </p:nvSpPr>
        <p:spPr/>
        <p:txBody>
          <a:bodyPr/>
          <a:lstStyle/>
          <a:p>
            <a:r>
              <a:rPr lang="en-GB" dirty="0"/>
              <a:t>Recommendations on treating tobacco dependence in pregnant women</a:t>
            </a:r>
          </a:p>
        </p:txBody>
      </p:sp>
      <p:sp>
        <p:nvSpPr>
          <p:cNvPr id="3" name="Text Placeholder 2">
            <a:extLst>
              <a:ext uri="{FF2B5EF4-FFF2-40B4-BE49-F238E27FC236}">
                <a16:creationId xmlns:a16="http://schemas.microsoft.com/office/drawing/2014/main" id="{ED445790-CB46-4F41-A05A-7DF2C327E9FB}"/>
              </a:ext>
            </a:extLst>
          </p:cNvPr>
          <p:cNvSpPr>
            <a:spLocks noGrp="1"/>
          </p:cNvSpPr>
          <p:nvPr>
            <p:ph type="body" idx="12"/>
          </p:nvPr>
        </p:nvSpPr>
        <p:spPr>
          <a:xfrm>
            <a:off x="762000" y="1657351"/>
            <a:ext cx="10622139" cy="4529137"/>
          </a:xfrm>
        </p:spPr>
        <p:txBody>
          <a:bodyPr/>
          <a:lstStyle/>
          <a:p>
            <a:pPr marL="0" lvl="1" indent="0">
              <a:buNone/>
            </a:pPr>
            <a:r>
              <a:rPr lang="en-GB" sz="2400" dirty="0"/>
              <a:t>Evidence showed that </a:t>
            </a:r>
            <a:r>
              <a:rPr lang="en-GB" sz="2400" b="1" dirty="0"/>
              <a:t>advice from healthcare professionals</a:t>
            </a:r>
            <a:r>
              <a:rPr lang="en-GB" sz="2400" dirty="0"/>
              <a:t>, particularly </a:t>
            </a:r>
            <a:r>
              <a:rPr lang="en-GB" sz="2400" b="1" dirty="0"/>
              <a:t>midwives</a:t>
            </a:r>
            <a:r>
              <a:rPr lang="en-GB" sz="2400" dirty="0"/>
              <a:t>, was valuable to pregnant women and contributed to their decisions about using NRT and any concerns they may have.</a:t>
            </a:r>
          </a:p>
          <a:p>
            <a:pPr marL="0" lvl="1" indent="0">
              <a:buNone/>
            </a:pPr>
            <a:endParaRPr lang="en-GB" dirty="0"/>
          </a:p>
          <a:p>
            <a:pPr marL="0" lvl="1" indent="0">
              <a:buNone/>
            </a:pPr>
            <a:r>
              <a:rPr lang="en-GB" sz="2400" b="1" dirty="0"/>
              <a:t>KEY information to emphasise with women</a:t>
            </a:r>
          </a:p>
          <a:p>
            <a:pPr lvl="1"/>
            <a:r>
              <a:rPr lang="en-GB" sz="2400" dirty="0"/>
              <a:t>Most smoking-related health problems are caused by other components in tobacco smoke, not by the nicotine </a:t>
            </a:r>
          </a:p>
          <a:p>
            <a:pPr lvl="1"/>
            <a:r>
              <a:rPr lang="en-GB" sz="2400" dirty="0"/>
              <a:t>Any risks from using NRT are much lower than those of smoking </a:t>
            </a:r>
          </a:p>
          <a:p>
            <a:r>
              <a:rPr lang="en-GB" sz="2400" dirty="0"/>
              <a:t>Advise pregnant women who are using nicotine patches to remove them before going to bed </a:t>
            </a:r>
            <a:endParaRPr lang="en-GB" dirty="0"/>
          </a:p>
          <a:p>
            <a:endParaRPr lang="en-GB" dirty="0"/>
          </a:p>
        </p:txBody>
      </p:sp>
    </p:spTree>
    <p:extLst>
      <p:ext uri="{BB962C8B-B14F-4D97-AF65-F5344CB8AC3E}">
        <p14:creationId xmlns:p14="http://schemas.microsoft.com/office/powerpoint/2010/main" val="86789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6AAF-1E73-714C-88C5-38817E601719}"/>
              </a:ext>
            </a:extLst>
          </p:cNvPr>
          <p:cNvSpPr>
            <a:spLocks noGrp="1"/>
          </p:cNvSpPr>
          <p:nvPr>
            <p:ph type="title"/>
          </p:nvPr>
        </p:nvSpPr>
        <p:spPr/>
        <p:txBody>
          <a:bodyPr/>
          <a:lstStyle/>
          <a:p>
            <a:r>
              <a:rPr lang="en-GB" dirty="0"/>
              <a:t>Recommendations on treating tobacco dependence in pregnant women</a:t>
            </a:r>
          </a:p>
        </p:txBody>
      </p:sp>
      <p:sp>
        <p:nvSpPr>
          <p:cNvPr id="3" name="Text Placeholder 2">
            <a:extLst>
              <a:ext uri="{FF2B5EF4-FFF2-40B4-BE49-F238E27FC236}">
                <a16:creationId xmlns:a16="http://schemas.microsoft.com/office/drawing/2014/main" id="{E2FA1AC9-ECBB-A14B-8191-58F388054FED}"/>
              </a:ext>
            </a:extLst>
          </p:cNvPr>
          <p:cNvSpPr>
            <a:spLocks noGrp="1"/>
          </p:cNvSpPr>
          <p:nvPr>
            <p:ph type="body" idx="12"/>
          </p:nvPr>
        </p:nvSpPr>
        <p:spPr/>
        <p:txBody>
          <a:bodyPr/>
          <a:lstStyle/>
          <a:p>
            <a:r>
              <a:rPr lang="en-GB" sz="2400" dirty="0"/>
              <a:t>Consider NRT at the </a:t>
            </a:r>
            <a:r>
              <a:rPr lang="en-GB" sz="2400" b="1" dirty="0"/>
              <a:t>earliest opportunity in pregnancy </a:t>
            </a:r>
            <a:r>
              <a:rPr lang="en-GB" sz="2400" dirty="0"/>
              <a:t>and continue to provide it after pregnancy if the woman needs it to prevent a relapse back to smoking, including </a:t>
            </a:r>
            <a:r>
              <a:rPr lang="en-GB" sz="2400" b="1" dirty="0"/>
              <a:t>if the pregnancy does not continue </a:t>
            </a:r>
            <a:r>
              <a:rPr lang="en-GB" sz="2400" dirty="0"/>
              <a:t>[2021] </a:t>
            </a:r>
          </a:p>
          <a:p>
            <a:pPr marL="0" lvl="1" indent="0">
              <a:buNone/>
            </a:pPr>
            <a:r>
              <a:rPr lang="en-GB" sz="2400" b="1" dirty="0"/>
              <a:t>Give pregnant women clear and consistent information about NRT and explain: </a:t>
            </a:r>
          </a:p>
          <a:p>
            <a:pPr lvl="1"/>
            <a:r>
              <a:rPr lang="en-GB" sz="2400" dirty="0"/>
              <a:t>How to use NRT correctly, including how to get a high enough dose of nicotine to control cravings, prevent </a:t>
            </a:r>
            <a:r>
              <a:rPr lang="en-GB" sz="2400" b="1" dirty="0"/>
              <a:t>compensatory smoking </a:t>
            </a:r>
            <a:r>
              <a:rPr lang="en-GB" sz="2400" dirty="0"/>
              <a:t>and stop successfully. [2021] </a:t>
            </a:r>
          </a:p>
          <a:p>
            <a:pPr lvl="1"/>
            <a:r>
              <a:rPr lang="en-GB" sz="2400" dirty="0"/>
              <a:t>Nicotine levels in NRT are </a:t>
            </a:r>
            <a:r>
              <a:rPr lang="en-GB" sz="2400" b="1" dirty="0"/>
              <a:t>much lower than in tobacco</a:t>
            </a:r>
            <a:r>
              <a:rPr lang="en-GB" sz="2400" dirty="0"/>
              <a:t>, and the way these products deliver nicotine makes them considerably less addictive than smoking. [2021] </a:t>
            </a:r>
          </a:p>
          <a:p>
            <a:pPr marL="0" indent="0">
              <a:buNone/>
            </a:pPr>
            <a:endParaRPr lang="en-GB" dirty="0"/>
          </a:p>
        </p:txBody>
      </p:sp>
    </p:spTree>
    <p:extLst>
      <p:ext uri="{BB962C8B-B14F-4D97-AF65-F5344CB8AC3E}">
        <p14:creationId xmlns:p14="http://schemas.microsoft.com/office/powerpoint/2010/main" val="1040035080"/>
      </p:ext>
    </p:extLst>
  </p:cSld>
  <p:clrMapOvr>
    <a:masterClrMapping/>
  </p:clrMapOvr>
</p:sld>
</file>

<file path=ppt/theme/theme1.xml><?xml version="1.0" encoding="utf-8"?>
<a:theme xmlns:a="http://schemas.openxmlformats.org/drawingml/2006/main" name="NCSCT Template">
  <a:themeElements>
    <a:clrScheme name="NCSCT pregancy">
      <a:dk1>
        <a:srgbClr val="333333"/>
      </a:dk1>
      <a:lt1>
        <a:sysClr val="window" lastClr="FFFFFF"/>
      </a:lt1>
      <a:dk2>
        <a:srgbClr val="676767"/>
      </a:dk2>
      <a:lt2>
        <a:srgbClr val="FFFFFF"/>
      </a:lt2>
      <a:accent1>
        <a:srgbClr val="FFBEBD"/>
      </a:accent1>
      <a:accent2>
        <a:srgbClr val="C20B21"/>
      </a:accent2>
      <a:accent3>
        <a:srgbClr val="F8AA8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BEBD"/>
        </a:solidFill>
        <a:ln w="9525">
          <a:noFill/>
          <a:miter lim="800000"/>
          <a:headEnd/>
          <a:tailEnd/>
        </a:ln>
        <a:effectLst/>
      </a:spPr>
      <a:bodyPr rot="0" vert="horz" wrap="square" lIns="360000" tIns="288000" rIns="360000" bIns="432000" anchor="ctr" anchorCtr="0" upright="1">
        <a:spAutoFit/>
      </a:bodyPr>
      <a:lstStyle>
        <a:defPPr>
          <a:lnSpc>
            <a:spcPts val="2500"/>
          </a:lnSpc>
          <a:spcAft>
            <a:spcPts val="1250"/>
          </a:spcAft>
          <a:defRPr sz="2100" i="1" dirty="0" smtClean="0">
            <a:solidFill>
              <a:srgbClr val="DD0000"/>
            </a:solidFill>
            <a:effectLst/>
            <a:latin typeface="Calibri"/>
            <a:ea typeface="Calibri"/>
            <a:cs typeface="Times New Roman"/>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91440" tIns="45720" rIns="91440" bIns="45720" numCol="1" anchor="ctr" anchorCtr="0" compatLnSpc="1">
        <a:prstTxWarp prst="textNoShape">
          <a:avLst/>
        </a:prstTxWarp>
        <a:normAutofit/>
      </a:bodyPr>
      <a:lstStyle>
        <a:defPPr marL="0" marR="0" indent="0" algn="l" defTabSz="457200" rtl="0" eaLnBrk="1" fontAlgn="base" latinLnBrk="0" hangingPunct="1">
          <a:lnSpc>
            <a:spcPct val="100000"/>
          </a:lnSpc>
          <a:spcBef>
            <a:spcPts val="500"/>
          </a:spcBef>
          <a:spcAft>
            <a:spcPts val="500"/>
          </a:spcAft>
          <a:buClr>
            <a:srgbClr val="C10C21"/>
          </a:buClr>
          <a:buSzTx/>
          <a:buFont typeface="Lucida Grande" pitchFamily="-109" charset="0"/>
          <a:buNone/>
          <a:tabLst/>
          <a:defRPr kumimoji="0" sz="2200" b="0" i="0" u="none" strike="noStrike" kern="1200" cap="none" spc="0" normalizeH="0" baseline="0" noProof="0" dirty="0">
            <a:ln>
              <a:noFill/>
            </a:ln>
            <a:solidFill>
              <a:srgbClr val="EEAB91"/>
            </a:solidFill>
            <a:effectLst/>
            <a:uLnTx/>
            <a:uFillTx/>
            <a:latin typeface="+mn-lt"/>
            <a:ea typeface="Geneva" pitchFamily="-109" charset="0"/>
            <a:cs typeface="Geneva" pitchFamily="-109" charset="0"/>
          </a:defRPr>
        </a:defPPr>
      </a:lstStyle>
    </a:txDef>
  </a:objectDefaults>
  <a:extraClrSchemeLst/>
  <a:extLst>
    <a:ext uri="{05A4C25C-085E-4340-85A3-A5531E510DB2}">
      <thm15:themeFamily xmlns:thm15="http://schemas.microsoft.com/office/thememl/2012/main" name="NCSCT Template" id="{C5CEC631-0AA8-154B-8FB4-8A6DB28B94ED}" vid="{26EF412E-9B01-914E-9EE7-4B98AF8554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A53A7-2C94-4838-A195-0A9B4BEDFD1B}">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customXml/itemProps2.xml><?xml version="1.0" encoding="utf-8"?>
<ds:datastoreItem xmlns:ds="http://schemas.openxmlformats.org/officeDocument/2006/customXml" ds:itemID="{9C0EE32B-65F9-4149-B85D-59D38F2B67E5}">
  <ds:schemaRefs>
    <ds:schemaRef ds:uri="http://schemas.microsoft.com/sharepoint/v3/contenttype/forms"/>
  </ds:schemaRefs>
</ds:datastoreItem>
</file>

<file path=customXml/itemProps3.xml><?xml version="1.0" encoding="utf-8"?>
<ds:datastoreItem xmlns:ds="http://schemas.openxmlformats.org/officeDocument/2006/customXml" ds:itemID="{6FB6D82C-133D-4242-975A-9CFF9DCDA1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NCSCT Template</Template>
  <TotalTime>1699</TotalTime>
  <Words>2307</Words>
  <Application>Microsoft Office PowerPoint</Application>
  <PresentationFormat>Widescreen</PresentationFormat>
  <Paragraphs>189</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Lucida Grande</vt:lpstr>
      <vt:lpstr>Wingdings</vt:lpstr>
      <vt:lpstr>NCSCT Template</vt:lpstr>
      <vt:lpstr>NICE Guidance: Tobacco: preventing uptake, promoting quitting and treating dependence NG209 2021</vt:lpstr>
      <vt:lpstr>Today’s presentation will include: -</vt:lpstr>
      <vt:lpstr>Identifying women who smoke and referring them for stop smoking support</vt:lpstr>
      <vt:lpstr>Identifying women who smoke and referring them for stop smoking support</vt:lpstr>
      <vt:lpstr>Safety of NRT in pregnancy</vt:lpstr>
      <vt:lpstr>How effective are stop smoking medications?</vt:lpstr>
      <vt:lpstr>Evidence on the use of NRT</vt:lpstr>
      <vt:lpstr>Recommendations on treating tobacco dependence in pregnant women</vt:lpstr>
      <vt:lpstr>Recommendations on treating tobacco dependence in pregnant women</vt:lpstr>
      <vt:lpstr>Key messages on NRT</vt:lpstr>
      <vt:lpstr>E-Cigarettes</vt:lpstr>
      <vt:lpstr>E-Cigarettes</vt:lpstr>
      <vt:lpstr>Comparing harm between  nicotine-containing products</vt:lpstr>
      <vt:lpstr>E-cigarettes and pregnancy</vt:lpstr>
      <vt:lpstr>Enabling all pregnant women to access stop-smoking support </vt:lpstr>
      <vt:lpstr>Helping partners and others in the household who smoke </vt:lpstr>
      <vt:lpstr>Training for Maternity Care Providers on supporting pregnant women to stop smoking </vt:lpstr>
      <vt:lpstr>Training for Maternity Care Providers on supporting pregnant women to stop smoking </vt:lpstr>
      <vt:lpstr>Reflections on where services could generally better meet NICE guidance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Guidance: Stopping Smoking in acute, maternity and mental health settings 2021</dc:title>
  <dc:creator>Yvonne Hermon</dc:creator>
  <cp:lastModifiedBy>Amy Murgatroyd</cp:lastModifiedBy>
  <cp:revision>12</cp:revision>
  <dcterms:created xsi:type="dcterms:W3CDTF">2022-03-13T10:37:34Z</dcterms:created>
  <dcterms:modified xsi:type="dcterms:W3CDTF">2022-08-30T13:48:26Z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