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heme/theme1.xml" ContentType="application/vnd.openxmlformats-officedocument.theme+xml"/>
  <Override PartName="/ppt/theme/theme2.xml" ContentType="application/vnd.openxmlformats-officedocument.theme+xml"/>
  <Override PartName="/ppt/charts/style1.xml" ContentType="application/vnd.ms-office.chartstyle+xml"/>
  <Override PartName="/ppt/theme/themeOverride1.xml" ContentType="application/vnd.openxmlformats-officedocument.themeOverride+xml"/>
  <Override PartName="/ppt/charts/chart1.xml" ContentType="application/vnd.openxmlformats-officedocument.drawingml.chart+xml"/>
  <Override PartName="/ppt/theme/theme5.xml" ContentType="application/vnd.openxmlformats-officedocument.theme+xml"/>
  <Override PartName="/ppt/theme/theme4.xml" ContentType="application/vnd.openxmlformats-officedocument.theme+xml"/>
  <Override PartName="/ppt/charts/colors1.xml" ContentType="application/vnd.ms-office.chartcolorstyl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44" r:id="rId4"/>
    <p:sldMasterId id="2147483763" r:id="rId5"/>
    <p:sldMasterId id="2147483769" r:id="rId6"/>
  </p:sldMasterIdLst>
  <p:notesMasterIdLst>
    <p:notesMasterId r:id="rId14"/>
  </p:notesMasterIdLst>
  <p:handoutMasterIdLst>
    <p:handoutMasterId r:id="rId15"/>
  </p:handoutMasterIdLst>
  <p:sldIdLst>
    <p:sldId id="313" r:id="rId7"/>
    <p:sldId id="449" r:id="rId8"/>
    <p:sldId id="480" r:id="rId9"/>
    <p:sldId id="1076" r:id="rId10"/>
    <p:sldId id="451" r:id="rId11"/>
    <p:sldId id="1078" r:id="rId12"/>
    <p:sldId id="447" r:id="rId13"/>
  </p:sldIdLst>
  <p:sldSz cx="9144000" cy="6858000" type="screen4x3"/>
  <p:notesSz cx="6808788" cy="9940925"/>
  <p:defaultTextStyle>
    <a:defPPr>
      <a:defRPr lang="en-US"/>
    </a:defPPr>
    <a:lvl1pPr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1pPr>
    <a:lvl2pPr marL="4572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2pPr>
    <a:lvl3pPr marL="9144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3pPr>
    <a:lvl4pPr marL="13716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4pPr>
    <a:lvl5pPr marL="1828800" algn="l" rtl="0" fontAlgn="base">
      <a:spcBef>
        <a:spcPct val="0"/>
      </a:spcBef>
      <a:spcAft>
        <a:spcPct val="0"/>
      </a:spcAft>
      <a:defRPr sz="2400" kern="1200">
        <a:solidFill>
          <a:schemeClr val="tx1"/>
        </a:solidFill>
        <a:latin typeface="Arial" pitchFamily="84" charset="0"/>
        <a:ea typeface="ヒラギノ角ゴ Pro W3" pitchFamily="84" charset="-128"/>
        <a:cs typeface="ヒラギノ角ゴ Pro W3" pitchFamily="84" charset="-128"/>
      </a:defRPr>
    </a:lvl5pPr>
    <a:lvl6pPr marL="22860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6pPr>
    <a:lvl7pPr marL="27432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7pPr>
    <a:lvl8pPr marL="32004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8pPr>
    <a:lvl9pPr marL="3657600" algn="l" defTabSz="457200" rtl="0" eaLnBrk="1" latinLnBrk="0" hangingPunct="1">
      <a:defRPr sz="2400" kern="1200">
        <a:solidFill>
          <a:schemeClr val="tx1"/>
        </a:solidFill>
        <a:latin typeface="Arial" pitchFamily="84" charset="0"/>
        <a:ea typeface="ヒラギノ角ゴ Pro W3" pitchFamily="84" charset="-128"/>
        <a:cs typeface="ヒラギノ角ゴ Pro W3" pitchFamily="8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9">
          <p15:clr>
            <a:srgbClr val="A4A3A4"/>
          </p15:clr>
        </p15:guide>
        <p15:guide id="2" pos="2100">
          <p15:clr>
            <a:srgbClr val="A4A3A4"/>
          </p15:clr>
        </p15:guide>
        <p15:guide id="3" orient="horz" pos="3131">
          <p15:clr>
            <a:srgbClr val="A4A3A4"/>
          </p15:clr>
        </p15:guide>
        <p15:guide id="4"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D1146"/>
    <a:srgbClr val="00AE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31" autoAdjust="0"/>
    <p:restoredTop sz="87944" autoAdjust="0"/>
  </p:normalViewPr>
  <p:slideViewPr>
    <p:cSldViewPr>
      <p:cViewPr varScale="1">
        <p:scale>
          <a:sx n="46" d="100"/>
          <a:sy n="46" d="100"/>
        </p:scale>
        <p:origin x="1409" y="31"/>
      </p:cViewPr>
      <p:guideLst>
        <p:guide orient="horz" pos="2160"/>
        <p:guide pos="2880"/>
      </p:guideLst>
    </p:cSldViewPr>
  </p:slideViewPr>
  <p:outlineViewPr>
    <p:cViewPr>
      <p:scale>
        <a:sx n="33" d="100"/>
        <a:sy n="33" d="100"/>
      </p:scale>
      <p:origin x="0" y="-6048"/>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100" d="100"/>
          <a:sy n="100" d="100"/>
        </p:scale>
        <p:origin x="-1692" y="936"/>
      </p:cViewPr>
      <p:guideLst>
        <p:guide orient="horz" pos="3079"/>
        <p:guide pos="2100"/>
        <p:guide orient="horz" pos="313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handoutMaster" Target="handoutMasters/handoutMaster1.xml"/><Relationship Id="rId10" Type="http://schemas.openxmlformats.org/officeDocument/2006/relationships/slide" Target="slides/slide4.xml"/><Relationship Id="rId19"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r>
              <a:rPr lang="en-GB" sz="2800" dirty="0"/>
              <a:t>Smoking rates across England</a:t>
            </a:r>
          </a:p>
        </c:rich>
      </c:tx>
      <c:overlay val="0"/>
      <c:spPr>
        <a:noFill/>
        <a:ln>
          <a:noFill/>
        </a:ln>
        <a:effectLst/>
      </c:spPr>
      <c:txPr>
        <a:bodyPr rot="0" spcFirstLastPara="1" vertOverflow="ellipsis" vert="horz" wrap="square" anchor="ctr" anchorCtr="1"/>
        <a:lstStyle/>
        <a:p>
          <a:pPr>
            <a:defRPr sz="28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0677901190743937"/>
          <c:y val="0.14516271442361206"/>
          <c:w val="0.88971302194968405"/>
          <c:h val="0.62828987899717559"/>
        </c:manualLayout>
      </c:layout>
      <c:lineChart>
        <c:grouping val="standard"/>
        <c:varyColors val="0"/>
        <c:ser>
          <c:idx val="0"/>
          <c:order val="0"/>
          <c:tx>
            <c:strRef>
              <c:f>Sheet2!$A$3</c:f>
              <c:strCache>
                <c:ptCount val="1"/>
                <c:pt idx="0">
                  <c:v>Adult smoking prevalence %</c:v>
                </c:pt>
              </c:strCache>
            </c:strRef>
          </c:tx>
          <c:spPr>
            <a:ln w="44450" cap="rnd">
              <a:solidFill>
                <a:schemeClr val="accent1"/>
              </a:solidFill>
              <a:round/>
            </a:ln>
            <a:effectLst/>
          </c:spPr>
          <c:marker>
            <c:symbol val="square"/>
            <c:size val="5"/>
            <c:spPr>
              <a:solidFill>
                <a:schemeClr val="accent1"/>
              </a:solidFill>
              <a:ln w="9525">
                <a:solidFill>
                  <a:schemeClr val="accent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Sheet2!$B$2:$M$2</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Sheet2!$B$3:$M$3</c:f>
              <c:numCache>
                <c:formatCode>0.0</c:formatCode>
                <c:ptCount val="12"/>
                <c:pt idx="0">
                  <c:v>21</c:v>
                </c:pt>
                <c:pt idx="1">
                  <c:v>21</c:v>
                </c:pt>
                <c:pt idx="2">
                  <c:v>20</c:v>
                </c:pt>
                <c:pt idx="3">
                  <c:v>20</c:v>
                </c:pt>
                <c:pt idx="4">
                  <c:v>19.3</c:v>
                </c:pt>
                <c:pt idx="5">
                  <c:v>18.399999999999999</c:v>
                </c:pt>
                <c:pt idx="6">
                  <c:v>17.8</c:v>
                </c:pt>
                <c:pt idx="7">
                  <c:v>16.899999999999999</c:v>
                </c:pt>
                <c:pt idx="8">
                  <c:v>15.5</c:v>
                </c:pt>
                <c:pt idx="9">
                  <c:v>14.9</c:v>
                </c:pt>
                <c:pt idx="10">
                  <c:v>14.4</c:v>
                </c:pt>
                <c:pt idx="11">
                  <c:v>13.9</c:v>
                </c:pt>
              </c:numCache>
            </c:numRef>
          </c:val>
          <c:smooth val="0"/>
          <c:extLst>
            <c:ext xmlns:c16="http://schemas.microsoft.com/office/drawing/2014/chart" uri="{C3380CC4-5D6E-409C-BE32-E72D297353CC}">
              <c16:uniqueId val="{00000000-A3F9-469A-9A69-E485366FCEDB}"/>
            </c:ext>
          </c:extLst>
        </c:ser>
        <c:ser>
          <c:idx val="1"/>
          <c:order val="1"/>
          <c:tx>
            <c:strRef>
              <c:f>Sheet2!$A$4</c:f>
              <c:strCache>
                <c:ptCount val="1"/>
                <c:pt idx="0">
                  <c:v>SATOD %</c:v>
                </c:pt>
              </c:strCache>
            </c:strRef>
          </c:tx>
          <c:spPr>
            <a:ln w="44450" cap="rnd">
              <a:solidFill>
                <a:schemeClr val="accent2"/>
              </a:solidFill>
              <a:round/>
            </a:ln>
            <a:effectLst/>
          </c:spPr>
          <c:marker>
            <c:symbol val="diamond"/>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22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Sheet2!$B$2:$M$2</c:f>
              <c:numCache>
                <c:formatCode>General</c:formatCode>
                <c:ptCount val="12"/>
                <c:pt idx="0">
                  <c:v>2008</c:v>
                </c:pt>
                <c:pt idx="1">
                  <c:v>2009</c:v>
                </c:pt>
                <c:pt idx="2">
                  <c:v>2010</c:v>
                </c:pt>
                <c:pt idx="3">
                  <c:v>2011</c:v>
                </c:pt>
                <c:pt idx="4">
                  <c:v>2012</c:v>
                </c:pt>
                <c:pt idx="5">
                  <c:v>2013</c:v>
                </c:pt>
                <c:pt idx="6">
                  <c:v>2014</c:v>
                </c:pt>
                <c:pt idx="7">
                  <c:v>2015</c:v>
                </c:pt>
                <c:pt idx="8">
                  <c:v>2016</c:v>
                </c:pt>
                <c:pt idx="9">
                  <c:v>2017</c:v>
                </c:pt>
                <c:pt idx="10">
                  <c:v>2018</c:v>
                </c:pt>
                <c:pt idx="11">
                  <c:v>2019</c:v>
                </c:pt>
              </c:numCache>
            </c:numRef>
          </c:cat>
          <c:val>
            <c:numRef>
              <c:f>Sheet2!$B$4:$M$4</c:f>
              <c:numCache>
                <c:formatCode>0.0</c:formatCode>
                <c:ptCount val="12"/>
                <c:pt idx="0">
                  <c:v>14.6</c:v>
                </c:pt>
                <c:pt idx="1">
                  <c:v>14.2</c:v>
                </c:pt>
                <c:pt idx="2">
                  <c:v>13.7</c:v>
                </c:pt>
                <c:pt idx="3">
                  <c:v>13.3</c:v>
                </c:pt>
                <c:pt idx="4">
                  <c:v>12.9</c:v>
                </c:pt>
                <c:pt idx="5">
                  <c:v>12.2</c:v>
                </c:pt>
                <c:pt idx="6">
                  <c:v>11.7</c:v>
                </c:pt>
                <c:pt idx="7">
                  <c:v>11</c:v>
                </c:pt>
                <c:pt idx="8">
                  <c:v>10.7</c:v>
                </c:pt>
                <c:pt idx="9">
                  <c:v>10.8</c:v>
                </c:pt>
                <c:pt idx="10">
                  <c:v>10.6</c:v>
                </c:pt>
                <c:pt idx="11">
                  <c:v>10.4</c:v>
                </c:pt>
              </c:numCache>
            </c:numRef>
          </c:val>
          <c:smooth val="0"/>
          <c:extLst>
            <c:ext xmlns:c16="http://schemas.microsoft.com/office/drawing/2014/chart" uri="{C3380CC4-5D6E-409C-BE32-E72D297353CC}">
              <c16:uniqueId val="{00000001-A3F9-469A-9A69-E485366FCEDB}"/>
            </c:ext>
          </c:extLst>
        </c:ser>
        <c:dLbls>
          <c:showLegendKey val="0"/>
          <c:showVal val="0"/>
          <c:showCatName val="0"/>
          <c:showSerName val="0"/>
          <c:showPercent val="0"/>
          <c:showBubbleSize val="0"/>
        </c:dLbls>
        <c:marker val="1"/>
        <c:smooth val="0"/>
        <c:axId val="526518176"/>
        <c:axId val="526521128"/>
      </c:lineChart>
      <c:catAx>
        <c:axId val="52651817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526521128"/>
        <c:crosses val="autoZero"/>
        <c:auto val="1"/>
        <c:lblAlgn val="ctr"/>
        <c:lblOffset val="100"/>
        <c:noMultiLvlLbl val="0"/>
      </c:catAx>
      <c:valAx>
        <c:axId val="52652112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crossAx val="5265181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3132" tIns="46566" rIns="93132" bIns="46566" rtlCol="0"/>
          <a:lstStyle>
            <a:lvl1pPr algn="l">
              <a:defRPr sz="1200"/>
            </a:lvl1pPr>
          </a:lstStyle>
          <a:p>
            <a:endParaRPr lang="en-GB"/>
          </a:p>
        </p:txBody>
      </p:sp>
      <p:sp>
        <p:nvSpPr>
          <p:cNvPr id="3" name="Date Placeholder 2"/>
          <p:cNvSpPr>
            <a:spLocks noGrp="1"/>
          </p:cNvSpPr>
          <p:nvPr>
            <p:ph type="dt" sz="quarter" idx="1"/>
          </p:nvPr>
        </p:nvSpPr>
        <p:spPr>
          <a:xfrm>
            <a:off x="3856738" y="1"/>
            <a:ext cx="2950475" cy="497046"/>
          </a:xfrm>
          <a:prstGeom prst="rect">
            <a:avLst/>
          </a:prstGeom>
        </p:spPr>
        <p:txBody>
          <a:bodyPr vert="horz" lIns="93132" tIns="46566" rIns="93132" bIns="46566" rtlCol="0"/>
          <a:lstStyle>
            <a:lvl1pPr algn="r">
              <a:defRPr sz="1200"/>
            </a:lvl1pPr>
          </a:lstStyle>
          <a:p>
            <a:fld id="{11950BC9-F266-4A3D-B115-CA605005F240}" type="datetimeFigureOut">
              <a:rPr lang="en-GB" smtClean="0"/>
              <a:t>11/05/2021</a:t>
            </a:fld>
            <a:endParaRPr lang="en-GB"/>
          </a:p>
        </p:txBody>
      </p:sp>
      <p:sp>
        <p:nvSpPr>
          <p:cNvPr id="4" name="Footer Placeholder 3"/>
          <p:cNvSpPr>
            <a:spLocks noGrp="1"/>
          </p:cNvSpPr>
          <p:nvPr>
            <p:ph type="ftr" sz="quarter" idx="2"/>
          </p:nvPr>
        </p:nvSpPr>
        <p:spPr>
          <a:xfrm>
            <a:off x="0" y="9442154"/>
            <a:ext cx="2950475" cy="497046"/>
          </a:xfrm>
          <a:prstGeom prst="rect">
            <a:avLst/>
          </a:prstGeom>
        </p:spPr>
        <p:txBody>
          <a:bodyPr vert="horz" lIns="93132" tIns="46566" rIns="93132" bIns="46566" rtlCol="0" anchor="b"/>
          <a:lstStyle>
            <a:lvl1pPr algn="l">
              <a:defRPr sz="1200"/>
            </a:lvl1pPr>
          </a:lstStyle>
          <a:p>
            <a:endParaRPr lang="en-GB"/>
          </a:p>
        </p:txBody>
      </p:sp>
      <p:sp>
        <p:nvSpPr>
          <p:cNvPr id="5" name="Slide Number Placeholder 4"/>
          <p:cNvSpPr>
            <a:spLocks noGrp="1"/>
          </p:cNvSpPr>
          <p:nvPr>
            <p:ph type="sldNum" sz="quarter" idx="3"/>
          </p:nvPr>
        </p:nvSpPr>
        <p:spPr>
          <a:xfrm>
            <a:off x="3856738" y="9442154"/>
            <a:ext cx="2950475" cy="497046"/>
          </a:xfrm>
          <a:prstGeom prst="rect">
            <a:avLst/>
          </a:prstGeom>
        </p:spPr>
        <p:txBody>
          <a:bodyPr vert="horz" lIns="93132" tIns="46566" rIns="93132" bIns="46566" rtlCol="0" anchor="b"/>
          <a:lstStyle>
            <a:lvl1pPr algn="r">
              <a:defRPr sz="1200"/>
            </a:lvl1pPr>
          </a:lstStyle>
          <a:p>
            <a:fld id="{B2C52D84-99C1-4595-8AA2-3B6CCE3E2BAB}" type="slidenum">
              <a:rPr lang="en-GB" smtClean="0"/>
              <a:t>‹#›</a:t>
            </a:fld>
            <a:endParaRPr lang="en-GB"/>
          </a:p>
        </p:txBody>
      </p:sp>
    </p:spTree>
    <p:extLst>
      <p:ext uri="{BB962C8B-B14F-4D97-AF65-F5344CB8AC3E}">
        <p14:creationId xmlns:p14="http://schemas.microsoft.com/office/powerpoint/2010/main" val="24983035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50475" cy="497046"/>
          </a:xfrm>
          <a:prstGeom prst="rect">
            <a:avLst/>
          </a:prstGeom>
        </p:spPr>
        <p:txBody>
          <a:bodyPr vert="horz" lIns="93132" tIns="46566" rIns="93132" bIns="46566"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56738" y="1"/>
            <a:ext cx="2950475" cy="497046"/>
          </a:xfrm>
          <a:prstGeom prst="rect">
            <a:avLst/>
          </a:prstGeom>
        </p:spPr>
        <p:txBody>
          <a:bodyPr vert="horz" lIns="93132" tIns="46566" rIns="93132" bIns="46566" rtlCol="0"/>
          <a:lstStyle>
            <a:lvl1pPr algn="r" fontAlgn="auto">
              <a:spcBef>
                <a:spcPts val="0"/>
              </a:spcBef>
              <a:spcAft>
                <a:spcPts val="0"/>
              </a:spcAft>
              <a:defRPr sz="1200">
                <a:latin typeface="+mn-lt"/>
                <a:ea typeface="+mn-ea"/>
                <a:cs typeface="+mn-cs"/>
              </a:defRPr>
            </a:lvl1pPr>
          </a:lstStyle>
          <a:p>
            <a:pPr>
              <a:defRPr/>
            </a:pPr>
            <a:fld id="{6949E6C6-4B8F-4672-8CF4-FB16948CBE13}" type="datetimeFigureOut">
              <a:rPr lang="en-US"/>
              <a:pPr>
                <a:defRPr/>
              </a:pPr>
              <a:t>5/11/2021</a:t>
            </a:fld>
            <a:endParaRPr lang="en-US"/>
          </a:p>
        </p:txBody>
      </p:sp>
      <p:sp>
        <p:nvSpPr>
          <p:cNvPr id="4" name="Slide Image Placeholder 3"/>
          <p:cNvSpPr>
            <a:spLocks noGrp="1" noRot="1" noChangeAspect="1"/>
          </p:cNvSpPr>
          <p:nvPr>
            <p:ph type="sldImg" idx="2"/>
          </p:nvPr>
        </p:nvSpPr>
        <p:spPr>
          <a:xfrm>
            <a:off x="919163" y="746125"/>
            <a:ext cx="4970462" cy="3727450"/>
          </a:xfrm>
          <a:prstGeom prst="rect">
            <a:avLst/>
          </a:prstGeom>
          <a:noFill/>
          <a:ln w="12700">
            <a:solidFill>
              <a:prstClr val="black"/>
            </a:solidFill>
          </a:ln>
        </p:spPr>
        <p:txBody>
          <a:bodyPr vert="horz" lIns="93132" tIns="46566" rIns="93132" bIns="46566" rtlCol="0" anchor="ctr"/>
          <a:lstStyle/>
          <a:p>
            <a:pPr lvl="0"/>
            <a:endParaRPr lang="en-US" noProof="0"/>
          </a:p>
        </p:txBody>
      </p:sp>
      <p:sp>
        <p:nvSpPr>
          <p:cNvPr id="5" name="Notes Placeholder 4"/>
          <p:cNvSpPr>
            <a:spLocks noGrp="1"/>
          </p:cNvSpPr>
          <p:nvPr>
            <p:ph type="body" sz="quarter" idx="3"/>
          </p:nvPr>
        </p:nvSpPr>
        <p:spPr>
          <a:xfrm>
            <a:off x="680879" y="4721940"/>
            <a:ext cx="5447030" cy="4473416"/>
          </a:xfrm>
          <a:prstGeom prst="rect">
            <a:avLst/>
          </a:prstGeom>
        </p:spPr>
        <p:txBody>
          <a:bodyPr vert="horz" lIns="93132" tIns="46566" rIns="93132" bIns="46566"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9442154"/>
            <a:ext cx="2950475" cy="497046"/>
          </a:xfrm>
          <a:prstGeom prst="rect">
            <a:avLst/>
          </a:prstGeom>
        </p:spPr>
        <p:txBody>
          <a:bodyPr vert="horz" lIns="93132" tIns="46566" rIns="93132" bIns="46566"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56738" y="9442154"/>
            <a:ext cx="2950475" cy="497046"/>
          </a:xfrm>
          <a:prstGeom prst="rect">
            <a:avLst/>
          </a:prstGeom>
        </p:spPr>
        <p:txBody>
          <a:bodyPr vert="horz" lIns="93132" tIns="46566" rIns="93132" bIns="46566" rtlCol="0" anchor="b"/>
          <a:lstStyle>
            <a:lvl1pPr algn="r" fontAlgn="auto">
              <a:spcBef>
                <a:spcPts val="0"/>
              </a:spcBef>
              <a:spcAft>
                <a:spcPts val="0"/>
              </a:spcAft>
              <a:defRPr sz="1200">
                <a:latin typeface="+mn-lt"/>
                <a:ea typeface="+mn-ea"/>
                <a:cs typeface="+mn-cs"/>
              </a:defRPr>
            </a:lvl1pPr>
          </a:lstStyle>
          <a:p>
            <a:pPr>
              <a:defRPr/>
            </a:pPr>
            <a:fld id="{9AE0CBF3-2A0A-4409-B599-FEFEAF974B88}" type="slidenum">
              <a:rPr lang="en-US"/>
              <a:pPr>
                <a:defRPr/>
              </a:pPr>
              <a:t>‹#›</a:t>
            </a:fld>
            <a:endParaRPr lang="en-US"/>
          </a:p>
        </p:txBody>
      </p:sp>
    </p:spTree>
    <p:extLst>
      <p:ext uri="{BB962C8B-B14F-4D97-AF65-F5344CB8AC3E}">
        <p14:creationId xmlns:p14="http://schemas.microsoft.com/office/powerpoint/2010/main" val="325517103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ヒラギノ角ゴ Pro W3" pitchFamily="84" charset="-128"/>
        <a:cs typeface="ヒラギノ角ゴ Pro W3" pitchFamily="84" charset="-128"/>
      </a:defRPr>
    </a:lvl1pPr>
    <a:lvl2pPr marL="4572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2pPr>
    <a:lvl3pPr marL="9144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3pPr>
    <a:lvl4pPr marL="13716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4pPr>
    <a:lvl5pPr marL="1828800" algn="l" rtl="0" eaLnBrk="0" fontAlgn="base" hangingPunct="0">
      <a:spcBef>
        <a:spcPct val="30000"/>
      </a:spcBef>
      <a:spcAft>
        <a:spcPct val="0"/>
      </a:spcAft>
      <a:defRPr sz="1200" kern="1200">
        <a:solidFill>
          <a:schemeClr val="tx1"/>
        </a:solidFill>
        <a:latin typeface="+mn-lt"/>
        <a:ea typeface="ヒラギノ角ゴ Pro W3" pitchFamily="8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3</a:t>
            </a:fld>
            <a:endParaRPr lang="en-US"/>
          </a:p>
        </p:txBody>
      </p:sp>
    </p:spTree>
    <p:extLst>
      <p:ext uri="{BB962C8B-B14F-4D97-AF65-F5344CB8AC3E}">
        <p14:creationId xmlns:p14="http://schemas.microsoft.com/office/powerpoint/2010/main" val="238700535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sz="1200" b="0" i="0" u="none" strike="noStrike" kern="1200" baseline="0" dirty="0">
              <a:solidFill>
                <a:schemeClr val="tx1"/>
              </a:solidFill>
              <a:latin typeface="+mn-lt"/>
              <a:ea typeface="ヒラギノ角ゴ Pro W3" pitchFamily="84" charset="-128"/>
              <a:cs typeface="ヒラギノ角ゴ Pro W3" pitchFamily="84" charset="-128"/>
            </a:endParaRPr>
          </a:p>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AE0CBF3-2A0A-4409-B599-FEFEAF974B88}"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242573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9AE0CBF3-2A0A-4409-B599-FEFEAF974B88}" type="slidenum">
              <a:rPr lang="en-US" smtClean="0"/>
              <a:pPr>
                <a:defRPr/>
              </a:pPr>
              <a:t>5</a:t>
            </a:fld>
            <a:endParaRPr lang="en-US"/>
          </a:p>
        </p:txBody>
      </p:sp>
    </p:spTree>
    <p:extLst>
      <p:ext uri="{BB962C8B-B14F-4D97-AF65-F5344CB8AC3E}">
        <p14:creationId xmlns:p14="http://schemas.microsoft.com/office/powerpoint/2010/main" val="36811271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buFont typeface="Arial" panose="020B0604020202020204" pitchFamily="34" charset="0"/>
              <a:buChar char="•"/>
            </a:pPr>
            <a:r>
              <a:rPr lang="en-GB" sz="1200" dirty="0"/>
              <a:t>PHE is developing a return on investment model for interventions related to treating pregnant smokers</a:t>
            </a:r>
          </a:p>
          <a:p>
            <a:pPr lvl="0">
              <a:buFont typeface="Arial" panose="020B0604020202020204" pitchFamily="34" charset="0"/>
              <a:buChar char="•"/>
            </a:pPr>
            <a:r>
              <a:rPr lang="en-GB" sz="1200" dirty="0"/>
              <a:t>This will allow areas (whether LA, Trust, CCG, LMS, etc) to enter its current package of stop smoking interventions for pregnancy, then compare this to other packages (e.g. adding incentives, enhanced support, etc)</a:t>
            </a:r>
          </a:p>
          <a:p>
            <a:pPr lvl="0">
              <a:buFont typeface="Arial" panose="020B0604020202020204" pitchFamily="34" charset="0"/>
              <a:buChar char="•"/>
            </a:pPr>
            <a:r>
              <a:rPr lang="en-GB" sz="1200" dirty="0"/>
              <a:t>The model will show the cost of alternative packages, but also the expected return on investment. Plus, estimate number of women that can be supported to quit by the various packages</a:t>
            </a:r>
          </a:p>
          <a:p>
            <a:pPr lvl="0">
              <a:buFont typeface="Arial" panose="020B0604020202020204" pitchFamily="34" charset="0"/>
              <a:buChar char="•"/>
            </a:pPr>
            <a:r>
              <a:rPr lang="en-GB" sz="1200" dirty="0"/>
              <a:t>Aiming for </a:t>
            </a:r>
            <a:r>
              <a:rPr lang="en-GB" sz="1200" dirty="0" err="1"/>
              <a:t>RoI</a:t>
            </a:r>
            <a:r>
              <a:rPr lang="en-GB" sz="1200" dirty="0"/>
              <a:t> model to be tested and available in Quarter </a:t>
            </a:r>
            <a:r>
              <a:rPr lang="en-GB" sz="1100" dirty="0"/>
              <a:t>1</a:t>
            </a:r>
            <a:endParaRPr lang="en-GB" dirty="0"/>
          </a:p>
          <a:p>
            <a:endParaRPr lang="en-GB" dirty="0"/>
          </a:p>
          <a:p>
            <a:pPr>
              <a:buFont typeface="Arial" panose="020B0604020202020204" pitchFamily="34" charset="0"/>
              <a:buChar char="•"/>
            </a:pPr>
            <a:r>
              <a:rPr lang="en-GB" sz="1200" dirty="0" err="1"/>
              <a:t>CLeaR</a:t>
            </a:r>
            <a:r>
              <a:rPr lang="en-GB" sz="1200" dirty="0"/>
              <a:t> is an improvement tool for tobacco control, initially developed by ASH, and now managed by PHE. </a:t>
            </a:r>
          </a:p>
          <a:p>
            <a:pPr>
              <a:buFont typeface="Arial" panose="020B0604020202020204" pitchFamily="34" charset="0"/>
              <a:buChar char="•"/>
            </a:pPr>
            <a:r>
              <a:rPr lang="en-GB" sz="1200" dirty="0"/>
              <a:t>It enables localities to score themselves against established standards of good practice such as NICE guidance.</a:t>
            </a:r>
          </a:p>
          <a:p>
            <a:pPr>
              <a:buFont typeface="Arial" panose="020B0604020202020204" pitchFamily="34" charset="0"/>
              <a:buChar char="•"/>
            </a:pPr>
            <a:r>
              <a:rPr lang="en-GB" sz="1200" dirty="0"/>
              <a:t>It is designed to highlight local strengths and areas for development, which can inform local improvement plans. </a:t>
            </a:r>
          </a:p>
          <a:p>
            <a:pPr>
              <a:buFont typeface="Arial" panose="020B0604020202020204" pitchFamily="34" charset="0"/>
              <a:buChar char="•"/>
            </a:pPr>
            <a:r>
              <a:rPr lang="en-GB" sz="1200" dirty="0"/>
              <a:t>The original </a:t>
            </a:r>
            <a:r>
              <a:rPr lang="en-GB" sz="1200" dirty="0" err="1"/>
              <a:t>CLeaR</a:t>
            </a:r>
            <a:r>
              <a:rPr lang="en-GB" sz="1200" dirty="0"/>
              <a:t> model covered the breadth of tobacco control, but now has “deep dive” tools to look in more detail at specific issues such as smoking in pregnancy</a:t>
            </a:r>
          </a:p>
          <a:p>
            <a:pPr>
              <a:buFont typeface="Arial" panose="020B0604020202020204" pitchFamily="34" charset="0"/>
              <a:buChar char="•"/>
            </a:pPr>
            <a:r>
              <a:rPr lang="en-GB" sz="1200" dirty="0"/>
              <a:t>Offer of PHE support to help with the assessment process</a:t>
            </a:r>
          </a:p>
          <a:p>
            <a:pPr marL="0" indent="0"/>
            <a:r>
              <a:rPr lang="en-GB" sz="1200" dirty="0"/>
              <a:t>https://www.gov.uk/government/publications/clear</a:t>
            </a:r>
            <a:r>
              <a:rPr lang="en-GB" sz="1100" dirty="0"/>
              <a:t>-local-tobacco-control-assessment</a:t>
            </a:r>
          </a:p>
          <a:p>
            <a:endParaRPr lang="en-GB" dirty="0"/>
          </a:p>
        </p:txBody>
      </p:sp>
      <p:sp>
        <p:nvSpPr>
          <p:cNvPr id="4" name="Slide Number Placeholder 3"/>
          <p:cNvSpPr>
            <a:spLocks noGrp="1"/>
          </p:cNvSpPr>
          <p:nvPr>
            <p:ph type="sldNum" sz="quarter" idx="5"/>
          </p:nvPr>
        </p:nvSpPr>
        <p:spPr/>
        <p:txBody>
          <a:bodyPr/>
          <a:lstStyle/>
          <a:p>
            <a:pPr>
              <a:defRPr/>
            </a:pPr>
            <a:fld id="{9AE0CBF3-2A0A-4409-B599-FEFEAF974B88}" type="slidenum">
              <a:rPr lang="en-US" smtClean="0"/>
              <a:pPr>
                <a:defRPr/>
              </a:pPr>
              <a:t>6</a:t>
            </a:fld>
            <a:endParaRPr lang="en-US"/>
          </a:p>
        </p:txBody>
      </p:sp>
    </p:spTree>
    <p:extLst>
      <p:ext uri="{BB962C8B-B14F-4D97-AF65-F5344CB8AC3E}">
        <p14:creationId xmlns:p14="http://schemas.microsoft.com/office/powerpoint/2010/main" val="11452174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ECB1CA5-4479-440F-83B6-4844DD7E793A}" type="slidenum">
              <a:rPr lang="en-GB" smtClean="0">
                <a:solidFill>
                  <a:prstClr val="black"/>
                </a:solidFill>
              </a:rPr>
              <a:pPr/>
              <a:t>7</a:t>
            </a:fld>
            <a:endParaRPr lang="en-GB">
              <a:solidFill>
                <a:prstClr val="black"/>
              </a:solidFill>
            </a:endParaRPr>
          </a:p>
        </p:txBody>
      </p:sp>
    </p:spTree>
    <p:extLst>
      <p:ext uri="{BB962C8B-B14F-4D97-AF65-F5344CB8AC3E}">
        <p14:creationId xmlns:p14="http://schemas.microsoft.com/office/powerpoint/2010/main" val="14603581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ircle C">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2" name="Text Placeholder 5"/>
          <p:cNvSpPr>
            <a:spLocks noGrp="1"/>
          </p:cNvSpPr>
          <p:nvPr>
            <p:ph type="body" sz="quarter" idx="13" hasCustomPrompt="1"/>
          </p:nvPr>
        </p:nvSpPr>
        <p:spPr>
          <a:xfrm>
            <a:off x="541338" y="1615017"/>
            <a:ext cx="8102132" cy="4275364"/>
          </a:xfrm>
          <a:prstGeom prst="rect">
            <a:avLst/>
          </a:prstGeom>
        </p:spPr>
        <p:txBody>
          <a:bodyPr vert="horz"/>
          <a:lstStyle>
            <a:lvl1pPr marL="457200" indent="-457200">
              <a:buFont typeface="Arial"/>
              <a:buChar char="•"/>
              <a:defRPr sz="1800" baseline="0">
                <a:solidFill>
                  <a:srgbClr val="2E008B"/>
                </a:solidFill>
                <a:latin typeface="Museo Sans Rounded 300"/>
              </a:defRPr>
            </a:lvl1pPr>
          </a:lstStyle>
          <a:p>
            <a:pPr lvl="0"/>
            <a:r>
              <a:rPr lang="en-GB" dirty="0"/>
              <a:t>Body copy in </a:t>
            </a:r>
            <a:r>
              <a:rPr lang="en-GB" dirty="0" err="1"/>
              <a:t>Museo</a:t>
            </a:r>
            <a:r>
              <a:rPr lang="en-GB" dirty="0"/>
              <a:t> Sans Rounded 300</a:t>
            </a:r>
          </a:p>
        </p:txBody>
      </p:sp>
      <p:sp>
        <p:nvSpPr>
          <p:cNvPr id="3" name="Text Placeholder 5"/>
          <p:cNvSpPr>
            <a:spLocks noGrp="1"/>
          </p:cNvSpPr>
          <p:nvPr>
            <p:ph type="body" sz="quarter" idx="12" hasCustomPrompt="1"/>
          </p:nvPr>
        </p:nvSpPr>
        <p:spPr>
          <a:xfrm>
            <a:off x="541337" y="512233"/>
            <a:ext cx="8102133" cy="899584"/>
          </a:xfrm>
          <a:prstGeom prst="rect">
            <a:avLst/>
          </a:prstGeom>
        </p:spPr>
        <p:txBody>
          <a:bodyPr vert="horz"/>
          <a:lstStyle>
            <a:lvl1pPr marL="0" indent="0" algn="l">
              <a:buNone/>
              <a:defRPr sz="3200">
                <a:solidFill>
                  <a:srgbClr val="2E008B"/>
                </a:solidFill>
                <a:latin typeface="Museo Sans Rounded 700"/>
              </a:defRPr>
            </a:lvl1pPr>
          </a:lstStyle>
          <a:p>
            <a:pPr lvl="0"/>
            <a:r>
              <a:rPr lang="en-GB" dirty="0"/>
              <a:t>ONE COLUMN SLIDE</a:t>
            </a:r>
            <a:endParaRPr lang="en-US" dirty="0"/>
          </a:p>
        </p:txBody>
      </p:sp>
    </p:spTree>
    <p:extLst>
      <p:ext uri="{BB962C8B-B14F-4D97-AF65-F5344CB8AC3E}">
        <p14:creationId xmlns:p14="http://schemas.microsoft.com/office/powerpoint/2010/main" val="377535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9" name="Text Placeholder 5"/>
          <p:cNvSpPr>
            <a:spLocks noGrp="1"/>
          </p:cNvSpPr>
          <p:nvPr>
            <p:ph type="body" sz="quarter" idx="13" hasCustomPrompt="1"/>
          </p:nvPr>
        </p:nvSpPr>
        <p:spPr>
          <a:xfrm>
            <a:off x="541338" y="1615017"/>
            <a:ext cx="8102132" cy="4029245"/>
          </a:xfrm>
          <a:prstGeom prst="rect">
            <a:avLst/>
          </a:prstGeom>
        </p:spPr>
        <p:txBody>
          <a:bodyPr vert="horz"/>
          <a:lstStyle>
            <a:lvl1pPr marL="342900" indent="-342900">
              <a:buFont typeface="Arial"/>
              <a:buChar char="•"/>
              <a:defRPr sz="2400" baseline="0">
                <a:solidFill>
                  <a:srgbClr val="2E008B"/>
                </a:solidFill>
                <a:latin typeface="Museo Sans Rounded 300"/>
              </a:defRPr>
            </a:lvl1pPr>
          </a:lstStyle>
          <a:p>
            <a:pPr lvl="0"/>
            <a:r>
              <a:rPr lang="en-GB" dirty="0"/>
              <a:t>Body copy in </a:t>
            </a:r>
            <a:r>
              <a:rPr lang="en-GB" dirty="0" err="1"/>
              <a:t>Museo</a:t>
            </a:r>
            <a:r>
              <a:rPr lang="en-GB" dirty="0"/>
              <a:t> Sans Rounded 300</a:t>
            </a:r>
          </a:p>
        </p:txBody>
      </p:sp>
      <p:sp>
        <p:nvSpPr>
          <p:cNvPr id="7" name="Text Placeholder 5"/>
          <p:cNvSpPr>
            <a:spLocks noGrp="1"/>
          </p:cNvSpPr>
          <p:nvPr>
            <p:ph type="body" sz="quarter" idx="12" hasCustomPrompt="1"/>
          </p:nvPr>
        </p:nvSpPr>
        <p:spPr>
          <a:xfrm>
            <a:off x="541337" y="512233"/>
            <a:ext cx="8102133" cy="899584"/>
          </a:xfrm>
          <a:prstGeom prst="rect">
            <a:avLst/>
          </a:prstGeom>
        </p:spPr>
        <p:txBody>
          <a:bodyPr vert="horz"/>
          <a:lstStyle>
            <a:lvl1pPr marL="0" indent="0" algn="l">
              <a:buNone/>
              <a:defRPr sz="3600">
                <a:solidFill>
                  <a:srgbClr val="2E008B"/>
                </a:solidFill>
                <a:latin typeface="Museo Sans Rounded 700"/>
              </a:defRPr>
            </a:lvl1pPr>
          </a:lstStyle>
          <a:p>
            <a:pPr lvl="0"/>
            <a:r>
              <a:rPr lang="en-GB" dirty="0"/>
              <a:t>ONE COLUMN SLIDE</a:t>
            </a:r>
            <a:endParaRPr lang="en-US" dirty="0"/>
          </a:p>
        </p:txBody>
      </p:sp>
    </p:spTree>
    <p:extLst>
      <p:ext uri="{BB962C8B-B14F-4D97-AF65-F5344CB8AC3E}">
        <p14:creationId xmlns:p14="http://schemas.microsoft.com/office/powerpoint/2010/main" val="2847642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graphic">
    <p:bg>
      <p:bgPr>
        <a:blipFill rotWithShape="1">
          <a:blip r:embed="rId2" cstate="email">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541338" y="1615017"/>
            <a:ext cx="8102132" cy="4275364"/>
          </a:xfrm>
          <a:prstGeom prst="rect">
            <a:avLst/>
          </a:prstGeom>
        </p:spPr>
        <p:txBody>
          <a:bodyPr vert="horz"/>
          <a:lstStyle>
            <a:lvl1pPr marL="457200" indent="-457200">
              <a:buFont typeface="Arial"/>
              <a:buChar char="•"/>
              <a:defRPr sz="1800" baseline="0">
                <a:solidFill>
                  <a:srgbClr val="2E008B"/>
                </a:solidFill>
                <a:latin typeface="Museo Sans Rounded 300"/>
              </a:defRPr>
            </a:lvl1pPr>
          </a:lstStyle>
          <a:p>
            <a:pPr lvl="0"/>
            <a:r>
              <a:rPr lang="en-GB" dirty="0"/>
              <a:t>Body copy in </a:t>
            </a:r>
            <a:r>
              <a:rPr lang="en-GB" dirty="0" err="1"/>
              <a:t>Museo</a:t>
            </a:r>
            <a:r>
              <a:rPr lang="en-GB" dirty="0"/>
              <a:t> Sans Rounded 300</a:t>
            </a:r>
          </a:p>
        </p:txBody>
      </p:sp>
      <p:sp>
        <p:nvSpPr>
          <p:cNvPr id="10" name="Text Placeholder 5"/>
          <p:cNvSpPr>
            <a:spLocks noGrp="1"/>
          </p:cNvSpPr>
          <p:nvPr>
            <p:ph type="body" sz="quarter" idx="12" hasCustomPrompt="1"/>
          </p:nvPr>
        </p:nvSpPr>
        <p:spPr>
          <a:xfrm>
            <a:off x="541337" y="512233"/>
            <a:ext cx="8102133" cy="899584"/>
          </a:xfrm>
          <a:prstGeom prst="rect">
            <a:avLst/>
          </a:prstGeom>
        </p:spPr>
        <p:txBody>
          <a:bodyPr vert="horz"/>
          <a:lstStyle>
            <a:lvl1pPr marL="0" indent="0" algn="l">
              <a:buNone/>
              <a:defRPr sz="3200">
                <a:solidFill>
                  <a:srgbClr val="2E008B"/>
                </a:solidFill>
                <a:latin typeface="Museo Sans Rounded 700"/>
              </a:defRPr>
            </a:lvl1pPr>
          </a:lstStyle>
          <a:p>
            <a:pPr lvl="0"/>
            <a:r>
              <a:rPr lang="en-GB" dirty="0"/>
              <a:t>ONE COLUMN SLIDE</a:t>
            </a:r>
            <a:endParaRPr lang="en-US" dirty="0"/>
          </a:p>
        </p:txBody>
      </p:sp>
    </p:spTree>
    <p:extLst>
      <p:ext uri="{BB962C8B-B14F-4D97-AF65-F5344CB8AC3E}">
        <p14:creationId xmlns:p14="http://schemas.microsoft.com/office/powerpoint/2010/main" val="28613735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wo column text &amp; picture">
    <p:spTree>
      <p:nvGrpSpPr>
        <p:cNvPr id="1" name=""/>
        <p:cNvGrpSpPr/>
        <p:nvPr/>
      </p:nvGrpSpPr>
      <p:grpSpPr>
        <a:xfrm>
          <a:off x="0" y="0"/>
          <a:ext cx="0" cy="0"/>
          <a:chOff x="0" y="0"/>
          <a:chExt cx="0" cy="0"/>
        </a:xfrm>
      </p:grpSpPr>
      <p:sp>
        <p:nvSpPr>
          <p:cNvPr id="4" name="Text Placeholder 5"/>
          <p:cNvSpPr>
            <a:spLocks noGrp="1"/>
          </p:cNvSpPr>
          <p:nvPr>
            <p:ph type="body" sz="quarter" idx="12" hasCustomPrompt="1"/>
          </p:nvPr>
        </p:nvSpPr>
        <p:spPr>
          <a:xfrm>
            <a:off x="541337" y="512233"/>
            <a:ext cx="8102133" cy="899584"/>
          </a:xfrm>
          <a:prstGeom prst="rect">
            <a:avLst/>
          </a:prstGeom>
        </p:spPr>
        <p:txBody>
          <a:bodyPr vert="horz"/>
          <a:lstStyle>
            <a:lvl1pPr marL="0" indent="0" algn="l">
              <a:buNone/>
              <a:defRPr sz="3200">
                <a:solidFill>
                  <a:srgbClr val="2E008B"/>
                </a:solidFill>
                <a:latin typeface="Museo Sans Rounded 700"/>
              </a:defRPr>
            </a:lvl1pPr>
          </a:lstStyle>
          <a:p>
            <a:pPr lvl="0"/>
            <a:r>
              <a:rPr lang="en-GB" dirty="0"/>
              <a:t>TWO COLUMN SLIDE</a:t>
            </a:r>
            <a:endParaRPr lang="en-US" dirty="0"/>
          </a:p>
        </p:txBody>
      </p:sp>
      <p:sp>
        <p:nvSpPr>
          <p:cNvPr id="6" name="Text Placeholder 5"/>
          <p:cNvSpPr>
            <a:spLocks noGrp="1"/>
          </p:cNvSpPr>
          <p:nvPr>
            <p:ph type="body" sz="quarter" idx="13" hasCustomPrompt="1"/>
          </p:nvPr>
        </p:nvSpPr>
        <p:spPr>
          <a:xfrm>
            <a:off x="541337" y="1615017"/>
            <a:ext cx="3912735" cy="4360031"/>
          </a:xfrm>
          <a:prstGeom prst="rect">
            <a:avLst/>
          </a:prstGeom>
        </p:spPr>
        <p:txBody>
          <a:bodyPr vert="horz"/>
          <a:lstStyle>
            <a:lvl1pPr marL="285750" indent="-285750">
              <a:lnSpc>
                <a:spcPct val="100000"/>
              </a:lnSpc>
              <a:buFont typeface="Arial"/>
              <a:buChar char="•"/>
              <a:defRPr sz="1800" baseline="0">
                <a:solidFill>
                  <a:srgbClr val="2E008B"/>
                </a:solidFill>
                <a:latin typeface="Museo Sans Rounded 300"/>
              </a:defRPr>
            </a:lvl1pPr>
          </a:lstStyle>
          <a:p>
            <a:pPr lvl="0"/>
            <a:r>
              <a:rPr lang="en-GB" dirty="0"/>
              <a:t>Body copy in </a:t>
            </a:r>
            <a:r>
              <a:rPr lang="en-GB" dirty="0" err="1"/>
              <a:t>Museo</a:t>
            </a:r>
            <a:r>
              <a:rPr lang="en-GB" dirty="0"/>
              <a:t> Sans Rounded 300. </a:t>
            </a:r>
          </a:p>
        </p:txBody>
      </p:sp>
      <p:sp>
        <p:nvSpPr>
          <p:cNvPr id="9" name="Content Placeholder 8"/>
          <p:cNvSpPr>
            <a:spLocks noGrp="1"/>
          </p:cNvSpPr>
          <p:nvPr>
            <p:ph sz="quarter" idx="14"/>
          </p:nvPr>
        </p:nvSpPr>
        <p:spPr>
          <a:xfrm>
            <a:off x="4618038" y="1615018"/>
            <a:ext cx="4025900" cy="4360333"/>
          </a:xfrm>
          <a:prstGeom prst="rect">
            <a:avLst/>
          </a:prstGeom>
        </p:spPr>
        <p:txBody>
          <a:bodyPr vert="horz"/>
          <a:lstStyle>
            <a:lvl1pPr marL="0" indent="0">
              <a:buNone/>
              <a:defRPr/>
            </a:lvl1pPr>
          </a:lstStyle>
          <a:p>
            <a:pPr lvl="0"/>
            <a:endParaRPr lang="en-US" dirty="0"/>
          </a:p>
        </p:txBody>
      </p:sp>
    </p:spTree>
    <p:extLst>
      <p:ext uri="{BB962C8B-B14F-4D97-AF65-F5344CB8AC3E}">
        <p14:creationId xmlns:p14="http://schemas.microsoft.com/office/powerpoint/2010/main" val="20988787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wo column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3" hasCustomPrompt="1"/>
          </p:nvPr>
        </p:nvSpPr>
        <p:spPr>
          <a:xfrm>
            <a:off x="541337" y="1615017"/>
            <a:ext cx="3912735" cy="4360031"/>
          </a:xfrm>
          <a:prstGeom prst="rect">
            <a:avLst/>
          </a:prstGeom>
        </p:spPr>
        <p:txBody>
          <a:bodyPr vert="horz"/>
          <a:lstStyle>
            <a:lvl1pPr marL="285750" indent="-285750">
              <a:lnSpc>
                <a:spcPct val="100000"/>
              </a:lnSpc>
              <a:buFont typeface="Arial"/>
              <a:buChar char="•"/>
              <a:defRPr sz="1800" baseline="0">
                <a:solidFill>
                  <a:srgbClr val="2E008B"/>
                </a:solidFill>
                <a:latin typeface="Museo Sans Rounded 300"/>
              </a:defRPr>
            </a:lvl1pPr>
          </a:lstStyle>
          <a:p>
            <a:pPr lvl="0"/>
            <a:r>
              <a:rPr lang="en-GB" dirty="0"/>
              <a:t>Body copy in </a:t>
            </a:r>
            <a:r>
              <a:rPr lang="en-GB" dirty="0" err="1"/>
              <a:t>Museo</a:t>
            </a:r>
            <a:r>
              <a:rPr lang="en-GB" dirty="0"/>
              <a:t> Sans Rounded 300. </a:t>
            </a:r>
          </a:p>
        </p:txBody>
      </p:sp>
      <p:sp>
        <p:nvSpPr>
          <p:cNvPr id="7" name="Text Placeholder 5"/>
          <p:cNvSpPr>
            <a:spLocks noGrp="1"/>
          </p:cNvSpPr>
          <p:nvPr>
            <p:ph type="body" sz="quarter" idx="12" hasCustomPrompt="1"/>
          </p:nvPr>
        </p:nvSpPr>
        <p:spPr>
          <a:xfrm>
            <a:off x="541337" y="512233"/>
            <a:ext cx="8102133" cy="899584"/>
          </a:xfrm>
          <a:prstGeom prst="rect">
            <a:avLst/>
          </a:prstGeom>
        </p:spPr>
        <p:txBody>
          <a:bodyPr vert="horz"/>
          <a:lstStyle>
            <a:lvl1pPr marL="0" indent="0" algn="l">
              <a:buNone/>
              <a:defRPr sz="3200">
                <a:solidFill>
                  <a:srgbClr val="2E008B"/>
                </a:solidFill>
                <a:latin typeface="Museo Sans Rounded 700"/>
              </a:defRPr>
            </a:lvl1pPr>
          </a:lstStyle>
          <a:p>
            <a:pPr lvl="0"/>
            <a:r>
              <a:rPr lang="en-GB" dirty="0"/>
              <a:t>TWO COLUMN SLIDE</a:t>
            </a:r>
            <a:endParaRPr lang="en-US" dirty="0"/>
          </a:p>
        </p:txBody>
      </p:sp>
      <p:sp>
        <p:nvSpPr>
          <p:cNvPr id="11" name="Text Placeholder 5"/>
          <p:cNvSpPr>
            <a:spLocks noGrp="1"/>
          </p:cNvSpPr>
          <p:nvPr>
            <p:ph type="body" sz="quarter" idx="14" hasCustomPrompt="1"/>
          </p:nvPr>
        </p:nvSpPr>
        <p:spPr>
          <a:xfrm>
            <a:off x="4612806" y="1615018"/>
            <a:ext cx="4030665" cy="4360029"/>
          </a:xfrm>
          <a:prstGeom prst="rect">
            <a:avLst/>
          </a:prstGeom>
        </p:spPr>
        <p:txBody>
          <a:bodyPr vert="horz"/>
          <a:lstStyle>
            <a:lvl1pPr marL="285750" indent="-285750">
              <a:lnSpc>
                <a:spcPct val="100000"/>
              </a:lnSpc>
              <a:buFont typeface="Arial"/>
              <a:buChar char="•"/>
              <a:defRPr sz="1800" baseline="0">
                <a:solidFill>
                  <a:srgbClr val="2E008B"/>
                </a:solidFill>
                <a:latin typeface="Museo Sans Rounded 300"/>
              </a:defRPr>
            </a:lvl1pPr>
          </a:lstStyle>
          <a:p>
            <a:pPr lvl="0"/>
            <a:r>
              <a:rPr lang="en-GB" dirty="0"/>
              <a:t>Body copy in </a:t>
            </a:r>
            <a:r>
              <a:rPr lang="en-GB" dirty="0" err="1"/>
              <a:t>Museo</a:t>
            </a:r>
            <a:r>
              <a:rPr lang="en-GB" dirty="0"/>
              <a:t> Sans Rounded 300. </a:t>
            </a:r>
          </a:p>
        </p:txBody>
      </p:sp>
    </p:spTree>
    <p:extLst>
      <p:ext uri="{BB962C8B-B14F-4D97-AF65-F5344CB8AC3E}">
        <p14:creationId xmlns:p14="http://schemas.microsoft.com/office/powerpoint/2010/main" val="2646977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a:spLocks noChangeArrowheads="1"/>
          </p:cNvSpPr>
          <p:nvPr userDrawn="1"/>
        </p:nvSpPr>
        <p:spPr bwMode="auto">
          <a:xfrm>
            <a:off x="0" y="1628775"/>
            <a:ext cx="9144000" cy="144463"/>
          </a:xfrm>
          <a:prstGeom prst="rect">
            <a:avLst/>
          </a:prstGeom>
          <a:solidFill>
            <a:srgbClr val="00AE9E"/>
          </a:solidFill>
          <a:ln w="9525">
            <a:noFill/>
            <a:miter lim="800000"/>
            <a:headEnd/>
            <a:tailEnd/>
          </a:ln>
        </p:spPr>
        <p:txBody>
          <a:bodyPr anchor="ctr">
            <a:prstTxWarp prst="textNoShape">
              <a:avLst/>
            </a:prstTxWarp>
          </a:bodyPr>
          <a:lstStyle/>
          <a:p>
            <a:pPr algn="ctr" fontAlgn="auto">
              <a:spcBef>
                <a:spcPts val="0"/>
              </a:spcBef>
              <a:spcAft>
                <a:spcPts val="0"/>
              </a:spcAft>
              <a:defRPr/>
            </a:pPr>
            <a:endParaRPr lang="en-US" sz="1800">
              <a:solidFill>
                <a:schemeClr val="lt1"/>
              </a:solidFill>
              <a:latin typeface="+mn-lt"/>
              <a:ea typeface="+mn-ea"/>
              <a:cs typeface="+mn-cs"/>
            </a:endParaRPr>
          </a:p>
        </p:txBody>
      </p:sp>
      <p:pic>
        <p:nvPicPr>
          <p:cNvPr id="6"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ctrTitle"/>
          </p:nvPr>
        </p:nvSpPr>
        <p:spPr>
          <a:xfrm>
            <a:off x="558000" y="2132856"/>
            <a:ext cx="7633648" cy="2084543"/>
          </a:xfrm>
          <a:ln>
            <a:noFill/>
          </a:ln>
        </p:spPr>
        <p:txBody>
          <a:bodyPr anchor="t">
            <a:noAutofit/>
          </a:bodyPr>
          <a:lstStyle>
            <a:lvl1pPr algn="l">
              <a:defRPr sz="4500"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558000" y="6021288"/>
            <a:ext cx="7633648" cy="338336"/>
          </a:xfrm>
        </p:spPr>
        <p:txBody>
          <a:bodyPr anchor="b">
            <a:normAutofit/>
          </a:bodyPr>
          <a:lstStyle>
            <a:lvl1pPr marL="0" indent="0" algn="l">
              <a:spcBef>
                <a:spcPts val="0"/>
              </a:spcBef>
              <a:buNone/>
              <a:defRPr sz="2000" b="0" i="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Tree>
    <p:extLst>
      <p:ext uri="{BB962C8B-B14F-4D97-AF65-F5344CB8AC3E}">
        <p14:creationId xmlns:p14="http://schemas.microsoft.com/office/powerpoint/2010/main" val="67716623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p>
        </p:txBody>
      </p:sp>
    </p:spTree>
    <p:extLst>
      <p:ext uri="{BB962C8B-B14F-4D97-AF65-F5344CB8AC3E}">
        <p14:creationId xmlns:p14="http://schemas.microsoft.com/office/powerpoint/2010/main" val="35595180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21935134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41067522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1202065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1 line)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72"/>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088000"/>
            <a:ext cx="8028000" cy="4064455"/>
          </a:xfrm>
        </p:spPr>
        <p:txBody>
          <a:bodyPr/>
          <a:lstStyle>
            <a:lvl1pPr>
              <a:spcBef>
                <a:spcPts val="1200"/>
              </a:spcBef>
              <a:defRPr sz="1800" b="0">
                <a:solidFill>
                  <a:schemeClr val="tx1"/>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2565FA6D-D4C8-4C4C-AC4B-3269734D34D8}"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135015777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3669711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t>Presentation title - edit in Header and Footer</a:t>
            </a:r>
          </a:p>
        </p:txBody>
      </p:sp>
    </p:spTree>
    <p:extLst>
      <p:ext uri="{BB962C8B-B14F-4D97-AF65-F5344CB8AC3E}">
        <p14:creationId xmlns:p14="http://schemas.microsoft.com/office/powerpoint/2010/main" val="420034669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extLst>
      <p:ext uri="{BB962C8B-B14F-4D97-AF65-F5344CB8AC3E}">
        <p14:creationId xmlns:p14="http://schemas.microsoft.com/office/powerpoint/2010/main" val="280862795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833BF9-E686-45D8-9BA8-4838328FAE1E}"/>
              </a:ext>
            </a:extLst>
          </p:cNvPr>
          <p:cNvSpPr>
            <a:spLocks noGrp="1"/>
          </p:cNvSpPr>
          <p:nvPr>
            <p:ph type="title"/>
          </p:nvPr>
        </p:nvSpPr>
        <p:spPr/>
        <p:txBody>
          <a:bodyPr/>
          <a:lstStyle>
            <a:lvl1pPr>
              <a:defRPr b="0">
                <a:solidFill>
                  <a:schemeClr val="tx2"/>
                </a:solidFill>
              </a:defRPr>
            </a:lvl1pPr>
          </a:lstStyle>
          <a:p>
            <a:r>
              <a:rPr lang="en-US"/>
              <a:t>Click to edit Master title style</a:t>
            </a:r>
            <a:endParaRPr lang="en-GB"/>
          </a:p>
        </p:txBody>
      </p:sp>
      <p:sp>
        <p:nvSpPr>
          <p:cNvPr id="5" name="Slide Number Placeholder 4">
            <a:extLst>
              <a:ext uri="{FF2B5EF4-FFF2-40B4-BE49-F238E27FC236}">
                <a16:creationId xmlns:a16="http://schemas.microsoft.com/office/drawing/2014/main" id="{0951594B-2BB0-4059-A8A9-F6D669354563}"/>
              </a:ext>
            </a:extLst>
          </p:cNvPr>
          <p:cNvSpPr>
            <a:spLocks noGrp="1"/>
          </p:cNvSpPr>
          <p:nvPr>
            <p:ph type="sldNum" sz="quarter" idx="12"/>
          </p:nvPr>
        </p:nvSpPr>
        <p:spPr/>
        <p:txBody>
          <a:bodyPr/>
          <a:lstStyle/>
          <a:p>
            <a:fld id="{F90E331C-8DD5-41DE-A1D8-42719F204B7E}" type="slidenum">
              <a:rPr lang="en-GB" smtClean="0"/>
              <a:t>‹#›</a:t>
            </a:fld>
            <a:endParaRPr lang="en-GB"/>
          </a:p>
        </p:txBody>
      </p:sp>
    </p:spTree>
    <p:extLst>
      <p:ext uri="{BB962C8B-B14F-4D97-AF65-F5344CB8AC3E}">
        <p14:creationId xmlns:p14="http://schemas.microsoft.com/office/powerpoint/2010/main" val="1752322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2 lines) and Content">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lvl1pPr>
              <a:defRPr sz="4000" baseline="0">
                <a:solidFill>
                  <a:srgbClr val="00AE9E"/>
                </a:solidFill>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558000" y="2628000"/>
            <a:ext cx="8028000" cy="3537304"/>
          </a:xfrm>
        </p:spPr>
        <p:txBody>
          <a:bodyPr/>
          <a:lstStyle>
            <a:lvl1pPr>
              <a:spcBef>
                <a:spcPts val="1200"/>
              </a:spcBef>
              <a:defRPr>
                <a:solidFill>
                  <a:srgbClr val="00AE9E"/>
                </a:solidFill>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F71B5A3E-AB5C-4394-BB97-07D04CB99A29}"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1 line)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64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088000"/>
            <a:ext cx="3924000" cy="4068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BAADB3B0-2D09-4AA3-A340-09780B82849B}"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2 lines) and Two Col Content">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8028000" cy="1188000"/>
          </a:xfrm>
        </p:spPr>
        <p:txBody>
          <a:bodyPr anchor="t" anchorCtr="0"/>
          <a:lstStyle/>
          <a:p>
            <a:r>
              <a:rPr lang="en-US" dirty="0"/>
              <a:t>Click to edit Master title style</a:t>
            </a:r>
          </a:p>
        </p:txBody>
      </p:sp>
      <p:sp>
        <p:nvSpPr>
          <p:cNvPr id="3" name="Content Placeholder 2"/>
          <p:cNvSpPr>
            <a:spLocks noGrp="1"/>
          </p:cNvSpPr>
          <p:nvPr>
            <p:ph sz="half" idx="1"/>
          </p:nvPr>
        </p:nvSpPr>
        <p:spPr>
          <a:xfrm>
            <a:off x="558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Content Placeholder 3"/>
          <p:cNvSpPr>
            <a:spLocks noGrp="1"/>
          </p:cNvSpPr>
          <p:nvPr>
            <p:ph sz="half" idx="2"/>
          </p:nvPr>
        </p:nvSpPr>
        <p:spPr>
          <a:xfrm>
            <a:off x="4662000" y="2628000"/>
            <a:ext cx="3924000" cy="3564000"/>
          </a:xfrm>
        </p:spPr>
        <p:txBody>
          <a:bodyPr/>
          <a:lstStyle>
            <a:lvl1pPr>
              <a:defRPr sz="1800" baseline="0"/>
            </a:lvl1pPr>
            <a:lvl2pPr>
              <a:defRPr sz="1800"/>
            </a:lvl2pPr>
            <a:lvl3pPr>
              <a:defRPr sz="1800"/>
            </a:lvl3pPr>
            <a:lvl4pPr>
              <a:defRPr sz="1600"/>
            </a:lvl4pPr>
            <a:lvl5pPr>
              <a:defRPr sz="1600"/>
            </a:lvl5pPr>
            <a:lvl6pPr>
              <a:defRPr sz="1400"/>
            </a:lvl6pPr>
            <a:lvl7pPr>
              <a:defRPr sz="1800"/>
            </a:lvl7pPr>
            <a:lvl8pPr>
              <a:defRPr sz="1800"/>
            </a:lvl8pPr>
            <a:lvl9pPr>
              <a:defRPr sz="18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55FD54BE-53AE-43A8-A8D2-A8E4EFCA2A62}"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Only">
    <p:spTree>
      <p:nvGrpSpPr>
        <p:cNvPr id="1" name=""/>
        <p:cNvGrpSpPr/>
        <p:nvPr/>
      </p:nvGrpSpPr>
      <p:grpSpPr>
        <a:xfrm>
          <a:off x="0" y="0"/>
          <a:ext cx="0" cy="0"/>
          <a:chOff x="0" y="0"/>
          <a:chExt cx="0" cy="0"/>
        </a:xfrm>
      </p:grpSpPr>
      <p:pic>
        <p:nvPicPr>
          <p:cNvPr id="4"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Content Placeholder 2"/>
          <p:cNvSpPr>
            <a:spLocks noGrp="1"/>
          </p:cNvSpPr>
          <p:nvPr>
            <p:ph idx="1"/>
          </p:nvPr>
        </p:nvSpPr>
        <p:spPr>
          <a:xfrm>
            <a:off x="558000" y="1367999"/>
            <a:ext cx="8028000" cy="4788000"/>
          </a:xfrm>
        </p:spPr>
        <p:txBody>
          <a:bodyPr/>
          <a:lstStyle>
            <a:lvl1pPr>
              <a:spcBef>
                <a:spcPts val="1200"/>
              </a:spcBef>
              <a:defRPr/>
            </a:lvl1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5" name="Slide Number Placeholder 5"/>
          <p:cNvSpPr>
            <a:spLocks noGrp="1"/>
          </p:cNvSpPr>
          <p:nvPr>
            <p:ph type="sldNum" sz="quarter" idx="10"/>
          </p:nvPr>
        </p:nvSpPr>
        <p:spPr/>
        <p:txBody>
          <a:bodyPr/>
          <a:lstStyle>
            <a:lvl1pPr>
              <a:defRPr/>
            </a:lvl1pPr>
          </a:lstStyle>
          <a:p>
            <a:pPr>
              <a:defRPr/>
            </a:pPr>
            <a:r>
              <a:rPr lang="en-US" dirty="0"/>
              <a:t>  </a:t>
            </a:r>
            <a:fld id="{3C92E8B8-980F-4FD9-89A2-235B13F5AFD1}" type="slidenum">
              <a:rPr lang="en-US" smtClean="0"/>
              <a:pPr>
                <a:defRPr/>
              </a:pPr>
              <a:t>‹#›</a:t>
            </a:fld>
            <a:endParaRPr lang="en-US" dirty="0"/>
          </a:p>
        </p:txBody>
      </p:sp>
      <p:sp>
        <p:nvSpPr>
          <p:cNvPr id="6"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5" name="Picture 7"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2" name="Title 1"/>
          <p:cNvSpPr>
            <a:spLocks noGrp="1"/>
          </p:cNvSpPr>
          <p:nvPr>
            <p:ph type="title"/>
          </p:nvPr>
        </p:nvSpPr>
        <p:spPr>
          <a:xfrm>
            <a:off x="558000" y="1368000"/>
            <a:ext cx="3077896" cy="670396"/>
          </a:xfrm>
        </p:spPr>
        <p:txBody>
          <a:bodyPr anchor="t" anchorCtr="0"/>
          <a:lstStyle>
            <a:lvl1pPr algn="l">
              <a:defRPr sz="1800" b="0" i="0" spc="0" baseline="0">
                <a:latin typeface="Arial" pitchFamily="34" charset="0"/>
              </a:defRPr>
            </a:lvl1pPr>
          </a:lstStyle>
          <a:p>
            <a:r>
              <a:rPr lang="en-US" dirty="0"/>
              <a:t>Click to edit Master title style</a:t>
            </a:r>
          </a:p>
        </p:txBody>
      </p:sp>
      <p:sp>
        <p:nvSpPr>
          <p:cNvPr id="3" name="Content Placeholder 2"/>
          <p:cNvSpPr>
            <a:spLocks noGrp="1"/>
          </p:cNvSpPr>
          <p:nvPr>
            <p:ph idx="1"/>
          </p:nvPr>
        </p:nvSpPr>
        <p:spPr>
          <a:xfrm>
            <a:off x="3779912" y="1368001"/>
            <a:ext cx="4799138" cy="4788000"/>
          </a:xfrm>
        </p:spPr>
        <p:txBody>
          <a:bodyPr/>
          <a:lstStyle>
            <a:lvl1pPr>
              <a:defRPr sz="1800" baseline="0"/>
            </a:lvl1pPr>
            <a:lvl2pPr>
              <a:defRPr sz="1800" baseline="0"/>
            </a:lvl2pPr>
            <a:lvl3pPr>
              <a:defRPr sz="1800" baseline="0"/>
            </a:lvl3pPr>
            <a:lvl4pPr>
              <a:defRPr sz="1600" baseline="0"/>
            </a:lvl4pPr>
            <a:lvl5pPr>
              <a:defRPr sz="1600" baseline="0"/>
            </a:lvl5pPr>
            <a:lvl6pPr>
              <a:defRPr sz="1400"/>
            </a:lvl6pPr>
            <a:lvl7pPr>
              <a:defRPr sz="2000"/>
            </a:lvl7pPr>
            <a:lvl8pPr>
              <a:defRPr sz="2000"/>
            </a:lvl8pPr>
            <a:lvl9pPr>
              <a:defRPr sz="2000"/>
            </a:lvl9p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4" name="Text Placeholder 3"/>
          <p:cNvSpPr>
            <a:spLocks noGrp="1"/>
          </p:cNvSpPr>
          <p:nvPr>
            <p:ph type="body" sz="half" idx="2"/>
          </p:nvPr>
        </p:nvSpPr>
        <p:spPr>
          <a:xfrm>
            <a:off x="558000" y="2132856"/>
            <a:ext cx="3077896" cy="4032448"/>
          </a:xfrm>
        </p:spPr>
        <p:txBody>
          <a:bodyPr/>
          <a:lstStyle>
            <a:lvl1pPr marL="0" indent="0">
              <a:buNone/>
              <a:defRPr sz="1600" baseline="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6" name="Slide Number Placeholder 5"/>
          <p:cNvSpPr>
            <a:spLocks noGrp="1"/>
          </p:cNvSpPr>
          <p:nvPr>
            <p:ph type="sldNum" sz="quarter" idx="10"/>
          </p:nvPr>
        </p:nvSpPr>
        <p:spPr/>
        <p:txBody>
          <a:bodyPr/>
          <a:lstStyle>
            <a:lvl1pPr>
              <a:defRPr/>
            </a:lvl1pPr>
          </a:lstStyle>
          <a:p>
            <a:pPr>
              <a:defRPr/>
            </a:pPr>
            <a:r>
              <a:rPr lang="en-US" dirty="0"/>
              <a:t>  </a:t>
            </a:r>
            <a:fld id="{D02A3ABA-32EC-4D50-B075-F06DC786BAF9}" type="slidenum">
              <a:rPr lang="en-US" smtClean="0"/>
              <a:pPr>
                <a:defRPr/>
              </a:pPr>
              <a:t>‹#›</a:t>
            </a:fld>
            <a:endParaRPr lang="en-US" dirty="0"/>
          </a:p>
        </p:txBody>
      </p:sp>
      <p:sp>
        <p:nvSpPr>
          <p:cNvPr id="7"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1773238"/>
            <a:ext cx="9144000" cy="5084762"/>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sp>
        <p:nvSpPr>
          <p:cNvPr id="5" name="Rectangle 4"/>
          <p:cNvSpPr/>
          <p:nvPr userDrawn="1"/>
        </p:nvSpPr>
        <p:spPr>
          <a:xfrm>
            <a:off x="0" y="1628775"/>
            <a:ext cx="9144000" cy="14446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800"/>
          </a:p>
        </p:txBody>
      </p:sp>
      <p:pic>
        <p:nvPicPr>
          <p:cNvPr id="6" name="Picture 9" descr="PHE_3268_SML_AW.png"/>
          <p:cNvPicPr>
            <a:picLocks noChangeAspect="1"/>
          </p:cNvPicPr>
          <p:nvPr userDrawn="1"/>
        </p:nvPicPr>
        <p:blipFill>
          <a:blip r:embed="rId2" cstate="print"/>
          <a:srcRect/>
          <a:stretch>
            <a:fillRect/>
          </a:stretch>
        </p:blipFill>
        <p:spPr bwMode="auto">
          <a:xfrm>
            <a:off x="539750" y="333375"/>
            <a:ext cx="1260475" cy="782638"/>
          </a:xfrm>
          <a:prstGeom prst="rect">
            <a:avLst/>
          </a:prstGeom>
          <a:noFill/>
          <a:ln w="9525">
            <a:noFill/>
            <a:miter lim="800000"/>
            <a:headEnd/>
            <a:tailEnd/>
          </a:ln>
        </p:spPr>
      </p:pic>
      <p:sp>
        <p:nvSpPr>
          <p:cNvPr id="3" name="Text Placeholder 2"/>
          <p:cNvSpPr>
            <a:spLocks noGrp="1"/>
          </p:cNvSpPr>
          <p:nvPr>
            <p:ph type="body" idx="1"/>
          </p:nvPr>
        </p:nvSpPr>
        <p:spPr>
          <a:xfrm>
            <a:off x="558000" y="1800000"/>
            <a:ext cx="8028000" cy="4377600"/>
          </a:xfrm>
        </p:spPr>
        <p:txBody>
          <a:bodyPr/>
          <a:lstStyle>
            <a:lvl1pPr marL="0" indent="0">
              <a:buNone/>
              <a:defRPr sz="3600" b="0" i="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7" name="Slide Number Placeholder 5"/>
          <p:cNvSpPr>
            <a:spLocks noGrp="1"/>
          </p:cNvSpPr>
          <p:nvPr>
            <p:ph type="sldNum" sz="quarter" idx="10"/>
          </p:nvPr>
        </p:nvSpPr>
        <p:spPr>
          <a:noFill/>
        </p:spPr>
        <p:txBody>
          <a:bodyPr/>
          <a:lstStyle>
            <a:lvl1pPr>
              <a:defRPr/>
            </a:lvl1pPr>
          </a:lstStyle>
          <a:p>
            <a:pPr>
              <a:defRPr/>
            </a:pPr>
            <a:r>
              <a:rPr lang="en-US" dirty="0"/>
              <a:t>  </a:t>
            </a:r>
            <a:fld id="{34F5B560-165B-4748-8F10-4294154EB5E9}" type="slidenum">
              <a:rPr lang="en-US" smtClean="0"/>
              <a:pPr>
                <a:defRPr/>
              </a:pPr>
              <a:t>‹#›</a:t>
            </a:fld>
            <a:endParaRPr lang="en-US" dirty="0"/>
          </a:p>
        </p:txBody>
      </p:sp>
      <p:sp>
        <p:nvSpPr>
          <p:cNvPr id="8" name="Footer Placeholder 5"/>
          <p:cNvSpPr>
            <a:spLocks noGrp="1"/>
          </p:cNvSpPr>
          <p:nvPr>
            <p:ph type="ftr" sz="quarter" idx="11"/>
          </p:nvPr>
        </p:nvSpPr>
        <p:spPr/>
        <p:txBody>
          <a:bodyPr/>
          <a:lstStyle>
            <a:lvl1pPr algn="l">
              <a:defRPr sz="1200" baseline="0">
                <a:solidFill>
                  <a:schemeClr val="bg1"/>
                </a:solidFill>
                <a:latin typeface="Arial" pitchFamily="34" charset="0"/>
              </a:defRPr>
            </a:lvl1pPr>
          </a:lstStyle>
          <a:p>
            <a:pPr>
              <a:defRPr/>
            </a:pPr>
            <a:r>
              <a:rPr lang="en-US" dirty="0"/>
              <a:t>Presentation title - edit in Header and Footer</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Only">
    <p:spTree>
      <p:nvGrpSpPr>
        <p:cNvPr id="1" name=""/>
        <p:cNvGrpSpPr/>
        <p:nvPr/>
      </p:nvGrpSpPr>
      <p:grpSpPr>
        <a:xfrm>
          <a:off x="0" y="0"/>
          <a:ext cx="0" cy="0"/>
          <a:chOff x="0" y="0"/>
          <a:chExt cx="0" cy="0"/>
        </a:xfrm>
      </p:grpSpPr>
      <p:sp>
        <p:nvSpPr>
          <p:cNvPr id="8" name="Picture Placeholder 7"/>
          <p:cNvSpPr>
            <a:spLocks noGrp="1"/>
          </p:cNvSpPr>
          <p:nvPr>
            <p:ph type="pic" sz="quarter" idx="13"/>
          </p:nvPr>
        </p:nvSpPr>
        <p:spPr>
          <a:xfrm>
            <a:off x="0" y="0"/>
            <a:ext cx="9144000" cy="6308725"/>
          </a:xfrm>
        </p:spPr>
        <p:txBody>
          <a:bodyPr rtlCol="0">
            <a:normAutofit/>
          </a:bodyPr>
          <a:lstStyle/>
          <a:p>
            <a:pPr lvl="0"/>
            <a:endParaRPr lang="en-US" noProof="0" dirty="0"/>
          </a:p>
        </p:txBody>
      </p:sp>
      <p:sp>
        <p:nvSpPr>
          <p:cNvPr id="3" name="Slide Number Placeholder 5"/>
          <p:cNvSpPr>
            <a:spLocks noGrp="1"/>
          </p:cNvSpPr>
          <p:nvPr>
            <p:ph type="sldNum" sz="quarter" idx="14"/>
          </p:nvPr>
        </p:nvSpPr>
        <p:spPr/>
        <p:txBody>
          <a:bodyPr/>
          <a:lstStyle>
            <a:lvl1pPr>
              <a:defRPr/>
            </a:lvl1pPr>
          </a:lstStyle>
          <a:p>
            <a:pPr>
              <a:defRPr/>
            </a:pPr>
            <a:r>
              <a:rPr lang="en-US" dirty="0"/>
              <a:t>  </a:t>
            </a:r>
            <a:fld id="{EB4B846C-37E1-4198-8614-DFE920AB1F04}" type="slidenum">
              <a:rPr lang="en-US" smtClean="0"/>
              <a:pPr>
                <a:defRPr/>
              </a:pPr>
              <a:t>‹#›</a:t>
            </a:fld>
            <a:endParaRPr lang="en-US" dirty="0"/>
          </a:p>
        </p:txBody>
      </p:sp>
      <p:sp>
        <p:nvSpPr>
          <p:cNvPr id="4" name="Footer Placeholder 5"/>
          <p:cNvSpPr>
            <a:spLocks noGrp="1"/>
          </p:cNvSpPr>
          <p:nvPr>
            <p:ph type="ftr" sz="quarter" idx="15"/>
          </p:nvPr>
        </p:nvSpPr>
        <p:spPr/>
        <p:txBody>
          <a:bodyPr/>
          <a:lstStyle>
            <a:lvl1pPr algn="l">
              <a:defRPr sz="1200" baseline="0">
                <a:solidFill>
                  <a:schemeClr val="bg1"/>
                </a:solidFill>
                <a:latin typeface="Arial" pitchFamily="34" charset="0"/>
              </a:defRPr>
            </a:lvl1pPr>
          </a:lstStyle>
          <a:p>
            <a:pPr>
              <a:defRPr/>
            </a:pPr>
            <a:r>
              <a:rPr lang="en-US"/>
              <a:t>Presentation title - edit in Header and Footer</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theme" Target="../theme/theme3.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1276972"/>
      </p:ext>
    </p:extLst>
  </p:cSld>
  <p:clrMap bg1="lt1" tx1="dk1" bg2="lt2" tx2="dk2" accent1="accent1" accent2="accent2" accent3="accent3" accent4="accent4" accent5="accent5" accent6="accent6" hlink="hlink" folHlink="folHlink"/>
  <p:sldLayoutIdLst>
    <p:sldLayoutId id="2147483764" r:id="rId1"/>
    <p:sldLayoutId id="2147483765" r:id="rId2"/>
    <p:sldLayoutId id="2147483766" r:id="rId3"/>
    <p:sldLayoutId id="2147483767" r:id="rId4"/>
    <p:sldLayoutId id="2147483768" r:id="rId5"/>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57213" y="274638"/>
            <a:ext cx="8029575" cy="1143000"/>
          </a:xfrm>
          <a:prstGeom prst="rect">
            <a:avLst/>
          </a:prstGeom>
        </p:spPr>
        <p:txBody>
          <a:bodyPr vert="horz" lIns="0" tIns="0" rIns="0" bIns="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57213" y="1600200"/>
            <a:ext cx="8029575" cy="4525963"/>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3"/>
            <a:r>
              <a:rPr lang="en-US" dirty="0"/>
              <a:t>Third level</a:t>
            </a:r>
          </a:p>
          <a:p>
            <a:pPr lvl="4"/>
            <a:r>
              <a:rPr lang="en-US" dirty="0"/>
              <a:t>Fourth level</a:t>
            </a:r>
          </a:p>
          <a:p>
            <a:pPr lvl="5"/>
            <a:r>
              <a:rPr lang="en-US" dirty="0"/>
              <a:t>Fifth level</a:t>
            </a:r>
          </a:p>
        </p:txBody>
      </p:sp>
      <p:sp>
        <p:nvSpPr>
          <p:cNvPr id="7" name="Slide Number Placeholder 5"/>
          <p:cNvSpPr>
            <a:spLocks noGrp="1"/>
          </p:cNvSpPr>
          <p:nvPr>
            <p:ph type="sldNum" sz="quarter" idx="4"/>
          </p:nvPr>
        </p:nvSpPr>
        <p:spPr>
          <a:xfrm>
            <a:off x="0" y="6308725"/>
            <a:ext cx="9144000" cy="549275"/>
          </a:xfrm>
          <a:prstGeom prst="rect">
            <a:avLst/>
          </a:prstGeom>
          <a:solidFill>
            <a:schemeClr val="bg2"/>
          </a:solidFill>
        </p:spPr>
        <p:txBody>
          <a:bodyPr vert="horz" wrap="square" lIns="0" tIns="0" rIns="91440" bIns="0" numCol="1" anchor="ctr" anchorCtr="0" compatLnSpc="1">
            <a:prstTxWarp prst="textNoShape">
              <a:avLst/>
            </a:prstTxWarp>
          </a:bodyPr>
          <a:lstStyle>
            <a:lvl1pPr>
              <a:defRPr sz="1200">
                <a:solidFill>
                  <a:schemeClr val="bg1"/>
                </a:solidFill>
              </a:defRPr>
            </a:lvl1pPr>
          </a:lstStyle>
          <a:p>
            <a:pPr>
              <a:defRPr/>
            </a:pPr>
            <a:r>
              <a:rPr lang="en-US" dirty="0"/>
              <a:t>  </a:t>
            </a:r>
            <a:fld id="{45F8D313-CCBE-49D6-A3BC-57B1848DFB52}" type="slidenum">
              <a:rPr lang="en-US" smtClean="0"/>
              <a:pPr>
                <a:defRPr/>
              </a:pPr>
              <a:t>‹#›</a:t>
            </a:fld>
            <a:r>
              <a:rPr lang="en-US" dirty="0"/>
              <a:t> </a:t>
            </a:r>
          </a:p>
        </p:txBody>
      </p:sp>
      <p:sp>
        <p:nvSpPr>
          <p:cNvPr id="6" name="Footer Placeholder 5"/>
          <p:cNvSpPr>
            <a:spLocks noGrp="1"/>
          </p:cNvSpPr>
          <p:nvPr>
            <p:ph type="ftr" sz="quarter" idx="3"/>
          </p:nvPr>
        </p:nvSpPr>
        <p:spPr>
          <a:xfrm>
            <a:off x="900113" y="6308725"/>
            <a:ext cx="8064375" cy="549275"/>
          </a:xfrm>
          <a:prstGeom prst="rect">
            <a:avLst/>
          </a:prstGeom>
        </p:spPr>
        <p:txBody>
          <a:bodyPr vert="horz" lIns="0" tIns="0" rIns="0" bIns="0" rtlCol="0" anchor="ctr"/>
          <a:lstStyle>
            <a:lvl1pPr algn="l" fontAlgn="auto">
              <a:spcBef>
                <a:spcPts val="0"/>
              </a:spcBef>
              <a:spcAft>
                <a:spcPts val="0"/>
              </a:spcAft>
              <a:defRPr sz="1200" baseline="0">
                <a:solidFill>
                  <a:schemeClr val="bg1"/>
                </a:solidFill>
                <a:latin typeface="Arial" pitchFamily="34" charset="0"/>
                <a:ea typeface="+mn-ea"/>
                <a:cs typeface="+mn-cs"/>
              </a:defRPr>
            </a:lvl1pPr>
          </a:lstStyle>
          <a:p>
            <a:pPr>
              <a:defRPr/>
            </a:pPr>
            <a:r>
              <a:rPr lang="en-US" dirty="0"/>
              <a:t>Presentation title - edit in Header and Footer</a:t>
            </a:r>
          </a:p>
        </p:txBody>
      </p:sp>
    </p:spTree>
    <p:extLst>
      <p:ext uri="{BB962C8B-B14F-4D97-AF65-F5344CB8AC3E}">
        <p14:creationId xmlns:p14="http://schemas.microsoft.com/office/powerpoint/2010/main" val="635868053"/>
      </p:ext>
    </p:extLst>
  </p:cSld>
  <p:clrMap bg1="lt1" tx1="dk1" bg2="lt2" tx2="dk2" accent1="accent1" accent2="accent2" accent3="accent3" accent4="accent4" accent5="accent5" accent6="accent6" hlink="hlink" folHlink="folHlink"/>
  <p:sldLayoutIdLst>
    <p:sldLayoutId id="2147483770" r:id="rId1"/>
    <p:sldLayoutId id="2147483771" r:id="rId2"/>
    <p:sldLayoutId id="2147483772" r:id="rId3"/>
    <p:sldLayoutId id="2147483773" r:id="rId4"/>
    <p:sldLayoutId id="2147483774" r:id="rId5"/>
    <p:sldLayoutId id="2147483775" r:id="rId6"/>
    <p:sldLayoutId id="2147483776" r:id="rId7"/>
    <p:sldLayoutId id="2147483777" r:id="rId8"/>
    <p:sldLayoutId id="2147483778" r:id="rId9"/>
    <p:sldLayoutId id="2147483779" r:id="rId10"/>
  </p:sldLayoutIdLst>
  <p:hf hdr="0" dt="0"/>
  <p:txStyles>
    <p:titleStyle>
      <a:lvl1pPr algn="l" rtl="0" eaLnBrk="0" fontAlgn="base" hangingPunct="0">
        <a:spcBef>
          <a:spcPct val="0"/>
        </a:spcBef>
        <a:spcAft>
          <a:spcPct val="0"/>
        </a:spcAft>
        <a:defRPr sz="4000" kern="1200" spc="-150">
          <a:solidFill>
            <a:srgbClr val="00AE9E"/>
          </a:solidFill>
          <a:latin typeface="+mj-lt"/>
          <a:ea typeface="ヒラギノ角ゴ Pro W3" pitchFamily="84" charset="-128"/>
          <a:cs typeface="ヒラギノ角ゴ Pro W3" pitchFamily="84" charset="-128"/>
        </a:defRPr>
      </a:lvl1pPr>
      <a:lvl2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2pPr>
      <a:lvl3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3pPr>
      <a:lvl4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4pPr>
      <a:lvl5pPr algn="l" rtl="0" eaLnBrk="0" fontAlgn="base" hangingPunct="0">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5pPr>
      <a:lvl6pPr marL="4572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6pPr>
      <a:lvl7pPr marL="9144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7pPr>
      <a:lvl8pPr marL="13716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8pPr>
      <a:lvl9pPr marL="1828800" algn="l" rtl="0" fontAlgn="base">
        <a:spcBef>
          <a:spcPct val="0"/>
        </a:spcBef>
        <a:spcAft>
          <a:spcPct val="0"/>
        </a:spcAft>
        <a:defRPr sz="4000">
          <a:solidFill>
            <a:schemeClr val="tx2"/>
          </a:solidFill>
          <a:latin typeface="Arial" pitchFamily="84" charset="0"/>
          <a:ea typeface="ヒラギノ角ゴ Pro W3" pitchFamily="84" charset="-128"/>
          <a:cs typeface="ヒラギノ角ゴ Pro W3" pitchFamily="84" charset="-128"/>
        </a:defRPr>
      </a:lvl9pPr>
    </p:titleStyle>
    <p:bodyStyle>
      <a:lvl1pPr marL="342900" indent="-342900" algn="l" rtl="0" eaLnBrk="0" fontAlgn="base" hangingPunct="0">
        <a:spcBef>
          <a:spcPts val="1200"/>
        </a:spcBef>
        <a:spcAft>
          <a:spcPct val="0"/>
        </a:spcAft>
        <a:buFont typeface="Arial" pitchFamily="84" charset="0"/>
        <a:defRPr kern="1200" baseline="0">
          <a:solidFill>
            <a:srgbClr val="00AE9E"/>
          </a:solidFill>
          <a:latin typeface="Arial" pitchFamily="34" charset="0"/>
          <a:ea typeface="ヒラギノ角ゴ Pro W3" pitchFamily="84" charset="-128"/>
          <a:cs typeface="ヒラギノ角ゴ Pro W3" pitchFamily="84" charset="-128"/>
        </a:defRPr>
      </a:lvl1pPr>
      <a:lvl2pPr marL="354013" indent="-176213" algn="l" rtl="0" eaLnBrk="0" fontAlgn="base" hangingPunct="0">
        <a:spcBef>
          <a:spcPts val="600"/>
        </a:spcBef>
        <a:spcAft>
          <a:spcPct val="0"/>
        </a:spcAft>
        <a:defRPr kern="1200" baseline="0">
          <a:solidFill>
            <a:schemeClr val="tx1"/>
          </a:solidFill>
          <a:latin typeface="Arial" pitchFamily="34" charset="0"/>
          <a:ea typeface="ヒラギノ角ゴ Pro W3" pitchFamily="84" charset="-128"/>
          <a:cs typeface="+mn-cs"/>
        </a:defRPr>
      </a:lvl2pPr>
      <a:lvl3pPr marL="215900" indent="-215900" algn="l" rtl="0" eaLnBrk="0" fontAlgn="base" hangingPunct="0">
        <a:spcBef>
          <a:spcPts val="600"/>
        </a:spcBef>
        <a:spcAft>
          <a:spcPct val="0"/>
        </a:spcAft>
        <a:buFont typeface="Arial" pitchFamily="84" charset="0"/>
        <a:buChar char="•"/>
        <a:defRPr kern="1200">
          <a:solidFill>
            <a:schemeClr val="tx1"/>
          </a:solidFill>
          <a:latin typeface="Arial" pitchFamily="34" charset="0"/>
          <a:ea typeface="ヒラギノ角ゴ Pro W3" pitchFamily="84" charset="-128"/>
          <a:cs typeface="+mn-cs"/>
        </a:defRPr>
      </a:lvl3pPr>
      <a:lvl4pPr marL="625475" indent="-190500" algn="l" rtl="0" eaLnBrk="0" fontAlgn="base" hangingPunct="0">
        <a:spcBef>
          <a:spcPts val="600"/>
        </a:spcBef>
        <a:spcAft>
          <a:spcPct val="0"/>
        </a:spcAft>
        <a:buFont typeface="Arial" pitchFamily="34" charset="0"/>
        <a:buChar char="•"/>
        <a:defRPr sz="1600" kern="1200">
          <a:solidFill>
            <a:schemeClr val="tx1"/>
          </a:solidFill>
          <a:latin typeface="Arial" pitchFamily="34" charset="0"/>
          <a:ea typeface="ヒラギノ角ゴ Pro W3" pitchFamily="84" charset="-128"/>
          <a:cs typeface="+mn-cs"/>
        </a:defRPr>
      </a:lvl4pPr>
      <a:lvl5pPr marL="1073150" indent="-177800" algn="l" rtl="0" eaLnBrk="0" fontAlgn="base" hangingPunct="0">
        <a:spcBef>
          <a:spcPct val="20000"/>
        </a:spcBef>
        <a:spcAft>
          <a:spcPct val="0"/>
        </a:spcAft>
        <a:buFont typeface="Arial" pitchFamily="34" charset="0"/>
        <a:buChar char="•"/>
        <a:defRPr sz="1500" kern="1200">
          <a:solidFill>
            <a:schemeClr val="tx1"/>
          </a:solidFill>
          <a:latin typeface="Arial" pitchFamily="34" charset="0"/>
          <a:ea typeface="ヒラギノ角ゴ Pro W3" pitchFamily="84" charset="-128"/>
          <a:cs typeface="+mn-cs"/>
        </a:defRPr>
      </a:lvl5pPr>
      <a:lvl6pPr marL="1520825" indent="-187325" algn="l" defTabSz="914400" rtl="0" eaLnBrk="1" latinLnBrk="0" hangingPunct="1">
        <a:spcBef>
          <a:spcPct val="20000"/>
        </a:spcBef>
        <a:buFontTx/>
        <a:buNone/>
        <a:defRPr sz="1400" kern="1200" baseline="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portal.e-lfh.org.uk/Catalogue/Index?HierarchyId=0_41043&amp;programmeId=41043"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558000" y="2492896"/>
            <a:ext cx="8118456" cy="1724503"/>
          </a:xfrm>
        </p:spPr>
        <p:txBody>
          <a:bodyPr/>
          <a:lstStyle/>
          <a:p>
            <a:r>
              <a:rPr lang="en-GB" sz="4000" b="1" dirty="0"/>
              <a:t>National </a:t>
            </a:r>
            <a:r>
              <a:rPr lang="en-GB" sz="4000" b="1" dirty="0" err="1"/>
              <a:t>smokefree</a:t>
            </a:r>
            <a:r>
              <a:rPr lang="en-GB" sz="4000" b="1" dirty="0"/>
              <a:t> pregnancy overview</a:t>
            </a:r>
            <a:br>
              <a:rPr lang="en-GB" sz="4000" b="1" dirty="0"/>
            </a:br>
            <a:br>
              <a:rPr lang="en-GB" sz="4000" b="1" dirty="0"/>
            </a:br>
            <a:br>
              <a:rPr lang="en-GB" sz="4000" b="1"/>
            </a:br>
            <a:br>
              <a:rPr lang="en-GB" sz="4000" b="1" dirty="0"/>
            </a:br>
            <a:br>
              <a:rPr lang="en-GB" sz="4000" b="1" dirty="0"/>
            </a:br>
            <a:br>
              <a:rPr lang="en-GB" sz="3200" b="1" dirty="0"/>
            </a:br>
            <a:br>
              <a:rPr lang="en-GB" sz="3200" dirty="0"/>
            </a:br>
            <a:br>
              <a:rPr lang="en-GB" sz="3200" dirty="0"/>
            </a:br>
            <a:br>
              <a:rPr lang="en-GB" sz="3200" dirty="0"/>
            </a:br>
            <a:br>
              <a:rPr lang="en-GB" sz="3200" dirty="0"/>
            </a:br>
            <a:br>
              <a:rPr lang="en-GB" sz="3200" dirty="0"/>
            </a:br>
            <a:br>
              <a:rPr lang="en-GB" sz="2000" dirty="0"/>
            </a:br>
            <a:endParaRPr lang="en-GB" sz="2000" dirty="0"/>
          </a:p>
        </p:txBody>
      </p:sp>
    </p:spTree>
    <p:extLst>
      <p:ext uri="{BB962C8B-B14F-4D97-AF65-F5344CB8AC3E}">
        <p14:creationId xmlns:p14="http://schemas.microsoft.com/office/powerpoint/2010/main" val="37520980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1720" y="404664"/>
            <a:ext cx="6912768" cy="648072"/>
          </a:xfrm>
        </p:spPr>
        <p:txBody>
          <a:bodyPr>
            <a:normAutofit/>
          </a:bodyPr>
          <a:lstStyle/>
          <a:p>
            <a:r>
              <a:rPr lang="en-GB" dirty="0"/>
              <a:t>The burden of maternal smoking</a:t>
            </a:r>
          </a:p>
        </p:txBody>
      </p:sp>
      <p:sp>
        <p:nvSpPr>
          <p:cNvPr id="4" name="Slide Number Placeholder 3"/>
          <p:cNvSpPr>
            <a:spLocks noGrp="1"/>
          </p:cNvSpPr>
          <p:nvPr>
            <p:ph type="sldNum" sz="quarter" idx="10"/>
          </p:nvPr>
        </p:nvSpPr>
        <p:spPr/>
        <p:txBody>
          <a:bodyPr/>
          <a:lstStyle/>
          <a:p>
            <a:pPr>
              <a:defRPr/>
            </a:pPr>
            <a:r>
              <a:rPr lang="en-US" dirty="0"/>
              <a:t>  </a:t>
            </a:r>
            <a:fld id="{2565FA6D-D4C8-4C4C-AC4B-3269734D34D8}" type="slidenum">
              <a:rPr lang="en-US" smtClean="0"/>
              <a:pPr>
                <a:defRPr/>
              </a:pPr>
              <a:t>2</a:t>
            </a:fld>
            <a:endParaRPr lang="en-US" dirty="0"/>
          </a:p>
        </p:txBody>
      </p:sp>
      <p:sp>
        <p:nvSpPr>
          <p:cNvPr id="8" name="Content Placeholder 7">
            <a:extLst>
              <a:ext uri="{FF2B5EF4-FFF2-40B4-BE49-F238E27FC236}">
                <a16:creationId xmlns:a16="http://schemas.microsoft.com/office/drawing/2014/main" id="{0C2387D3-14AC-459C-883D-A61FA3E08E5F}"/>
              </a:ext>
            </a:extLst>
          </p:cNvPr>
          <p:cNvSpPr txBox="1">
            <a:spLocks noGrp="1"/>
          </p:cNvSpPr>
          <p:nvPr>
            <p:ph idx="1"/>
          </p:nvPr>
        </p:nvSpPr>
        <p:spPr>
          <a:xfrm>
            <a:off x="323528" y="1340768"/>
            <a:ext cx="8640960" cy="4585871"/>
          </a:xfrm>
          <a:prstGeom prst="rect">
            <a:avLst/>
          </a:prstGeom>
          <a:noFill/>
        </p:spPr>
        <p:txBody>
          <a:bodyPr wrap="square" rtlCol="0">
            <a:spAutoFit/>
          </a:bodyPr>
          <a:lstStyle/>
          <a:p>
            <a:pPr marL="271463" indent="-271463">
              <a:buFont typeface="Arial" panose="020B0604020202020204" pitchFamily="34" charset="0"/>
              <a:buChar char="•"/>
            </a:pPr>
            <a:r>
              <a:rPr lang="en-GB" dirty="0"/>
              <a:t>Smoking is the main modifiable risk factor for a range of poor pregnancy outcomes</a:t>
            </a:r>
          </a:p>
          <a:p>
            <a:pPr marL="271463" indent="-271463">
              <a:buFont typeface="Arial" panose="020B0604020202020204" pitchFamily="34" charset="0"/>
              <a:buChar char="•"/>
            </a:pPr>
            <a:endParaRPr lang="en-GB" dirty="0"/>
          </a:p>
          <a:p>
            <a:pPr marL="271463" indent="-271463">
              <a:buFont typeface="Arial" panose="020B0604020202020204" pitchFamily="34" charset="0"/>
              <a:buChar char="•"/>
            </a:pPr>
            <a:endParaRPr lang="en-GB" dirty="0"/>
          </a:p>
          <a:p>
            <a:pPr marL="271463" indent="-271463">
              <a:buFont typeface="Arial" panose="020B0604020202020204" pitchFamily="34" charset="0"/>
              <a:buChar char="•"/>
            </a:pPr>
            <a:endParaRPr lang="en-GB" dirty="0"/>
          </a:p>
          <a:p>
            <a:pPr marL="271463" indent="-271463">
              <a:buFont typeface="Arial" panose="020B0604020202020204" pitchFamily="34" charset="0"/>
              <a:buChar char="•"/>
            </a:pPr>
            <a:endParaRPr lang="en-GB" dirty="0"/>
          </a:p>
          <a:p>
            <a:pPr marL="285750" indent="-285750">
              <a:buFont typeface="Arial" panose="020B0604020202020204" pitchFamily="34" charset="0"/>
              <a:buChar char="•"/>
            </a:pPr>
            <a:endParaRPr lang="en-GB" sz="100" dirty="0"/>
          </a:p>
          <a:p>
            <a:pPr marL="285750" indent="-285750">
              <a:buFont typeface="Arial" panose="020B0604020202020204" pitchFamily="34" charset="0"/>
              <a:buChar char="•"/>
            </a:pPr>
            <a:endParaRPr lang="en-GB" sz="100" dirty="0"/>
          </a:p>
          <a:p>
            <a:pPr marL="0" indent="0"/>
            <a:endParaRPr lang="en-GB" sz="100" dirty="0"/>
          </a:p>
          <a:p>
            <a:pPr marL="285750" indent="-285750">
              <a:buFont typeface="Arial" panose="020B0604020202020204" pitchFamily="34" charset="0"/>
              <a:buChar char="•"/>
            </a:pPr>
            <a:endParaRPr lang="en-GB" sz="100" dirty="0"/>
          </a:p>
          <a:p>
            <a:pPr marL="285750" indent="-285750">
              <a:buFont typeface="Arial" panose="020B0604020202020204" pitchFamily="34" charset="0"/>
              <a:buChar char="•"/>
            </a:pPr>
            <a:endParaRPr lang="en-GB" sz="100" dirty="0"/>
          </a:p>
          <a:p>
            <a:pPr marL="285750" indent="-285750">
              <a:buFont typeface="Arial" panose="020B0604020202020204" pitchFamily="34" charset="0"/>
              <a:buChar char="•"/>
            </a:pPr>
            <a:endParaRPr lang="en-GB" sz="100" dirty="0"/>
          </a:p>
          <a:p>
            <a:pPr marL="285750" indent="-285750">
              <a:buFont typeface="Arial" panose="020B0604020202020204" pitchFamily="34" charset="0"/>
              <a:buChar char="•"/>
            </a:pPr>
            <a:endParaRPr lang="en-GB" dirty="0"/>
          </a:p>
          <a:p>
            <a:pPr marL="285750" indent="-285750">
              <a:buFont typeface="Arial" panose="020B0604020202020204" pitchFamily="34" charset="0"/>
              <a:buChar char="•"/>
            </a:pPr>
            <a:r>
              <a:rPr lang="en-GB" dirty="0"/>
              <a:t>Around 61,500 babies in England are born to mothers who smoke each year.</a:t>
            </a:r>
          </a:p>
          <a:p>
            <a:pPr marL="271463" indent="-271463">
              <a:buFont typeface="Arial" panose="020B0604020202020204" pitchFamily="34" charset="0"/>
              <a:buChar char="•"/>
            </a:pPr>
            <a:r>
              <a:rPr lang="en-GB" dirty="0"/>
              <a:t>National ambition in the government`s tobacco control plan to reduce smoking at time of delivery to </a:t>
            </a:r>
            <a:r>
              <a:rPr lang="en-GB" b="1" dirty="0"/>
              <a:t>6% or lower by 2022.</a:t>
            </a:r>
          </a:p>
        </p:txBody>
      </p:sp>
      <p:pic>
        <p:nvPicPr>
          <p:cNvPr id="1026" name="Picture 3">
            <a:extLst>
              <a:ext uri="{FF2B5EF4-FFF2-40B4-BE49-F238E27FC236}">
                <a16:creationId xmlns:a16="http://schemas.microsoft.com/office/drawing/2014/main" id="{4DFFBF7E-E52D-47B5-A22A-1DDE60E65AC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844824"/>
            <a:ext cx="7848871" cy="2880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69115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67744" y="404664"/>
            <a:ext cx="6264696" cy="648072"/>
          </a:xfrm>
        </p:spPr>
        <p:txBody>
          <a:bodyPr>
            <a:normAutofit/>
          </a:bodyPr>
          <a:lstStyle/>
          <a:p>
            <a:r>
              <a:rPr lang="en-GB" dirty="0"/>
              <a:t>Progress in smoking rates</a:t>
            </a:r>
          </a:p>
        </p:txBody>
      </p:sp>
      <p:sp>
        <p:nvSpPr>
          <p:cNvPr id="4" name="Slide Number Placeholder 3"/>
          <p:cNvSpPr>
            <a:spLocks noGrp="1"/>
          </p:cNvSpPr>
          <p:nvPr>
            <p:ph type="sldNum" sz="quarter" idx="10"/>
          </p:nvPr>
        </p:nvSpPr>
        <p:spPr/>
        <p:txBody>
          <a:bodyPr/>
          <a:lstStyle/>
          <a:p>
            <a:pPr>
              <a:defRPr/>
            </a:pPr>
            <a:r>
              <a:rPr lang="en-US"/>
              <a:t>  </a:t>
            </a:r>
            <a:fld id="{2565FA6D-D4C8-4C4C-AC4B-3269734D34D8}" type="slidenum">
              <a:rPr lang="en-US" smtClean="0"/>
              <a:pPr>
                <a:defRPr/>
              </a:pPr>
              <a:t>3</a:t>
            </a:fld>
            <a:endParaRPr lang="en-US" dirty="0"/>
          </a:p>
        </p:txBody>
      </p:sp>
      <p:graphicFrame>
        <p:nvGraphicFramePr>
          <p:cNvPr id="8" name="Chart 7">
            <a:extLst>
              <a:ext uri="{FF2B5EF4-FFF2-40B4-BE49-F238E27FC236}">
                <a16:creationId xmlns:a16="http://schemas.microsoft.com/office/drawing/2014/main" id="{08C1B9FC-6DE3-4BF5-A875-82B97A4F8101}"/>
              </a:ext>
            </a:extLst>
          </p:cNvPr>
          <p:cNvGraphicFramePr>
            <a:graphicFrameLocks/>
          </p:cNvGraphicFramePr>
          <p:nvPr>
            <p:extLst>
              <p:ext uri="{D42A27DB-BD31-4B8C-83A1-F6EECF244321}">
                <p14:modId xmlns:p14="http://schemas.microsoft.com/office/powerpoint/2010/main" val="912048160"/>
              </p:ext>
            </p:extLst>
          </p:nvPr>
        </p:nvGraphicFramePr>
        <p:xfrm>
          <a:off x="179512" y="1268760"/>
          <a:ext cx="8856984" cy="5039965"/>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a:extLst>
              <a:ext uri="{FF2B5EF4-FFF2-40B4-BE49-F238E27FC236}">
                <a16:creationId xmlns:a16="http://schemas.microsoft.com/office/drawing/2014/main" id="{D3E707A7-B317-499F-8588-70D9193E5099}"/>
              </a:ext>
            </a:extLst>
          </p:cNvPr>
          <p:cNvSpPr txBox="1"/>
          <p:nvPr/>
        </p:nvSpPr>
        <p:spPr>
          <a:xfrm>
            <a:off x="6948264" y="4509120"/>
            <a:ext cx="1800201" cy="646331"/>
          </a:xfrm>
          <a:prstGeom prst="rect">
            <a:avLst/>
          </a:prstGeom>
          <a:noFill/>
          <a:ln>
            <a:solidFill>
              <a:schemeClr val="accent1"/>
            </a:solidFill>
          </a:ln>
        </p:spPr>
        <p:txBody>
          <a:bodyPr wrap="square" rtlCol="0">
            <a:spAutoFit/>
          </a:bodyPr>
          <a:lstStyle/>
          <a:p>
            <a:r>
              <a:rPr lang="en-GB" sz="1800" dirty="0"/>
              <a:t>Q1-3 2020/21 SATOD is 9.8%</a:t>
            </a:r>
          </a:p>
        </p:txBody>
      </p:sp>
    </p:spTree>
    <p:extLst>
      <p:ext uri="{BB962C8B-B14F-4D97-AF65-F5344CB8AC3E}">
        <p14:creationId xmlns:p14="http://schemas.microsoft.com/office/powerpoint/2010/main" val="31311443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F0FEB1-DAC6-41B9-AB19-219488788AA6}"/>
              </a:ext>
            </a:extLst>
          </p:cNvPr>
          <p:cNvSpPr>
            <a:spLocks noGrp="1"/>
          </p:cNvSpPr>
          <p:nvPr>
            <p:ph type="title"/>
          </p:nvPr>
        </p:nvSpPr>
        <p:spPr>
          <a:xfrm>
            <a:off x="1979712" y="332656"/>
            <a:ext cx="8028000" cy="792088"/>
          </a:xfrm>
        </p:spPr>
        <p:txBody>
          <a:bodyPr/>
          <a:lstStyle/>
          <a:p>
            <a:r>
              <a:rPr lang="en-GB" dirty="0"/>
              <a:t>Tobacco Control Plan for England</a:t>
            </a:r>
          </a:p>
        </p:txBody>
      </p:sp>
      <p:sp>
        <p:nvSpPr>
          <p:cNvPr id="3" name="Content Placeholder 2">
            <a:extLst>
              <a:ext uri="{FF2B5EF4-FFF2-40B4-BE49-F238E27FC236}">
                <a16:creationId xmlns:a16="http://schemas.microsoft.com/office/drawing/2014/main" id="{FD41C137-D72E-47B3-ACE6-B6FA5FF4B72A}"/>
              </a:ext>
            </a:extLst>
          </p:cNvPr>
          <p:cNvSpPr>
            <a:spLocks noGrp="1"/>
          </p:cNvSpPr>
          <p:nvPr>
            <p:ph idx="1"/>
          </p:nvPr>
        </p:nvSpPr>
        <p:spPr>
          <a:xfrm>
            <a:off x="558000" y="1556792"/>
            <a:ext cx="8262472" cy="4667671"/>
          </a:xfrm>
        </p:spPr>
        <p:txBody>
          <a:bodyPr/>
          <a:lstStyle/>
          <a:p>
            <a:pPr>
              <a:buFont typeface="Arial" panose="020B0604020202020204" pitchFamily="34" charset="0"/>
              <a:buChar char="•"/>
            </a:pPr>
            <a:r>
              <a:rPr lang="en-GB" sz="2200" dirty="0"/>
              <a:t>Ministers have approved the development of a new Tobacco Control Plan for England by Summer 2021</a:t>
            </a:r>
          </a:p>
          <a:p>
            <a:pPr>
              <a:buFont typeface="Arial" panose="020B0604020202020204" pitchFamily="34" charset="0"/>
              <a:buChar char="•"/>
            </a:pPr>
            <a:r>
              <a:rPr lang="en-GB" sz="2200" dirty="0"/>
              <a:t>PHE have been tasked by DHSC to begin scoping work and to engage with stakeholders under the theme of </a:t>
            </a:r>
            <a:r>
              <a:rPr lang="en-GB" sz="2200" dirty="0" err="1"/>
              <a:t>Smokefree</a:t>
            </a:r>
            <a:r>
              <a:rPr lang="en-GB" sz="2200" dirty="0"/>
              <a:t> 2030</a:t>
            </a:r>
          </a:p>
          <a:p>
            <a:pPr>
              <a:buFont typeface="Arial" panose="020B0604020202020204" pitchFamily="34" charset="0"/>
              <a:buChar char="•"/>
            </a:pPr>
            <a:r>
              <a:rPr lang="en-GB" sz="2200" dirty="0"/>
              <a:t>Ministers have expressed interest in additional focus on recovering from the impacts of COVID-19, tackling health  inequalities and addressing smoking in pregnancy</a:t>
            </a:r>
          </a:p>
          <a:p>
            <a:pPr>
              <a:buFont typeface="Arial" panose="020B0604020202020204" pitchFamily="34" charset="0"/>
              <a:buChar char="•"/>
            </a:pPr>
            <a:r>
              <a:rPr lang="en-GB" sz="2200" dirty="0"/>
              <a:t>Specific proposal being scoped around the introduction of financial incentives for reducing maternal smoking</a:t>
            </a:r>
          </a:p>
          <a:p>
            <a:pPr>
              <a:buFont typeface="Arial" panose="020B0604020202020204" pitchFamily="34" charset="0"/>
              <a:buChar char="•"/>
            </a:pPr>
            <a:r>
              <a:rPr lang="en-GB" sz="2200" dirty="0"/>
              <a:t>This will also be informed by updates to the NICE guidance which is due for public consultation this Summer</a:t>
            </a:r>
          </a:p>
          <a:p>
            <a:pPr>
              <a:buFont typeface="Arial" panose="020B0604020202020204" pitchFamily="34" charset="0"/>
              <a:buChar char="•"/>
            </a:pPr>
            <a:endParaRPr lang="en-GB" dirty="0"/>
          </a:p>
        </p:txBody>
      </p:sp>
      <p:sp>
        <p:nvSpPr>
          <p:cNvPr id="4" name="Slide Number Placeholder 3">
            <a:extLst>
              <a:ext uri="{FF2B5EF4-FFF2-40B4-BE49-F238E27FC236}">
                <a16:creationId xmlns:a16="http://schemas.microsoft.com/office/drawing/2014/main" id="{C4CD3C9D-C17C-4F3F-AB39-32450FD3E74C}"/>
              </a:ext>
            </a:extLst>
          </p:cNvPr>
          <p:cNvSpPr>
            <a:spLocks noGrp="1"/>
          </p:cNvSpPr>
          <p:nvPr>
            <p:ph type="sldNum"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itchFamily="84" charset="0"/>
                <a:ea typeface="ヒラギノ角ゴ Pro W3" pitchFamily="84" charset="-128"/>
              </a:rPr>
              <a:t>  </a:t>
            </a:r>
            <a:fld id="{2565FA6D-D4C8-4C4C-AC4B-3269734D34D8}" type="slidenum">
              <a:rPr kumimoji="0" lang="en-US" sz="1200" b="0" i="0" u="none" strike="noStrike" kern="1200" cap="none" spc="0" normalizeH="0" baseline="0" noProof="0" smtClean="0">
                <a:ln>
                  <a:noFill/>
                </a:ln>
                <a:solidFill>
                  <a:prstClr val="white"/>
                </a:solidFill>
                <a:effectLst/>
                <a:uLnTx/>
                <a:uFillTx/>
                <a:latin typeface="Arial" pitchFamily="84" charset="0"/>
                <a:ea typeface="ヒラギノ角ゴ Pro W3" pitchFamily="84" charset="-128"/>
              </a:rPr>
              <a:pPr marL="0" marR="0" lvl="0" indent="0" algn="l" defTabSz="914400" rtl="0" eaLnBrk="1" fontAlgn="base" latinLnBrk="0" hangingPunct="1">
                <a:lnSpc>
                  <a:spcPct val="100000"/>
                </a:lnSpc>
                <a:spcBef>
                  <a:spcPct val="0"/>
                </a:spcBef>
                <a:spcAft>
                  <a:spcPct val="0"/>
                </a:spcAft>
                <a:buClrTx/>
                <a:buSzTx/>
                <a:buFontTx/>
                <a:buNone/>
                <a:tabLst/>
                <a:defRPr/>
              </a:pPr>
              <a:t>4</a:t>
            </a:fld>
            <a:endParaRPr kumimoji="0" lang="en-US" sz="1200" b="0" i="0" u="none" strike="noStrike" kern="1200" cap="none" spc="0" normalizeH="0" baseline="0" noProof="0" dirty="0">
              <a:ln>
                <a:noFill/>
              </a:ln>
              <a:solidFill>
                <a:prstClr val="white"/>
              </a:solidFill>
              <a:effectLst/>
              <a:uLnTx/>
              <a:uFillTx/>
              <a:latin typeface="Arial" pitchFamily="84" charset="0"/>
              <a:ea typeface="ヒラギノ角ゴ Pro W3" pitchFamily="84" charset="-128"/>
            </a:endParaRPr>
          </a:p>
        </p:txBody>
      </p:sp>
    </p:spTree>
    <p:extLst>
      <p:ext uri="{BB962C8B-B14F-4D97-AF65-F5344CB8AC3E}">
        <p14:creationId xmlns:p14="http://schemas.microsoft.com/office/powerpoint/2010/main" val="29828051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51CDD4-237E-44D5-B01B-0AA622E47089}"/>
              </a:ext>
            </a:extLst>
          </p:cNvPr>
          <p:cNvSpPr>
            <a:spLocks noGrp="1"/>
          </p:cNvSpPr>
          <p:nvPr>
            <p:ph type="title"/>
          </p:nvPr>
        </p:nvSpPr>
        <p:spPr>
          <a:xfrm>
            <a:off x="1979712" y="249442"/>
            <a:ext cx="5544616" cy="780139"/>
          </a:xfrm>
        </p:spPr>
        <p:txBody>
          <a:bodyPr>
            <a:normAutofit fontScale="90000"/>
          </a:bodyPr>
          <a:lstStyle/>
          <a:p>
            <a:r>
              <a:rPr lang="en-GB" dirty="0"/>
              <a:t>Supporting the NHS Long Term Plan implementation</a:t>
            </a:r>
          </a:p>
        </p:txBody>
      </p:sp>
      <p:sp>
        <p:nvSpPr>
          <p:cNvPr id="3" name="Content Placeholder 2">
            <a:extLst>
              <a:ext uri="{FF2B5EF4-FFF2-40B4-BE49-F238E27FC236}">
                <a16:creationId xmlns:a16="http://schemas.microsoft.com/office/drawing/2014/main" id="{677712B6-B2BE-42C6-A51A-F408A26EAF1A}"/>
              </a:ext>
            </a:extLst>
          </p:cNvPr>
          <p:cNvSpPr>
            <a:spLocks noGrp="1"/>
          </p:cNvSpPr>
          <p:nvPr>
            <p:ph idx="1"/>
          </p:nvPr>
        </p:nvSpPr>
        <p:spPr>
          <a:xfrm>
            <a:off x="467544" y="1700808"/>
            <a:ext cx="8496943" cy="4368739"/>
          </a:xfrm>
        </p:spPr>
        <p:txBody>
          <a:bodyPr/>
          <a:lstStyle/>
          <a:p>
            <a:pPr marL="0" indent="0">
              <a:spcBef>
                <a:spcPts val="600"/>
              </a:spcBef>
              <a:spcAft>
                <a:spcPts val="1200"/>
              </a:spcAft>
            </a:pPr>
            <a:r>
              <a:rPr lang="en-GB" sz="2000" dirty="0"/>
              <a:t>For smoking and pregnancy this involves:</a:t>
            </a:r>
          </a:p>
          <a:p>
            <a:pPr>
              <a:spcBef>
                <a:spcPts val="600"/>
              </a:spcBef>
              <a:spcAft>
                <a:spcPts val="1200"/>
              </a:spcAft>
              <a:buFont typeface="Arial" panose="020B0604020202020204" pitchFamily="34" charset="0"/>
              <a:buChar char="•"/>
            </a:pPr>
            <a:r>
              <a:rPr lang="en-GB" sz="2000" dirty="0"/>
              <a:t>On an opt-out basis, women will be able to access stop smoking advice and nicotine replacement therapy from within Maternity teams</a:t>
            </a:r>
          </a:p>
          <a:p>
            <a:pPr>
              <a:spcBef>
                <a:spcPts val="600"/>
              </a:spcBef>
              <a:spcAft>
                <a:spcPts val="1200"/>
              </a:spcAft>
              <a:buFont typeface="Arial" panose="020B0604020202020204" pitchFamily="34" charset="0"/>
              <a:buChar char="•"/>
            </a:pPr>
            <a:r>
              <a:rPr lang="en-GB" sz="2000" dirty="0"/>
              <a:t>From 2020/21 there will be support for early implementer sites to roll out action based on the Greater Manchester SmokeFree Pregnancy model (minus incentives)</a:t>
            </a:r>
            <a:r>
              <a:rPr lang="en-GB" sz="2000" b="1" dirty="0"/>
              <a:t>. Plan for full national coverage by end of 2023/24.</a:t>
            </a:r>
          </a:p>
          <a:p>
            <a:pPr>
              <a:spcBef>
                <a:spcPts val="600"/>
              </a:spcBef>
              <a:spcAft>
                <a:spcPts val="1200"/>
              </a:spcAft>
              <a:buFont typeface="Arial" panose="020B0604020202020204" pitchFamily="34" charset="0"/>
              <a:buChar char="•"/>
            </a:pPr>
            <a:r>
              <a:rPr lang="en-GB" sz="2000" dirty="0"/>
              <a:t>Once the SmokeFree Pregnancy model is established, the potential for incentivisation will be explored, along with how best to support fathers</a:t>
            </a:r>
            <a:endParaRPr lang="en-GB" sz="2000" b="1" dirty="0"/>
          </a:p>
          <a:p>
            <a:pPr marL="0" indent="0">
              <a:spcBef>
                <a:spcPts val="600"/>
              </a:spcBef>
              <a:spcAft>
                <a:spcPts val="1200"/>
              </a:spcAft>
            </a:pPr>
            <a:r>
              <a:rPr lang="en-GB" sz="2000" dirty="0"/>
              <a:t>PHE has appointed to 7 regional posts for two years to help practically support the roll-out of the NHS LTP commitments</a:t>
            </a:r>
          </a:p>
          <a:p>
            <a:endParaRPr lang="en-GB" dirty="0"/>
          </a:p>
        </p:txBody>
      </p:sp>
      <p:sp>
        <p:nvSpPr>
          <p:cNvPr id="4" name="Slide Number Placeholder 3">
            <a:extLst>
              <a:ext uri="{FF2B5EF4-FFF2-40B4-BE49-F238E27FC236}">
                <a16:creationId xmlns:a16="http://schemas.microsoft.com/office/drawing/2014/main" id="{BCC451D7-48B3-43AA-9945-63AD24C31778}"/>
              </a:ext>
            </a:extLst>
          </p:cNvPr>
          <p:cNvSpPr>
            <a:spLocks noGrp="1"/>
          </p:cNvSpPr>
          <p:nvPr>
            <p:ph type="sldNum" sz="quarter" idx="10"/>
          </p:nvPr>
        </p:nvSpPr>
        <p:spPr/>
        <p:txBody>
          <a:bodyPr/>
          <a:lstStyle/>
          <a:p>
            <a:pPr>
              <a:defRPr/>
            </a:pPr>
            <a:r>
              <a:rPr lang="en-US"/>
              <a:t>  </a:t>
            </a:r>
            <a:fld id="{2565FA6D-D4C8-4C4C-AC4B-3269734D34D8}" type="slidenum">
              <a:rPr lang="en-US" smtClean="0"/>
              <a:pPr>
                <a:defRPr/>
              </a:pPr>
              <a:t>5</a:t>
            </a:fld>
            <a:endParaRPr lang="en-US" dirty="0"/>
          </a:p>
        </p:txBody>
      </p:sp>
      <p:pic>
        <p:nvPicPr>
          <p:cNvPr id="6" name="Picture 5">
            <a:extLst>
              <a:ext uri="{FF2B5EF4-FFF2-40B4-BE49-F238E27FC236}">
                <a16:creationId xmlns:a16="http://schemas.microsoft.com/office/drawing/2014/main" id="{22E1232B-6A97-4EF4-85B4-D55818CF89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34927" y="488620"/>
            <a:ext cx="975174" cy="780139"/>
          </a:xfrm>
          <a:prstGeom prst="rect">
            <a:avLst/>
          </a:prstGeom>
        </p:spPr>
      </p:pic>
    </p:spTree>
    <p:extLst>
      <p:ext uri="{BB962C8B-B14F-4D97-AF65-F5344CB8AC3E}">
        <p14:creationId xmlns:p14="http://schemas.microsoft.com/office/powerpoint/2010/main" val="11531912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2998C-D27C-488C-9BC4-49B1DCAB73A2}"/>
              </a:ext>
            </a:extLst>
          </p:cNvPr>
          <p:cNvSpPr>
            <a:spLocks noGrp="1"/>
          </p:cNvSpPr>
          <p:nvPr>
            <p:ph type="title"/>
          </p:nvPr>
        </p:nvSpPr>
        <p:spPr/>
        <p:txBody>
          <a:bodyPr/>
          <a:lstStyle/>
          <a:p>
            <a:r>
              <a:rPr lang="en-GB" dirty="0"/>
              <a:t>Specific resources</a:t>
            </a:r>
          </a:p>
        </p:txBody>
      </p:sp>
      <p:sp>
        <p:nvSpPr>
          <p:cNvPr id="3" name="Content Placeholder 2">
            <a:extLst>
              <a:ext uri="{FF2B5EF4-FFF2-40B4-BE49-F238E27FC236}">
                <a16:creationId xmlns:a16="http://schemas.microsoft.com/office/drawing/2014/main" id="{288DE53C-1BD1-43DE-8D9C-CE5ED754F9D5}"/>
              </a:ext>
            </a:extLst>
          </p:cNvPr>
          <p:cNvSpPr>
            <a:spLocks noGrp="1"/>
          </p:cNvSpPr>
          <p:nvPr>
            <p:ph idx="1"/>
          </p:nvPr>
        </p:nvSpPr>
        <p:spPr/>
        <p:txBody>
          <a:bodyPr/>
          <a:lstStyle/>
          <a:p>
            <a:r>
              <a:rPr lang="en-GB" b="1" dirty="0">
                <a:hlinkClick r:id="rId3"/>
              </a:rPr>
              <a:t>New: </a:t>
            </a:r>
          </a:p>
          <a:p>
            <a:pPr>
              <a:buFont typeface="Arial" panose="020B0604020202020204" pitchFamily="34" charset="0"/>
              <a:buChar char="•"/>
            </a:pPr>
            <a:r>
              <a:rPr lang="en-GB" dirty="0">
                <a:hlinkClick r:id="rId3"/>
              </a:rPr>
              <a:t>e-</a:t>
            </a:r>
            <a:r>
              <a:rPr lang="en-GB" dirty="0" err="1">
                <a:hlinkClick r:id="rId3"/>
              </a:rPr>
              <a:t>lfh</a:t>
            </a:r>
            <a:r>
              <a:rPr lang="en-GB" dirty="0">
                <a:hlinkClick r:id="rId3"/>
              </a:rPr>
              <a:t> training. Modules on the role of health visitors, and also on CO resumption </a:t>
            </a:r>
            <a:endParaRPr lang="en-GB" dirty="0"/>
          </a:p>
          <a:p>
            <a:pPr>
              <a:buFont typeface="Arial" panose="020B0604020202020204" pitchFamily="34" charset="0"/>
              <a:buChar char="•"/>
            </a:pPr>
            <a:r>
              <a:rPr lang="en-GB" dirty="0"/>
              <a:t>Smoking Townscape</a:t>
            </a:r>
          </a:p>
          <a:p>
            <a:r>
              <a:rPr lang="en-GB" b="1" dirty="0"/>
              <a:t>Coming soon: </a:t>
            </a:r>
          </a:p>
          <a:p>
            <a:pPr>
              <a:buFont typeface="Arial" panose="020B0604020202020204" pitchFamily="34" charset="0"/>
              <a:buChar char="•"/>
            </a:pPr>
            <a:r>
              <a:rPr lang="en-GB" dirty="0" err="1"/>
              <a:t>SiP</a:t>
            </a:r>
            <a:r>
              <a:rPr lang="en-GB" dirty="0"/>
              <a:t> Return on Investment model </a:t>
            </a:r>
          </a:p>
          <a:p>
            <a:pPr>
              <a:buFont typeface="Arial" panose="020B0604020202020204" pitchFamily="34" charset="0"/>
              <a:buChar char="•"/>
            </a:pPr>
            <a:r>
              <a:rPr lang="en-GB" dirty="0" err="1"/>
              <a:t>CLeaR</a:t>
            </a:r>
            <a:r>
              <a:rPr lang="en-GB" dirty="0"/>
              <a:t> is an improvement tool for tobacco control, initially developed by ASH, and now managed by PHE. </a:t>
            </a:r>
          </a:p>
          <a:p>
            <a:endParaRPr lang="en-GB" dirty="0"/>
          </a:p>
        </p:txBody>
      </p:sp>
      <p:sp>
        <p:nvSpPr>
          <p:cNvPr id="4" name="Slide Number Placeholder 3">
            <a:extLst>
              <a:ext uri="{FF2B5EF4-FFF2-40B4-BE49-F238E27FC236}">
                <a16:creationId xmlns:a16="http://schemas.microsoft.com/office/drawing/2014/main" id="{EF063BE2-139F-4ECB-87F7-CBA213AED197}"/>
              </a:ext>
            </a:extLst>
          </p:cNvPr>
          <p:cNvSpPr>
            <a:spLocks noGrp="1"/>
          </p:cNvSpPr>
          <p:nvPr>
            <p:ph type="sldNum" sz="quarter" idx="10"/>
          </p:nvPr>
        </p:nvSpPr>
        <p:spPr/>
        <p:txBody>
          <a:bodyPr/>
          <a:lstStyle/>
          <a:p>
            <a:pPr>
              <a:defRPr/>
            </a:pPr>
            <a:r>
              <a:rPr lang="en-US"/>
              <a:t>  </a:t>
            </a:r>
            <a:fld id="{2565FA6D-D4C8-4C4C-AC4B-3269734D34D8}" type="slidenum">
              <a:rPr lang="en-US" smtClean="0"/>
              <a:pPr>
                <a:defRPr/>
              </a:pPr>
              <a:t>6</a:t>
            </a:fld>
            <a:endParaRPr lang="en-US" dirty="0"/>
          </a:p>
        </p:txBody>
      </p:sp>
      <p:sp>
        <p:nvSpPr>
          <p:cNvPr id="5" name="Footer Placeholder 4">
            <a:extLst>
              <a:ext uri="{FF2B5EF4-FFF2-40B4-BE49-F238E27FC236}">
                <a16:creationId xmlns:a16="http://schemas.microsoft.com/office/drawing/2014/main" id="{DA0539F5-1966-4487-BD7D-4F4399C52127}"/>
              </a:ext>
            </a:extLst>
          </p:cNvPr>
          <p:cNvSpPr>
            <a:spLocks noGrp="1"/>
          </p:cNvSpPr>
          <p:nvPr>
            <p:ph type="ftr" sz="quarter" idx="11"/>
          </p:nvPr>
        </p:nvSpPr>
        <p:spPr/>
        <p:txBody>
          <a:bodyPr/>
          <a:lstStyle/>
          <a:p>
            <a:pPr>
              <a:defRPr/>
            </a:pPr>
            <a:endParaRPr lang="en-US" dirty="0"/>
          </a:p>
        </p:txBody>
      </p:sp>
      <p:pic>
        <p:nvPicPr>
          <p:cNvPr id="6" name="Picture 5">
            <a:extLst>
              <a:ext uri="{FF2B5EF4-FFF2-40B4-BE49-F238E27FC236}">
                <a16:creationId xmlns:a16="http://schemas.microsoft.com/office/drawing/2014/main" id="{B9F7A338-D645-4FA0-A372-0A87D34AE0E0}"/>
              </a:ext>
            </a:extLst>
          </p:cNvPr>
          <p:cNvPicPr>
            <a:picLocks noChangeAspect="1"/>
          </p:cNvPicPr>
          <p:nvPr/>
        </p:nvPicPr>
        <p:blipFill>
          <a:blip r:embed="rId4"/>
          <a:stretch>
            <a:fillRect/>
          </a:stretch>
        </p:blipFill>
        <p:spPr>
          <a:xfrm>
            <a:off x="6804749" y="2924944"/>
            <a:ext cx="1729546" cy="1259603"/>
          </a:xfrm>
          <a:prstGeom prst="rect">
            <a:avLst/>
          </a:prstGeom>
        </p:spPr>
      </p:pic>
      <p:pic>
        <p:nvPicPr>
          <p:cNvPr id="7" name="Picture 6">
            <a:extLst>
              <a:ext uri="{FF2B5EF4-FFF2-40B4-BE49-F238E27FC236}">
                <a16:creationId xmlns:a16="http://schemas.microsoft.com/office/drawing/2014/main" id="{863E2440-16DE-4020-8DFD-3FD1AF8FFA61}"/>
              </a:ext>
            </a:extLst>
          </p:cNvPr>
          <p:cNvPicPr>
            <a:picLocks noChangeAspect="1"/>
          </p:cNvPicPr>
          <p:nvPr/>
        </p:nvPicPr>
        <p:blipFill>
          <a:blip r:embed="rId5"/>
          <a:stretch>
            <a:fillRect/>
          </a:stretch>
        </p:blipFill>
        <p:spPr>
          <a:xfrm>
            <a:off x="6948264" y="5041767"/>
            <a:ext cx="1225402" cy="792549"/>
          </a:xfrm>
          <a:prstGeom prst="rect">
            <a:avLst/>
          </a:prstGeom>
        </p:spPr>
      </p:pic>
    </p:spTree>
    <p:extLst>
      <p:ext uri="{BB962C8B-B14F-4D97-AF65-F5344CB8AC3E}">
        <p14:creationId xmlns:p14="http://schemas.microsoft.com/office/powerpoint/2010/main" val="17814123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79712" y="332656"/>
            <a:ext cx="7560840" cy="648072"/>
          </a:xfrm>
        </p:spPr>
        <p:txBody>
          <a:bodyPr>
            <a:noAutofit/>
          </a:bodyPr>
          <a:lstStyle/>
          <a:p>
            <a:r>
              <a:rPr lang="en-GB" dirty="0"/>
              <a:t>Summary</a:t>
            </a:r>
          </a:p>
        </p:txBody>
      </p:sp>
      <p:sp>
        <p:nvSpPr>
          <p:cNvPr id="4" name="Slide Number Placeholder 3"/>
          <p:cNvSpPr>
            <a:spLocks noGrp="1"/>
          </p:cNvSpPr>
          <p:nvPr>
            <p:ph type="sldNum" sz="quarter" idx="10"/>
          </p:nvPr>
        </p:nvSpPr>
        <p:spPr/>
        <p:txBody>
          <a:bodyPr/>
          <a:lstStyle/>
          <a:p>
            <a:pPr>
              <a:defRPr/>
            </a:pPr>
            <a:r>
              <a:rPr lang="en-US" dirty="0">
                <a:solidFill>
                  <a:prstClr val="white"/>
                </a:solidFill>
              </a:rPr>
              <a:t>  </a:t>
            </a:r>
            <a:fld id="{1356059A-7741-4A1A-8095-51F034622FD6}" type="slidenum">
              <a:rPr lang="en-US" smtClean="0">
                <a:solidFill>
                  <a:prstClr val="white"/>
                </a:solidFill>
              </a:rPr>
              <a:pPr>
                <a:defRPr/>
              </a:pPr>
              <a:t>7</a:t>
            </a:fld>
            <a:endParaRPr lang="en-US" dirty="0">
              <a:solidFill>
                <a:prstClr val="white"/>
              </a:solidFill>
            </a:endParaRPr>
          </a:p>
        </p:txBody>
      </p:sp>
      <p:sp>
        <p:nvSpPr>
          <p:cNvPr id="7" name="Rectangle 6"/>
          <p:cNvSpPr/>
          <p:nvPr/>
        </p:nvSpPr>
        <p:spPr>
          <a:xfrm>
            <a:off x="539552" y="1385475"/>
            <a:ext cx="8064896" cy="5139869"/>
          </a:xfrm>
          <a:prstGeom prst="rect">
            <a:avLst/>
          </a:prstGeom>
        </p:spPr>
        <p:txBody>
          <a:bodyPr wrap="square">
            <a:spAutoFit/>
          </a:bodyPr>
          <a:lstStyle/>
          <a:p>
            <a:pPr marL="342900" indent="-342900">
              <a:buFont typeface="Arial" panose="020B0604020202020204" pitchFamily="34" charset="0"/>
              <a:buChar char="•"/>
            </a:pPr>
            <a:r>
              <a:rPr lang="en-GB" sz="2200" dirty="0">
                <a:solidFill>
                  <a:prstClr val="black"/>
                </a:solidFill>
                <a:ea typeface="ヒラギノ角ゴ Pro W3" pitchFamily="84" charset="-128"/>
              </a:rPr>
              <a:t>Smoking in pregnancy remains the main modifiable risk factor for a range of poor pregnancy outcomes. </a:t>
            </a:r>
            <a:r>
              <a:rPr lang="en-GB" sz="2200" b="1" dirty="0">
                <a:solidFill>
                  <a:prstClr val="black"/>
                </a:solidFill>
              </a:rPr>
              <a:t>Partnership is key to effective and sustainable action.</a:t>
            </a:r>
          </a:p>
          <a:p>
            <a:pPr marL="342900" indent="-342900" fontAlgn="base">
              <a:spcBef>
                <a:spcPct val="0"/>
              </a:spcBef>
              <a:spcAft>
                <a:spcPct val="0"/>
              </a:spcAft>
              <a:buFont typeface="Arial" panose="020B0604020202020204" pitchFamily="34" charset="0"/>
              <a:buChar char="•"/>
            </a:pPr>
            <a:endParaRPr lang="en-GB" sz="2200" dirty="0">
              <a:solidFill>
                <a:prstClr val="black"/>
              </a:solidFill>
              <a:ea typeface="ヒラギノ角ゴ Pro W3" pitchFamily="84" charset="-128"/>
            </a:endParaRPr>
          </a:p>
          <a:p>
            <a:pPr marL="342900" indent="-342900" fontAlgn="base">
              <a:spcBef>
                <a:spcPct val="0"/>
              </a:spcBef>
              <a:spcAft>
                <a:spcPct val="0"/>
              </a:spcAft>
              <a:buFont typeface="Arial" panose="020B0604020202020204" pitchFamily="34" charset="0"/>
              <a:buChar char="•"/>
            </a:pPr>
            <a:r>
              <a:rPr lang="en-GB" sz="2200" dirty="0">
                <a:solidFill>
                  <a:prstClr val="black"/>
                </a:solidFill>
                <a:ea typeface="ヒラギノ角ゴ Pro W3" pitchFamily="84" charset="-128"/>
              </a:rPr>
              <a:t>The Tobacco Control Plan for England, NHS LTP, NICE, and Maternity Transformation Programme will all provide an opportunity to progress cross-agency working.</a:t>
            </a:r>
          </a:p>
          <a:p>
            <a:pPr fontAlgn="base">
              <a:spcBef>
                <a:spcPct val="0"/>
              </a:spcBef>
              <a:spcAft>
                <a:spcPct val="0"/>
              </a:spcAft>
            </a:pPr>
            <a:endParaRPr lang="en-GB" sz="2200" dirty="0">
              <a:solidFill>
                <a:prstClr val="black"/>
              </a:solidFill>
            </a:endParaRPr>
          </a:p>
          <a:p>
            <a:pPr marL="342900" indent="-342900" fontAlgn="base">
              <a:spcBef>
                <a:spcPct val="0"/>
              </a:spcBef>
              <a:spcAft>
                <a:spcPct val="0"/>
              </a:spcAft>
              <a:buFont typeface="Arial" panose="020B0604020202020204" pitchFamily="34" charset="0"/>
              <a:buChar char="•"/>
            </a:pPr>
            <a:r>
              <a:rPr lang="en-GB" sz="2200" dirty="0">
                <a:solidFill>
                  <a:prstClr val="black"/>
                </a:solidFill>
                <a:ea typeface="ヒラギノ角ゴ Pro W3" pitchFamily="84" charset="-128"/>
              </a:rPr>
              <a:t>It`s positive that, as we </a:t>
            </a:r>
            <a:r>
              <a:rPr lang="en-GB" sz="2200" dirty="0">
                <a:solidFill>
                  <a:prstClr val="black"/>
                </a:solidFill>
              </a:rPr>
              <a:t>increasingly</a:t>
            </a:r>
            <a:r>
              <a:rPr lang="en-GB" sz="2200" dirty="0">
                <a:solidFill>
                  <a:prstClr val="black"/>
                </a:solidFill>
                <a:ea typeface="ヒラギノ角ゴ Pro W3" pitchFamily="84" charset="-128"/>
              </a:rPr>
              <a:t> emerge from the focus on COVID, more places are starting to discuss </a:t>
            </a:r>
            <a:r>
              <a:rPr lang="en-GB" sz="2200" dirty="0" err="1">
                <a:solidFill>
                  <a:prstClr val="black"/>
                </a:solidFill>
                <a:ea typeface="ヒラギノ角ゴ Pro W3" pitchFamily="84" charset="-128"/>
              </a:rPr>
              <a:t>SiP</a:t>
            </a:r>
            <a:r>
              <a:rPr lang="en-GB" sz="2200" dirty="0">
                <a:solidFill>
                  <a:prstClr val="black"/>
                </a:solidFill>
              </a:rPr>
              <a:t> as a specific issue.</a:t>
            </a:r>
            <a:endParaRPr lang="en-GB" sz="2200" dirty="0">
              <a:solidFill>
                <a:prstClr val="black"/>
              </a:solidFill>
              <a:ea typeface="ヒラギノ角ゴ Pro W3" pitchFamily="84" charset="-128"/>
            </a:endParaRPr>
          </a:p>
          <a:p>
            <a:pPr fontAlgn="base">
              <a:spcBef>
                <a:spcPct val="0"/>
              </a:spcBef>
              <a:spcAft>
                <a:spcPct val="0"/>
              </a:spcAft>
            </a:pPr>
            <a:endParaRPr lang="en-GB" sz="2200" dirty="0">
              <a:solidFill>
                <a:prstClr val="black"/>
              </a:solidFill>
            </a:endParaRPr>
          </a:p>
          <a:p>
            <a:pPr marL="342900" indent="-342900">
              <a:buFont typeface="Arial" panose="020B0604020202020204" pitchFamily="34" charset="0"/>
              <a:buChar char="•"/>
            </a:pPr>
            <a:r>
              <a:rPr lang="en-GB" sz="2200" dirty="0">
                <a:solidFill>
                  <a:prstClr val="black"/>
                </a:solidFill>
              </a:rPr>
              <a:t>Tackling maternal smoking saves lives (and money) in the short, medium and longer term. </a:t>
            </a:r>
            <a:endParaRPr lang="en-GB" sz="2200" dirty="0">
              <a:solidFill>
                <a:prstClr val="black"/>
              </a:solidFill>
              <a:ea typeface="ヒラギノ角ゴ Pro W3" pitchFamily="84" charset="-128"/>
            </a:endParaRPr>
          </a:p>
          <a:p>
            <a:pPr fontAlgn="base">
              <a:spcBef>
                <a:spcPct val="0"/>
              </a:spcBef>
              <a:spcAft>
                <a:spcPct val="0"/>
              </a:spcAft>
            </a:pPr>
            <a:endParaRPr lang="en-GB" sz="2000" dirty="0">
              <a:solidFill>
                <a:prstClr val="black"/>
              </a:solidFill>
              <a:ea typeface="ヒラギノ角ゴ Pro W3" pitchFamily="84" charset="-128"/>
            </a:endParaRPr>
          </a:p>
        </p:txBody>
      </p:sp>
    </p:spTree>
    <p:extLst>
      <p:ext uri="{BB962C8B-B14F-4D97-AF65-F5344CB8AC3E}">
        <p14:creationId xmlns:p14="http://schemas.microsoft.com/office/powerpoint/2010/main" val="3396804671"/>
      </p:ext>
    </p:extLst>
  </p:cSld>
  <p:clrMapOvr>
    <a:masterClrMapping/>
  </p:clrMapOvr>
</p:sld>
</file>

<file path=ppt/theme/theme1.xml><?xml version="1.0" encoding="utf-8"?>
<a:theme xmlns:a="http://schemas.openxmlformats.org/drawingml/2006/main" name="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xt slide">
  <a:themeElements>
    <a:clrScheme name="Custom 1">
      <a:dk1>
        <a:srgbClr val="2E008B"/>
      </a:dk1>
      <a:lt1>
        <a:sysClr val="window" lastClr="FFFFFF"/>
      </a:lt1>
      <a:dk2>
        <a:srgbClr val="2E008B"/>
      </a:dk2>
      <a:lt2>
        <a:srgbClr val="EC008C"/>
      </a:lt2>
      <a:accent1>
        <a:srgbClr val="00B6ED"/>
      </a:accent1>
      <a:accent2>
        <a:srgbClr val="A7A8AA"/>
      </a:accent2>
      <a:accent3>
        <a:srgbClr val="AB99D1"/>
      </a:accent3>
      <a:accent4>
        <a:srgbClr val="F799D1"/>
      </a:accent4>
      <a:accent5>
        <a:srgbClr val="99E2F8"/>
      </a:accent5>
      <a:accent6>
        <a:srgbClr val="D9D9D8"/>
      </a:accent6>
      <a:hlink>
        <a:srgbClr val="FFFFFF"/>
      </a:hlink>
      <a:folHlink>
        <a:srgbClr val="FFFF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Public Health England">
      <a:dk1>
        <a:sysClr val="windowText" lastClr="000000"/>
      </a:dk1>
      <a:lt1>
        <a:sysClr val="window" lastClr="FFFFFF"/>
      </a:lt1>
      <a:dk2>
        <a:srgbClr val="009966"/>
      </a:dk2>
      <a:lt2>
        <a:srgbClr val="98002E"/>
      </a:lt2>
      <a:accent1>
        <a:srgbClr val="11175E"/>
      </a:accent1>
      <a:accent2>
        <a:srgbClr val="D8B5A3"/>
      </a:accent2>
      <a:accent3>
        <a:srgbClr val="F9A25E"/>
      </a:accent3>
      <a:accent4>
        <a:srgbClr val="EEB111"/>
      </a:accent4>
      <a:accent5>
        <a:srgbClr val="00B274"/>
      </a:accent5>
      <a:accent6>
        <a:srgbClr val="A7A9AC"/>
      </a:accent6>
      <a:hlink>
        <a:srgbClr val="000000"/>
      </a:hlink>
      <a:folHlink>
        <a:srgbClr val="00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8924553EA454694B8CD2AA52A00C529E" ma:contentTypeVersion="13" ma:contentTypeDescription="Create a new document." ma:contentTypeScope="" ma:versionID="1e27490629cf39244d19620465d3f33d">
  <xsd:schema xmlns:xsd="http://www.w3.org/2001/XMLSchema" xmlns:xs="http://www.w3.org/2001/XMLSchema" xmlns:p="http://schemas.microsoft.com/office/2006/metadata/properties" xmlns:ns2="3a4543a0-6766-456e-a2ee-4414459d9a0a" xmlns:ns3="af7b454b-5578-4b92-ad2d-05626e091018" targetNamespace="http://schemas.microsoft.com/office/2006/metadata/properties" ma:root="true" ma:fieldsID="752ae46917a08e80ad598a91a527b115" ns2:_="" ns3:_="">
    <xsd:import namespace="3a4543a0-6766-456e-a2ee-4414459d9a0a"/>
    <xsd:import namespace="af7b454b-5578-4b92-ad2d-05626e091018"/>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a4543a0-6766-456e-a2ee-4414459d9a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f7b454b-5578-4b92-ad2d-05626e091018"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33FFC1EF-2F95-41EE-85F1-7793D3E38D06}">
  <ds:schemaRefs>
    <ds:schemaRef ds:uri="http://schemas.microsoft.com/sharepoint/v3/contenttype/forms"/>
  </ds:schemaRefs>
</ds:datastoreItem>
</file>

<file path=customXml/itemProps2.xml><?xml version="1.0" encoding="utf-8"?>
<ds:datastoreItem xmlns:ds="http://schemas.openxmlformats.org/officeDocument/2006/customXml" ds:itemID="{9E4B1BB5-6116-4626-8001-53E2C715DDC7}"/>
</file>

<file path=customXml/itemProps3.xml><?xml version="1.0" encoding="utf-8"?>
<ds:datastoreItem xmlns:ds="http://schemas.openxmlformats.org/officeDocument/2006/customXml" ds:itemID="{751BBDFF-5ECF-495E-86FC-23E1884FDE9C}">
  <ds:schemaRefs>
    <ds:schemaRef ds:uri="http://schemas.microsoft.com/office/infopath/2007/PartnerControls"/>
    <ds:schemaRef ds:uri="http://purl.org/dc/elements/1.1/"/>
    <ds:schemaRef ds:uri="http://schemas.microsoft.com/office/2006/metadata/properties"/>
    <ds:schemaRef ds:uri="http://schemas.microsoft.com/sharepoint/v3"/>
    <ds:schemaRef ds:uri="http://purl.org/dc/terms/"/>
    <ds:schemaRef ds:uri="http://schemas.openxmlformats.org/package/2006/metadata/core-properties"/>
    <ds:schemaRef ds:uri="http://schemas.microsoft.com/office/2006/documentManagement/typ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2848</TotalTime>
  <Words>687</Words>
  <Application>Microsoft Office PowerPoint</Application>
  <PresentationFormat>On-screen Show (4:3)</PresentationFormat>
  <Paragraphs>69</Paragraphs>
  <Slides>7</Slides>
  <Notes>5</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7</vt:i4>
      </vt:variant>
    </vt:vector>
  </HeadingPairs>
  <TitlesOfParts>
    <vt:vector size="14" baseType="lpstr">
      <vt:lpstr>Arial</vt:lpstr>
      <vt:lpstr>Calibri</vt:lpstr>
      <vt:lpstr>Museo Sans Rounded 300</vt:lpstr>
      <vt:lpstr>Museo Sans Rounded 700</vt:lpstr>
      <vt:lpstr>Office Theme</vt:lpstr>
      <vt:lpstr>Text slide</vt:lpstr>
      <vt:lpstr>1_Office Theme</vt:lpstr>
      <vt:lpstr>National smokefree pregnancy overview            </vt:lpstr>
      <vt:lpstr>The burden of maternal smoking</vt:lpstr>
      <vt:lpstr>Progress in smoking rates</vt:lpstr>
      <vt:lpstr>Tobacco Control Plan for England</vt:lpstr>
      <vt:lpstr>Supporting the NHS Long Term Plan implementation</vt:lpstr>
      <vt:lpstr>Specific resources</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Supporting a smokefree pregnancy: Launching NEW Health Visiting resources  (Health Visitor’s Webinar)  Sept 2020    Martyn Willmore Senior Tobacco Control Programme Manager</dc:title>
  <dc:creator>Julia Robson</dc:creator>
  <cp:lastModifiedBy>Viv Bennett</cp:lastModifiedBy>
  <cp:revision>70</cp:revision>
  <dcterms:created xsi:type="dcterms:W3CDTF">2020-08-20T08:27:04Z</dcterms:created>
  <dcterms:modified xsi:type="dcterms:W3CDTF">2021-05-11T08:43:08Z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0x0101008924553EA454694B8CD2AA52A00C529E</vt:lpwstr>
  </property>
</Properties>
</file>