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9"/>
  </p:notesMasterIdLst>
  <p:sldIdLst>
    <p:sldId id="256" r:id="rId2"/>
    <p:sldId id="258" r:id="rId3"/>
    <p:sldId id="271" r:id="rId4"/>
    <p:sldId id="272" r:id="rId5"/>
    <p:sldId id="263" r:id="rId6"/>
    <p:sldId id="266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6CB6"/>
    <a:srgbClr val="C2E49C"/>
    <a:srgbClr val="C66076"/>
    <a:srgbClr val="E442CD"/>
    <a:srgbClr val="D551BC"/>
    <a:srgbClr val="59C2CD"/>
    <a:srgbClr val="FF66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4DAAD-6716-453F-869B-97385E4791E0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8B94B-7870-457B-A3B2-7DC0369D6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961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91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9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4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13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34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2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9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6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2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9A8777C-66A9-466E-8E13-1BA15029099F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F42F3728-4B6E-4174-A65B-EB8CC4052E4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80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4174" y="1038694"/>
            <a:ext cx="748816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GB" sz="3600" b="1" dirty="0"/>
              <a:t>E-cigarettes in Local Stop Smoking Services Case Study: North and West Northamptonshire</a:t>
            </a:r>
          </a:p>
        </p:txBody>
      </p:sp>
      <p:sp>
        <p:nvSpPr>
          <p:cNvPr id="5" name="Rectangle 4"/>
          <p:cNvSpPr/>
          <p:nvPr/>
        </p:nvSpPr>
        <p:spPr>
          <a:xfrm>
            <a:off x="874173" y="3865229"/>
            <a:ext cx="781262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3600" b="1" dirty="0"/>
              <a:t>Richard Holley – Area Manager</a:t>
            </a:r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184104E1-6116-35EA-C188-D918A814CF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323" y="4983379"/>
            <a:ext cx="3962677" cy="1438988"/>
          </a:xfrm>
          <a:prstGeom prst="rect">
            <a:avLst/>
          </a:prstGeom>
        </p:spPr>
      </p:pic>
      <p:pic>
        <p:nvPicPr>
          <p:cNvPr id="8" name="Picture 7" descr="Arrow&#10;&#10;Description automatically generated with medium confidence">
            <a:extLst>
              <a:ext uri="{FF2B5EF4-FFF2-40B4-BE49-F238E27FC236}">
                <a16:creationId xmlns:a16="http://schemas.microsoft.com/office/drawing/2014/main" id="{CC2EC74E-98F7-53F7-E02B-3348875E5B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493" y="4697833"/>
            <a:ext cx="2028797" cy="201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122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B717F82-1948-4BF5-B31E-F8E018DE40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599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59317"/>
            <a:ext cx="4389120" cy="1749552"/>
          </a:xfrm>
        </p:spPr>
        <p:txBody>
          <a:bodyPr>
            <a:normAutofit/>
          </a:bodyPr>
          <a:lstStyle/>
          <a:p>
            <a:r>
              <a:rPr lang="en-GB" sz="4400" b="1"/>
              <a:t>How it Began</a:t>
            </a:r>
            <a:endParaRPr lang="en-US" sz="4400" b="1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7AAE15F-6D59-4252-8427-D134C0066F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48635" y="2077820"/>
            <a:ext cx="5140105" cy="4247535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000" dirty="0"/>
              <a:t> 2019: Changes to delivery model across Northamptonshire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000" dirty="0"/>
              <a:t>How best to increase quit rates without increasing costs?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000" dirty="0"/>
              <a:t> History of working with vape stores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000" dirty="0"/>
              <a:t> Impressive results from neighbouring stop smoking services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000" dirty="0"/>
              <a:t> DPH – pro-harm reduction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000" dirty="0"/>
              <a:t>By the end of 2019 the decision was made to procure the service its own supply of e-cigarettes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000" dirty="0"/>
          </a:p>
          <a:p>
            <a:pPr>
              <a:buFont typeface="Arial" panose="020B0604020202020204" pitchFamily="34" charset="0"/>
              <a:buChar char="•"/>
            </a:pPr>
            <a:endParaRPr lang="en-GB" sz="2000" dirty="0"/>
          </a:p>
          <a:p>
            <a:endParaRPr lang="en-GB" sz="2000" dirty="0"/>
          </a:p>
        </p:txBody>
      </p:sp>
      <p:pic>
        <p:nvPicPr>
          <p:cNvPr id="3" name="Picture 2" descr="A map of a city&#10;&#10;Description automatically generated with low confidence">
            <a:extLst>
              <a:ext uri="{FF2B5EF4-FFF2-40B4-BE49-F238E27FC236}">
                <a16:creationId xmlns:a16="http://schemas.microsoft.com/office/drawing/2014/main" id="{4DE1DB2A-6F63-1360-170E-A850F6AA7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41" y="1242862"/>
            <a:ext cx="4303959" cy="437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155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Securing a provider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155835" y="1940887"/>
            <a:ext cx="6041377" cy="476964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 </a:t>
            </a:r>
            <a:r>
              <a:rPr lang="en-GB" sz="2800" dirty="0"/>
              <a:t>No industry links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 TPD compliant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 Flavour/device diversity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 Customer service and ongoing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 Technical expertise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 Provider secured Jan 2020 – rolled out fully Feb 2020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800" dirty="0"/>
          </a:p>
          <a:p>
            <a:pPr>
              <a:buFont typeface="Arial" panose="020B0604020202020204" pitchFamily="34" charset="0"/>
              <a:buChar char="•"/>
            </a:pPr>
            <a:endParaRPr lang="en-GB" sz="2400" dirty="0"/>
          </a:p>
          <a:p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501749-FAD1-AF04-36F6-4E025D1760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256" y="1064838"/>
            <a:ext cx="849223" cy="472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90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4E6B16C-367B-2565-87DD-9E36CC4BE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The current Offer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6" name="Picture 5" descr="A picture containing pen, office supplies&#10;&#10;Description automatically generated">
            <a:extLst>
              <a:ext uri="{FF2B5EF4-FFF2-40B4-BE49-F238E27FC236}">
                <a16:creationId xmlns:a16="http://schemas.microsoft.com/office/drawing/2014/main" id="{F2483FE8-E0CC-BB68-C07F-BFCDEF850C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3461"/>
            <a:ext cx="4185188" cy="4429323"/>
          </a:xfrm>
          <a:prstGeom prst="rect">
            <a:avLst/>
          </a:prstGeom>
        </p:spPr>
      </p:pic>
      <p:pic>
        <p:nvPicPr>
          <p:cNvPr id="8" name="Picture 7" descr="A picture containing text, battery&#10;&#10;Description automatically generated">
            <a:extLst>
              <a:ext uri="{FF2B5EF4-FFF2-40B4-BE49-F238E27FC236}">
                <a16:creationId xmlns:a16="http://schemas.microsoft.com/office/drawing/2014/main" id="{0AC2D8F3-A2AE-7201-CE8B-315834C9A9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707" y="1843461"/>
            <a:ext cx="4493217" cy="4493217"/>
          </a:xfrm>
          <a:prstGeom prst="rect">
            <a:avLst/>
          </a:prstGeom>
        </p:spPr>
      </p:pic>
      <p:pic>
        <p:nvPicPr>
          <p:cNvPr id="1026" name="Picture 2" descr="Dinner Lady Ice Range 10ml Nic Salts - 4 for £9.99 | FREE UK Delivery">
            <a:extLst>
              <a:ext uri="{FF2B5EF4-FFF2-40B4-BE49-F238E27FC236}">
                <a16:creationId xmlns:a16="http://schemas.microsoft.com/office/drawing/2014/main" id="{5431FB96-3A31-022D-3F82-3A2B578AA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343" y="2890683"/>
            <a:ext cx="2903623" cy="2903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159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Results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70A4D4F-8D34-CEE8-E9B5-79142C6C2A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886017"/>
              </p:ext>
            </p:extLst>
          </p:nvPr>
        </p:nvGraphicFramePr>
        <p:xfrm>
          <a:off x="1756696" y="1810909"/>
          <a:ext cx="8678608" cy="4648885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169652">
                  <a:extLst>
                    <a:ext uri="{9D8B030D-6E8A-4147-A177-3AD203B41FA5}">
                      <a16:colId xmlns:a16="http://schemas.microsoft.com/office/drawing/2014/main" val="2199055437"/>
                    </a:ext>
                  </a:extLst>
                </a:gridCol>
                <a:gridCol w="2169652">
                  <a:extLst>
                    <a:ext uri="{9D8B030D-6E8A-4147-A177-3AD203B41FA5}">
                      <a16:colId xmlns:a16="http://schemas.microsoft.com/office/drawing/2014/main" val="3659851870"/>
                    </a:ext>
                  </a:extLst>
                </a:gridCol>
                <a:gridCol w="2169652">
                  <a:extLst>
                    <a:ext uri="{9D8B030D-6E8A-4147-A177-3AD203B41FA5}">
                      <a16:colId xmlns:a16="http://schemas.microsoft.com/office/drawing/2014/main" val="1898271089"/>
                    </a:ext>
                  </a:extLst>
                </a:gridCol>
                <a:gridCol w="2169652">
                  <a:extLst>
                    <a:ext uri="{9D8B030D-6E8A-4147-A177-3AD203B41FA5}">
                      <a16:colId xmlns:a16="http://schemas.microsoft.com/office/drawing/2014/main" val="2777993140"/>
                    </a:ext>
                  </a:extLst>
                </a:gridCol>
              </a:tblGrid>
              <a:tr h="11502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Product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No. of Users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4WQ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Quit Rate%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66023"/>
                  </a:ext>
                </a:extLst>
              </a:tr>
              <a:tr h="1166215">
                <a:tc>
                  <a:txBody>
                    <a:bodyPr/>
                    <a:lstStyle/>
                    <a:p>
                      <a:r>
                        <a:rPr lang="en-GB" sz="2800" dirty="0"/>
                        <a:t>Any E-Cig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2,041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1,505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73%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7729694"/>
                  </a:ext>
                </a:extLst>
              </a:tr>
              <a:tr h="1166215">
                <a:tc>
                  <a:txBody>
                    <a:bodyPr/>
                    <a:lstStyle/>
                    <a:p>
                      <a:r>
                        <a:rPr lang="en-GB" sz="2800" dirty="0"/>
                        <a:t>E-Cig + NRT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1,437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1,153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80%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726765"/>
                  </a:ext>
                </a:extLst>
              </a:tr>
              <a:tr h="11662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E-Cig</a:t>
                      </a:r>
                    </a:p>
                    <a:p>
                      <a:endParaRPr lang="en-GB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604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352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58%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435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699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Difficulties in implementation</a:t>
            </a:r>
          </a:p>
        </p:txBody>
      </p:sp>
      <p:sp>
        <p:nvSpPr>
          <p:cNvPr id="39" name="Oval 38"/>
          <p:cNvSpPr/>
          <p:nvPr/>
        </p:nvSpPr>
        <p:spPr>
          <a:xfrm>
            <a:off x="8145895" y="2812419"/>
            <a:ext cx="2598305" cy="250191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/>
              <a:t>Storage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A582BE5-6034-A902-186D-624C62614461}"/>
              </a:ext>
            </a:extLst>
          </p:cNvPr>
          <p:cNvSpPr/>
          <p:nvPr/>
        </p:nvSpPr>
        <p:spPr>
          <a:xfrm>
            <a:off x="4720647" y="2812419"/>
            <a:ext cx="2598305" cy="2501916"/>
          </a:xfrm>
          <a:prstGeom prst="ellipse">
            <a:avLst/>
          </a:prstGeom>
          <a:solidFill>
            <a:srgbClr val="BA6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/>
              <a:t>Access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C558AAD-4711-D4AB-6B64-F20B6E978B30}"/>
              </a:ext>
            </a:extLst>
          </p:cNvPr>
          <p:cNvSpPr/>
          <p:nvPr/>
        </p:nvSpPr>
        <p:spPr>
          <a:xfrm>
            <a:off x="1295400" y="2812419"/>
            <a:ext cx="2598305" cy="2501916"/>
          </a:xfrm>
          <a:prstGeom prst="ellipse">
            <a:avLst/>
          </a:prstGeom>
          <a:solidFill>
            <a:srgbClr val="59C2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/>
              <a:t>Vape Stores</a:t>
            </a:r>
          </a:p>
        </p:txBody>
      </p:sp>
    </p:spTree>
    <p:extLst>
      <p:ext uri="{BB962C8B-B14F-4D97-AF65-F5344CB8AC3E}">
        <p14:creationId xmlns:p14="http://schemas.microsoft.com/office/powerpoint/2010/main" val="1387580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4">
            <a:extLst>
              <a:ext uri="{FF2B5EF4-FFF2-40B4-BE49-F238E27FC236}">
                <a16:creationId xmlns:a16="http://schemas.microsoft.com/office/drawing/2014/main" id="{81CE8CA9-D6D2-4C46-8070-9566F894E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en-GB" sz="4400" b="1">
                <a:solidFill>
                  <a:schemeClr val="tx1"/>
                </a:solidFill>
              </a:rPr>
              <a:t>Summary</a:t>
            </a:r>
          </a:p>
        </p:txBody>
      </p:sp>
      <p:cxnSp>
        <p:nvCxnSpPr>
          <p:cNvPr id="30" name="Straight Connector 26">
            <a:extLst>
              <a:ext uri="{FF2B5EF4-FFF2-40B4-BE49-F238E27FC236}">
                <a16:creationId xmlns:a16="http://schemas.microsoft.com/office/drawing/2014/main" id="{72B31CF5-BEC2-457D-A52F-6A5CCB066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01182-5312-6AE0-B8EC-2D3EF9B84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250" y="2333401"/>
            <a:ext cx="4918842" cy="4244379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FFFF"/>
                </a:solidFill>
              </a:rPr>
              <a:t> </a:t>
            </a:r>
            <a:r>
              <a:rPr lang="en-GB" sz="2400" dirty="0"/>
              <a:t>Vaping formed part of a service wide transformation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 Logistical difficulties galore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 Excellent results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 Reduced costs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 Richard.holley@northnorthants.gov.uk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FFFFFF"/>
              </a:solidFill>
            </a:endParaRPr>
          </a:p>
          <a:p>
            <a:endParaRPr lang="en-GB" sz="2400" dirty="0">
              <a:solidFill>
                <a:srgbClr val="FFFFFF"/>
              </a:solidFill>
            </a:endParaRPr>
          </a:p>
        </p:txBody>
      </p:sp>
      <p:pic>
        <p:nvPicPr>
          <p:cNvPr id="20" name="Picture 19" descr="A picture containing bottle&#10;&#10;Description automatically generated with medium confidence">
            <a:extLst>
              <a:ext uri="{FF2B5EF4-FFF2-40B4-BE49-F238E27FC236}">
                <a16:creationId xmlns:a16="http://schemas.microsoft.com/office/drawing/2014/main" id="{C97D3308-153C-2EDD-719C-150B5FBF4E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701039"/>
            <a:ext cx="5455921" cy="5455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44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6" ma:contentTypeDescription="Create a new document." ma:contentTypeScope="" ma:versionID="d27662799cfbf8af8fa830a3aad30cf6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6a05d52439d97e3e3fc910ddb7e15c37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86E24D-D371-48CF-AD89-83865F75E6C4}"/>
</file>

<file path=customXml/itemProps2.xml><?xml version="1.0" encoding="utf-8"?>
<ds:datastoreItem xmlns:ds="http://schemas.openxmlformats.org/officeDocument/2006/customXml" ds:itemID="{AE35E800-AEB3-47DD-AA39-9E6018CEED9F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1538</TotalTime>
  <Words>181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Tw Cen MT Condensed</vt:lpstr>
      <vt:lpstr>Wingdings 3</vt:lpstr>
      <vt:lpstr>Integral</vt:lpstr>
      <vt:lpstr>PowerPoint Presentation</vt:lpstr>
      <vt:lpstr>How it Began</vt:lpstr>
      <vt:lpstr>Securing a provider </vt:lpstr>
      <vt:lpstr>The current Offer</vt:lpstr>
      <vt:lpstr>Results</vt:lpstr>
      <vt:lpstr>Difficulties in implementation</vt:lpstr>
      <vt:lpstr>Summary</vt:lpstr>
    </vt:vector>
  </TitlesOfParts>
  <Company>Northants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Holley</dc:creator>
  <cp:lastModifiedBy>Richard Holley</cp:lastModifiedBy>
  <cp:revision>121</cp:revision>
  <dcterms:created xsi:type="dcterms:W3CDTF">2020-09-24T14:34:24Z</dcterms:created>
  <dcterms:modified xsi:type="dcterms:W3CDTF">2023-05-12T12:27:51Z</dcterms:modified>
</cp:coreProperties>
</file>