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4"/>
    <p:sldMasterId id="2147483749" r:id="rId5"/>
    <p:sldMasterId id="2147483660" r:id="rId6"/>
  </p:sldMasterIdLst>
  <p:notesMasterIdLst>
    <p:notesMasterId r:id="rId16"/>
  </p:notesMasterIdLst>
  <p:handoutMasterIdLst>
    <p:handoutMasterId r:id="rId17"/>
  </p:handoutMasterIdLst>
  <p:sldIdLst>
    <p:sldId id="350" r:id="rId7"/>
    <p:sldId id="343" r:id="rId8"/>
    <p:sldId id="344" r:id="rId9"/>
    <p:sldId id="345" r:id="rId10"/>
    <p:sldId id="346" r:id="rId11"/>
    <p:sldId id="347" r:id="rId12"/>
    <p:sldId id="351" r:id="rId13"/>
    <p:sldId id="352" r:id="rId14"/>
    <p:sldId id="35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340" userDrawn="1">
          <p15:clr>
            <a:srgbClr val="A4A3A4"/>
          </p15:clr>
        </p15:guide>
        <p15:guide id="3" pos="5375" userDrawn="1">
          <p15:clr>
            <a:srgbClr val="A4A3A4"/>
          </p15:clr>
        </p15:guide>
        <p15:guide id="4" orient="horz" pos="6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connell, Alice" initials="OA" lastIdx="8" clrIdx="0">
    <p:extLst>
      <p:ext uri="{19B8F6BF-5375-455C-9EA6-DF929625EA0E}">
        <p15:presenceInfo xmlns:p15="http://schemas.microsoft.com/office/powerpoint/2012/main" userId="S-1-5-21-597545548-1168997572-679101248-761054" providerId="AD"/>
      </p:ext>
    </p:extLst>
  </p:cmAuthor>
  <p:cmAuthor id="2" name="CiliaLaCorte, Paul" initials="CP" lastIdx="1" clrIdx="1">
    <p:extLst>
      <p:ext uri="{19B8F6BF-5375-455C-9EA6-DF929625EA0E}">
        <p15:presenceInfo xmlns:p15="http://schemas.microsoft.com/office/powerpoint/2012/main" userId="S-1-5-21-597545548-1168997572-679101248-703034" providerId="AD"/>
      </p:ext>
    </p:extLst>
  </p:cmAuthor>
  <p:cmAuthor id="3" name="Julia Sinclair" initials="JS" lastIdx="5" clrIdx="2">
    <p:extLst>
      <p:ext uri="{19B8F6BF-5375-455C-9EA6-DF929625EA0E}">
        <p15:presenceInfo xmlns:p15="http://schemas.microsoft.com/office/powerpoint/2012/main" userId="S::jmas1b06@soton.ac.uk::ac5a5452-af0c-47fc-96ea-49b1267237d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96" autoAdjust="0"/>
  </p:normalViewPr>
  <p:slideViewPr>
    <p:cSldViewPr snapToGrid="0">
      <p:cViewPr varScale="1">
        <p:scale>
          <a:sx n="86" d="100"/>
          <a:sy n="86" d="100"/>
        </p:scale>
        <p:origin x="485" y="58"/>
      </p:cViewPr>
      <p:guideLst>
        <p:guide orient="horz" pos="958"/>
        <p:guide pos="340"/>
        <p:guide pos="5375"/>
        <p:guide orient="horz" pos="68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0A331-7ADD-4391-8CA5-606C9BFD26F5}" type="datetimeFigureOut">
              <a:rPr lang="en-GB" smtClean="0"/>
              <a:pPr/>
              <a:t>29/09/2021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16CE-1862-465F-9912-D0001C1A0F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0674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AE991-F138-4FD8-982E-957F3CA6A0F6}" type="datetimeFigureOut">
              <a:rPr lang="en-GB" smtClean="0"/>
              <a:pPr/>
              <a:t>29/09/2021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0AB7D-FC04-41BF-88F7-E47891A0628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0110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ABA8-C486-4D8C-B11D-4F9E05255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64010-55E0-48E2-A943-FCBB0025F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2C427-5D3E-4CE0-BFC8-7300E776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94B82-6817-484D-9512-D0B8CD49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34999-CA07-4C5A-B1D6-184A5D9B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3FF417-DAE1-4AD3-9C37-098BE2EB99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104" y="174208"/>
            <a:ext cx="1120002" cy="60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8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C2472-91E8-4A58-B6C5-3E7C2380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E5AD7-0C5C-43CA-84F7-D8AE092C1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C3B1C-3FCB-4D01-B9FC-6FC60D98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5AEC-6EB0-46E0-B93E-5F2A2FEA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3F45C-02ED-4A34-B72C-AF94EFA9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22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E73376-003B-48D2-914A-211A996F29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5C999F-1AEC-42BE-841D-8DC5EDABE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ED1CF-5174-42EF-9068-DA00BE1D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7B0F9-011A-4456-9AE6-7B64D6C9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D6AE4-D477-4F55-94D8-A1EB1372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016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 hasCustomPrompt="1"/>
          </p:nvPr>
        </p:nvSpPr>
        <p:spPr>
          <a:xfrm>
            <a:off x="449539" y="3660488"/>
            <a:ext cx="7886700" cy="689541"/>
          </a:xfrm>
          <a:prstGeom prst="rect">
            <a:avLst/>
          </a:prstGeom>
        </p:spPr>
        <p:txBody>
          <a:bodyPr/>
          <a:lstStyle>
            <a:lvl1pPr>
              <a:defRPr sz="2700" baseline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9539" y="4364955"/>
            <a:ext cx="6858000" cy="4732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350" b="0" i="0" baseline="0">
                <a:solidFill>
                  <a:srgbClr val="005EB8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Date</a:t>
            </a:r>
          </a:p>
        </p:txBody>
      </p:sp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97959884-1B4F-43C5-92F7-E44DF373C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96160" y="293024"/>
            <a:ext cx="1080655" cy="436418"/>
          </a:xfrm>
          <a:prstGeom prst="rect">
            <a:avLst/>
          </a:prstGeom>
        </p:spPr>
      </p:pic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5FDDE1C8-218E-4901-92BB-E0ADB27DCE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45238"/>
            <a:ext cx="9144000" cy="309465"/>
          </a:xfrm>
          <a:prstGeom prst="rect">
            <a:avLst/>
          </a:prstGeom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733EB1D2-9EB5-4BBA-9043-DD9322866AB7}"/>
              </a:ext>
            </a:extLst>
          </p:cNvPr>
          <p:cNvSpPr txBox="1"/>
          <p:nvPr userDrawn="1"/>
        </p:nvSpPr>
        <p:spPr>
          <a:xfrm>
            <a:off x="2575560" y="5792942"/>
            <a:ext cx="3992880" cy="4064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35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90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805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65180" y="1649628"/>
            <a:ext cx="7737674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61190" y="854464"/>
            <a:ext cx="6567055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sz="280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91314" y="6372536"/>
            <a:ext cx="64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0676" y="6333439"/>
            <a:ext cx="572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/>
              <a:t>Prevention Programme Board - Workstream Planning</a:t>
            </a:r>
            <a:endParaRPr lang="en-US"/>
          </a:p>
        </p:txBody>
      </p:sp>
      <p:pic>
        <p:nvPicPr>
          <p:cNvPr id="12" name="Picture 11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7ADC841C-5A22-4563-A975-9750BB6F94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96159" y="293024"/>
            <a:ext cx="1080655" cy="4364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5C04-1ED9-4AC7-9DAC-3E1E1751A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36BF9-771E-40ED-83BD-473674385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F41EE-B0C7-49D6-908B-0CFB5F91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0B437-70FD-4A86-A3B3-37F1016E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CFC28-F602-4DFD-A203-2EF6CE04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05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682A-9C18-4C44-8D65-4D774C301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0F207-B49C-493E-991D-EB92BD1DE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264AF-5B78-4DE2-AD8D-4691E7AC5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77D51-1B01-4614-BC16-A14FEDCD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A33DF-224F-4B02-B08D-C87AAF07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19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FB706-CEE7-434B-9DF7-44967E27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B631C-0F71-48AE-9A1B-A53D11033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00C3C-0B4B-43FA-B142-F970F268E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D43FA-0125-4D34-8325-693EB6B8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28F8F-AF65-46F5-A2FE-22377EA4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33561-D23B-4C30-9038-3224146E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5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F663-ACD4-4834-BC86-9D92CCE7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F2BBF-3AAF-47D9-9A9C-11A09D741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3FF8E-D848-49D3-9792-3E3507DBF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221AF4-73C5-4769-8A15-E34716C56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C85D4D-2771-4FB7-A81E-C89CB27EC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A8258D-0E5F-4F61-822A-6D5F11CBC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4BBFCE-FE2C-426A-A72A-8872BD59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8BC1AB-B651-4840-A3EA-970C1A62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01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8644-94D6-4270-A7E2-3BEE4188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F0BDE6-2F9C-41F9-90BA-44A36DB16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67E184-2814-4683-9236-164107F19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C604E-C877-4712-B7B4-31405E4C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674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4AF55B-6230-4F6D-99D2-7A93381E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C4CB2-CD2E-4701-80CC-4CAED0A9E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2415C-B9AB-45A4-B8E2-A81A890D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41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F446-CC99-4D3D-8588-F9B293BD9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75D6E-BC15-4043-9E6B-B12AB0DAD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6BFA0-776C-4F10-8E25-FB1F29BE5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42C38-BF81-4D3B-B9DF-E7FD98E8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814F1-4EBB-4C6B-A17D-E5F68908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412A4-6403-4D11-AA7A-DE25EE9C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28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8CEDC-80DF-4500-BB2C-CA89E526A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276654-3C6C-4B62-8946-0D50C5767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7D6CE-48C3-46DD-B1B2-0787822B3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C7DBE-6E17-4BEE-882B-0A701F7E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E742E-5B60-43F1-AC15-3D4BCF76F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618B8-D63C-476E-81A2-B733067B8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3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CF75F-FCBC-4CAB-94E2-7C06375B9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8EB66-CBC5-444E-8736-58EDC0445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5CAE2-B72E-483F-A830-A004C41F94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46265-65B1-4B40-BB15-7FE03B4A73C8}" type="datetimeFigureOut">
              <a:rPr lang="en-GB" smtClean="0"/>
              <a:t>29/09/2021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4E48-B2B2-4D52-8689-0809BDCC2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B2E06-3B72-4CBA-B946-5021F4EE2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B6DED-F88C-4369-9966-FC914FE4A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34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029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291314" y="6372536"/>
            <a:ext cx="6473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0676" y="6333439"/>
            <a:ext cx="572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/>
              <a:t>Prevention Programme Board - Workstream Planning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ublichealthmatters.blog.gov.uk/2020/02/26/health-matters-smoking-and-mental-health/" TargetMode="External"/><Relationship Id="rId3" Type="http://schemas.openxmlformats.org/officeDocument/2006/relationships/hyperlink" Target="https://www.ons.gov.uk/peoplepopulationandcommunity/healthandsocialcare/healthandlifeexpectancies/bulletins/adultsmokinghabitsingreatbritain/2019" TargetMode="External"/><Relationship Id="rId7" Type="http://schemas.openxmlformats.org/officeDocument/2006/relationships/hyperlink" Target="https://pubmed.ncbi.nlm.nih.gov/19224884/" TargetMode="External"/><Relationship Id="rId2" Type="http://schemas.openxmlformats.org/officeDocument/2006/relationships/hyperlink" Target="https://ukhsa.blog.gov.uk/2020/02/26/health-matters-smoking-and-mental-health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smokefreeaction.org.uk/wp-content/uploads/2018/01/FINAL-Shared-Key-Messages.pdf" TargetMode="Externa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ps.nhs.uk/articles/what-are-the-clinically-significant-drug-interactions-with-tobacco-smoking/" TargetMode="External"/><Relationship Id="rId3" Type="http://schemas.openxmlformats.org/officeDocument/2006/relationships/hyperlink" Target="https://pubmed.ncbi.nlm.nih.gov/19413788/" TargetMode="External"/><Relationship Id="rId7" Type="http://schemas.openxmlformats.org/officeDocument/2006/relationships/hyperlink" Target="https://www.bmj.com/content/348/bmj.g1151" TargetMode="External"/><Relationship Id="rId2" Type="http://schemas.openxmlformats.org/officeDocument/2006/relationships/hyperlink" Target="https://www.rcplondon.ac.uk/projects/outputs/smoking-and-mental-health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pubmed.ncbi.nlm.nih.gov/20491721/" TargetMode="External"/><Relationship Id="rId5" Type="http://schemas.openxmlformats.org/officeDocument/2006/relationships/hyperlink" Target="https://www.ncbi.nlm.nih.gov/pmc/articles/PMC4801667/" TargetMode="External"/><Relationship Id="rId4" Type="http://schemas.openxmlformats.org/officeDocument/2006/relationships/hyperlink" Target="https://bmcpublichealth.biomedcentral.com/articles/10.1186/s12889-020-09308-x" TargetMode="External"/><Relationship Id="rId9" Type="http://schemas.openxmlformats.org/officeDocument/2006/relationships/hyperlink" Target="https://pubmed.ncbi.nlm.nih.gov/28624180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2EF51-A59B-49D8-B145-C6D2C372D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187" y="2378553"/>
            <a:ext cx="8735627" cy="12218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b="1" dirty="0">
                <a:solidFill>
                  <a:schemeClr val="accent1"/>
                </a:solidFill>
              </a:rPr>
              <a:t>The Long Term Plan in Mental Health Services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3C439-2680-41A2-A969-20D202B9C773}"/>
              </a:ext>
            </a:extLst>
          </p:cNvPr>
          <p:cNvSpPr txBox="1">
            <a:spLocks/>
          </p:cNvSpPr>
          <p:nvPr/>
        </p:nvSpPr>
        <p:spPr>
          <a:xfrm>
            <a:off x="204186" y="3881804"/>
            <a:ext cx="6101952" cy="8326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50" b="1" dirty="0">
                <a:solidFill>
                  <a:schemeClr val="bg2"/>
                </a:solidFill>
              </a:rPr>
              <a:t>Professor Tim Kendall</a:t>
            </a:r>
          </a:p>
          <a:p>
            <a:pPr marL="0" indent="0">
              <a:buNone/>
            </a:pPr>
            <a:r>
              <a:rPr lang="en-GB" sz="1350" b="1" dirty="0">
                <a:solidFill>
                  <a:schemeClr val="bg2"/>
                </a:solidFill>
              </a:rPr>
              <a:t>National Clinical Director for Mental Health</a:t>
            </a:r>
          </a:p>
          <a:p>
            <a:pPr marL="0" indent="0">
              <a:buNone/>
            </a:pPr>
            <a:endParaRPr lang="en-GB" sz="1350" b="1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GB" sz="1350" b="1" dirty="0">
                <a:solidFill>
                  <a:schemeClr val="bg2"/>
                </a:solidFill>
              </a:rPr>
              <a:t>September 30</a:t>
            </a:r>
            <a:r>
              <a:rPr lang="en-GB" sz="1350" b="1" baseline="30000" dirty="0">
                <a:solidFill>
                  <a:schemeClr val="bg2"/>
                </a:solidFill>
              </a:rPr>
              <a:t>th</a:t>
            </a:r>
            <a:r>
              <a:rPr lang="en-GB" sz="1350" b="1" dirty="0">
                <a:solidFill>
                  <a:schemeClr val="bg2"/>
                </a:solidFill>
              </a:rPr>
              <a:t>  2021</a:t>
            </a:r>
          </a:p>
        </p:txBody>
      </p:sp>
    </p:spTree>
    <p:extLst>
      <p:ext uri="{BB962C8B-B14F-4D97-AF65-F5344CB8AC3E}">
        <p14:creationId xmlns:p14="http://schemas.microsoft.com/office/powerpoint/2010/main" val="208722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A045F33-5623-411A-99F6-4F43630B87AB}"/>
              </a:ext>
            </a:extLst>
          </p:cNvPr>
          <p:cNvSpPr txBox="1">
            <a:spLocks/>
          </p:cNvSpPr>
          <p:nvPr/>
        </p:nvSpPr>
        <p:spPr>
          <a:xfrm>
            <a:off x="222374" y="1064687"/>
            <a:ext cx="7390284" cy="666203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8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in the NHS Long Term Plan: Key Ambitions at a Glance (by 2023/24)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D5DF556-D7C8-420A-9FA2-37678C73D279}"/>
              </a:ext>
            </a:extLst>
          </p:cNvPr>
          <p:cNvGrpSpPr/>
          <p:nvPr/>
        </p:nvGrpSpPr>
        <p:grpSpPr>
          <a:xfrm>
            <a:off x="447762" y="1827055"/>
            <a:ext cx="8064967" cy="3846574"/>
            <a:chOff x="152399" y="1131885"/>
            <a:chExt cx="8724901" cy="527200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7CE9DEA-38FE-4FD4-9173-6129FC544DC7}"/>
                </a:ext>
              </a:extLst>
            </p:cNvPr>
            <p:cNvGrpSpPr/>
            <p:nvPr/>
          </p:nvGrpSpPr>
          <p:grpSpPr>
            <a:xfrm>
              <a:off x="152399" y="1131885"/>
              <a:ext cx="8724901" cy="5272004"/>
              <a:chOff x="937139" y="1771859"/>
              <a:chExt cx="6945868" cy="434116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49A30A2F-2E82-4365-ACCF-0E4316A12B04}"/>
                  </a:ext>
                </a:extLst>
              </p:cNvPr>
              <p:cNvSpPr/>
              <p:nvPr/>
            </p:nvSpPr>
            <p:spPr>
              <a:xfrm>
                <a:off x="937140" y="1771859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lvl="0" algn="ctr" defTabSz="50006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087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345,000 more CYP will access help </a:t>
                </a:r>
                <a:r>
                  <a:rPr lang="en-GB" sz="1200" b="1" dirty="0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via NHS funded mental health services and school or college-based Mental Health Support Teams </a:t>
                </a:r>
                <a:endPara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2D3ED8D5-FAA4-4263-A67D-0FEFE7D8899F}"/>
                  </a:ext>
                </a:extLst>
              </p:cNvPr>
              <p:cNvSpPr/>
              <p:nvPr/>
            </p:nvSpPr>
            <p:spPr>
              <a:xfrm>
                <a:off x="3324782" y="1771859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lvl="0" algn="ctr" defTabSz="50006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087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Provide better community mental health support to 370,000 people with </a:t>
                </a:r>
                <a:r>
                  <a:rPr lang="en-GB" sz="1200" b="1" dirty="0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SMI via new and integrated models of primary and community care</a:t>
                </a:r>
                <a:endParaRPr kumimoji="0" lang="en-GB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3087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9">
                <a:extLst>
                  <a:ext uri="{FF2B5EF4-FFF2-40B4-BE49-F238E27FC236}">
                    <a16:creationId xmlns:a16="http://schemas.microsoft.com/office/drawing/2014/main" id="{0AAB4318-01C6-421F-BC0C-88698220A8E9}"/>
                  </a:ext>
                </a:extLst>
              </p:cNvPr>
              <p:cNvSpPr/>
              <p:nvPr/>
            </p:nvSpPr>
            <p:spPr>
              <a:xfrm>
                <a:off x="5712424" y="1771859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marL="0" marR="0" lvl="0" indent="0" algn="ctr" defTabSz="50006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087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24,000 additional women will access specialist perinatal mental health services. </a:t>
                </a:r>
                <a:r>
                  <a:rPr lang="en-GB" sz="1200" b="1" dirty="0">
                    <a:solidFill>
                      <a:srgbClr val="003087"/>
                    </a:solidFill>
                    <a:latin typeface="Arial"/>
                  </a:rPr>
                  <a:t>The period of care will be extended from 12 months to 24 months post-birth</a:t>
                </a:r>
              </a:p>
            </p:txBody>
          </p:sp>
          <p:sp>
            <p:nvSpPr>
              <p:cNvPr id="15" name="Freeform 10">
                <a:extLst>
                  <a:ext uri="{FF2B5EF4-FFF2-40B4-BE49-F238E27FC236}">
                    <a16:creationId xmlns:a16="http://schemas.microsoft.com/office/drawing/2014/main" id="{9AE3845E-AB10-4E14-9252-EECB32407F2A}"/>
                  </a:ext>
                </a:extLst>
              </p:cNvPr>
              <p:cNvSpPr/>
              <p:nvPr/>
            </p:nvSpPr>
            <p:spPr>
              <a:xfrm>
                <a:off x="937140" y="3291267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lvl="0" algn="ctr">
                  <a:defRPr/>
                </a:pPr>
                <a:r>
                  <a:rPr lang="en-GB" sz="1200" b="1" dirty="0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Anyone experiencing mental health crisis will be able to call NHS 111 and have 24/7 access to the mental health support they need </a:t>
                </a:r>
              </a:p>
            </p:txBody>
          </p:sp>
          <p:sp>
            <p:nvSpPr>
              <p:cNvPr id="16" name="Freeform 11">
                <a:extLst>
                  <a:ext uri="{FF2B5EF4-FFF2-40B4-BE49-F238E27FC236}">
                    <a16:creationId xmlns:a16="http://schemas.microsoft.com/office/drawing/2014/main" id="{8FE1A139-4B4B-4BA9-8365-D83B03DF4696}"/>
                  </a:ext>
                </a:extLst>
              </p:cNvPr>
              <p:cNvSpPr/>
              <p:nvPr/>
            </p:nvSpPr>
            <p:spPr>
              <a:xfrm>
                <a:off x="3324782" y="3291269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marL="0" marR="0" lvl="0" indent="0" algn="ctr" defTabSz="500063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087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380,000 more people will access </a:t>
                </a:r>
                <a:r>
                  <a:rPr lang="en-GB" sz="1200" b="1" dirty="0">
                    <a:solidFill>
                      <a:srgbClr val="003087"/>
                    </a:solidFill>
                    <a:latin typeface="Arial"/>
                  </a:rPr>
                  <a:t>NICE-approved </a:t>
                </a:r>
                <a:r>
                  <a:rPr kumimoji="0" lang="en-GB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087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IAPT services each year</a:t>
                </a:r>
              </a:p>
            </p:txBody>
          </p:sp>
          <p:sp>
            <p:nvSpPr>
              <p:cNvPr id="17" name="Freeform 12">
                <a:extLst>
                  <a:ext uri="{FF2B5EF4-FFF2-40B4-BE49-F238E27FC236}">
                    <a16:creationId xmlns:a16="http://schemas.microsoft.com/office/drawing/2014/main" id="{F9B1864A-40FA-47BF-A908-D183F6A06B19}"/>
                  </a:ext>
                </a:extLst>
              </p:cNvPr>
              <p:cNvSpPr/>
              <p:nvPr/>
            </p:nvSpPr>
            <p:spPr>
              <a:xfrm>
                <a:off x="5712424" y="3291267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lvl="0" algn="ctr" defTabSz="50006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n-GB" sz="1200" b="1" dirty="0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Reduced length of stay in units with a long length of stay to the national average of 32 days</a:t>
                </a:r>
              </a:p>
            </p:txBody>
          </p:sp>
          <p:sp>
            <p:nvSpPr>
              <p:cNvPr id="18" name="Freeform 13">
                <a:extLst>
                  <a:ext uri="{FF2B5EF4-FFF2-40B4-BE49-F238E27FC236}">
                    <a16:creationId xmlns:a16="http://schemas.microsoft.com/office/drawing/2014/main" id="{A7DD3E07-CDDF-43C5-9FE0-98C0C2E4AF86}"/>
                  </a:ext>
                </a:extLst>
              </p:cNvPr>
              <p:cNvSpPr/>
              <p:nvPr/>
            </p:nvSpPr>
            <p:spPr>
              <a:xfrm>
                <a:off x="937139" y="4810676"/>
                <a:ext cx="2170583" cy="1302350"/>
              </a:xfrm>
              <a:custGeom>
                <a:avLst/>
                <a:gdLst>
                  <a:gd name="connsiteX0" fmla="*/ 0 w 2170583"/>
                  <a:gd name="connsiteY0" fmla="*/ 0 h 1302350"/>
                  <a:gd name="connsiteX1" fmla="*/ 2170583 w 2170583"/>
                  <a:gd name="connsiteY1" fmla="*/ 0 h 1302350"/>
                  <a:gd name="connsiteX2" fmla="*/ 2170583 w 2170583"/>
                  <a:gd name="connsiteY2" fmla="*/ 1302350 h 1302350"/>
                  <a:gd name="connsiteX3" fmla="*/ 0 w 2170583"/>
                  <a:gd name="connsiteY3" fmla="*/ 1302350 h 1302350"/>
                  <a:gd name="connsiteX4" fmla="*/ 0 w 2170583"/>
                  <a:gd name="connsiteY4" fmla="*/ 0 h 1302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0583" h="1302350">
                    <a:moveTo>
                      <a:pt x="0" y="0"/>
                    </a:moveTo>
                    <a:lnTo>
                      <a:pt x="2170583" y="0"/>
                    </a:lnTo>
                    <a:lnTo>
                      <a:pt x="2170583" y="1302350"/>
                    </a:lnTo>
                    <a:lnTo>
                      <a:pt x="0" y="13023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E4FF"/>
              </a:solidFill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42863" tIns="42863" rIns="42863" bIns="42863" numCol="1" spcCol="1270" anchor="ctr" anchorCtr="0">
                <a:noAutofit/>
              </a:bodyPr>
              <a:lstStyle/>
              <a:p>
                <a:pPr algn="ctr" defTabSz="50006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n-GB" sz="1200" b="1" dirty="0">
                    <a:solidFill>
                      <a:srgbClr val="0030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Ensure that the parts of England most affected by rough sleeping will have better access to specialist homelessness NHS mental health support</a:t>
                </a:r>
              </a:p>
            </p:txBody>
          </p:sp>
        </p:grp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2DA48828-61FB-4DE3-B986-12E01B97789A}"/>
                </a:ext>
              </a:extLst>
            </p:cNvPr>
            <p:cNvSpPr/>
            <p:nvPr/>
          </p:nvSpPr>
          <p:spPr>
            <a:xfrm>
              <a:off x="6150769" y="4822291"/>
              <a:ext cx="2726531" cy="1581601"/>
            </a:xfrm>
            <a:custGeom>
              <a:avLst/>
              <a:gdLst>
                <a:gd name="connsiteX0" fmla="*/ 0 w 2170583"/>
                <a:gd name="connsiteY0" fmla="*/ 0 h 1302350"/>
                <a:gd name="connsiteX1" fmla="*/ 2170583 w 2170583"/>
                <a:gd name="connsiteY1" fmla="*/ 0 h 1302350"/>
                <a:gd name="connsiteX2" fmla="*/ 2170583 w 2170583"/>
                <a:gd name="connsiteY2" fmla="*/ 1302350 h 1302350"/>
                <a:gd name="connsiteX3" fmla="*/ 0 w 2170583"/>
                <a:gd name="connsiteY3" fmla="*/ 1302350 h 1302350"/>
                <a:gd name="connsiteX4" fmla="*/ 0 w 2170583"/>
                <a:gd name="connsiteY4" fmla="*/ 0 h 130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0583" h="1302350">
                  <a:moveTo>
                    <a:pt x="0" y="0"/>
                  </a:moveTo>
                  <a:lnTo>
                    <a:pt x="2170583" y="0"/>
                  </a:lnTo>
                  <a:lnTo>
                    <a:pt x="2170583" y="1302350"/>
                  </a:lnTo>
                  <a:lnTo>
                    <a:pt x="0" y="13023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E4FF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42863" tIns="42863" rIns="42863" bIns="42863" numCol="1" spcCol="1270" anchor="ctr" anchorCtr="0">
              <a:noAutofit/>
            </a:bodyPr>
            <a:lstStyle/>
            <a:p>
              <a:pPr lvl="0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1200" b="1" dirty="0">
                  <a:solidFill>
                    <a:srgbClr val="00308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Expand the existing suicide reduction programme to all STPs in the country</a:t>
              </a: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4EEC45A0-5571-4054-9C71-8258F3966059}"/>
                </a:ext>
              </a:extLst>
            </p:cNvPr>
            <p:cNvSpPr/>
            <p:nvPr/>
          </p:nvSpPr>
          <p:spPr>
            <a:xfrm>
              <a:off x="3151585" y="4822291"/>
              <a:ext cx="2726531" cy="1581601"/>
            </a:xfrm>
            <a:custGeom>
              <a:avLst/>
              <a:gdLst>
                <a:gd name="connsiteX0" fmla="*/ 0 w 2170583"/>
                <a:gd name="connsiteY0" fmla="*/ 0 h 1302350"/>
                <a:gd name="connsiteX1" fmla="*/ 2170583 w 2170583"/>
                <a:gd name="connsiteY1" fmla="*/ 0 h 1302350"/>
                <a:gd name="connsiteX2" fmla="*/ 2170583 w 2170583"/>
                <a:gd name="connsiteY2" fmla="*/ 1302350 h 1302350"/>
                <a:gd name="connsiteX3" fmla="*/ 0 w 2170583"/>
                <a:gd name="connsiteY3" fmla="*/ 1302350 h 1302350"/>
                <a:gd name="connsiteX4" fmla="*/ 0 w 2170583"/>
                <a:gd name="connsiteY4" fmla="*/ 0 h 130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0583" h="1302350">
                  <a:moveTo>
                    <a:pt x="0" y="0"/>
                  </a:moveTo>
                  <a:lnTo>
                    <a:pt x="2170583" y="0"/>
                  </a:lnTo>
                  <a:lnTo>
                    <a:pt x="2170583" y="1302350"/>
                  </a:lnTo>
                  <a:lnTo>
                    <a:pt x="0" y="13023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E4FF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42863" tIns="42863" rIns="42863" bIns="42863" numCol="1" spcCol="1270" anchor="ctr" anchorCtr="0">
              <a:noAutofit/>
            </a:bodyPr>
            <a:lstStyle/>
            <a:p>
              <a:pPr lvl="0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GB" sz="1200" b="1" dirty="0">
                  <a:solidFill>
                    <a:srgbClr val="00308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Expand geographical coverage of NHS services for people with serious gambling problems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198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A045F33-5623-411A-99F6-4F43630B87AB}"/>
              </a:ext>
            </a:extLst>
          </p:cNvPr>
          <p:cNvSpPr txBox="1">
            <a:spLocks/>
          </p:cNvSpPr>
          <p:nvPr/>
        </p:nvSpPr>
        <p:spPr>
          <a:xfrm>
            <a:off x="222374" y="778214"/>
            <a:ext cx="7390284" cy="666203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8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Year Forward View for Mental Health achievements </a:t>
            </a:r>
            <a:endParaRPr lang="en-GB" sz="1800" b="1" dirty="0">
              <a:solidFill>
                <a:srgbClr val="005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76CDF4-5AC5-478B-AF24-04BF5E425EAB}"/>
              </a:ext>
            </a:extLst>
          </p:cNvPr>
          <p:cNvSpPr/>
          <p:nvPr/>
        </p:nvSpPr>
        <p:spPr>
          <a:xfrm>
            <a:off x="222374" y="1491688"/>
            <a:ext cx="5978794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ts val="900"/>
              </a:spcBef>
              <a:spcAft>
                <a:spcPts val="450"/>
              </a:spcAft>
              <a:defRPr/>
            </a:pPr>
            <a:r>
              <a:rPr lang="en-GB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achievements of the Five Year Forward View for Mental Health form a steady foundation for the growth in access and quality promised in the Long Term Plan. By 2023/24, an additional 2 million people will receive mental health care.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EE2AC83-0869-4242-85DE-3CB96C1F4E9A}"/>
              </a:ext>
            </a:extLst>
          </p:cNvPr>
          <p:cNvSpPr/>
          <p:nvPr/>
        </p:nvSpPr>
        <p:spPr>
          <a:xfrm>
            <a:off x="6285338" y="1610525"/>
            <a:ext cx="2585256" cy="4199896"/>
          </a:xfrm>
          <a:prstGeom prst="roundRect">
            <a:avLst/>
          </a:prstGeom>
          <a:solidFill>
            <a:srgbClr val="002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34CE6E-13FB-486A-AF37-AFBA541E0166}"/>
              </a:ext>
            </a:extLst>
          </p:cNvPr>
          <p:cNvSpPr txBox="1"/>
          <p:nvPr/>
        </p:nvSpPr>
        <p:spPr>
          <a:xfrm>
            <a:off x="6364418" y="2153638"/>
            <a:ext cx="2444196" cy="93102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00" b="1" dirty="0">
                <a:solidFill>
                  <a:schemeClr val="bg1"/>
                </a:solidFill>
                <a:latin typeface="Arial"/>
                <a:cs typeface="Arial"/>
              </a:rPr>
              <a:t>COVID-19 became the catalyst for existing commitments to be realised sooner than planned, and to establish new services in response to patient need which are demonstrating ongoing value:</a:t>
            </a:r>
          </a:p>
          <a:p>
            <a:pPr algn="just">
              <a:spcBef>
                <a:spcPts val="338"/>
              </a:spcBef>
            </a:pPr>
            <a:endParaRPr lang="en-GB" sz="788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D711EC89-6826-4EA4-8C58-AF30E23F7555}"/>
              </a:ext>
            </a:extLst>
          </p:cNvPr>
          <p:cNvSpPr txBox="1">
            <a:spLocks/>
          </p:cNvSpPr>
          <p:nvPr/>
        </p:nvSpPr>
        <p:spPr>
          <a:xfrm>
            <a:off x="6662471" y="1762311"/>
            <a:ext cx="1830991" cy="254708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GB" sz="2800" b="1" i="0" kern="1200" baseline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>
              <a:defRPr/>
            </a:pPr>
            <a:r>
              <a:rPr lang="en-GB" sz="1350" dirty="0">
                <a:solidFill>
                  <a:schemeClr val="bg1"/>
                </a:solidFill>
              </a:rPr>
              <a:t>Achievements during the pandemic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8F003D6-ECC9-46E3-A0CF-AF1A025051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1358" y="2967405"/>
            <a:ext cx="942122" cy="8733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4343DC3-79B9-40D2-A2DB-57AAD1C4C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122" y="3787448"/>
            <a:ext cx="1012764" cy="101276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B83485B-3151-4157-8974-DCD5817AE3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0789" y="4750456"/>
            <a:ext cx="967561" cy="902725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81472B30-0D89-4BC9-961E-D6CAFFF20B65}"/>
              </a:ext>
            </a:extLst>
          </p:cNvPr>
          <p:cNvSpPr txBox="1"/>
          <p:nvPr/>
        </p:nvSpPr>
        <p:spPr>
          <a:xfrm>
            <a:off x="7320420" y="3019144"/>
            <a:ext cx="1488194" cy="7617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00" b="1" dirty="0">
                <a:solidFill>
                  <a:schemeClr val="bg1"/>
                </a:solidFill>
                <a:latin typeface="Arial"/>
                <a:cs typeface="Arial"/>
              </a:rPr>
              <a:t>Rapid roll-out of 24/7 all age mental health crisis lines, supporting a quarter of a million people a month.</a:t>
            </a:r>
            <a:endParaRPr lang="en-GB" sz="82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C07A5D3-71C4-46A0-B7F7-76D773455CFD}"/>
              </a:ext>
            </a:extLst>
          </p:cNvPr>
          <p:cNvSpPr txBox="1"/>
          <p:nvPr/>
        </p:nvSpPr>
        <p:spPr>
          <a:xfrm>
            <a:off x="6371358" y="3935690"/>
            <a:ext cx="1567990" cy="7617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00" b="1" dirty="0">
                <a:solidFill>
                  <a:schemeClr val="bg1"/>
                </a:solidFill>
                <a:latin typeface="Arial"/>
                <a:cs typeface="Arial"/>
              </a:rPr>
              <a:t>Rapid shift to remote working, providing care more flexibly and overcoming access barriers.</a:t>
            </a:r>
            <a:endParaRPr lang="en-GB" sz="82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1CC087-D7DA-47C1-8FA9-1A70D33F9E44}"/>
              </a:ext>
            </a:extLst>
          </p:cNvPr>
          <p:cNvSpPr txBox="1"/>
          <p:nvPr/>
        </p:nvSpPr>
        <p:spPr>
          <a:xfrm>
            <a:off x="7393813" y="4792406"/>
            <a:ext cx="1587364" cy="9002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00" b="1" dirty="0">
                <a:solidFill>
                  <a:schemeClr val="bg1"/>
                </a:solidFill>
                <a:latin typeface="Arial"/>
                <a:cs typeface="Arial"/>
              </a:rPr>
              <a:t>Mental health and wellbeing offer for NHS staff impacted by the pandemic, underpinned by 40 new hubs across England.</a:t>
            </a:r>
            <a:endParaRPr lang="en-GB" sz="82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1141F5-FD63-4B16-AF32-3B25A5E749EC}"/>
              </a:ext>
            </a:extLst>
          </p:cNvPr>
          <p:cNvSpPr/>
          <p:nvPr/>
        </p:nvSpPr>
        <p:spPr>
          <a:xfrm>
            <a:off x="272343" y="2543239"/>
            <a:ext cx="2812535" cy="99257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ACB8E8-4212-4A60-A778-5FE16FC08376}"/>
              </a:ext>
            </a:extLst>
          </p:cNvPr>
          <p:cNvSpPr txBox="1"/>
          <p:nvPr/>
        </p:nvSpPr>
        <p:spPr>
          <a:xfrm>
            <a:off x="387308" y="2714814"/>
            <a:ext cx="1462215" cy="66941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chemeClr val="bg1"/>
                </a:solidFill>
                <a:latin typeface="Arial"/>
                <a:cs typeface="Arial"/>
              </a:rPr>
              <a:t>Increasing access to talking therapies with 1.17m people starting treatment in 2019/20.</a:t>
            </a:r>
            <a:endParaRPr lang="en-GB" sz="9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69C55E5-B823-4FB1-8CCC-C7DF05F60C54}"/>
              </a:ext>
            </a:extLst>
          </p:cNvPr>
          <p:cNvSpPr/>
          <p:nvPr/>
        </p:nvSpPr>
        <p:spPr>
          <a:xfrm>
            <a:off x="272343" y="3648038"/>
            <a:ext cx="2812535" cy="992579"/>
          </a:xfrm>
          <a:prstGeom prst="rect">
            <a:avLst/>
          </a:prstGeom>
          <a:solidFill>
            <a:srgbClr val="002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168ABC4-A9FA-49B4-BC84-1EAA485BA64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8394" t="5718" r="2996" b="11237"/>
          <a:stretch/>
        </p:blipFill>
        <p:spPr>
          <a:xfrm>
            <a:off x="1874765" y="2553452"/>
            <a:ext cx="1090382" cy="93138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C48DDBA-EF1C-498B-9357-7462509E710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3629" t="2661" r="5087" b="5075"/>
          <a:stretch/>
        </p:blipFill>
        <p:spPr>
          <a:xfrm>
            <a:off x="2233982" y="3710473"/>
            <a:ext cx="773708" cy="85330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EE5C0D4D-AC45-48D1-9B99-09E7B8B7D5BA}"/>
              </a:ext>
            </a:extLst>
          </p:cNvPr>
          <p:cNvSpPr txBox="1"/>
          <p:nvPr/>
        </p:nvSpPr>
        <p:spPr>
          <a:xfrm>
            <a:off x="299627" y="3727398"/>
            <a:ext cx="2142213" cy="819455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chemeClr val="bg1"/>
                </a:solidFill>
                <a:latin typeface="Arial"/>
                <a:cs typeface="Arial"/>
              </a:rPr>
              <a:t>70 new or expanded CYP eating disorder teams now cover all parts of England. 10,700 patients started treatment in 2020/21, compared to 8,000 in 2019/20.</a:t>
            </a:r>
            <a:endParaRPr lang="en-GB" sz="9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D05BC92-873D-4427-97E5-A1CD528B21F2}"/>
              </a:ext>
            </a:extLst>
          </p:cNvPr>
          <p:cNvSpPr/>
          <p:nvPr/>
        </p:nvSpPr>
        <p:spPr>
          <a:xfrm>
            <a:off x="272343" y="4752838"/>
            <a:ext cx="2812535" cy="992579"/>
          </a:xfrm>
          <a:prstGeom prst="rect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BC2110-773C-42ED-8990-2A8F570A0931}"/>
              </a:ext>
            </a:extLst>
          </p:cNvPr>
          <p:cNvSpPr txBox="1"/>
          <p:nvPr/>
        </p:nvSpPr>
        <p:spPr>
          <a:xfrm>
            <a:off x="323288" y="4914419"/>
            <a:ext cx="1628004" cy="66941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rgbClr val="00206C"/>
                </a:solidFill>
                <a:latin typeface="Arial"/>
                <a:cs typeface="Arial"/>
              </a:rPr>
              <a:t>Dedicated NHS mental health support teams in place at 3,000 schools across the country.</a:t>
            </a:r>
            <a:endParaRPr lang="en-GB" sz="9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3BDB8B7-6B05-47A7-8128-67288F8A7EF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2836" t="9133" r="4667" b="14225"/>
          <a:stretch/>
        </p:blipFill>
        <p:spPr>
          <a:xfrm>
            <a:off x="1865104" y="4868938"/>
            <a:ext cx="1109703" cy="784243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C154694-B9AB-4AC1-878A-672E91B53237}"/>
              </a:ext>
            </a:extLst>
          </p:cNvPr>
          <p:cNvSpPr/>
          <p:nvPr/>
        </p:nvSpPr>
        <p:spPr>
          <a:xfrm>
            <a:off x="3259913" y="5049398"/>
            <a:ext cx="2820524" cy="69601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717FB68C-F288-475D-9895-2B14CE1606C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4479" t="4431" r="2601" b="3309"/>
          <a:stretch/>
        </p:blipFill>
        <p:spPr>
          <a:xfrm>
            <a:off x="5383323" y="5082723"/>
            <a:ext cx="588667" cy="619351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4B0BCC8B-4174-476B-A08B-E9DCEAB13C9E}"/>
              </a:ext>
            </a:extLst>
          </p:cNvPr>
          <p:cNvSpPr/>
          <p:nvPr/>
        </p:nvSpPr>
        <p:spPr>
          <a:xfrm>
            <a:off x="3269972" y="4216186"/>
            <a:ext cx="2820524" cy="718412"/>
          </a:xfrm>
          <a:prstGeom prst="rect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8323C1F-A20D-4305-8147-502EED0731CD}"/>
              </a:ext>
            </a:extLst>
          </p:cNvPr>
          <p:cNvSpPr/>
          <p:nvPr/>
        </p:nvSpPr>
        <p:spPr>
          <a:xfrm>
            <a:off x="3269972" y="3387341"/>
            <a:ext cx="2820524" cy="718412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F16EC6-E68A-46FB-98F1-8F81790A08B1}"/>
              </a:ext>
            </a:extLst>
          </p:cNvPr>
          <p:cNvSpPr/>
          <p:nvPr/>
        </p:nvSpPr>
        <p:spPr>
          <a:xfrm>
            <a:off x="3269972" y="2554129"/>
            <a:ext cx="2820524" cy="718412"/>
          </a:xfrm>
          <a:prstGeom prst="rect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8F48BAA-6263-4F28-B808-C039A42CDC5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5625" t="5781" r="2990" b="3077"/>
          <a:stretch/>
        </p:blipFill>
        <p:spPr>
          <a:xfrm>
            <a:off x="5383323" y="2595579"/>
            <a:ext cx="632966" cy="68397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C5836F12-6D39-4462-8DAA-A471BCE15AB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9769" t="4561" r="5895" b="4167"/>
          <a:stretch/>
        </p:blipFill>
        <p:spPr>
          <a:xfrm>
            <a:off x="5534431" y="3412141"/>
            <a:ext cx="471932" cy="66444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63255A53-48F9-41ED-87AF-709BE117DE9A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62216" t="6999" r="5359" b="9023"/>
          <a:stretch/>
        </p:blipFill>
        <p:spPr>
          <a:xfrm>
            <a:off x="5466808" y="4286814"/>
            <a:ext cx="592209" cy="582124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D8182834-0A7B-43BD-8D44-8B4C22053C15}"/>
              </a:ext>
            </a:extLst>
          </p:cNvPr>
          <p:cNvSpPr txBox="1"/>
          <p:nvPr/>
        </p:nvSpPr>
        <p:spPr>
          <a:xfrm>
            <a:off x="3299351" y="2586698"/>
            <a:ext cx="2142449" cy="66941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rgbClr val="00206C"/>
                </a:solidFill>
                <a:latin typeface="Arial"/>
                <a:cs typeface="Arial"/>
              </a:rPr>
              <a:t>The NHS achieved a CYP mental health services access rate of 39.6% in 2020/21, exceeding the 35% target.</a:t>
            </a:r>
            <a:endParaRPr lang="en-GB" sz="975" b="1" dirty="0">
              <a:solidFill>
                <a:srgbClr val="0020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0AE0C71-9442-4BCD-8115-112726764690}"/>
              </a:ext>
            </a:extLst>
          </p:cNvPr>
          <p:cNvSpPr/>
          <p:nvPr/>
        </p:nvSpPr>
        <p:spPr>
          <a:xfrm>
            <a:off x="5332863" y="3084662"/>
            <a:ext cx="115877" cy="85884"/>
          </a:xfrm>
          <a:prstGeom prst="ellipse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7895385-FCB4-4844-AFC7-F9C06D205264}"/>
              </a:ext>
            </a:extLst>
          </p:cNvPr>
          <p:cNvSpPr txBox="1"/>
          <p:nvPr/>
        </p:nvSpPr>
        <p:spPr>
          <a:xfrm>
            <a:off x="3299352" y="3412141"/>
            <a:ext cx="2235080" cy="66941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chemeClr val="bg1"/>
                </a:solidFill>
                <a:latin typeface="Arial"/>
                <a:cs typeface="Arial"/>
              </a:rPr>
              <a:t>Establishing specialist community perinatal mental health services in all parts of England, which saw 30,700 people in 2020/21. </a:t>
            </a:r>
            <a:endParaRPr lang="en-GB" sz="9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995E6E1-8689-40D0-A178-B698AD6BFA13}"/>
              </a:ext>
            </a:extLst>
          </p:cNvPr>
          <p:cNvSpPr txBox="1"/>
          <p:nvPr/>
        </p:nvSpPr>
        <p:spPr>
          <a:xfrm>
            <a:off x="3259912" y="4245005"/>
            <a:ext cx="2345954" cy="66941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GB" sz="975" b="1" dirty="0">
                <a:solidFill>
                  <a:srgbClr val="00206C"/>
                </a:solidFill>
                <a:latin typeface="Arial"/>
                <a:cs typeface="Arial"/>
              </a:rPr>
              <a:t>73% of people experiencing their first episode of psychosis accessed specialist care within two weeks of referral, against a target of 60%.</a:t>
            </a:r>
            <a:endParaRPr lang="en-GB" sz="9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044F46A-9BFA-4AE8-B952-01FE5844D1EC}"/>
              </a:ext>
            </a:extLst>
          </p:cNvPr>
          <p:cNvSpPr txBox="1"/>
          <p:nvPr/>
        </p:nvSpPr>
        <p:spPr>
          <a:xfrm>
            <a:off x="3326402" y="5201818"/>
            <a:ext cx="2186076" cy="369332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975" b="1" dirty="0">
                <a:solidFill>
                  <a:schemeClr val="bg1"/>
                </a:solidFill>
                <a:latin typeface="Arial"/>
                <a:cs typeface="Arial"/>
              </a:rPr>
              <a:t>Published first Advancing Mental Health Equalities Strategy.</a:t>
            </a:r>
            <a:endParaRPr lang="en-GB" sz="9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91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90F673-2526-424F-818D-81DD73FA1F17}"/>
              </a:ext>
            </a:extLst>
          </p:cNvPr>
          <p:cNvSpPr txBox="1"/>
          <p:nvPr/>
        </p:nvSpPr>
        <p:spPr>
          <a:xfrm>
            <a:off x="225592" y="1101870"/>
            <a:ext cx="733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57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Going further…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B7ABBE7-4936-4CFC-B049-2DB8D005B7AE}"/>
              </a:ext>
            </a:extLst>
          </p:cNvPr>
          <p:cNvGrpSpPr/>
          <p:nvPr/>
        </p:nvGrpSpPr>
        <p:grpSpPr>
          <a:xfrm>
            <a:off x="3890545" y="2734553"/>
            <a:ext cx="1547294" cy="1432602"/>
            <a:chOff x="3487301" y="2559521"/>
            <a:chExt cx="2107476" cy="191013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7102992-C5E0-4215-90C3-8FA595F7953E}"/>
                </a:ext>
              </a:extLst>
            </p:cNvPr>
            <p:cNvSpPr/>
            <p:nvPr/>
          </p:nvSpPr>
          <p:spPr>
            <a:xfrm>
              <a:off x="3487301" y="2559521"/>
              <a:ext cx="2107476" cy="1863969"/>
            </a:xfrm>
            <a:prstGeom prst="ellipse">
              <a:avLst/>
            </a:prstGeom>
            <a:solidFill>
              <a:srgbClr val="005EB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9D236C2-6E44-423E-BA03-201ACAFF6193}"/>
                </a:ext>
              </a:extLst>
            </p:cNvPr>
            <p:cNvSpPr txBox="1"/>
            <p:nvPr/>
          </p:nvSpPr>
          <p:spPr>
            <a:xfrm>
              <a:off x="3653515" y="2743543"/>
              <a:ext cx="1775045" cy="1726114"/>
            </a:xfrm>
            <a:prstGeom prst="rect">
              <a:avLst/>
            </a:prstGeom>
            <a:noFill/>
          </p:spPr>
          <p:txBody>
            <a:bodyPr wrap="square" lIns="68580" tIns="34290" rIns="68580" bIns="34290" rtlCol="0" anchor="t">
              <a:spAutoFit/>
            </a:bodyPr>
            <a:lstStyle/>
            <a:p>
              <a:pPr algn="ctr">
                <a:spcBef>
                  <a:spcPts val="338"/>
                </a:spcBef>
              </a:pPr>
              <a:r>
                <a:rPr lang="en-GB" sz="1163" b="1" dirty="0">
                  <a:solidFill>
                    <a:schemeClr val="bg1"/>
                  </a:solidFill>
                  <a:latin typeface="Arial"/>
                  <a:cs typeface="Arial"/>
                </a:rPr>
                <a:t>Additional £500m* investment in mental health in 2021/22 will enable us to</a:t>
              </a:r>
            </a:p>
            <a:p>
              <a:pPr algn="just">
                <a:spcBef>
                  <a:spcPts val="338"/>
                </a:spcBef>
              </a:pPr>
              <a:endParaRPr lang="en-GB" sz="67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F6AB7BD-B5E4-4141-88B3-E1F897B004D5}"/>
              </a:ext>
            </a:extLst>
          </p:cNvPr>
          <p:cNvSpPr/>
          <p:nvPr/>
        </p:nvSpPr>
        <p:spPr>
          <a:xfrm>
            <a:off x="280164" y="4407342"/>
            <a:ext cx="4095721" cy="1080791"/>
          </a:xfrm>
          <a:prstGeom prst="roundRect">
            <a:avLst/>
          </a:prstGeom>
          <a:solidFill>
            <a:srgbClr val="002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FFC25F4-2632-4D57-9846-A7C36A0D94B2}"/>
              </a:ext>
            </a:extLst>
          </p:cNvPr>
          <p:cNvSpPr/>
          <p:nvPr/>
        </p:nvSpPr>
        <p:spPr>
          <a:xfrm>
            <a:off x="4874874" y="4413551"/>
            <a:ext cx="3988271" cy="1046917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0CEB973-D224-40A1-B72D-648356FB9FD3}"/>
              </a:ext>
            </a:extLst>
          </p:cNvPr>
          <p:cNvSpPr/>
          <p:nvPr/>
        </p:nvSpPr>
        <p:spPr>
          <a:xfrm>
            <a:off x="280856" y="2820701"/>
            <a:ext cx="3179277" cy="1397977"/>
          </a:xfrm>
          <a:prstGeom prst="roundRect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401B195-079D-4B48-B6AF-46FDDFE31027}"/>
              </a:ext>
            </a:extLst>
          </p:cNvPr>
          <p:cNvSpPr/>
          <p:nvPr/>
        </p:nvSpPr>
        <p:spPr>
          <a:xfrm>
            <a:off x="5868251" y="2820700"/>
            <a:ext cx="2994894" cy="1397975"/>
          </a:xfrm>
          <a:prstGeom prst="roundRect">
            <a:avLst/>
          </a:prstGeom>
          <a:solidFill>
            <a:srgbClr val="E8E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7BEEDC7-4B3A-48B1-B28B-4FCD72F8D116}"/>
              </a:ext>
            </a:extLst>
          </p:cNvPr>
          <p:cNvSpPr/>
          <p:nvPr/>
        </p:nvSpPr>
        <p:spPr>
          <a:xfrm>
            <a:off x="280163" y="1545969"/>
            <a:ext cx="4095722" cy="1109413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50E71AF-94C5-4252-B6B0-98459188D039}"/>
              </a:ext>
            </a:extLst>
          </p:cNvPr>
          <p:cNvSpPr/>
          <p:nvPr/>
        </p:nvSpPr>
        <p:spPr>
          <a:xfrm>
            <a:off x="4874873" y="1541306"/>
            <a:ext cx="3988964" cy="1082435"/>
          </a:xfrm>
          <a:prstGeom prst="roundRect">
            <a:avLst/>
          </a:prstGeom>
          <a:solidFill>
            <a:srgbClr val="002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628F85E-DC0B-48F5-A057-AA8F0B1B42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874" t="6504" r="4138" b="5728"/>
          <a:stretch/>
        </p:blipFill>
        <p:spPr>
          <a:xfrm>
            <a:off x="3159340" y="1602875"/>
            <a:ext cx="951878" cy="10528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15809E1-5A4E-4B6F-ACB9-0238D08054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443" t="7649" r="2208" b="9788"/>
          <a:stretch/>
        </p:blipFill>
        <p:spPr>
          <a:xfrm>
            <a:off x="7583785" y="1562070"/>
            <a:ext cx="1035294" cy="106167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32EB01-6CE0-4C0C-B430-A6DA23E06CE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5860" t="5304" r="2010" b="6439"/>
          <a:stretch/>
        </p:blipFill>
        <p:spPr>
          <a:xfrm>
            <a:off x="5990286" y="2946117"/>
            <a:ext cx="962601" cy="106471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D663984-EB0D-4C48-BAF3-3A0862B5EF0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2508" t="6362" r="3709" b="9223"/>
          <a:stretch/>
        </p:blipFill>
        <p:spPr>
          <a:xfrm>
            <a:off x="380907" y="2979235"/>
            <a:ext cx="1078773" cy="105532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652DD89-C109-4E99-AC17-612B782A434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2142" t="4069" r="2863" b="22014"/>
          <a:stretch/>
        </p:blipFill>
        <p:spPr>
          <a:xfrm>
            <a:off x="3122498" y="4487605"/>
            <a:ext cx="1117469" cy="94519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116A01EE-25E8-446B-8494-D81CD7630314}"/>
              </a:ext>
            </a:extLst>
          </p:cNvPr>
          <p:cNvSpPr/>
          <p:nvPr/>
        </p:nvSpPr>
        <p:spPr>
          <a:xfrm>
            <a:off x="3122498" y="5294411"/>
            <a:ext cx="375871" cy="166056"/>
          </a:xfrm>
          <a:prstGeom prst="rect">
            <a:avLst/>
          </a:prstGeom>
          <a:solidFill>
            <a:srgbClr val="0020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7FFAE9C9-751A-4EB5-8740-2ECFA14CB3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0912" y="4463014"/>
            <a:ext cx="1307108" cy="939278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DDE7F36-7A63-4C89-880C-08E2EB262588}"/>
              </a:ext>
            </a:extLst>
          </p:cNvPr>
          <p:cNvCxnSpPr>
            <a:cxnSpLocks/>
          </p:cNvCxnSpPr>
          <p:nvPr/>
        </p:nvCxnSpPr>
        <p:spPr>
          <a:xfrm flipV="1">
            <a:off x="5309376" y="2794142"/>
            <a:ext cx="200137" cy="198844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E2A84BE-1A8C-47D4-92DE-760DC116794D}"/>
              </a:ext>
            </a:extLst>
          </p:cNvPr>
          <p:cNvCxnSpPr>
            <a:cxnSpLocks/>
          </p:cNvCxnSpPr>
          <p:nvPr/>
        </p:nvCxnSpPr>
        <p:spPr>
          <a:xfrm flipH="1">
            <a:off x="4021201" y="4062068"/>
            <a:ext cx="203978" cy="235116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C0C0218-112E-4F72-B981-35258EA92E78}"/>
              </a:ext>
            </a:extLst>
          </p:cNvPr>
          <p:cNvCxnSpPr>
            <a:cxnSpLocks/>
          </p:cNvCxnSpPr>
          <p:nvPr/>
        </p:nvCxnSpPr>
        <p:spPr>
          <a:xfrm>
            <a:off x="5152717" y="4063708"/>
            <a:ext cx="160086" cy="253939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6FFCEAE-1B14-413A-AE71-CF6C097DFD55}"/>
              </a:ext>
            </a:extLst>
          </p:cNvPr>
          <p:cNvCxnSpPr>
            <a:cxnSpLocks/>
          </p:cNvCxnSpPr>
          <p:nvPr/>
        </p:nvCxnSpPr>
        <p:spPr>
          <a:xfrm flipH="1" flipV="1">
            <a:off x="3850389" y="2734553"/>
            <a:ext cx="178393" cy="209684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A0A69C4-32ED-41FD-9948-02F44B885CD4}"/>
              </a:ext>
            </a:extLst>
          </p:cNvPr>
          <p:cNvCxnSpPr>
            <a:cxnSpLocks/>
          </p:cNvCxnSpPr>
          <p:nvPr/>
        </p:nvCxnSpPr>
        <p:spPr>
          <a:xfrm flipV="1">
            <a:off x="5477994" y="3433485"/>
            <a:ext cx="278148" cy="1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E8EF1F2-4595-4F4A-A878-BE4F16383365}"/>
              </a:ext>
            </a:extLst>
          </p:cNvPr>
          <p:cNvCxnSpPr>
            <a:cxnSpLocks/>
          </p:cNvCxnSpPr>
          <p:nvPr/>
        </p:nvCxnSpPr>
        <p:spPr>
          <a:xfrm flipH="1" flipV="1">
            <a:off x="3592177" y="3433485"/>
            <a:ext cx="278291" cy="2"/>
          </a:xfrm>
          <a:prstGeom prst="straightConnector1">
            <a:avLst/>
          </a:prstGeom>
          <a:ln w="44450">
            <a:solidFill>
              <a:srgbClr val="00206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774E1F9-7CB1-4D61-AF32-7E8AE33E393D}"/>
              </a:ext>
            </a:extLst>
          </p:cNvPr>
          <p:cNvCxnSpPr>
            <a:cxnSpLocks/>
          </p:cNvCxnSpPr>
          <p:nvPr/>
        </p:nvCxnSpPr>
        <p:spPr>
          <a:xfrm>
            <a:off x="280164" y="5651644"/>
            <a:ext cx="77351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D60A04D-F1C3-49AC-8F4F-78134330AE2D}"/>
              </a:ext>
            </a:extLst>
          </p:cNvPr>
          <p:cNvSpPr txBox="1"/>
          <p:nvPr/>
        </p:nvSpPr>
        <p:spPr>
          <a:xfrm>
            <a:off x="498511" y="1735115"/>
            <a:ext cx="2583811" cy="7617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chemeClr val="bg1"/>
                </a:solidFill>
                <a:latin typeface="Arial"/>
                <a:cs typeface="Arial"/>
              </a:rPr>
              <a:t>Increase number of Mental Health Support Teams in schools from 59 in March 2020 to around 400 by April 2023.</a:t>
            </a:r>
            <a:endParaRPr lang="en-GB" sz="112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CFF3A8-52E7-4A90-BE3B-8863D7BF44FA}"/>
              </a:ext>
            </a:extLst>
          </p:cNvPr>
          <p:cNvSpPr txBox="1"/>
          <p:nvPr/>
        </p:nvSpPr>
        <p:spPr>
          <a:xfrm>
            <a:off x="1545280" y="2997499"/>
            <a:ext cx="1730597" cy="110799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rgbClr val="00206C"/>
                </a:solidFill>
                <a:latin typeface="Arial"/>
                <a:cs typeface="Arial"/>
              </a:rPr>
              <a:t>Support an extra 15,000 people with serious mental health problems to recover at home rather than in hospital.</a:t>
            </a:r>
            <a:endParaRPr lang="en-GB" sz="1125" b="1" dirty="0">
              <a:solidFill>
                <a:srgbClr val="0020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15D6211-040E-4CBA-BE61-E12EB8A94636}"/>
              </a:ext>
            </a:extLst>
          </p:cNvPr>
          <p:cNvSpPr txBox="1"/>
          <p:nvPr/>
        </p:nvSpPr>
        <p:spPr>
          <a:xfrm>
            <a:off x="462836" y="4579330"/>
            <a:ext cx="2619486" cy="7617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chemeClr val="bg1"/>
                </a:solidFill>
                <a:latin typeface="Arial"/>
                <a:cs typeface="Arial"/>
              </a:rPr>
              <a:t>Increase the size of the mental health workforce to deliver our ambitions and improve equality and diversity.</a:t>
            </a:r>
            <a:endParaRPr lang="en-GB" sz="112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9013B06-C87A-4778-A9C0-FF637A99EF2C}"/>
              </a:ext>
            </a:extLst>
          </p:cNvPr>
          <p:cNvSpPr txBox="1"/>
          <p:nvPr/>
        </p:nvSpPr>
        <p:spPr>
          <a:xfrm>
            <a:off x="6922456" y="3015575"/>
            <a:ext cx="1863161" cy="1107996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rgbClr val="00206C"/>
                </a:solidFill>
                <a:latin typeface="Arial"/>
                <a:cs typeface="Arial"/>
              </a:rPr>
              <a:t>Investment in post-discharge support to reduce length of stay, 6 and 12-hour waits in A&amp;E and inappropriate out of area placements.</a:t>
            </a:r>
            <a:endParaRPr lang="en-GB" sz="1125" b="1" dirty="0">
              <a:solidFill>
                <a:srgbClr val="0020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5CF70B6-92A2-4E70-AB84-FA1C1AB11CCF}"/>
              </a:ext>
            </a:extLst>
          </p:cNvPr>
          <p:cNvSpPr txBox="1"/>
          <p:nvPr/>
        </p:nvSpPr>
        <p:spPr>
          <a:xfrm>
            <a:off x="4964299" y="1643873"/>
            <a:ext cx="2619486" cy="934871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chemeClr val="bg1"/>
                </a:solidFill>
                <a:latin typeface="Arial"/>
                <a:cs typeface="Arial"/>
              </a:rPr>
              <a:t>Support IAPT services to achieve 2021/22 access target of 1.6m people and assist recovery for people disproportionately impacted by COVID-19.</a:t>
            </a:r>
            <a:endParaRPr lang="en-GB" sz="112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9422A66-0A6D-4FA3-9D43-B08CC4414A04}"/>
              </a:ext>
            </a:extLst>
          </p:cNvPr>
          <p:cNvSpPr txBox="1"/>
          <p:nvPr/>
        </p:nvSpPr>
        <p:spPr>
          <a:xfrm>
            <a:off x="5048797" y="4550135"/>
            <a:ext cx="2583811" cy="76174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>
              <a:spcBef>
                <a:spcPts val="338"/>
              </a:spcBef>
            </a:pPr>
            <a:r>
              <a:rPr lang="en-GB" sz="1125" b="1" dirty="0">
                <a:solidFill>
                  <a:schemeClr val="bg1"/>
                </a:solidFill>
                <a:latin typeface="Arial"/>
                <a:cs typeface="Arial"/>
              </a:rPr>
              <a:t>Support services to work with communities experiencing differential outcomes and experiences. </a:t>
            </a:r>
            <a:endParaRPr lang="en-GB" sz="112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8E9F88-225C-4A2E-9293-E83B889C0729}"/>
              </a:ext>
            </a:extLst>
          </p:cNvPr>
          <p:cNvSpPr txBox="1"/>
          <p:nvPr/>
        </p:nvSpPr>
        <p:spPr>
          <a:xfrm>
            <a:off x="255893" y="5694288"/>
            <a:ext cx="565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*This additional £500m investment in mental health was announced by the Chancellor in November 2020.​</a:t>
            </a: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2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90F673-2526-424F-818D-81DD73FA1F17}"/>
              </a:ext>
            </a:extLst>
          </p:cNvPr>
          <p:cNvSpPr txBox="1"/>
          <p:nvPr/>
        </p:nvSpPr>
        <p:spPr>
          <a:xfrm>
            <a:off x="225592" y="1101870"/>
            <a:ext cx="733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57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the Long Term Plan, we have committed to improving care for adults and older adults with severe mental illnesses</a:t>
            </a:r>
          </a:p>
        </p:txBody>
      </p:sp>
      <p:pic>
        <p:nvPicPr>
          <p:cNvPr id="5" name="Graphic 4" descr="Group of people">
            <a:extLst>
              <a:ext uri="{FF2B5EF4-FFF2-40B4-BE49-F238E27FC236}">
                <a16:creationId xmlns:a16="http://schemas.microsoft.com/office/drawing/2014/main" id="{F4D31D23-024E-4EBD-9AE0-75ABA53DA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3478" y="2748937"/>
            <a:ext cx="1296944" cy="12969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C662397-1AFC-43F9-A661-BF78BFB1E5E2}"/>
              </a:ext>
            </a:extLst>
          </p:cNvPr>
          <p:cNvSpPr/>
          <p:nvPr/>
        </p:nvSpPr>
        <p:spPr>
          <a:xfrm>
            <a:off x="1687711" y="1889782"/>
            <a:ext cx="1708479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 least </a:t>
            </a:r>
            <a:r>
              <a:rPr kumimoji="0" lang="en-GB" sz="3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370,000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12B2F8-9EA2-4602-AB8D-B7D7D202AF30}"/>
              </a:ext>
            </a:extLst>
          </p:cNvPr>
          <p:cNvSpPr/>
          <p:nvPr/>
        </p:nvSpPr>
        <p:spPr>
          <a:xfrm>
            <a:off x="5632892" y="1941023"/>
            <a:ext cx="2834888" cy="807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8580" tIns="34290" rIns="68580" bIns="34290" anchor="t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£975m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extra per year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903836-FFB7-412F-8D5F-1E2B82EF8362}"/>
              </a:ext>
            </a:extLst>
          </p:cNvPr>
          <p:cNvSpPr/>
          <p:nvPr/>
        </p:nvSpPr>
        <p:spPr>
          <a:xfrm>
            <a:off x="568151" y="4251013"/>
            <a:ext cx="4710197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spcBef>
                <a:spcPts val="90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Adults and older adults who have severe mental illnesses will be supported to access new and integrated models of primary and community mental health care per year by 2023/24, so that they will have greater choice and control over their care, and be supported to live well in their communities.</a:t>
            </a:r>
          </a:p>
        </p:txBody>
      </p:sp>
      <p:pic>
        <p:nvPicPr>
          <p:cNvPr id="9" name="Graphic 8" descr="Piggy Bank">
            <a:extLst>
              <a:ext uri="{FF2B5EF4-FFF2-40B4-BE49-F238E27FC236}">
                <a16:creationId xmlns:a16="http://schemas.microsoft.com/office/drawing/2014/main" id="{E5F0283D-C408-4511-9990-79FF84003F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401864" y="2748937"/>
            <a:ext cx="1296944" cy="129694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13F8E97-FF11-4807-95D6-D88B8D88C600}"/>
              </a:ext>
            </a:extLst>
          </p:cNvPr>
          <p:cNvSpPr/>
          <p:nvPr/>
        </p:nvSpPr>
        <p:spPr>
          <a:xfrm>
            <a:off x="5571161" y="4302438"/>
            <a:ext cx="3089954" cy="784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spcBef>
                <a:spcPts val="90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Will be invested into community mental health services per year by 2023/24 to achieve this vision.</a:t>
            </a:r>
          </a:p>
        </p:txBody>
      </p:sp>
    </p:spTree>
    <p:extLst>
      <p:ext uri="{BB962C8B-B14F-4D97-AF65-F5344CB8AC3E}">
        <p14:creationId xmlns:p14="http://schemas.microsoft.com/office/powerpoint/2010/main" val="283400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90F673-2526-424F-818D-81DD73FA1F17}"/>
              </a:ext>
            </a:extLst>
          </p:cNvPr>
          <p:cNvSpPr txBox="1"/>
          <p:nvPr/>
        </p:nvSpPr>
        <p:spPr>
          <a:xfrm>
            <a:off x="225592" y="1101870"/>
            <a:ext cx="733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257175">
              <a:defRPr/>
            </a:pPr>
            <a:r>
              <a:rPr lang="en-GB" sz="18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Long Term Plan includes ambitious targets for community mental health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856524-4F7C-4825-808C-D915DFCFCC0D}"/>
              </a:ext>
            </a:extLst>
          </p:cNvPr>
          <p:cNvSpPr/>
          <p:nvPr/>
        </p:nvSpPr>
        <p:spPr>
          <a:xfrm>
            <a:off x="225592" y="1797499"/>
            <a:ext cx="8671761" cy="98745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marR="0" lvl="0" indent="0" algn="l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New funding for community mental health will flow to local systems, to invest in recruiting new members of the community mental health workforce and commissioning new VCSE services. </a:t>
            </a:r>
          </a:p>
          <a:p>
            <a:pPr marL="0" marR="0" lvl="0" indent="0" algn="l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 are aiming to provide better care to people already receiving mental health support in the community, and increase access to these services.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6C13BE-EB22-45FD-8A11-F44BA93A52E2}"/>
              </a:ext>
            </a:extLst>
          </p:cNvPr>
          <p:cNvSpPr/>
          <p:nvPr/>
        </p:nvSpPr>
        <p:spPr>
          <a:xfrm>
            <a:off x="225592" y="2827835"/>
            <a:ext cx="8482307" cy="234040"/>
          </a:xfrm>
          <a:prstGeom prst="rect">
            <a:avLst/>
          </a:prstGeom>
          <a:solidFill>
            <a:srgbClr val="005EB8"/>
          </a:solidFill>
          <a:ln>
            <a:solidFill>
              <a:srgbClr val="0030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deliverables in the Long Term Plan by 2023/24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F101B7-109F-48FB-8AAB-6C7490436603}"/>
              </a:ext>
            </a:extLst>
          </p:cNvPr>
          <p:cNvSpPr/>
          <p:nvPr/>
        </p:nvSpPr>
        <p:spPr>
          <a:xfrm>
            <a:off x="225591" y="3072769"/>
            <a:ext cx="2040143" cy="306422"/>
          </a:xfrm>
          <a:prstGeom prst="rect">
            <a:avLst/>
          </a:prstGeom>
          <a:solidFill>
            <a:srgbClr val="C2E4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Core model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500484-2A77-46A9-8A8C-CB612888354B}"/>
              </a:ext>
            </a:extLst>
          </p:cNvPr>
          <p:cNvSpPr/>
          <p:nvPr/>
        </p:nvSpPr>
        <p:spPr>
          <a:xfrm>
            <a:off x="2265744" y="3072769"/>
            <a:ext cx="2083433" cy="306422"/>
          </a:xfrm>
          <a:prstGeom prst="rect">
            <a:avLst/>
          </a:prstGeom>
          <a:solidFill>
            <a:srgbClr val="C2E4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Dedicated focus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5243A7-17DC-4899-8C0E-DD625ED27E93}"/>
              </a:ext>
            </a:extLst>
          </p:cNvPr>
          <p:cNvSpPr/>
          <p:nvPr/>
        </p:nvSpPr>
        <p:spPr>
          <a:xfrm>
            <a:off x="4349182" y="3072769"/>
            <a:ext cx="1561548" cy="306422"/>
          </a:xfrm>
          <a:prstGeom prst="rect">
            <a:avLst/>
          </a:prstGeom>
          <a:solidFill>
            <a:srgbClr val="C2E4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Physical health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13DB75A-A4AC-44DE-AB23-843FD392904D}"/>
              </a:ext>
            </a:extLst>
          </p:cNvPr>
          <p:cNvSpPr/>
          <p:nvPr/>
        </p:nvSpPr>
        <p:spPr>
          <a:xfrm>
            <a:off x="5910733" y="3072769"/>
            <a:ext cx="1352231" cy="306422"/>
          </a:xfrm>
          <a:prstGeom prst="rect">
            <a:avLst/>
          </a:prstGeom>
          <a:solidFill>
            <a:srgbClr val="C2E4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IPS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021392-DA24-42D6-B87E-57A933AF6EC3}"/>
              </a:ext>
            </a:extLst>
          </p:cNvPr>
          <p:cNvSpPr/>
          <p:nvPr/>
        </p:nvSpPr>
        <p:spPr>
          <a:xfrm>
            <a:off x="7262967" y="3072768"/>
            <a:ext cx="1444933" cy="306422"/>
          </a:xfrm>
          <a:prstGeom prst="rect">
            <a:avLst/>
          </a:prstGeom>
          <a:solidFill>
            <a:srgbClr val="C2E4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EIP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57F8FA-59D6-474F-8B8E-93710F9A992C}"/>
              </a:ext>
            </a:extLst>
          </p:cNvPr>
          <p:cNvSpPr/>
          <p:nvPr/>
        </p:nvSpPr>
        <p:spPr>
          <a:xfrm>
            <a:off x="225589" y="3379190"/>
            <a:ext cx="2040143" cy="24696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 new, inclusive generic community-based offer based on redesigning community mental health services in and around Primary Care Network, contributing to 370k minimum access number by 23/24</a:t>
            </a:r>
          </a:p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5E850CC-EDF9-4FF2-9C5F-8953518F8C01}"/>
              </a:ext>
            </a:extLst>
          </p:cNvPr>
          <p:cNvSpPr/>
          <p:nvPr/>
        </p:nvSpPr>
        <p:spPr>
          <a:xfrm>
            <a:off x="2265744" y="3379190"/>
            <a:ext cx="2083433" cy="24696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Improving access and treatment for adults and older adults with a diagnosis of ‘personality disorder', in need of mental health rehabilitation and eating disorders, contributing to 370k minimum access number by 23/24</a:t>
            </a:r>
          </a:p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 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3BF5825-D5CE-470C-B307-9633D94E87D3}"/>
              </a:ext>
            </a:extLst>
          </p:cNvPr>
          <p:cNvSpPr/>
          <p:nvPr/>
        </p:nvSpPr>
        <p:spPr>
          <a:xfrm>
            <a:off x="4349187" y="3379190"/>
            <a:ext cx="1561544" cy="2469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Increasing the number of people with SMI receiving a comprehensive physical health check to a total of 390,000 people per year 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9912C7B-6AD6-4865-96F6-F8DC8B585DC7}"/>
              </a:ext>
            </a:extLst>
          </p:cNvPr>
          <p:cNvSpPr/>
          <p:nvPr/>
        </p:nvSpPr>
        <p:spPr>
          <a:xfrm>
            <a:off x="5910736" y="3379189"/>
            <a:ext cx="1352230" cy="2469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Supporting a total of 55,000 people a year to participate in the Individual Placement and Support programme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A7346E4-4C3F-4C33-9994-D1EE1771B649}"/>
              </a:ext>
            </a:extLst>
          </p:cNvPr>
          <p:cNvSpPr/>
          <p:nvPr/>
        </p:nvSpPr>
        <p:spPr>
          <a:xfrm>
            <a:off x="7262967" y="3379189"/>
            <a:ext cx="1444932" cy="2469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2571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Maintaining the 60% Early Intervention in Psychosis access standard and ensuring 95% of services achieve Level 3 NICE concordance</a:t>
            </a:r>
          </a:p>
        </p:txBody>
      </p:sp>
    </p:spTree>
    <p:extLst>
      <p:ext uri="{BB962C8B-B14F-4D97-AF65-F5344CB8AC3E}">
        <p14:creationId xmlns:p14="http://schemas.microsoft.com/office/powerpoint/2010/main" val="3415097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0057A3-59F5-47FB-8449-80E70393D9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6291" y="1294272"/>
            <a:ext cx="3318372" cy="221155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Smoking tobacco is the </a:t>
            </a:r>
            <a:r>
              <a:rPr lang="en-GB" sz="1600" b="1" dirty="0">
                <a:solidFill>
                  <a:schemeClr val="bg2"/>
                </a:solidFill>
              </a:rPr>
              <a:t>top modifiable risk factor </a:t>
            </a:r>
            <a:r>
              <a:rPr lang="en-GB" sz="1600" dirty="0"/>
              <a:t>that drives deaths and disability. 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Smoking rates for people with a long-term mental health condition are </a:t>
            </a:r>
            <a:r>
              <a:rPr lang="en-GB" sz="1600" b="1" dirty="0">
                <a:solidFill>
                  <a:srgbClr val="005EB8"/>
                </a:solidFill>
              </a:rPr>
              <a:t>26.8% </a:t>
            </a:r>
            <a:r>
              <a:rPr lang="en-GB" sz="1600" dirty="0"/>
              <a:t>(2018/19) compared to 13.9% in the general population (</a:t>
            </a:r>
            <a:r>
              <a:rPr lang="en-GB" sz="1600" dirty="0">
                <a:hlinkClick r:id="rId2"/>
              </a:rPr>
              <a:t>Gov, 2020</a:t>
            </a:r>
            <a:r>
              <a:rPr lang="en-GB" sz="1600" dirty="0"/>
              <a:t>; </a:t>
            </a:r>
            <a:r>
              <a:rPr lang="en-GB" sz="1600" dirty="0">
                <a:hlinkClick r:id="rId3"/>
              </a:rPr>
              <a:t>ONS, 2020</a:t>
            </a:r>
            <a:r>
              <a:rPr lang="en-GB" sz="1600" dirty="0"/>
              <a:t>). </a:t>
            </a:r>
          </a:p>
          <a:p>
            <a:pPr marL="0" lvl="0" indent="0">
              <a:spcBef>
                <a:spcPts val="300"/>
              </a:spcBef>
              <a:spcAft>
                <a:spcPts val="400"/>
              </a:spcAft>
              <a:buNone/>
              <a:defRPr/>
            </a:pPr>
            <a:endParaRPr lang="en-GB" sz="1600" b="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287B03A-46B9-49B0-90A2-751D0BB6A2B5}"/>
              </a:ext>
            </a:extLst>
          </p:cNvPr>
          <p:cNvSpPr txBox="1">
            <a:spLocks/>
          </p:cNvSpPr>
          <p:nvPr/>
        </p:nvSpPr>
        <p:spPr>
          <a:xfrm>
            <a:off x="456291" y="516608"/>
            <a:ext cx="8562832" cy="6116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/>
              <a:t>Smoking and mental health 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8A5D6189-8C32-4334-A92E-2552E45230C4}"/>
              </a:ext>
            </a:extLst>
          </p:cNvPr>
          <p:cNvSpPr txBox="1">
            <a:spLocks/>
          </p:cNvSpPr>
          <p:nvPr/>
        </p:nvSpPr>
        <p:spPr>
          <a:xfrm>
            <a:off x="456836" y="3846074"/>
            <a:ext cx="8331117" cy="27724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endParaRPr lang="en-GB" sz="1600" dirty="0">
              <a:latin typeface="Arial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6B3420-B34E-4CB5-9993-834E768B8B44}"/>
              </a:ext>
            </a:extLst>
          </p:cNvPr>
          <p:cNvGrpSpPr/>
          <p:nvPr/>
        </p:nvGrpSpPr>
        <p:grpSpPr>
          <a:xfrm>
            <a:off x="3610947" y="1212980"/>
            <a:ext cx="4970235" cy="2281775"/>
            <a:chOff x="1390462" y="3303640"/>
            <a:chExt cx="5703758" cy="2259882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3165C44E-7EC3-4A28-9B68-5B1C8E1B4F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588"/>
            <a:stretch/>
          </p:blipFill>
          <p:spPr bwMode="auto">
            <a:xfrm>
              <a:off x="1443450" y="3303640"/>
              <a:ext cx="5620289" cy="19074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084FF7B-4B64-4BC5-87D7-5F129B2D0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90462" y="5211097"/>
              <a:ext cx="5703758" cy="352425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0FD64D9-71D2-4206-ADD0-12AD71F574F4}"/>
              </a:ext>
            </a:extLst>
          </p:cNvPr>
          <p:cNvSpPr txBox="1"/>
          <p:nvPr/>
        </p:nvSpPr>
        <p:spPr>
          <a:xfrm>
            <a:off x="456292" y="3392114"/>
            <a:ext cx="8398460" cy="3005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fontAlgn="base">
              <a:buFont typeface="Wingdings" panose="05000000000000000000" pitchFamily="2" charset="2"/>
              <a:buChar char="Ø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 Mental Health Smoking Partnership’s summary of evidence highlight that among people (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MHSP, 2017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with a common mental health condition (anxiety and/or depression) the smoking rate is 34%. For those living in poverty this rises to 46%,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with a SMI the smoking rate is around 40%,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with probable psychosis having a smoking rate of up to 60%, and  </a:t>
            </a:r>
          </a:p>
          <a:p>
            <a:pPr marL="742950" lvl="1" indent="-2857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 mental health units, </a:t>
            </a:r>
            <a:r>
              <a:rPr lang="en-GB" sz="16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smoking rates can rise to 70%. </a:t>
            </a:r>
          </a:p>
          <a:p>
            <a:pPr marL="177800" indent="-1778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Analysis has shown </a:t>
            </a:r>
            <a:r>
              <a:rPr lang="en-GB" sz="1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85% of the observed health inequalities between socioeconomic groups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could be attributed to smoking (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Gruer, 2009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Smoking is the </a:t>
            </a:r>
            <a:r>
              <a:rPr lang="en-GB" sz="1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biggest driver of the life expectancy gap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 people with severe mental illness, who on average die 10-20 years earlier than the general population (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PHE, 2020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).​</a:t>
            </a:r>
          </a:p>
        </p:txBody>
      </p:sp>
    </p:spTree>
    <p:extLst>
      <p:ext uri="{BB962C8B-B14F-4D97-AF65-F5344CB8AC3E}">
        <p14:creationId xmlns:p14="http://schemas.microsoft.com/office/powerpoint/2010/main" val="248782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0057A3-59F5-47FB-8449-80E70393D9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2528" y="1286375"/>
            <a:ext cx="8331117" cy="4014650"/>
          </a:xfrm>
        </p:spPr>
        <p:txBody>
          <a:bodyPr/>
          <a:lstStyle/>
          <a:p>
            <a:pPr marL="444500" indent="-444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People with MH conditions smoke at higher rates and are more heavily addicted. </a:t>
            </a:r>
          </a:p>
          <a:p>
            <a:pPr marL="444500" indent="-4445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The Royal College of Physicians estimate that </a:t>
            </a:r>
            <a:r>
              <a:rPr lang="en-GB" sz="1600" b="1" dirty="0">
                <a:solidFill>
                  <a:schemeClr val="bg2"/>
                </a:solidFill>
              </a:rPr>
              <a:t>1/3 of adult tobacco consumption is by people with a mental health condition </a:t>
            </a:r>
            <a:r>
              <a:rPr lang="en-GB" sz="1600" dirty="0"/>
              <a:t>(</a:t>
            </a:r>
            <a:r>
              <a:rPr lang="en-GB" sz="1600" dirty="0">
                <a:hlinkClick r:id="rId2"/>
              </a:rPr>
              <a:t>RCP, 2018</a:t>
            </a:r>
            <a:r>
              <a:rPr lang="en-GB" sz="1600" dirty="0"/>
              <a:t>).</a:t>
            </a:r>
            <a:endParaRPr lang="en-GB" sz="1600" dirty="0">
              <a:solidFill>
                <a:schemeClr val="bg2"/>
              </a:solidFill>
            </a:endParaRPr>
          </a:p>
          <a:p>
            <a:pPr marL="444500" indent="-4445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People with mental health conditions have an </a:t>
            </a:r>
            <a:r>
              <a:rPr lang="en-GB" sz="1600" b="1" dirty="0">
                <a:solidFill>
                  <a:srgbClr val="005EB8"/>
                </a:solidFill>
              </a:rPr>
              <a:t>equal desire</a:t>
            </a:r>
            <a:r>
              <a:rPr lang="en-GB" sz="1600" dirty="0"/>
              <a:t> to stop smoking as those without (</a:t>
            </a:r>
            <a:r>
              <a:rPr lang="en-GB" sz="1600" dirty="0">
                <a:hlinkClick r:id="rId3"/>
              </a:rPr>
              <a:t>Situ et al, 2009</a:t>
            </a:r>
            <a:r>
              <a:rPr lang="en-GB" sz="1600" dirty="0"/>
              <a:t>; </a:t>
            </a:r>
            <a:r>
              <a:rPr lang="en-GB" sz="1600" dirty="0">
                <a:hlinkClick r:id="rId4"/>
              </a:rPr>
              <a:t>Brose, 2020</a:t>
            </a:r>
            <a:r>
              <a:rPr lang="en-GB" sz="1600" dirty="0"/>
              <a:t>).</a:t>
            </a:r>
          </a:p>
          <a:p>
            <a:pPr marL="444500" indent="-4445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Smoking cessation interventions are </a:t>
            </a:r>
            <a:r>
              <a:rPr lang="en-GB" sz="1600" b="1" dirty="0">
                <a:solidFill>
                  <a:srgbClr val="005EB8"/>
                </a:solidFill>
              </a:rPr>
              <a:t>both tolerable and effective </a:t>
            </a:r>
            <a:r>
              <a:rPr lang="en-GB" sz="1600" dirty="0"/>
              <a:t>for people with mental health conditions (</a:t>
            </a:r>
            <a:r>
              <a:rPr lang="en-GB" sz="1600" dirty="0">
                <a:hlinkClick r:id="rId5"/>
              </a:rPr>
              <a:t>Roberts et al, 2016</a:t>
            </a:r>
            <a:r>
              <a:rPr lang="en-GB" sz="1600" dirty="0"/>
              <a:t>; </a:t>
            </a:r>
            <a:r>
              <a:rPr lang="en-GB" sz="1600" dirty="0">
                <a:hlinkClick r:id="rId6"/>
              </a:rPr>
              <a:t>Benham and Gilbody, 2010</a:t>
            </a:r>
            <a:r>
              <a:rPr lang="en-GB" sz="1600" dirty="0"/>
              <a:t>). </a:t>
            </a:r>
          </a:p>
          <a:p>
            <a:pPr marL="444500" indent="-4445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Stopping smoking breaks the cycle of dependence and withdrawal; improving </a:t>
            </a:r>
            <a:r>
              <a:rPr lang="en-GB" sz="1600" b="1" dirty="0">
                <a:solidFill>
                  <a:srgbClr val="005EB8"/>
                </a:solidFill>
              </a:rPr>
              <a:t>physical health </a:t>
            </a:r>
            <a:r>
              <a:rPr lang="en-GB" sz="1600" dirty="0"/>
              <a:t>and having a beneficial impact on long-term levels of </a:t>
            </a:r>
            <a:r>
              <a:rPr lang="en-GB" sz="1600" b="1" dirty="0">
                <a:solidFill>
                  <a:srgbClr val="005EB8"/>
                </a:solidFill>
              </a:rPr>
              <a:t>depression and anxiety </a:t>
            </a:r>
            <a:r>
              <a:rPr lang="en-GB" sz="1600" dirty="0"/>
              <a:t>(</a:t>
            </a:r>
            <a:r>
              <a:rPr lang="en-GB" sz="1600" dirty="0">
                <a:hlinkClick r:id="rId7"/>
              </a:rPr>
              <a:t>Taylor, 2014</a:t>
            </a:r>
            <a:r>
              <a:rPr lang="en-GB" sz="1600" dirty="0"/>
              <a:t>).</a:t>
            </a:r>
          </a:p>
          <a:p>
            <a:pPr marL="444500" indent="-4445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Stopping smoking can also </a:t>
            </a:r>
            <a:r>
              <a:rPr lang="en-GB" sz="1600" b="1" dirty="0">
                <a:solidFill>
                  <a:srgbClr val="005EB8"/>
                </a:solidFill>
              </a:rPr>
              <a:t>decrease the incidence of physical assaults </a:t>
            </a:r>
            <a:r>
              <a:rPr lang="en-GB" sz="1600" dirty="0"/>
              <a:t>on staff (</a:t>
            </a:r>
            <a:r>
              <a:rPr lang="en-GB" sz="1600" dirty="0">
                <a:hlinkClick r:id="rId2"/>
              </a:rPr>
              <a:t>RCP, 2018</a:t>
            </a:r>
            <a:r>
              <a:rPr lang="en-GB" sz="1600" dirty="0"/>
              <a:t>;</a:t>
            </a:r>
            <a:r>
              <a:rPr lang="en-GB" sz="1600" dirty="0">
                <a:hlinkClick r:id="rId8"/>
              </a:rPr>
              <a:t>UK Medicines Information, 2020</a:t>
            </a:r>
            <a:r>
              <a:rPr lang="en-GB" sz="1600" dirty="0"/>
              <a:t>; </a:t>
            </a:r>
            <a:r>
              <a:rPr lang="en-GB" sz="1600" dirty="0">
                <a:hlinkClick r:id="rId9"/>
              </a:rPr>
              <a:t>Robson, 2017</a:t>
            </a:r>
            <a:r>
              <a:rPr lang="en-GB" sz="1600" dirty="0"/>
              <a:t>). </a:t>
            </a:r>
          </a:p>
          <a:p>
            <a:pPr marL="444500" indent="-444500">
              <a:spcBef>
                <a:spcPts val="3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GB" sz="1600" dirty="0"/>
              <a:t>Despite this, the </a:t>
            </a:r>
            <a:r>
              <a:rPr lang="en-GB" sz="1600" b="1" dirty="0">
                <a:solidFill>
                  <a:srgbClr val="005EB8"/>
                </a:solidFill>
              </a:rPr>
              <a:t>decline in smoking prevalence is slower </a:t>
            </a:r>
            <a:r>
              <a:rPr lang="en-GB" sz="1600" dirty="0"/>
              <a:t>in those with a mental health condition. 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287B03A-46B9-49B0-90A2-751D0BB6A2B5}"/>
              </a:ext>
            </a:extLst>
          </p:cNvPr>
          <p:cNvSpPr txBox="1">
            <a:spLocks/>
          </p:cNvSpPr>
          <p:nvPr/>
        </p:nvSpPr>
        <p:spPr>
          <a:xfrm>
            <a:off x="456291" y="497950"/>
            <a:ext cx="8562832" cy="6116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/>
              <a:t>Tackling tobacco dependence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55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0057A3-59F5-47FB-8449-80E70393D9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1190" y="1303789"/>
            <a:ext cx="8331117" cy="309062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None/>
            </a:pPr>
            <a:r>
              <a:rPr lang="en-GB" sz="1600" dirty="0"/>
              <a:t>The LTP set out the following commitments relating to smoking and mental health:</a:t>
            </a:r>
          </a:p>
          <a:p>
            <a:pPr marL="466725" indent="-28575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>
                <a:latin typeface="Arial"/>
              </a:rPr>
              <a:t>By 2023/24, </a:t>
            </a:r>
            <a:r>
              <a:rPr lang="en-GB" sz="1600" u="sng" dirty="0">
                <a:latin typeface="Arial"/>
              </a:rPr>
              <a:t>all</a:t>
            </a:r>
            <a:r>
              <a:rPr lang="en-GB" sz="1600" dirty="0">
                <a:latin typeface="Arial"/>
              </a:rPr>
              <a:t> those admitted to hospital who smoke will be offered NHS-funded tobacco dependence treatment services – this includes mental health inpatients. </a:t>
            </a:r>
          </a:p>
          <a:p>
            <a:pPr marL="466725" indent="-28575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>
                <a:latin typeface="Arial"/>
              </a:rPr>
              <a:t>A new universal smoking cessation offer will also be made available as part of specialist mental health and learning disability services in the community.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None/>
              <a:defRPr/>
            </a:pPr>
            <a:r>
              <a:rPr lang="en-GB" sz="1600" b="1" dirty="0">
                <a:solidFill>
                  <a:srgbClr val="0070C0"/>
                </a:solidFill>
                <a:latin typeface="Arial"/>
              </a:rPr>
              <a:t>The recommended intervention </a:t>
            </a:r>
            <a:r>
              <a:rPr lang="en-GB" sz="1600" dirty="0"/>
              <a:t>sets out the expectations for tobacco dependence treatment services, which include: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n-GB" sz="1600" b="1" dirty="0">
                <a:solidFill>
                  <a:schemeClr val="bg2"/>
                </a:solidFill>
              </a:rPr>
              <a:t>smoking status is recorded </a:t>
            </a:r>
            <a:r>
              <a:rPr lang="en-GB" sz="1600" dirty="0"/>
              <a:t>for every patient admitted to hospital;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n-GB" sz="1600" dirty="0"/>
              <a:t>they are </a:t>
            </a:r>
            <a:r>
              <a:rPr lang="en-GB" sz="1600" b="1" dirty="0">
                <a:solidFill>
                  <a:schemeClr val="bg2"/>
                </a:solidFill>
              </a:rPr>
              <a:t>opt-out </a:t>
            </a:r>
            <a:r>
              <a:rPr lang="en-GB" sz="1600" dirty="0"/>
              <a:t>referred for an in-house discussion with an appropriately trained tobacco dependence adviser;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n-GB" sz="1600" dirty="0"/>
              <a:t>they have early access to appropriate </a:t>
            </a:r>
            <a:r>
              <a:rPr lang="en-GB" sz="1600" b="1" dirty="0">
                <a:solidFill>
                  <a:schemeClr val="bg2"/>
                </a:solidFill>
              </a:rPr>
              <a:t>pharmacotherapy,</a:t>
            </a:r>
            <a:r>
              <a:rPr lang="en-GB" sz="1600" dirty="0"/>
              <a:t> and;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Courier New" panose="02070309020205020404" pitchFamily="49" charset="0"/>
              <a:buChar char="o"/>
            </a:pPr>
            <a:r>
              <a:rPr lang="en-GB" sz="1600" dirty="0"/>
              <a:t>are able to agree a </a:t>
            </a:r>
            <a:r>
              <a:rPr lang="en-GB" sz="1600" b="1" dirty="0">
                <a:solidFill>
                  <a:schemeClr val="bg2"/>
                </a:solidFill>
              </a:rPr>
              <a:t>personalised plan </a:t>
            </a:r>
            <a:r>
              <a:rPr lang="en-GB" sz="1600" dirty="0"/>
              <a:t>to support them to quit smoking tobacco both whilst in contact with NHS services and beyond. </a:t>
            </a:r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None/>
            </a:pPr>
            <a:r>
              <a:rPr lang="en-GB" sz="1600" dirty="0"/>
              <a:t>These services will be delivered </a:t>
            </a:r>
            <a:r>
              <a:rPr lang="en-GB" sz="1600" u="sng" dirty="0"/>
              <a:t>in addition to</a:t>
            </a:r>
            <a:r>
              <a:rPr lang="en-GB" sz="1600" dirty="0"/>
              <a:t>, and in conjunction with (where relevant), </a:t>
            </a:r>
            <a:r>
              <a:rPr lang="en-GB" sz="1600" b="1" dirty="0">
                <a:solidFill>
                  <a:schemeClr val="bg2"/>
                </a:solidFill>
              </a:rPr>
              <a:t>local </a:t>
            </a:r>
            <a:r>
              <a:rPr lang="en-GB" sz="1600" b="1">
                <a:solidFill>
                  <a:schemeClr val="bg2"/>
                </a:solidFill>
              </a:rPr>
              <a:t>authority commissioned Stop </a:t>
            </a:r>
            <a:r>
              <a:rPr lang="en-GB" sz="1600" b="1" dirty="0">
                <a:solidFill>
                  <a:schemeClr val="bg2"/>
                </a:solidFill>
              </a:rPr>
              <a:t>Smoking Services</a:t>
            </a:r>
            <a:r>
              <a:rPr lang="en-GB" sz="1600" dirty="0"/>
              <a:t>.</a:t>
            </a:r>
          </a:p>
          <a:p>
            <a:pPr marL="361950" indent="-180975">
              <a:spcBef>
                <a:spcPts val="300"/>
              </a:spcBef>
              <a:spcAft>
                <a:spcPts val="400"/>
              </a:spcAft>
              <a:buClr>
                <a:srgbClr val="005EB8"/>
              </a:buClr>
              <a:defRPr/>
            </a:pPr>
            <a:endParaRPr lang="en-GB" sz="1600" b="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287B03A-46B9-49B0-90A2-751D0BB6A2B5}"/>
              </a:ext>
            </a:extLst>
          </p:cNvPr>
          <p:cNvSpPr txBox="1">
            <a:spLocks/>
          </p:cNvSpPr>
          <p:nvPr/>
        </p:nvSpPr>
        <p:spPr>
          <a:xfrm>
            <a:off x="428298" y="516606"/>
            <a:ext cx="8562832" cy="6116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NHS Long Term Plan</a:t>
            </a:r>
          </a:p>
        </p:txBody>
      </p:sp>
    </p:spTree>
    <p:extLst>
      <p:ext uri="{BB962C8B-B14F-4D97-AF65-F5344CB8AC3E}">
        <p14:creationId xmlns:p14="http://schemas.microsoft.com/office/powerpoint/2010/main" val="65767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HS Improvement">
      <a:dk1>
        <a:srgbClr val="000000"/>
      </a:dk1>
      <a:lt1>
        <a:srgbClr val="FFFFFF"/>
      </a:lt1>
      <a:dk2>
        <a:srgbClr val="003087"/>
      </a:dk2>
      <a:lt2>
        <a:srgbClr val="005EB8"/>
      </a:lt2>
      <a:accent1>
        <a:srgbClr val="005EB8"/>
      </a:accent1>
      <a:accent2>
        <a:srgbClr val="41B6E6"/>
      </a:accent2>
      <a:accent3>
        <a:srgbClr val="768692"/>
      </a:accent3>
      <a:accent4>
        <a:srgbClr val="00A499"/>
      </a:accent4>
      <a:accent5>
        <a:srgbClr val="006747"/>
      </a:accent5>
      <a:accent6>
        <a:srgbClr val="00A9CE"/>
      </a:accent6>
      <a:hlink>
        <a:srgbClr val="0072CE"/>
      </a:hlink>
      <a:folHlink>
        <a:srgbClr val="41B6E6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HS Improvement">
      <a:dk1>
        <a:srgbClr val="000000"/>
      </a:dk1>
      <a:lt1>
        <a:srgbClr val="FFFFFF"/>
      </a:lt1>
      <a:dk2>
        <a:srgbClr val="003087"/>
      </a:dk2>
      <a:lt2>
        <a:srgbClr val="005EB8"/>
      </a:lt2>
      <a:accent1>
        <a:srgbClr val="005EB8"/>
      </a:accent1>
      <a:accent2>
        <a:srgbClr val="41B6E6"/>
      </a:accent2>
      <a:accent3>
        <a:srgbClr val="768692"/>
      </a:accent3>
      <a:accent4>
        <a:srgbClr val="00A499"/>
      </a:accent4>
      <a:accent5>
        <a:srgbClr val="006747"/>
      </a:accent5>
      <a:accent6>
        <a:srgbClr val="00A9CE"/>
      </a:accent6>
      <a:hlink>
        <a:srgbClr val="0072CE"/>
      </a:hlink>
      <a:folHlink>
        <a:srgbClr val="41B6E6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387D3F-8EB1-4973-963E-91438FE9F752}"/>
</file>

<file path=customXml/itemProps2.xml><?xml version="1.0" encoding="utf-8"?>
<ds:datastoreItem xmlns:ds="http://schemas.openxmlformats.org/officeDocument/2006/customXml" ds:itemID="{A6333066-D95F-4DC9-8F45-8431A5C3C7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D9FD49-C1C5-400A-B04D-90A236984D1F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423cf54-0b72-49d7-be51-161928b0dcf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1464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Wingdings</vt:lpstr>
      <vt:lpstr>Office Theme</vt:lpstr>
      <vt:lpstr>1_Office Theme</vt:lpstr>
      <vt:lpstr>Office Theme</vt:lpstr>
      <vt:lpstr>The Long Term Plan in Mental Health Services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Sanderson</dc:creator>
  <cp:lastModifiedBy>Rebecca Harris</cp:lastModifiedBy>
  <cp:revision>8</cp:revision>
  <dcterms:created xsi:type="dcterms:W3CDTF">2017-05-03T08:06:17Z</dcterms:created>
  <dcterms:modified xsi:type="dcterms:W3CDTF">2021-09-29T10:14:11Z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TaxKeyword">
    <vt:lpwstr/>
  </property>
  <property fmtid="{D5CDD505-2E9C-101B-9397-08002B2CF9AE}" pid="4" name="Subject0">
    <vt:lpwstr/>
  </property>
  <property fmtid="{D5CDD505-2E9C-101B-9397-08002B2CF9AE}" pid="5" name="Document type0">
    <vt:lpwstr/>
  </property>
  <property fmtid="{D5CDD505-2E9C-101B-9397-08002B2CF9AE}" pid="6" name="WTTeamSiteDocumentType">
    <vt:lpwstr/>
  </property>
  <property fmtid="{D5CDD505-2E9C-101B-9397-08002B2CF9AE}" pid="7" name="WTTeamSiteDocumentTypeTaxHTField0">
    <vt:lpwstr/>
  </property>
  <property fmtid="{D5CDD505-2E9C-101B-9397-08002B2CF9AE}" pid="8" name="cebceaf3e3574cdab9f9dab6bbd34ddb">
    <vt:lpwstr/>
  </property>
  <property fmtid="{D5CDD505-2E9C-101B-9397-08002B2CF9AE}" pid="9" name="n2fe4ed80ae84f2cbc880662fe0a8735">
    <vt:lpwstr/>
  </property>
  <property fmtid="{D5CDD505-2E9C-101B-9397-08002B2CF9AE}" pid="10" name="TaxCatchAll">
    <vt:lpwstr/>
  </property>
  <property fmtid="{D5CDD505-2E9C-101B-9397-08002B2CF9AE}" pid="11" name="TaxKeywordTaxHTField">
    <vt:lpwstr/>
  </property>
  <property fmtid="{D5CDD505-2E9C-101B-9397-08002B2CF9AE}" pid="12" name="_ShortcutWebId">
    <vt:lpwstr/>
  </property>
  <property fmtid="{D5CDD505-2E9C-101B-9397-08002B2CF9AE}" pid="13" name="_ShortcutUniqueId">
    <vt:lpwstr/>
  </property>
  <property fmtid="{D5CDD505-2E9C-101B-9397-08002B2CF9AE}" pid="14" name="_ShortcutSiteId">
    <vt:lpwstr/>
  </property>
  <property fmtid="{D5CDD505-2E9C-101B-9397-08002B2CF9AE}" pid="15" name="_ShortcutUrl">
    <vt:lpwstr/>
  </property>
  <property fmtid="{D5CDD505-2E9C-101B-9397-08002B2CF9AE}" pid="16" name="_ExtendedDescription">
    <vt:lpwstr/>
  </property>
</Properties>
</file>