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73" r:id="rId2"/>
    <p:sldId id="270" r:id="rId3"/>
    <p:sldId id="271" r:id="rId4"/>
    <p:sldId id="274" r:id="rId5"/>
    <p:sldId id="277" r:id="rId6"/>
    <p:sldId id="278" r:id="rId7"/>
    <p:sldId id="747" r:id="rId8"/>
    <p:sldId id="275" r:id="rId9"/>
    <p:sldId id="290" r:id="rId10"/>
    <p:sldId id="282" r:id="rId11"/>
    <p:sldId id="748" r:id="rId12"/>
    <p:sldId id="288" r:id="rId13"/>
    <p:sldId id="283" r:id="rId14"/>
    <p:sldId id="284" r:id="rId15"/>
    <p:sldId id="276" r:id="rId16"/>
    <p:sldId id="280" r:id="rId17"/>
    <p:sldId id="279" r:id="rId18"/>
    <p:sldId id="289" r:id="rId19"/>
    <p:sldId id="749" r:id="rId20"/>
    <p:sldId id="750" r:id="rId21"/>
    <p:sldId id="287" r:id="rId22"/>
    <p:sldId id="286" r:id="rId23"/>
    <p:sldId id="28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8C2344-D12A-45B5-994D-11E2B3A69FF3}" v="19" dt="2024-02-29T15:44:04.7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2567" autoAdjust="0"/>
  </p:normalViewPr>
  <p:slideViewPr>
    <p:cSldViewPr snapToGrid="0">
      <p:cViewPr varScale="1">
        <p:scale>
          <a:sx n="79" d="100"/>
          <a:sy n="79" d="100"/>
        </p:scale>
        <p:origin x="80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file:///C:\Users\Hazel%20Cheeseman\AppData\Local\Microsoft\Windows\INetCache\Content.Outlook\ACPG7MAI\LA%20report%20survey%20data%20ordered%20bar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'Alliances and strategy'!$B$2</c:f>
              <c:strCache>
                <c:ptCount val="1"/>
                <c:pt idx="0">
                  <c:v>Has a strategy for tobacco control</c:v>
                </c:pt>
              </c:strCache>
            </c:strRef>
          </c:tx>
          <c:spPr>
            <a:solidFill>
              <a:schemeClr val="accent1"/>
            </a:solidFill>
            <a:ln>
              <a:solidFill>
                <a:schemeClr val="accent1"/>
              </a:solidFill>
            </a:ln>
            <a:effectLst/>
          </c:spPr>
          <c:invertIfNegative val="0"/>
          <c:dPt>
            <c:idx val="3"/>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4-B482-481C-BABB-58917B849D3A}"/>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'Alliances and strategy'!$A$3:$A$12</c:f>
              <c:strCache>
                <c:ptCount val="10"/>
                <c:pt idx="0">
                  <c:v>London</c:v>
                </c:pt>
                <c:pt idx="1">
                  <c:v>West Midlands</c:v>
                </c:pt>
                <c:pt idx="2">
                  <c:v>South West</c:v>
                </c:pt>
                <c:pt idx="3">
                  <c:v>ENGLAND</c:v>
                </c:pt>
                <c:pt idx="4">
                  <c:v>East Midlands</c:v>
                </c:pt>
                <c:pt idx="5">
                  <c:v>North West</c:v>
                </c:pt>
                <c:pt idx="6">
                  <c:v>South East</c:v>
                </c:pt>
                <c:pt idx="7">
                  <c:v>Yorkshire/Humber</c:v>
                </c:pt>
                <c:pt idx="8">
                  <c:v>East of England</c:v>
                </c:pt>
                <c:pt idx="9">
                  <c:v>North East</c:v>
                </c:pt>
              </c:strCache>
            </c:strRef>
          </c:cat>
          <c:val>
            <c:numRef>
              <c:f>'Alliances and strategy'!$B$3:$B$12</c:f>
              <c:numCache>
                <c:formatCode>0%</c:formatCode>
                <c:ptCount val="10"/>
                <c:pt idx="0">
                  <c:v>0.46</c:v>
                </c:pt>
                <c:pt idx="1">
                  <c:v>0.56000000000000005</c:v>
                </c:pt>
                <c:pt idx="2">
                  <c:v>0.6</c:v>
                </c:pt>
                <c:pt idx="3">
                  <c:v>0.68</c:v>
                </c:pt>
                <c:pt idx="4">
                  <c:v>0.56000000000000005</c:v>
                </c:pt>
                <c:pt idx="5">
                  <c:v>0.67</c:v>
                </c:pt>
                <c:pt idx="6">
                  <c:v>0.85</c:v>
                </c:pt>
                <c:pt idx="7">
                  <c:v>0.86</c:v>
                </c:pt>
                <c:pt idx="8">
                  <c:v>1</c:v>
                </c:pt>
                <c:pt idx="9">
                  <c:v>0.9</c:v>
                </c:pt>
              </c:numCache>
            </c:numRef>
          </c:val>
          <c:extLst>
            <c:ext xmlns:c16="http://schemas.microsoft.com/office/drawing/2014/chart" uri="{C3380CC4-5D6E-409C-BE32-E72D297353CC}">
              <c16:uniqueId val="{00000000-9112-4A44-979E-265FD3F289EB}"/>
            </c:ext>
          </c:extLst>
        </c:ser>
        <c:ser>
          <c:idx val="1"/>
          <c:order val="1"/>
          <c:tx>
            <c:strRef>
              <c:f>'Alliances and strategy'!$C$2</c:f>
              <c:strCache>
                <c:ptCount val="1"/>
                <c:pt idx="0">
                  <c:v>Has a tobacco control alliance</c:v>
                </c:pt>
              </c:strCache>
            </c:strRef>
          </c:tx>
          <c:spPr>
            <a:solidFill>
              <a:schemeClr val="accent2"/>
            </a:solidFill>
            <a:ln>
              <a:solidFill>
                <a:schemeClr val="accent2"/>
              </a:solidFill>
            </a:ln>
            <a:effectLst/>
          </c:spPr>
          <c:invertIfNegative val="0"/>
          <c:dPt>
            <c:idx val="3"/>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3-B482-481C-BABB-58917B849D3A}"/>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'Alliances and strategy'!$A$3:$A$12</c:f>
              <c:strCache>
                <c:ptCount val="10"/>
                <c:pt idx="0">
                  <c:v>London</c:v>
                </c:pt>
                <c:pt idx="1">
                  <c:v>West Midlands</c:v>
                </c:pt>
                <c:pt idx="2">
                  <c:v>South West</c:v>
                </c:pt>
                <c:pt idx="3">
                  <c:v>ENGLAND</c:v>
                </c:pt>
                <c:pt idx="4">
                  <c:v>East Midlands</c:v>
                </c:pt>
                <c:pt idx="5">
                  <c:v>North West</c:v>
                </c:pt>
                <c:pt idx="6">
                  <c:v>South East</c:v>
                </c:pt>
                <c:pt idx="7">
                  <c:v>Yorkshire/Humber</c:v>
                </c:pt>
                <c:pt idx="8">
                  <c:v>East of England</c:v>
                </c:pt>
                <c:pt idx="9">
                  <c:v>North East</c:v>
                </c:pt>
              </c:strCache>
            </c:strRef>
          </c:cat>
          <c:val>
            <c:numRef>
              <c:f>'Alliances and strategy'!$C$3:$C$12</c:f>
              <c:numCache>
                <c:formatCode>0%</c:formatCode>
                <c:ptCount val="10"/>
                <c:pt idx="0">
                  <c:v>0.25</c:v>
                </c:pt>
                <c:pt idx="1">
                  <c:v>0.44</c:v>
                </c:pt>
                <c:pt idx="2">
                  <c:v>0.53</c:v>
                </c:pt>
                <c:pt idx="3">
                  <c:v>0.6</c:v>
                </c:pt>
                <c:pt idx="4">
                  <c:v>0.67</c:v>
                </c:pt>
                <c:pt idx="5">
                  <c:v>0.72</c:v>
                </c:pt>
                <c:pt idx="6">
                  <c:v>0.69</c:v>
                </c:pt>
                <c:pt idx="7">
                  <c:v>0.71</c:v>
                </c:pt>
                <c:pt idx="8">
                  <c:v>0.88</c:v>
                </c:pt>
                <c:pt idx="9">
                  <c:v>1</c:v>
                </c:pt>
              </c:numCache>
            </c:numRef>
          </c:val>
          <c:extLst>
            <c:ext xmlns:c16="http://schemas.microsoft.com/office/drawing/2014/chart" uri="{C3380CC4-5D6E-409C-BE32-E72D297353CC}">
              <c16:uniqueId val="{00000001-9112-4A44-979E-265FD3F289EB}"/>
            </c:ext>
          </c:extLst>
        </c:ser>
        <c:ser>
          <c:idx val="2"/>
          <c:order val="2"/>
          <c:tx>
            <c:strRef>
              <c:f>'Alliances and strategy'!$D$2</c:f>
              <c:strCache>
                <c:ptCount val="1"/>
                <c:pt idx="0">
                  <c:v>High/above average priority for tobacco control</c:v>
                </c:pt>
              </c:strCache>
            </c:strRef>
          </c:tx>
          <c:spPr>
            <a:solidFill>
              <a:schemeClr val="tx1"/>
            </a:solidFill>
            <a:ln>
              <a:noFill/>
            </a:ln>
            <a:effectLst/>
          </c:spPr>
          <c:invertIfNegative val="0"/>
          <c:dPt>
            <c:idx val="3"/>
            <c:invertIfNegative val="0"/>
            <c:bubble3D val="0"/>
            <c:spPr>
              <a:solidFill>
                <a:schemeClr val="bg2">
                  <a:lumMod val="75000"/>
                </a:schemeClr>
              </a:solidFill>
              <a:ln>
                <a:noFill/>
              </a:ln>
              <a:effectLst/>
            </c:spPr>
            <c:extLst>
              <c:ext xmlns:c16="http://schemas.microsoft.com/office/drawing/2014/chart" uri="{C3380CC4-5D6E-409C-BE32-E72D297353CC}">
                <c16:uniqueId val="{00000002-B482-481C-BABB-58917B849D3A}"/>
              </c:ext>
            </c:extLst>
          </c:dPt>
          <c:dLbls>
            <c:dLbl>
              <c:idx val="3"/>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2-B482-481C-BABB-58917B849D3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'Alliances and strategy'!$A$3:$A$12</c:f>
              <c:strCache>
                <c:ptCount val="10"/>
                <c:pt idx="0">
                  <c:v>London</c:v>
                </c:pt>
                <c:pt idx="1">
                  <c:v>West Midlands</c:v>
                </c:pt>
                <c:pt idx="2">
                  <c:v>South West</c:v>
                </c:pt>
                <c:pt idx="3">
                  <c:v>ENGLAND</c:v>
                </c:pt>
                <c:pt idx="4">
                  <c:v>East Midlands</c:v>
                </c:pt>
                <c:pt idx="5">
                  <c:v>North West</c:v>
                </c:pt>
                <c:pt idx="6">
                  <c:v>South East</c:v>
                </c:pt>
                <c:pt idx="7">
                  <c:v>Yorkshire/Humber</c:v>
                </c:pt>
                <c:pt idx="8">
                  <c:v>East of England</c:v>
                </c:pt>
                <c:pt idx="9">
                  <c:v>North East</c:v>
                </c:pt>
              </c:strCache>
            </c:strRef>
          </c:cat>
          <c:val>
            <c:numRef>
              <c:f>'Alliances and strategy'!$D$3:$D$12</c:f>
              <c:numCache>
                <c:formatCode>0%</c:formatCode>
                <c:ptCount val="10"/>
                <c:pt idx="0">
                  <c:v>0.57999999999999996</c:v>
                </c:pt>
                <c:pt idx="1">
                  <c:v>0.43</c:v>
                </c:pt>
                <c:pt idx="2">
                  <c:v>0.6</c:v>
                </c:pt>
                <c:pt idx="3">
                  <c:v>0.63</c:v>
                </c:pt>
                <c:pt idx="4">
                  <c:v>0.78</c:v>
                </c:pt>
                <c:pt idx="5">
                  <c:v>0.63</c:v>
                </c:pt>
                <c:pt idx="6">
                  <c:v>0.69</c:v>
                </c:pt>
                <c:pt idx="7">
                  <c:v>0.77</c:v>
                </c:pt>
                <c:pt idx="8">
                  <c:v>0.5</c:v>
                </c:pt>
                <c:pt idx="9">
                  <c:v>0.7</c:v>
                </c:pt>
              </c:numCache>
            </c:numRef>
          </c:val>
          <c:extLst>
            <c:ext xmlns:c16="http://schemas.microsoft.com/office/drawing/2014/chart" uri="{C3380CC4-5D6E-409C-BE32-E72D297353CC}">
              <c16:uniqueId val="{00000002-9112-4A44-979E-265FD3F289EB}"/>
            </c:ext>
          </c:extLst>
        </c:ser>
        <c:dLbls>
          <c:showLegendKey val="0"/>
          <c:showVal val="0"/>
          <c:showCatName val="0"/>
          <c:showSerName val="0"/>
          <c:showPercent val="0"/>
          <c:showBubbleSize val="0"/>
        </c:dLbls>
        <c:gapWidth val="150"/>
        <c:overlap val="100"/>
        <c:axId val="1432424352"/>
        <c:axId val="1303184768"/>
      </c:barChart>
      <c:catAx>
        <c:axId val="1432424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303184768"/>
        <c:crosses val="autoZero"/>
        <c:auto val="1"/>
        <c:lblAlgn val="ctr"/>
        <c:lblOffset val="100"/>
        <c:noMultiLvlLbl val="0"/>
      </c:catAx>
      <c:valAx>
        <c:axId val="13031847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4324243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mn-lt"/>
                <a:ea typeface="+mn-ea"/>
                <a:cs typeface="+mn-cs"/>
              </a:defRPr>
            </a:pPr>
            <a:r>
              <a:rPr lang="en-US"/>
              <a:t>Has a universal specialist stop smoking service</a:t>
            </a:r>
            <a:endParaRPr lang="en-GB"/>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'Support for smokers'!$B$2</c:f>
              <c:strCache>
                <c:ptCount val="1"/>
                <c:pt idx="0">
                  <c:v>Has a universal specialist stop smoking service</c:v>
                </c:pt>
              </c:strCache>
            </c:strRef>
          </c:tx>
          <c:spPr>
            <a:solidFill>
              <a:schemeClr val="accent1"/>
            </a:solidFill>
            <a:ln>
              <a:noFill/>
            </a:ln>
            <a:effectLst/>
          </c:spPr>
          <c:invertIfNegative val="0"/>
          <c:dPt>
            <c:idx val="4"/>
            <c:invertIfNegative val="0"/>
            <c:bubble3D val="0"/>
            <c:spPr>
              <a:solidFill>
                <a:schemeClr val="accent2"/>
              </a:solidFill>
              <a:ln>
                <a:noFill/>
              </a:ln>
              <a:effectLst/>
            </c:spPr>
            <c:extLst>
              <c:ext xmlns:c16="http://schemas.microsoft.com/office/drawing/2014/chart" uri="{C3380CC4-5D6E-409C-BE32-E72D297353CC}">
                <c16:uniqueId val="{00000000-A498-43D0-AE9E-B356139CE2D2}"/>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'Support for smokers'!$A$3:$A$12</c:f>
              <c:strCache>
                <c:ptCount val="10"/>
                <c:pt idx="0">
                  <c:v>West Midlands</c:v>
                </c:pt>
                <c:pt idx="1">
                  <c:v>London</c:v>
                </c:pt>
                <c:pt idx="2">
                  <c:v>North East</c:v>
                </c:pt>
                <c:pt idx="3">
                  <c:v>South West</c:v>
                </c:pt>
                <c:pt idx="4">
                  <c:v>ENGLAND</c:v>
                </c:pt>
                <c:pt idx="5">
                  <c:v>East of England</c:v>
                </c:pt>
                <c:pt idx="6">
                  <c:v>South East</c:v>
                </c:pt>
                <c:pt idx="7">
                  <c:v>East Midlands</c:v>
                </c:pt>
                <c:pt idx="8">
                  <c:v>Yorkshire/Humber</c:v>
                </c:pt>
                <c:pt idx="9">
                  <c:v>North West</c:v>
                </c:pt>
              </c:strCache>
            </c:strRef>
          </c:cat>
          <c:val>
            <c:numRef>
              <c:f>'Support for smokers'!$B$3:$B$12</c:f>
              <c:numCache>
                <c:formatCode>0%</c:formatCode>
                <c:ptCount val="10"/>
                <c:pt idx="0">
                  <c:v>0.33</c:v>
                </c:pt>
                <c:pt idx="1">
                  <c:v>0.5</c:v>
                </c:pt>
                <c:pt idx="2">
                  <c:v>0.6</c:v>
                </c:pt>
                <c:pt idx="3">
                  <c:v>0.6</c:v>
                </c:pt>
                <c:pt idx="4">
                  <c:v>0.63</c:v>
                </c:pt>
                <c:pt idx="5">
                  <c:v>0.63</c:v>
                </c:pt>
                <c:pt idx="6">
                  <c:v>0.69</c:v>
                </c:pt>
                <c:pt idx="7">
                  <c:v>0.78</c:v>
                </c:pt>
                <c:pt idx="8">
                  <c:v>0.79</c:v>
                </c:pt>
                <c:pt idx="9">
                  <c:v>0.82</c:v>
                </c:pt>
              </c:numCache>
            </c:numRef>
          </c:val>
          <c:extLst>
            <c:ext xmlns:c16="http://schemas.microsoft.com/office/drawing/2014/chart" uri="{C3380CC4-5D6E-409C-BE32-E72D297353CC}">
              <c16:uniqueId val="{00000000-32C6-4B26-87B3-F95F618A2467}"/>
            </c:ext>
          </c:extLst>
        </c:ser>
        <c:dLbls>
          <c:showLegendKey val="0"/>
          <c:showVal val="0"/>
          <c:showCatName val="0"/>
          <c:showSerName val="0"/>
          <c:showPercent val="0"/>
          <c:showBubbleSize val="0"/>
        </c:dLbls>
        <c:gapWidth val="219"/>
        <c:overlap val="-27"/>
        <c:axId val="1430182336"/>
        <c:axId val="1420063856"/>
      </c:barChart>
      <c:catAx>
        <c:axId val="1430182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420063856"/>
        <c:crosses val="autoZero"/>
        <c:auto val="1"/>
        <c:lblAlgn val="ctr"/>
        <c:lblOffset val="100"/>
        <c:noMultiLvlLbl val="0"/>
      </c:catAx>
      <c:valAx>
        <c:axId val="14200638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4301823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0" i="0" u="none" strike="noStrike" kern="1200" spc="0" baseline="0">
                <a:solidFill>
                  <a:schemeClr val="tx1"/>
                </a:solidFill>
                <a:latin typeface="+mn-lt"/>
                <a:ea typeface="+mn-ea"/>
                <a:cs typeface="+mn-cs"/>
              </a:defRPr>
            </a:pPr>
            <a:r>
              <a:rPr lang="en-GB"/>
              <a:t>Offers e-cigarettes to smokers</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3"/>
            <c:invertIfNegative val="0"/>
            <c:bubble3D val="0"/>
            <c:spPr>
              <a:solidFill>
                <a:srgbClr val="ED7D31"/>
              </a:solidFill>
              <a:ln>
                <a:noFill/>
              </a:ln>
              <a:effectLst/>
            </c:spPr>
            <c:extLst>
              <c:ext xmlns:c16="http://schemas.microsoft.com/office/drawing/2014/chart" uri="{C3380CC4-5D6E-409C-BE32-E72D297353CC}">
                <c16:uniqueId val="{00000001-DEC4-4447-A537-ED8F7746612E}"/>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'Offers e-cig'!$A$2:$A$11</c:f>
              <c:strCache>
                <c:ptCount val="10"/>
                <c:pt idx="0">
                  <c:v>North West</c:v>
                </c:pt>
                <c:pt idx="1">
                  <c:v>London</c:v>
                </c:pt>
                <c:pt idx="2">
                  <c:v>Yorkshire/Humber</c:v>
                </c:pt>
                <c:pt idx="3">
                  <c:v>ENGLAND</c:v>
                </c:pt>
                <c:pt idx="4">
                  <c:v>East Midlands</c:v>
                </c:pt>
                <c:pt idx="5">
                  <c:v>West Midlands</c:v>
                </c:pt>
                <c:pt idx="6">
                  <c:v>East of England</c:v>
                </c:pt>
                <c:pt idx="7">
                  <c:v>South East</c:v>
                </c:pt>
                <c:pt idx="8">
                  <c:v>North East</c:v>
                </c:pt>
                <c:pt idx="9">
                  <c:v>South West</c:v>
                </c:pt>
              </c:strCache>
            </c:strRef>
          </c:cat>
          <c:val>
            <c:numRef>
              <c:f>'Offers e-cig'!$B$2:$B$11</c:f>
              <c:numCache>
                <c:formatCode>0%</c:formatCode>
                <c:ptCount val="10"/>
                <c:pt idx="0">
                  <c:v>0.47</c:v>
                </c:pt>
                <c:pt idx="1">
                  <c:v>0.64</c:v>
                </c:pt>
                <c:pt idx="2">
                  <c:v>0.64</c:v>
                </c:pt>
                <c:pt idx="3">
                  <c:v>0.67</c:v>
                </c:pt>
                <c:pt idx="4">
                  <c:v>0.67</c:v>
                </c:pt>
                <c:pt idx="5">
                  <c:v>0.67</c:v>
                </c:pt>
                <c:pt idx="6">
                  <c:v>0.75</c:v>
                </c:pt>
                <c:pt idx="7">
                  <c:v>0.77</c:v>
                </c:pt>
                <c:pt idx="8">
                  <c:v>0.8</c:v>
                </c:pt>
                <c:pt idx="9">
                  <c:v>0.8</c:v>
                </c:pt>
              </c:numCache>
            </c:numRef>
          </c:val>
          <c:extLst>
            <c:ext xmlns:c16="http://schemas.microsoft.com/office/drawing/2014/chart" uri="{C3380CC4-5D6E-409C-BE32-E72D297353CC}">
              <c16:uniqueId val="{00000002-DEC4-4447-A537-ED8F7746612E}"/>
            </c:ext>
          </c:extLst>
        </c:ser>
        <c:dLbls>
          <c:showLegendKey val="0"/>
          <c:showVal val="0"/>
          <c:showCatName val="0"/>
          <c:showSerName val="0"/>
          <c:showPercent val="0"/>
          <c:showBubbleSize val="0"/>
        </c:dLbls>
        <c:gapWidth val="219"/>
        <c:overlap val="-27"/>
        <c:axId val="1430185216"/>
        <c:axId val="1420071296"/>
      </c:barChart>
      <c:catAx>
        <c:axId val="143018521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420071296"/>
        <c:crosses val="autoZero"/>
        <c:auto val="1"/>
        <c:lblAlgn val="ctr"/>
        <c:lblOffset val="100"/>
        <c:noMultiLvlLbl val="0"/>
      </c:catAx>
      <c:valAx>
        <c:axId val="14200712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430185216"/>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latin typeface="+mn-lt"/>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1834A6-0210-4B29-AE41-0DC93585254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27E2153-1719-4BA2-BA64-2C866AD1CB0E}">
      <dgm:prSet/>
      <dgm:spPr/>
      <dgm:t>
        <a:bodyPr/>
        <a:lstStyle/>
        <a:p>
          <a:r>
            <a:rPr lang="en-GB"/>
            <a:t>Tobacco control is a the highest priority for local government in 10 years</a:t>
          </a:r>
          <a:endParaRPr lang="en-US"/>
        </a:p>
      </dgm:t>
    </dgm:pt>
    <dgm:pt modelId="{6D5A1069-B7FD-46B5-AFFB-67FC620F54B8}" type="parTrans" cxnId="{8235272A-1DD6-4151-801F-D890EB05DD2F}">
      <dgm:prSet/>
      <dgm:spPr/>
      <dgm:t>
        <a:bodyPr/>
        <a:lstStyle/>
        <a:p>
          <a:endParaRPr lang="en-US"/>
        </a:p>
      </dgm:t>
    </dgm:pt>
    <dgm:pt modelId="{09FD77EB-B790-4C1B-8FFE-1991C3DB0EC5}" type="sibTrans" cxnId="{8235272A-1DD6-4151-801F-D890EB05DD2F}">
      <dgm:prSet/>
      <dgm:spPr/>
      <dgm:t>
        <a:bodyPr/>
        <a:lstStyle/>
        <a:p>
          <a:endParaRPr lang="en-US"/>
        </a:p>
      </dgm:t>
    </dgm:pt>
    <dgm:pt modelId="{5FED3E5B-0F6F-4D04-9CD2-40190902C319}">
      <dgm:prSet/>
      <dgm:spPr/>
      <dgm:t>
        <a:bodyPr/>
        <a:lstStyle/>
        <a:p>
          <a:r>
            <a:rPr lang="en-GB" i="0" baseline="0"/>
            <a:t>Tackling inequalities is central to the tobacco control work of local authorities</a:t>
          </a:r>
          <a:endParaRPr lang="en-US"/>
        </a:p>
      </dgm:t>
    </dgm:pt>
    <dgm:pt modelId="{841F9140-6AFC-4E65-BA77-4CC1AB8DDC61}" type="parTrans" cxnId="{296A64A3-A57F-49EC-B1DB-4898A72565E1}">
      <dgm:prSet/>
      <dgm:spPr/>
      <dgm:t>
        <a:bodyPr/>
        <a:lstStyle/>
        <a:p>
          <a:endParaRPr lang="en-US"/>
        </a:p>
      </dgm:t>
    </dgm:pt>
    <dgm:pt modelId="{40240A3B-064E-4190-AD5B-E065CA01F9F6}" type="sibTrans" cxnId="{296A64A3-A57F-49EC-B1DB-4898A72565E1}">
      <dgm:prSet/>
      <dgm:spPr/>
      <dgm:t>
        <a:bodyPr/>
        <a:lstStyle/>
        <a:p>
          <a:endParaRPr lang="en-US"/>
        </a:p>
      </dgm:t>
    </dgm:pt>
    <dgm:pt modelId="{0A9D0B7F-9925-4361-BF46-92D19851BC8F}">
      <dgm:prSet/>
      <dgm:spPr/>
      <dgm:t>
        <a:bodyPr/>
        <a:lstStyle/>
        <a:p>
          <a:r>
            <a:rPr lang="en-GB" i="0" baseline="0" dirty="0"/>
            <a:t>Almost all local authorities continue to provide support to help smokers quit</a:t>
          </a:r>
          <a:endParaRPr lang="en-US" dirty="0"/>
        </a:p>
      </dgm:t>
    </dgm:pt>
    <dgm:pt modelId="{0BD3235C-E25F-42A1-A9EB-F14D79D2B34C}" type="parTrans" cxnId="{41E5B143-F9FA-4C3A-871A-70CFE645D3FD}">
      <dgm:prSet/>
      <dgm:spPr/>
      <dgm:t>
        <a:bodyPr/>
        <a:lstStyle/>
        <a:p>
          <a:endParaRPr lang="en-US"/>
        </a:p>
      </dgm:t>
    </dgm:pt>
    <dgm:pt modelId="{19D92BF0-4EBB-4058-B21D-C76A06F6D0F7}" type="sibTrans" cxnId="{41E5B143-F9FA-4C3A-871A-70CFE645D3FD}">
      <dgm:prSet/>
      <dgm:spPr/>
      <dgm:t>
        <a:bodyPr/>
        <a:lstStyle/>
        <a:p>
          <a:endParaRPr lang="en-US"/>
        </a:p>
      </dgm:t>
    </dgm:pt>
    <dgm:pt modelId="{10C257F7-102D-43B6-AB08-E359E0155EE3}">
      <dgm:prSet/>
      <dgm:spPr/>
      <dgm:t>
        <a:bodyPr/>
        <a:lstStyle/>
        <a:p>
          <a:r>
            <a:rPr lang="en-GB" i="0" baseline="0"/>
            <a:t>Local authorities are pursuing a diverse range of activity on tobacco</a:t>
          </a:r>
          <a:endParaRPr lang="en-US"/>
        </a:p>
      </dgm:t>
    </dgm:pt>
    <dgm:pt modelId="{DC06D416-71BB-4CB9-961D-A46AD1238327}" type="parTrans" cxnId="{6E9EEF79-E35D-4A53-A569-292993255D8C}">
      <dgm:prSet/>
      <dgm:spPr/>
      <dgm:t>
        <a:bodyPr/>
        <a:lstStyle/>
        <a:p>
          <a:endParaRPr lang="en-US"/>
        </a:p>
      </dgm:t>
    </dgm:pt>
    <dgm:pt modelId="{7EBA888D-0C9C-4066-8476-473A0C7ABB55}" type="sibTrans" cxnId="{6E9EEF79-E35D-4A53-A569-292993255D8C}">
      <dgm:prSet/>
      <dgm:spPr/>
      <dgm:t>
        <a:bodyPr/>
        <a:lstStyle/>
        <a:p>
          <a:endParaRPr lang="en-US"/>
        </a:p>
      </dgm:t>
    </dgm:pt>
    <dgm:pt modelId="{D39C9B4F-FE86-4A35-BDB7-ECB10616DFE5}">
      <dgm:prSet/>
      <dgm:spPr/>
      <dgm:t>
        <a:bodyPr/>
        <a:lstStyle/>
        <a:p>
          <a:r>
            <a:rPr lang="en-GB" i="0" baseline="0"/>
            <a:t>Relationships between local government and the NHS are growing in importance</a:t>
          </a:r>
          <a:endParaRPr lang="en-US"/>
        </a:p>
      </dgm:t>
    </dgm:pt>
    <dgm:pt modelId="{11164F4C-4B65-473D-9B78-EF6D708E2045}" type="parTrans" cxnId="{CE0E16AF-4FAB-4081-B7DC-57CE33C8DCCC}">
      <dgm:prSet/>
      <dgm:spPr/>
      <dgm:t>
        <a:bodyPr/>
        <a:lstStyle/>
        <a:p>
          <a:endParaRPr lang="en-US"/>
        </a:p>
      </dgm:t>
    </dgm:pt>
    <dgm:pt modelId="{1F98289E-9A6F-46FB-9412-181C5120D12F}" type="sibTrans" cxnId="{CE0E16AF-4FAB-4081-B7DC-57CE33C8DCCC}">
      <dgm:prSet/>
      <dgm:spPr/>
      <dgm:t>
        <a:bodyPr/>
        <a:lstStyle/>
        <a:p>
          <a:endParaRPr lang="en-US"/>
        </a:p>
      </dgm:t>
    </dgm:pt>
    <dgm:pt modelId="{0E224585-D175-4E79-A428-2CA03BBEBF1B}">
      <dgm:prSet/>
      <dgm:spPr/>
      <dgm:t>
        <a:bodyPr/>
        <a:lstStyle/>
        <a:p>
          <a:r>
            <a:rPr lang="en-GB"/>
            <a:t>Not all councils currently have policies in place to protect council from industry influence</a:t>
          </a:r>
          <a:endParaRPr lang="en-US"/>
        </a:p>
      </dgm:t>
    </dgm:pt>
    <dgm:pt modelId="{F2E9E8FC-CB6A-4347-8774-A9A80C3EB4EF}" type="parTrans" cxnId="{593180BD-561A-4C5F-84A5-890219164443}">
      <dgm:prSet/>
      <dgm:spPr/>
      <dgm:t>
        <a:bodyPr/>
        <a:lstStyle/>
        <a:p>
          <a:endParaRPr lang="en-US"/>
        </a:p>
      </dgm:t>
    </dgm:pt>
    <dgm:pt modelId="{E2F72198-C506-4A56-86F6-6EA19F5E44D6}" type="sibTrans" cxnId="{593180BD-561A-4C5F-84A5-890219164443}">
      <dgm:prSet/>
      <dgm:spPr/>
      <dgm:t>
        <a:bodyPr/>
        <a:lstStyle/>
        <a:p>
          <a:endParaRPr lang="en-US"/>
        </a:p>
      </dgm:t>
    </dgm:pt>
    <dgm:pt modelId="{81237386-E8A6-4E2B-8F62-A5BF102F993B}" type="pres">
      <dgm:prSet presAssocID="{EA1834A6-0210-4B29-AE41-0DC93585254C}" presName="linear" presStyleCnt="0">
        <dgm:presLayoutVars>
          <dgm:animLvl val="lvl"/>
          <dgm:resizeHandles val="exact"/>
        </dgm:presLayoutVars>
      </dgm:prSet>
      <dgm:spPr/>
    </dgm:pt>
    <dgm:pt modelId="{AC9D2472-1D43-49FC-B5C9-062162419EDF}" type="pres">
      <dgm:prSet presAssocID="{527E2153-1719-4BA2-BA64-2C866AD1CB0E}" presName="parentText" presStyleLbl="node1" presStyleIdx="0" presStyleCnt="6">
        <dgm:presLayoutVars>
          <dgm:chMax val="0"/>
          <dgm:bulletEnabled val="1"/>
        </dgm:presLayoutVars>
      </dgm:prSet>
      <dgm:spPr/>
    </dgm:pt>
    <dgm:pt modelId="{D6B742C3-B0A4-4EC8-B6C7-1EDADA449FF6}" type="pres">
      <dgm:prSet presAssocID="{09FD77EB-B790-4C1B-8FFE-1991C3DB0EC5}" presName="spacer" presStyleCnt="0"/>
      <dgm:spPr/>
    </dgm:pt>
    <dgm:pt modelId="{FA4AFA3F-6B1F-4B0A-BCD1-CBBE5E302770}" type="pres">
      <dgm:prSet presAssocID="{5FED3E5B-0F6F-4D04-9CD2-40190902C319}" presName="parentText" presStyleLbl="node1" presStyleIdx="1" presStyleCnt="6">
        <dgm:presLayoutVars>
          <dgm:chMax val="0"/>
          <dgm:bulletEnabled val="1"/>
        </dgm:presLayoutVars>
      </dgm:prSet>
      <dgm:spPr/>
    </dgm:pt>
    <dgm:pt modelId="{1489D461-4B22-476B-9A22-628F3ABD99C4}" type="pres">
      <dgm:prSet presAssocID="{40240A3B-064E-4190-AD5B-E065CA01F9F6}" presName="spacer" presStyleCnt="0"/>
      <dgm:spPr/>
    </dgm:pt>
    <dgm:pt modelId="{0B6C86D1-17F6-4709-9489-32CD7D950C94}" type="pres">
      <dgm:prSet presAssocID="{0A9D0B7F-9925-4361-BF46-92D19851BC8F}" presName="parentText" presStyleLbl="node1" presStyleIdx="2" presStyleCnt="6">
        <dgm:presLayoutVars>
          <dgm:chMax val="0"/>
          <dgm:bulletEnabled val="1"/>
        </dgm:presLayoutVars>
      </dgm:prSet>
      <dgm:spPr/>
    </dgm:pt>
    <dgm:pt modelId="{32F762E4-9B54-44D3-9C87-BC3C879C53B6}" type="pres">
      <dgm:prSet presAssocID="{19D92BF0-4EBB-4058-B21D-C76A06F6D0F7}" presName="spacer" presStyleCnt="0"/>
      <dgm:spPr/>
    </dgm:pt>
    <dgm:pt modelId="{5B5604CD-02C1-4E82-A146-6283731CB7C2}" type="pres">
      <dgm:prSet presAssocID="{10C257F7-102D-43B6-AB08-E359E0155EE3}" presName="parentText" presStyleLbl="node1" presStyleIdx="3" presStyleCnt="6">
        <dgm:presLayoutVars>
          <dgm:chMax val="0"/>
          <dgm:bulletEnabled val="1"/>
        </dgm:presLayoutVars>
      </dgm:prSet>
      <dgm:spPr/>
    </dgm:pt>
    <dgm:pt modelId="{B169C3B2-B40D-4030-9B39-4E1BEE8AAC42}" type="pres">
      <dgm:prSet presAssocID="{7EBA888D-0C9C-4066-8476-473A0C7ABB55}" presName="spacer" presStyleCnt="0"/>
      <dgm:spPr/>
    </dgm:pt>
    <dgm:pt modelId="{C2E513B3-677C-4962-83CC-549D906B1D49}" type="pres">
      <dgm:prSet presAssocID="{D39C9B4F-FE86-4A35-BDB7-ECB10616DFE5}" presName="parentText" presStyleLbl="node1" presStyleIdx="4" presStyleCnt="6">
        <dgm:presLayoutVars>
          <dgm:chMax val="0"/>
          <dgm:bulletEnabled val="1"/>
        </dgm:presLayoutVars>
      </dgm:prSet>
      <dgm:spPr/>
    </dgm:pt>
    <dgm:pt modelId="{E1A90E01-D72F-4DA4-A7AD-3B9648EB4BF6}" type="pres">
      <dgm:prSet presAssocID="{1F98289E-9A6F-46FB-9412-181C5120D12F}" presName="spacer" presStyleCnt="0"/>
      <dgm:spPr/>
    </dgm:pt>
    <dgm:pt modelId="{7463A4E8-34B4-4C53-B3C8-ECA80FEC092B}" type="pres">
      <dgm:prSet presAssocID="{0E224585-D175-4E79-A428-2CA03BBEBF1B}" presName="parentText" presStyleLbl="node1" presStyleIdx="5" presStyleCnt="6">
        <dgm:presLayoutVars>
          <dgm:chMax val="0"/>
          <dgm:bulletEnabled val="1"/>
        </dgm:presLayoutVars>
      </dgm:prSet>
      <dgm:spPr/>
    </dgm:pt>
  </dgm:ptLst>
  <dgm:cxnLst>
    <dgm:cxn modelId="{4A18010E-9248-485F-992F-C4AD05BBA0DF}" type="presOf" srcId="{0E224585-D175-4E79-A428-2CA03BBEBF1B}" destId="{7463A4E8-34B4-4C53-B3C8-ECA80FEC092B}" srcOrd="0" destOrd="0" presId="urn:microsoft.com/office/officeart/2005/8/layout/vList2"/>
    <dgm:cxn modelId="{8235272A-1DD6-4151-801F-D890EB05DD2F}" srcId="{EA1834A6-0210-4B29-AE41-0DC93585254C}" destId="{527E2153-1719-4BA2-BA64-2C866AD1CB0E}" srcOrd="0" destOrd="0" parTransId="{6D5A1069-B7FD-46B5-AFFB-67FC620F54B8}" sibTransId="{09FD77EB-B790-4C1B-8FFE-1991C3DB0EC5}"/>
    <dgm:cxn modelId="{F1048F32-4E83-4FE0-BE16-2F9CCBDC1D52}" type="presOf" srcId="{0A9D0B7F-9925-4361-BF46-92D19851BC8F}" destId="{0B6C86D1-17F6-4709-9489-32CD7D950C94}" srcOrd="0" destOrd="0" presId="urn:microsoft.com/office/officeart/2005/8/layout/vList2"/>
    <dgm:cxn modelId="{41E5B143-F9FA-4C3A-871A-70CFE645D3FD}" srcId="{EA1834A6-0210-4B29-AE41-0DC93585254C}" destId="{0A9D0B7F-9925-4361-BF46-92D19851BC8F}" srcOrd="2" destOrd="0" parTransId="{0BD3235C-E25F-42A1-A9EB-F14D79D2B34C}" sibTransId="{19D92BF0-4EBB-4058-B21D-C76A06F6D0F7}"/>
    <dgm:cxn modelId="{0143264E-A062-4D7C-993E-3B3D0418054A}" type="presOf" srcId="{EA1834A6-0210-4B29-AE41-0DC93585254C}" destId="{81237386-E8A6-4E2B-8F62-A5BF102F993B}" srcOrd="0" destOrd="0" presId="urn:microsoft.com/office/officeart/2005/8/layout/vList2"/>
    <dgm:cxn modelId="{6E9EEF79-E35D-4A53-A569-292993255D8C}" srcId="{EA1834A6-0210-4B29-AE41-0DC93585254C}" destId="{10C257F7-102D-43B6-AB08-E359E0155EE3}" srcOrd="3" destOrd="0" parTransId="{DC06D416-71BB-4CB9-961D-A46AD1238327}" sibTransId="{7EBA888D-0C9C-4066-8476-473A0C7ABB55}"/>
    <dgm:cxn modelId="{2BFFBDA2-214B-45E3-86BB-CB45262EBBD6}" type="presOf" srcId="{D39C9B4F-FE86-4A35-BDB7-ECB10616DFE5}" destId="{C2E513B3-677C-4962-83CC-549D906B1D49}" srcOrd="0" destOrd="0" presId="urn:microsoft.com/office/officeart/2005/8/layout/vList2"/>
    <dgm:cxn modelId="{296A64A3-A57F-49EC-B1DB-4898A72565E1}" srcId="{EA1834A6-0210-4B29-AE41-0DC93585254C}" destId="{5FED3E5B-0F6F-4D04-9CD2-40190902C319}" srcOrd="1" destOrd="0" parTransId="{841F9140-6AFC-4E65-BA77-4CC1AB8DDC61}" sibTransId="{40240A3B-064E-4190-AD5B-E065CA01F9F6}"/>
    <dgm:cxn modelId="{734325A6-2D23-41F4-983F-5A00A3FFD4B3}" type="presOf" srcId="{5FED3E5B-0F6F-4D04-9CD2-40190902C319}" destId="{FA4AFA3F-6B1F-4B0A-BCD1-CBBE5E302770}" srcOrd="0" destOrd="0" presId="urn:microsoft.com/office/officeart/2005/8/layout/vList2"/>
    <dgm:cxn modelId="{CE0E16AF-4FAB-4081-B7DC-57CE33C8DCCC}" srcId="{EA1834A6-0210-4B29-AE41-0DC93585254C}" destId="{D39C9B4F-FE86-4A35-BDB7-ECB10616DFE5}" srcOrd="4" destOrd="0" parTransId="{11164F4C-4B65-473D-9B78-EF6D708E2045}" sibTransId="{1F98289E-9A6F-46FB-9412-181C5120D12F}"/>
    <dgm:cxn modelId="{593180BD-561A-4C5F-84A5-890219164443}" srcId="{EA1834A6-0210-4B29-AE41-0DC93585254C}" destId="{0E224585-D175-4E79-A428-2CA03BBEBF1B}" srcOrd="5" destOrd="0" parTransId="{F2E9E8FC-CB6A-4347-8774-A9A80C3EB4EF}" sibTransId="{E2F72198-C506-4A56-86F6-6EA19F5E44D6}"/>
    <dgm:cxn modelId="{E374EFE6-7B1B-4A5D-821D-899DE210FFCB}" type="presOf" srcId="{527E2153-1719-4BA2-BA64-2C866AD1CB0E}" destId="{AC9D2472-1D43-49FC-B5C9-062162419EDF}" srcOrd="0" destOrd="0" presId="urn:microsoft.com/office/officeart/2005/8/layout/vList2"/>
    <dgm:cxn modelId="{28B45BF8-3062-4CEF-A2A1-E4FD57ECB1D9}" type="presOf" srcId="{10C257F7-102D-43B6-AB08-E359E0155EE3}" destId="{5B5604CD-02C1-4E82-A146-6283731CB7C2}" srcOrd="0" destOrd="0" presId="urn:microsoft.com/office/officeart/2005/8/layout/vList2"/>
    <dgm:cxn modelId="{78AF78C6-19BC-411E-B762-CF287F48FCCF}" type="presParOf" srcId="{81237386-E8A6-4E2B-8F62-A5BF102F993B}" destId="{AC9D2472-1D43-49FC-B5C9-062162419EDF}" srcOrd="0" destOrd="0" presId="urn:microsoft.com/office/officeart/2005/8/layout/vList2"/>
    <dgm:cxn modelId="{855F3176-1D04-4ADE-BEFD-5D7270C6202F}" type="presParOf" srcId="{81237386-E8A6-4E2B-8F62-A5BF102F993B}" destId="{D6B742C3-B0A4-4EC8-B6C7-1EDADA449FF6}" srcOrd="1" destOrd="0" presId="urn:microsoft.com/office/officeart/2005/8/layout/vList2"/>
    <dgm:cxn modelId="{E9B74B1B-AAA5-4728-9CE4-27A633187330}" type="presParOf" srcId="{81237386-E8A6-4E2B-8F62-A5BF102F993B}" destId="{FA4AFA3F-6B1F-4B0A-BCD1-CBBE5E302770}" srcOrd="2" destOrd="0" presId="urn:microsoft.com/office/officeart/2005/8/layout/vList2"/>
    <dgm:cxn modelId="{C6A0E3AB-0112-4C57-9C85-DA55991843F8}" type="presParOf" srcId="{81237386-E8A6-4E2B-8F62-A5BF102F993B}" destId="{1489D461-4B22-476B-9A22-628F3ABD99C4}" srcOrd="3" destOrd="0" presId="urn:microsoft.com/office/officeart/2005/8/layout/vList2"/>
    <dgm:cxn modelId="{8D17A76F-96B5-40F0-9F0E-603D850B9912}" type="presParOf" srcId="{81237386-E8A6-4E2B-8F62-A5BF102F993B}" destId="{0B6C86D1-17F6-4709-9489-32CD7D950C94}" srcOrd="4" destOrd="0" presId="urn:microsoft.com/office/officeart/2005/8/layout/vList2"/>
    <dgm:cxn modelId="{4E1B2DDB-5579-4E27-8291-76BEF03538C1}" type="presParOf" srcId="{81237386-E8A6-4E2B-8F62-A5BF102F993B}" destId="{32F762E4-9B54-44D3-9C87-BC3C879C53B6}" srcOrd="5" destOrd="0" presId="urn:microsoft.com/office/officeart/2005/8/layout/vList2"/>
    <dgm:cxn modelId="{6BB73FA1-5FF7-473D-93D2-EA2CAE53F186}" type="presParOf" srcId="{81237386-E8A6-4E2B-8F62-A5BF102F993B}" destId="{5B5604CD-02C1-4E82-A146-6283731CB7C2}" srcOrd="6" destOrd="0" presId="urn:microsoft.com/office/officeart/2005/8/layout/vList2"/>
    <dgm:cxn modelId="{DFA39614-FA77-4377-92D7-B6B638036BB4}" type="presParOf" srcId="{81237386-E8A6-4E2B-8F62-A5BF102F993B}" destId="{B169C3B2-B40D-4030-9B39-4E1BEE8AAC42}" srcOrd="7" destOrd="0" presId="urn:microsoft.com/office/officeart/2005/8/layout/vList2"/>
    <dgm:cxn modelId="{9EB2EA17-FDEF-4505-AA77-075799956F85}" type="presParOf" srcId="{81237386-E8A6-4E2B-8F62-A5BF102F993B}" destId="{C2E513B3-677C-4962-83CC-549D906B1D49}" srcOrd="8" destOrd="0" presId="urn:microsoft.com/office/officeart/2005/8/layout/vList2"/>
    <dgm:cxn modelId="{4E0D455D-349D-4901-91D9-CED72A32604F}" type="presParOf" srcId="{81237386-E8A6-4E2B-8F62-A5BF102F993B}" destId="{E1A90E01-D72F-4DA4-A7AD-3B9648EB4BF6}" srcOrd="9" destOrd="0" presId="urn:microsoft.com/office/officeart/2005/8/layout/vList2"/>
    <dgm:cxn modelId="{6BCF4D2A-7E8D-4D15-815D-86D4D922F30E}" type="presParOf" srcId="{81237386-E8A6-4E2B-8F62-A5BF102F993B}" destId="{7463A4E8-34B4-4C53-B3C8-ECA80FEC092B}"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86BC7A-6368-4CA0-B861-05C64E69AC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516EBAE-CA55-45F4-BE4D-92B31BA30EEC}">
      <dgm:prSet/>
      <dgm:spPr/>
      <dgm:t>
        <a:bodyPr/>
        <a:lstStyle/>
        <a:p>
          <a:r>
            <a:rPr lang="en-GB" dirty="0"/>
            <a:t>Tobacco control was perceived to be a high priority in 43 surveyed local authorities (37%) and a low or below average priority in 9 (8%). Higher than at any point in the last decade. </a:t>
          </a:r>
          <a:endParaRPr lang="en-US" dirty="0"/>
        </a:p>
      </dgm:t>
    </dgm:pt>
    <dgm:pt modelId="{D1FDE235-7525-4DD7-AA08-15AD2397364F}" type="parTrans" cxnId="{E31DAD30-63BF-497C-9771-55885B238546}">
      <dgm:prSet/>
      <dgm:spPr/>
      <dgm:t>
        <a:bodyPr/>
        <a:lstStyle/>
        <a:p>
          <a:endParaRPr lang="en-US"/>
        </a:p>
      </dgm:t>
    </dgm:pt>
    <dgm:pt modelId="{85F482A7-BA28-4A73-8D30-28FBFCE4AAA9}" type="sibTrans" cxnId="{E31DAD30-63BF-497C-9771-55885B238546}">
      <dgm:prSet/>
      <dgm:spPr/>
      <dgm:t>
        <a:bodyPr/>
        <a:lstStyle/>
        <a:p>
          <a:endParaRPr lang="en-US"/>
        </a:p>
      </dgm:t>
    </dgm:pt>
    <dgm:pt modelId="{4C55DB06-64FE-4E76-B8B6-68506A56FDC2}">
      <dgm:prSet/>
      <dgm:spPr/>
      <dgm:t>
        <a:bodyPr/>
        <a:lstStyle/>
        <a:p>
          <a:r>
            <a:rPr lang="en-GB"/>
            <a:t>Tobacco was more often perceived to be a high priority than alcohol, overweight, sexual health and gambling. A high priority for drugs was perceived more often than a high priority for tobacco.</a:t>
          </a:r>
          <a:endParaRPr lang="en-US"/>
        </a:p>
      </dgm:t>
    </dgm:pt>
    <dgm:pt modelId="{B9AEDD4E-03C5-4C85-8EAD-7F5F4D0B2FEA}" type="parTrans" cxnId="{874FA2C0-EA05-4C2F-8C6D-C76F1C05AF84}">
      <dgm:prSet/>
      <dgm:spPr/>
      <dgm:t>
        <a:bodyPr/>
        <a:lstStyle/>
        <a:p>
          <a:endParaRPr lang="en-US"/>
        </a:p>
      </dgm:t>
    </dgm:pt>
    <dgm:pt modelId="{004797E8-7495-4F5C-9598-9EAC5055DD56}" type="sibTrans" cxnId="{874FA2C0-EA05-4C2F-8C6D-C76F1C05AF84}">
      <dgm:prSet/>
      <dgm:spPr/>
      <dgm:t>
        <a:bodyPr/>
        <a:lstStyle/>
        <a:p>
          <a:endParaRPr lang="en-US"/>
        </a:p>
      </dgm:t>
    </dgm:pt>
    <dgm:pt modelId="{03497022-B962-4DED-BDFE-2F51D8AB5B19}" type="pres">
      <dgm:prSet presAssocID="{2886BC7A-6368-4CA0-B861-05C64E69AC60}" presName="linear" presStyleCnt="0">
        <dgm:presLayoutVars>
          <dgm:animLvl val="lvl"/>
          <dgm:resizeHandles val="exact"/>
        </dgm:presLayoutVars>
      </dgm:prSet>
      <dgm:spPr/>
    </dgm:pt>
    <dgm:pt modelId="{CA8282CF-4219-4497-B4FC-1E2349125902}" type="pres">
      <dgm:prSet presAssocID="{B516EBAE-CA55-45F4-BE4D-92B31BA30EEC}" presName="parentText" presStyleLbl="node1" presStyleIdx="0" presStyleCnt="2">
        <dgm:presLayoutVars>
          <dgm:chMax val="0"/>
          <dgm:bulletEnabled val="1"/>
        </dgm:presLayoutVars>
      </dgm:prSet>
      <dgm:spPr/>
    </dgm:pt>
    <dgm:pt modelId="{E3EEA0CD-34D8-4658-8157-802D43A399D8}" type="pres">
      <dgm:prSet presAssocID="{85F482A7-BA28-4A73-8D30-28FBFCE4AAA9}" presName="spacer" presStyleCnt="0"/>
      <dgm:spPr/>
    </dgm:pt>
    <dgm:pt modelId="{A02717F3-C85A-4171-9110-5064FAF15877}" type="pres">
      <dgm:prSet presAssocID="{4C55DB06-64FE-4E76-B8B6-68506A56FDC2}" presName="parentText" presStyleLbl="node1" presStyleIdx="1" presStyleCnt="2">
        <dgm:presLayoutVars>
          <dgm:chMax val="0"/>
          <dgm:bulletEnabled val="1"/>
        </dgm:presLayoutVars>
      </dgm:prSet>
      <dgm:spPr/>
    </dgm:pt>
  </dgm:ptLst>
  <dgm:cxnLst>
    <dgm:cxn modelId="{E31DAD30-63BF-497C-9771-55885B238546}" srcId="{2886BC7A-6368-4CA0-B861-05C64E69AC60}" destId="{B516EBAE-CA55-45F4-BE4D-92B31BA30EEC}" srcOrd="0" destOrd="0" parTransId="{D1FDE235-7525-4DD7-AA08-15AD2397364F}" sibTransId="{85F482A7-BA28-4A73-8D30-28FBFCE4AAA9}"/>
    <dgm:cxn modelId="{394B8696-E29E-41CE-8602-FE57558565DA}" type="presOf" srcId="{4C55DB06-64FE-4E76-B8B6-68506A56FDC2}" destId="{A02717F3-C85A-4171-9110-5064FAF15877}" srcOrd="0" destOrd="0" presId="urn:microsoft.com/office/officeart/2005/8/layout/vList2"/>
    <dgm:cxn modelId="{51CC01A9-C1FE-4ECC-8B1D-F03E8D10D2CF}" type="presOf" srcId="{B516EBAE-CA55-45F4-BE4D-92B31BA30EEC}" destId="{CA8282CF-4219-4497-B4FC-1E2349125902}" srcOrd="0" destOrd="0" presId="urn:microsoft.com/office/officeart/2005/8/layout/vList2"/>
    <dgm:cxn modelId="{874FA2C0-EA05-4C2F-8C6D-C76F1C05AF84}" srcId="{2886BC7A-6368-4CA0-B861-05C64E69AC60}" destId="{4C55DB06-64FE-4E76-B8B6-68506A56FDC2}" srcOrd="1" destOrd="0" parTransId="{B9AEDD4E-03C5-4C85-8EAD-7F5F4D0B2FEA}" sibTransId="{004797E8-7495-4F5C-9598-9EAC5055DD56}"/>
    <dgm:cxn modelId="{00CEB2DD-13B2-4E45-937A-E79623D0E48F}" type="presOf" srcId="{2886BC7A-6368-4CA0-B861-05C64E69AC60}" destId="{03497022-B962-4DED-BDFE-2F51D8AB5B19}" srcOrd="0" destOrd="0" presId="urn:microsoft.com/office/officeart/2005/8/layout/vList2"/>
    <dgm:cxn modelId="{12AE29EB-7E6C-40EE-938F-343B2D8E7FC2}" type="presParOf" srcId="{03497022-B962-4DED-BDFE-2F51D8AB5B19}" destId="{CA8282CF-4219-4497-B4FC-1E2349125902}" srcOrd="0" destOrd="0" presId="urn:microsoft.com/office/officeart/2005/8/layout/vList2"/>
    <dgm:cxn modelId="{AAB7DEEA-6F2C-4802-9DA2-AA5FE2A2DF78}" type="presParOf" srcId="{03497022-B962-4DED-BDFE-2F51D8AB5B19}" destId="{E3EEA0CD-34D8-4658-8157-802D43A399D8}" srcOrd="1" destOrd="0" presId="urn:microsoft.com/office/officeart/2005/8/layout/vList2"/>
    <dgm:cxn modelId="{2E1A9C85-274F-4929-889C-4A6A61A6D35E}" type="presParOf" srcId="{03497022-B962-4DED-BDFE-2F51D8AB5B19}" destId="{A02717F3-C85A-4171-9110-5064FAF15877}"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4BB099-FCB6-4856-92C4-817E4C77D18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D801073E-FC37-41A8-BE26-BC3BF8974458}">
      <dgm:prSet/>
      <dgm:spPr/>
      <dgm:t>
        <a:bodyPr/>
        <a:lstStyle/>
        <a:p>
          <a:r>
            <a:rPr lang="en-GB" b="1"/>
            <a:t>68% </a:t>
          </a:r>
          <a:r>
            <a:rPr lang="en-GB"/>
            <a:t>of local authorities had a </a:t>
          </a:r>
          <a:r>
            <a:rPr lang="en-GB" b="1"/>
            <a:t>current strategy </a:t>
          </a:r>
          <a:r>
            <a:rPr lang="en-GB"/>
            <a:t>for tobacco control and stop smoking services: Key goals of these strategies were to reduce smoking prevalence, reduce smoking-related inequalities, promote smokefree environments, and reduce the trade in illicit tobacco and vaping products.</a:t>
          </a:r>
          <a:endParaRPr lang="en-US"/>
        </a:p>
      </dgm:t>
    </dgm:pt>
    <dgm:pt modelId="{E91273D7-E6E8-410E-B6F5-91E8FF1BD965}" type="parTrans" cxnId="{E462C59E-C045-4B36-8AD4-D57DAA9F2159}">
      <dgm:prSet/>
      <dgm:spPr/>
      <dgm:t>
        <a:bodyPr/>
        <a:lstStyle/>
        <a:p>
          <a:endParaRPr lang="en-US"/>
        </a:p>
      </dgm:t>
    </dgm:pt>
    <dgm:pt modelId="{D6242AF4-7E4D-43A1-A902-6CB1CFFDF94D}" type="sibTrans" cxnId="{E462C59E-C045-4B36-8AD4-D57DAA9F2159}">
      <dgm:prSet/>
      <dgm:spPr/>
      <dgm:t>
        <a:bodyPr/>
        <a:lstStyle/>
        <a:p>
          <a:endParaRPr lang="en-US"/>
        </a:p>
      </dgm:t>
    </dgm:pt>
    <dgm:pt modelId="{2689D2CD-B9FB-4FC5-8B2E-191B8BA8D03A}">
      <dgm:prSet/>
      <dgm:spPr/>
      <dgm:t>
        <a:bodyPr/>
        <a:lstStyle/>
        <a:p>
          <a:r>
            <a:rPr lang="en-GB" b="1" dirty="0"/>
            <a:t>60% </a:t>
          </a:r>
          <a:r>
            <a:rPr lang="en-GB" dirty="0"/>
            <a:t>of local authorities had a </a:t>
          </a:r>
          <a:r>
            <a:rPr lang="en-GB" b="1" dirty="0"/>
            <a:t>tobacco control alliance </a:t>
          </a:r>
          <a:r>
            <a:rPr lang="en-GB" dirty="0"/>
            <a:t>at the time of the survey, up from 54% in 2021.</a:t>
          </a:r>
          <a:endParaRPr lang="en-US" dirty="0"/>
        </a:p>
      </dgm:t>
    </dgm:pt>
    <dgm:pt modelId="{993F5F13-8C82-4BCF-B7A4-617255B0A72A}" type="parTrans" cxnId="{83BEF689-07C2-4985-BDD9-78858C853B72}">
      <dgm:prSet/>
      <dgm:spPr/>
      <dgm:t>
        <a:bodyPr/>
        <a:lstStyle/>
        <a:p>
          <a:endParaRPr lang="en-US"/>
        </a:p>
      </dgm:t>
    </dgm:pt>
    <dgm:pt modelId="{B37C5BCE-E4C6-4998-9BF9-A08C5F7D4347}" type="sibTrans" cxnId="{83BEF689-07C2-4985-BDD9-78858C853B72}">
      <dgm:prSet/>
      <dgm:spPr/>
      <dgm:t>
        <a:bodyPr/>
        <a:lstStyle/>
        <a:p>
          <a:endParaRPr lang="en-US"/>
        </a:p>
      </dgm:t>
    </dgm:pt>
    <dgm:pt modelId="{6EDEC7BF-82C1-42CD-ACDA-3DD25AE7FA54}">
      <dgm:prSet/>
      <dgm:spPr/>
      <dgm:t>
        <a:bodyPr/>
        <a:lstStyle/>
        <a:p>
          <a:r>
            <a:rPr lang="en-GB"/>
            <a:t>Local authorities that had a tobacco control alliance were far more likely to have a tobacco control strategy (83% did so) than local authorities that did not have an alliance (27%).</a:t>
          </a:r>
          <a:endParaRPr lang="en-US"/>
        </a:p>
      </dgm:t>
    </dgm:pt>
    <dgm:pt modelId="{9B401ECC-65A9-4621-BDEC-5A0AF340C523}" type="parTrans" cxnId="{C3EA674D-7400-422F-9FDA-667E5AF1B173}">
      <dgm:prSet/>
      <dgm:spPr/>
      <dgm:t>
        <a:bodyPr/>
        <a:lstStyle/>
        <a:p>
          <a:endParaRPr lang="en-US"/>
        </a:p>
      </dgm:t>
    </dgm:pt>
    <dgm:pt modelId="{ABAD0502-1B41-401D-8918-E84CF86429BB}" type="sibTrans" cxnId="{C3EA674D-7400-422F-9FDA-667E5AF1B173}">
      <dgm:prSet/>
      <dgm:spPr/>
      <dgm:t>
        <a:bodyPr/>
        <a:lstStyle/>
        <a:p>
          <a:endParaRPr lang="en-US"/>
        </a:p>
      </dgm:t>
    </dgm:pt>
    <dgm:pt modelId="{770C7AA2-C001-43AE-9C48-36204DAF81C8}" type="pres">
      <dgm:prSet presAssocID="{A44BB099-FCB6-4856-92C4-817E4C77D18C}" presName="linear" presStyleCnt="0">
        <dgm:presLayoutVars>
          <dgm:animLvl val="lvl"/>
          <dgm:resizeHandles val="exact"/>
        </dgm:presLayoutVars>
      </dgm:prSet>
      <dgm:spPr/>
    </dgm:pt>
    <dgm:pt modelId="{CF96FCEE-4DFC-4773-86CD-551A60C814D0}" type="pres">
      <dgm:prSet presAssocID="{D801073E-FC37-41A8-BE26-BC3BF8974458}" presName="parentText" presStyleLbl="node1" presStyleIdx="0" presStyleCnt="3">
        <dgm:presLayoutVars>
          <dgm:chMax val="0"/>
          <dgm:bulletEnabled val="1"/>
        </dgm:presLayoutVars>
      </dgm:prSet>
      <dgm:spPr/>
    </dgm:pt>
    <dgm:pt modelId="{421533C8-F934-45E1-B9E3-69E3751EB94C}" type="pres">
      <dgm:prSet presAssocID="{D6242AF4-7E4D-43A1-A902-6CB1CFFDF94D}" presName="spacer" presStyleCnt="0"/>
      <dgm:spPr/>
    </dgm:pt>
    <dgm:pt modelId="{6FE9ACCC-6ACB-4DD8-AAB9-4A052168BD95}" type="pres">
      <dgm:prSet presAssocID="{2689D2CD-B9FB-4FC5-8B2E-191B8BA8D03A}" presName="parentText" presStyleLbl="node1" presStyleIdx="1" presStyleCnt="3">
        <dgm:presLayoutVars>
          <dgm:chMax val="0"/>
          <dgm:bulletEnabled val="1"/>
        </dgm:presLayoutVars>
      </dgm:prSet>
      <dgm:spPr/>
    </dgm:pt>
    <dgm:pt modelId="{7B60FECD-AD86-4C69-B9FB-B0B7CADDB41A}" type="pres">
      <dgm:prSet presAssocID="{B37C5BCE-E4C6-4998-9BF9-A08C5F7D4347}" presName="spacer" presStyleCnt="0"/>
      <dgm:spPr/>
    </dgm:pt>
    <dgm:pt modelId="{D42DB5A5-3923-4C8E-B99F-E71BCA8DA0CA}" type="pres">
      <dgm:prSet presAssocID="{6EDEC7BF-82C1-42CD-ACDA-3DD25AE7FA54}" presName="parentText" presStyleLbl="node1" presStyleIdx="2" presStyleCnt="3">
        <dgm:presLayoutVars>
          <dgm:chMax val="0"/>
          <dgm:bulletEnabled val="1"/>
        </dgm:presLayoutVars>
      </dgm:prSet>
      <dgm:spPr/>
    </dgm:pt>
  </dgm:ptLst>
  <dgm:cxnLst>
    <dgm:cxn modelId="{2558A00D-934D-460E-A594-03EDC3929122}" type="presOf" srcId="{2689D2CD-B9FB-4FC5-8B2E-191B8BA8D03A}" destId="{6FE9ACCC-6ACB-4DD8-AAB9-4A052168BD95}" srcOrd="0" destOrd="0" presId="urn:microsoft.com/office/officeart/2005/8/layout/vList2"/>
    <dgm:cxn modelId="{C2DF2C38-3D76-43FB-80FE-630533AFB693}" type="presOf" srcId="{D801073E-FC37-41A8-BE26-BC3BF8974458}" destId="{CF96FCEE-4DFC-4773-86CD-551A60C814D0}" srcOrd="0" destOrd="0" presId="urn:microsoft.com/office/officeart/2005/8/layout/vList2"/>
    <dgm:cxn modelId="{C3EA674D-7400-422F-9FDA-667E5AF1B173}" srcId="{A44BB099-FCB6-4856-92C4-817E4C77D18C}" destId="{6EDEC7BF-82C1-42CD-ACDA-3DD25AE7FA54}" srcOrd="2" destOrd="0" parTransId="{9B401ECC-65A9-4621-BDEC-5A0AF340C523}" sibTransId="{ABAD0502-1B41-401D-8918-E84CF86429BB}"/>
    <dgm:cxn modelId="{83BEF689-07C2-4985-BDD9-78858C853B72}" srcId="{A44BB099-FCB6-4856-92C4-817E4C77D18C}" destId="{2689D2CD-B9FB-4FC5-8B2E-191B8BA8D03A}" srcOrd="1" destOrd="0" parTransId="{993F5F13-8C82-4BCF-B7A4-617255B0A72A}" sibTransId="{B37C5BCE-E4C6-4998-9BF9-A08C5F7D4347}"/>
    <dgm:cxn modelId="{E462C59E-C045-4B36-8AD4-D57DAA9F2159}" srcId="{A44BB099-FCB6-4856-92C4-817E4C77D18C}" destId="{D801073E-FC37-41A8-BE26-BC3BF8974458}" srcOrd="0" destOrd="0" parTransId="{E91273D7-E6E8-410E-B6F5-91E8FF1BD965}" sibTransId="{D6242AF4-7E4D-43A1-A902-6CB1CFFDF94D}"/>
    <dgm:cxn modelId="{C55640A3-30C0-4955-BE53-DB8E2AF21C21}" type="presOf" srcId="{6EDEC7BF-82C1-42CD-ACDA-3DD25AE7FA54}" destId="{D42DB5A5-3923-4C8E-B99F-E71BCA8DA0CA}" srcOrd="0" destOrd="0" presId="urn:microsoft.com/office/officeart/2005/8/layout/vList2"/>
    <dgm:cxn modelId="{2369C4E3-525D-4B93-96E1-2E7A4199BF41}" type="presOf" srcId="{A44BB099-FCB6-4856-92C4-817E4C77D18C}" destId="{770C7AA2-C001-43AE-9C48-36204DAF81C8}" srcOrd="0" destOrd="0" presId="urn:microsoft.com/office/officeart/2005/8/layout/vList2"/>
    <dgm:cxn modelId="{AB130165-5031-442C-8756-52E0CD18410B}" type="presParOf" srcId="{770C7AA2-C001-43AE-9C48-36204DAF81C8}" destId="{CF96FCEE-4DFC-4773-86CD-551A60C814D0}" srcOrd="0" destOrd="0" presId="urn:microsoft.com/office/officeart/2005/8/layout/vList2"/>
    <dgm:cxn modelId="{F5E663EC-52ED-48E5-B99A-9BABC3BD031F}" type="presParOf" srcId="{770C7AA2-C001-43AE-9C48-36204DAF81C8}" destId="{421533C8-F934-45E1-B9E3-69E3751EB94C}" srcOrd="1" destOrd="0" presId="urn:microsoft.com/office/officeart/2005/8/layout/vList2"/>
    <dgm:cxn modelId="{890492B6-0C21-44C5-B4F1-F8036BDA1261}" type="presParOf" srcId="{770C7AA2-C001-43AE-9C48-36204DAF81C8}" destId="{6FE9ACCC-6ACB-4DD8-AAB9-4A052168BD95}" srcOrd="2" destOrd="0" presId="urn:microsoft.com/office/officeart/2005/8/layout/vList2"/>
    <dgm:cxn modelId="{4DB1B097-AFE9-4782-B221-93FFEB8D3849}" type="presParOf" srcId="{770C7AA2-C001-43AE-9C48-36204DAF81C8}" destId="{7B60FECD-AD86-4C69-B9FB-B0B7CADDB41A}" srcOrd="3" destOrd="0" presId="urn:microsoft.com/office/officeart/2005/8/layout/vList2"/>
    <dgm:cxn modelId="{D6DE82E7-2E70-47FD-A357-A17F67BDFBB7}" type="presParOf" srcId="{770C7AA2-C001-43AE-9C48-36204DAF81C8}" destId="{D42DB5A5-3923-4C8E-B99F-E71BCA8DA0CA}"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70A446-10E1-42DE-BC7C-6BFEC0EBA0D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335CA0FB-1D30-4458-99C2-6A123FB05A0C}">
      <dgm:prSet/>
      <dgm:spPr/>
      <dgm:t>
        <a:bodyPr/>
        <a:lstStyle/>
        <a:p>
          <a:r>
            <a:rPr lang="en-GB"/>
            <a:t>94% of local authorities described their approaches to tackling smoking-related inequalities. Approaches included:</a:t>
          </a:r>
          <a:endParaRPr lang="en-US"/>
        </a:p>
      </dgm:t>
    </dgm:pt>
    <dgm:pt modelId="{01F44ABD-6D6D-4ACF-A35C-CBE458BC84DC}" type="parTrans" cxnId="{7C8A7132-E1F7-46FC-8BC6-8376C8D5836F}">
      <dgm:prSet/>
      <dgm:spPr/>
      <dgm:t>
        <a:bodyPr/>
        <a:lstStyle/>
        <a:p>
          <a:endParaRPr lang="en-US"/>
        </a:p>
      </dgm:t>
    </dgm:pt>
    <dgm:pt modelId="{BCD6EBDD-DD58-4567-8B3C-9355906E49FB}" type="sibTrans" cxnId="{7C8A7132-E1F7-46FC-8BC6-8376C8D5836F}">
      <dgm:prSet/>
      <dgm:spPr/>
      <dgm:t>
        <a:bodyPr/>
        <a:lstStyle/>
        <a:p>
          <a:endParaRPr lang="en-US"/>
        </a:p>
      </dgm:t>
    </dgm:pt>
    <dgm:pt modelId="{2F3C41F5-EB99-4196-981E-4EEE1F21708A}">
      <dgm:prSet/>
      <dgm:spPr/>
      <dgm:t>
        <a:bodyPr/>
        <a:lstStyle/>
        <a:p>
          <a:r>
            <a:rPr lang="en-GB" b="1"/>
            <a:t>Gaining intelligence </a:t>
          </a:r>
          <a:r>
            <a:rPr lang="en-GB"/>
            <a:t>to understand the profile of local needs and inequalities </a:t>
          </a:r>
          <a:endParaRPr lang="en-US"/>
        </a:p>
      </dgm:t>
    </dgm:pt>
    <dgm:pt modelId="{363C1D2C-13C9-4713-85E5-064910668EDB}" type="parTrans" cxnId="{CAC6F6D8-96A9-4F74-A327-F57EA09D3A7E}">
      <dgm:prSet/>
      <dgm:spPr/>
      <dgm:t>
        <a:bodyPr/>
        <a:lstStyle/>
        <a:p>
          <a:endParaRPr lang="en-US"/>
        </a:p>
      </dgm:t>
    </dgm:pt>
    <dgm:pt modelId="{485145D4-0B43-415C-BFE9-FDA0C4257392}" type="sibTrans" cxnId="{CAC6F6D8-96A9-4F74-A327-F57EA09D3A7E}">
      <dgm:prSet/>
      <dgm:spPr/>
      <dgm:t>
        <a:bodyPr/>
        <a:lstStyle/>
        <a:p>
          <a:endParaRPr lang="en-US"/>
        </a:p>
      </dgm:t>
    </dgm:pt>
    <dgm:pt modelId="{DC470AFF-EEFC-40A1-9451-6C11A648C9E1}">
      <dgm:prSet/>
      <dgm:spPr/>
      <dgm:t>
        <a:bodyPr/>
        <a:lstStyle/>
        <a:p>
          <a:r>
            <a:rPr lang="en-GB" b="1"/>
            <a:t>Strategic planning with local partners </a:t>
          </a:r>
          <a:endParaRPr lang="en-US"/>
        </a:p>
      </dgm:t>
    </dgm:pt>
    <dgm:pt modelId="{6055E207-B01E-4858-9596-C2BAAF25665C}" type="parTrans" cxnId="{5BF81B3C-7798-45BE-9385-5BB1FEAFAB16}">
      <dgm:prSet/>
      <dgm:spPr/>
      <dgm:t>
        <a:bodyPr/>
        <a:lstStyle/>
        <a:p>
          <a:endParaRPr lang="en-US"/>
        </a:p>
      </dgm:t>
    </dgm:pt>
    <dgm:pt modelId="{965305B6-2161-41AE-97E9-E6BFF98E3B3A}" type="sibTrans" cxnId="{5BF81B3C-7798-45BE-9385-5BB1FEAFAB16}">
      <dgm:prSet/>
      <dgm:spPr/>
      <dgm:t>
        <a:bodyPr/>
        <a:lstStyle/>
        <a:p>
          <a:endParaRPr lang="en-US"/>
        </a:p>
      </dgm:t>
    </dgm:pt>
    <dgm:pt modelId="{614BC6D4-79CA-4906-991E-94C7BDB875C4}">
      <dgm:prSet/>
      <dgm:spPr/>
      <dgm:t>
        <a:bodyPr/>
        <a:lstStyle/>
        <a:p>
          <a:r>
            <a:rPr lang="en-GB" b="1"/>
            <a:t>KPIs or targets </a:t>
          </a:r>
          <a:r>
            <a:rPr lang="en-GB"/>
            <a:t>for tobacco control which were differentiated by priority populations</a:t>
          </a:r>
          <a:endParaRPr lang="en-US"/>
        </a:p>
      </dgm:t>
    </dgm:pt>
    <dgm:pt modelId="{44971471-2AC1-4872-B55C-11DEA3C4258E}" type="parTrans" cxnId="{39794D69-D5D3-4E94-B8D2-4F5CB0D3DE85}">
      <dgm:prSet/>
      <dgm:spPr/>
      <dgm:t>
        <a:bodyPr/>
        <a:lstStyle/>
        <a:p>
          <a:endParaRPr lang="en-US"/>
        </a:p>
      </dgm:t>
    </dgm:pt>
    <dgm:pt modelId="{8D3B52EB-4C8A-4081-9D71-32CFC69BB14A}" type="sibTrans" cxnId="{39794D69-D5D3-4E94-B8D2-4F5CB0D3DE85}">
      <dgm:prSet/>
      <dgm:spPr/>
      <dgm:t>
        <a:bodyPr/>
        <a:lstStyle/>
        <a:p>
          <a:endParaRPr lang="en-US"/>
        </a:p>
      </dgm:t>
    </dgm:pt>
    <dgm:pt modelId="{4BE58AF0-811D-4F4A-B0B6-BDD0FB8F9BD1}">
      <dgm:prSet/>
      <dgm:spPr/>
      <dgm:t>
        <a:bodyPr/>
        <a:lstStyle/>
        <a:p>
          <a:r>
            <a:rPr lang="en-GB" b="1"/>
            <a:t>Targeting of stop smoking services. A</a:t>
          </a:r>
          <a:r>
            <a:rPr lang="en-GB"/>
            <a:t> variety of approaches to targeting including area-based clinics, integration with other high-need services, workplace support, specialist advisers, the use of incentives, and outreach into communities.</a:t>
          </a:r>
          <a:endParaRPr lang="en-US"/>
        </a:p>
      </dgm:t>
    </dgm:pt>
    <dgm:pt modelId="{330048CC-2EE3-4F04-847F-0815EB89B66A}" type="parTrans" cxnId="{D4E1494F-43CC-4CCA-823E-0BFA821BDE5F}">
      <dgm:prSet/>
      <dgm:spPr/>
      <dgm:t>
        <a:bodyPr/>
        <a:lstStyle/>
        <a:p>
          <a:endParaRPr lang="en-US"/>
        </a:p>
      </dgm:t>
    </dgm:pt>
    <dgm:pt modelId="{4B6DF1EF-583C-4D44-AA3D-71F40517F8AB}" type="sibTrans" cxnId="{D4E1494F-43CC-4CCA-823E-0BFA821BDE5F}">
      <dgm:prSet/>
      <dgm:spPr/>
      <dgm:t>
        <a:bodyPr/>
        <a:lstStyle/>
        <a:p>
          <a:endParaRPr lang="en-US"/>
        </a:p>
      </dgm:t>
    </dgm:pt>
    <dgm:pt modelId="{7F1B716F-3F29-4E12-BDA9-F9A325C8B7AD}">
      <dgm:prSet/>
      <dgm:spPr/>
      <dgm:t>
        <a:bodyPr/>
        <a:lstStyle/>
        <a:p>
          <a:r>
            <a:rPr lang="en-GB" b="1"/>
            <a:t>An accessible, flexible and adaptable universal service </a:t>
          </a:r>
          <a:r>
            <a:rPr lang="en-GB"/>
            <a:t>is itself integral to the task of reducing inequalities. Most local authorities did not limit their stop smoking services to target populations but integrated targeted approaches with a universal service. </a:t>
          </a:r>
          <a:endParaRPr lang="en-US"/>
        </a:p>
      </dgm:t>
    </dgm:pt>
    <dgm:pt modelId="{597BC103-0C4C-4508-8628-8D81DD67F074}" type="parTrans" cxnId="{BEE935B2-15C2-4A2E-8585-4913FEC9882C}">
      <dgm:prSet/>
      <dgm:spPr/>
      <dgm:t>
        <a:bodyPr/>
        <a:lstStyle/>
        <a:p>
          <a:endParaRPr lang="en-US"/>
        </a:p>
      </dgm:t>
    </dgm:pt>
    <dgm:pt modelId="{0302A744-0023-4084-B72F-B8101E673101}" type="sibTrans" cxnId="{BEE935B2-15C2-4A2E-8585-4913FEC9882C}">
      <dgm:prSet/>
      <dgm:spPr/>
      <dgm:t>
        <a:bodyPr/>
        <a:lstStyle/>
        <a:p>
          <a:endParaRPr lang="en-US"/>
        </a:p>
      </dgm:t>
    </dgm:pt>
    <dgm:pt modelId="{10FB9861-8353-4885-AE63-54D4EB32F2DB}">
      <dgm:prSet/>
      <dgm:spPr/>
      <dgm:t>
        <a:bodyPr/>
        <a:lstStyle/>
        <a:p>
          <a:r>
            <a:rPr lang="en-GB" b="1"/>
            <a:t>Tackling the illicit trade </a:t>
          </a:r>
          <a:r>
            <a:rPr lang="en-GB"/>
            <a:t>was identified by some as a key component of local and regional efforts to reduce smoking-related inequalities. </a:t>
          </a:r>
          <a:endParaRPr lang="en-US"/>
        </a:p>
      </dgm:t>
    </dgm:pt>
    <dgm:pt modelId="{AF820E20-5635-47EC-946E-30093F9A0DBA}" type="parTrans" cxnId="{493D92A2-F6AA-4E39-9FB7-CD6A24A8CE6E}">
      <dgm:prSet/>
      <dgm:spPr/>
      <dgm:t>
        <a:bodyPr/>
        <a:lstStyle/>
        <a:p>
          <a:endParaRPr lang="en-US"/>
        </a:p>
      </dgm:t>
    </dgm:pt>
    <dgm:pt modelId="{7131285A-0B51-4C27-B52D-4392848E7140}" type="sibTrans" cxnId="{493D92A2-F6AA-4E39-9FB7-CD6A24A8CE6E}">
      <dgm:prSet/>
      <dgm:spPr/>
      <dgm:t>
        <a:bodyPr/>
        <a:lstStyle/>
        <a:p>
          <a:endParaRPr lang="en-US"/>
        </a:p>
      </dgm:t>
    </dgm:pt>
    <dgm:pt modelId="{2B527F49-4C8C-4435-8BAF-CC59E19913A9}" type="pres">
      <dgm:prSet presAssocID="{5E70A446-10E1-42DE-BC7C-6BFEC0EBA0DC}" presName="linear" presStyleCnt="0">
        <dgm:presLayoutVars>
          <dgm:animLvl val="lvl"/>
          <dgm:resizeHandles val="exact"/>
        </dgm:presLayoutVars>
      </dgm:prSet>
      <dgm:spPr/>
    </dgm:pt>
    <dgm:pt modelId="{EC53F318-3149-44B8-A121-B9E7263105DA}" type="pres">
      <dgm:prSet presAssocID="{335CA0FB-1D30-4458-99C2-6A123FB05A0C}" presName="parentText" presStyleLbl="node1" presStyleIdx="0" presStyleCnt="1">
        <dgm:presLayoutVars>
          <dgm:chMax val="0"/>
          <dgm:bulletEnabled val="1"/>
        </dgm:presLayoutVars>
      </dgm:prSet>
      <dgm:spPr/>
    </dgm:pt>
    <dgm:pt modelId="{0FD53F3B-CC34-4052-86AD-BF7FFD44663E}" type="pres">
      <dgm:prSet presAssocID="{335CA0FB-1D30-4458-99C2-6A123FB05A0C}" presName="childText" presStyleLbl="revTx" presStyleIdx="0" presStyleCnt="1">
        <dgm:presLayoutVars>
          <dgm:bulletEnabled val="1"/>
        </dgm:presLayoutVars>
      </dgm:prSet>
      <dgm:spPr/>
    </dgm:pt>
  </dgm:ptLst>
  <dgm:cxnLst>
    <dgm:cxn modelId="{F2CC8E1C-D43F-4D64-9900-E643E73FAF7B}" type="presOf" srcId="{335CA0FB-1D30-4458-99C2-6A123FB05A0C}" destId="{EC53F318-3149-44B8-A121-B9E7263105DA}" srcOrd="0" destOrd="0" presId="urn:microsoft.com/office/officeart/2005/8/layout/vList2"/>
    <dgm:cxn modelId="{D5300126-FBE7-48F1-B210-AFB25F62D01C}" type="presOf" srcId="{5E70A446-10E1-42DE-BC7C-6BFEC0EBA0DC}" destId="{2B527F49-4C8C-4435-8BAF-CC59E19913A9}" srcOrd="0" destOrd="0" presId="urn:microsoft.com/office/officeart/2005/8/layout/vList2"/>
    <dgm:cxn modelId="{FFA4F82C-C2ED-4F7A-A789-4AED1DA6780A}" type="presOf" srcId="{4BE58AF0-811D-4F4A-B0B6-BDD0FB8F9BD1}" destId="{0FD53F3B-CC34-4052-86AD-BF7FFD44663E}" srcOrd="0" destOrd="3" presId="urn:microsoft.com/office/officeart/2005/8/layout/vList2"/>
    <dgm:cxn modelId="{7C8A7132-E1F7-46FC-8BC6-8376C8D5836F}" srcId="{5E70A446-10E1-42DE-BC7C-6BFEC0EBA0DC}" destId="{335CA0FB-1D30-4458-99C2-6A123FB05A0C}" srcOrd="0" destOrd="0" parTransId="{01F44ABD-6D6D-4ACF-A35C-CBE458BC84DC}" sibTransId="{BCD6EBDD-DD58-4567-8B3C-9355906E49FB}"/>
    <dgm:cxn modelId="{C0295533-C0F1-4AC3-9D39-1CD8AC545393}" type="presOf" srcId="{2F3C41F5-EB99-4196-981E-4EEE1F21708A}" destId="{0FD53F3B-CC34-4052-86AD-BF7FFD44663E}" srcOrd="0" destOrd="0" presId="urn:microsoft.com/office/officeart/2005/8/layout/vList2"/>
    <dgm:cxn modelId="{5BF81B3C-7798-45BE-9385-5BB1FEAFAB16}" srcId="{335CA0FB-1D30-4458-99C2-6A123FB05A0C}" destId="{DC470AFF-EEFC-40A1-9451-6C11A648C9E1}" srcOrd="1" destOrd="0" parTransId="{6055E207-B01E-4858-9596-C2BAAF25665C}" sibTransId="{965305B6-2161-41AE-97E9-E6BFF98E3B3A}"/>
    <dgm:cxn modelId="{39794D69-D5D3-4E94-B8D2-4F5CB0D3DE85}" srcId="{335CA0FB-1D30-4458-99C2-6A123FB05A0C}" destId="{614BC6D4-79CA-4906-991E-94C7BDB875C4}" srcOrd="2" destOrd="0" parTransId="{44971471-2AC1-4872-B55C-11DEA3C4258E}" sibTransId="{8D3B52EB-4C8A-4081-9D71-32CFC69BB14A}"/>
    <dgm:cxn modelId="{D4E1494F-43CC-4CCA-823E-0BFA821BDE5F}" srcId="{335CA0FB-1D30-4458-99C2-6A123FB05A0C}" destId="{4BE58AF0-811D-4F4A-B0B6-BDD0FB8F9BD1}" srcOrd="3" destOrd="0" parTransId="{330048CC-2EE3-4F04-847F-0815EB89B66A}" sibTransId="{4B6DF1EF-583C-4D44-AA3D-71F40517F8AB}"/>
    <dgm:cxn modelId="{4C00208B-2721-4C0B-BFB9-F85ED56C031B}" type="presOf" srcId="{10FB9861-8353-4885-AE63-54D4EB32F2DB}" destId="{0FD53F3B-CC34-4052-86AD-BF7FFD44663E}" srcOrd="0" destOrd="5" presId="urn:microsoft.com/office/officeart/2005/8/layout/vList2"/>
    <dgm:cxn modelId="{493D92A2-F6AA-4E39-9FB7-CD6A24A8CE6E}" srcId="{335CA0FB-1D30-4458-99C2-6A123FB05A0C}" destId="{10FB9861-8353-4885-AE63-54D4EB32F2DB}" srcOrd="5" destOrd="0" parTransId="{AF820E20-5635-47EC-946E-30093F9A0DBA}" sibTransId="{7131285A-0B51-4C27-B52D-4392848E7140}"/>
    <dgm:cxn modelId="{BEE935B2-15C2-4A2E-8585-4913FEC9882C}" srcId="{335CA0FB-1D30-4458-99C2-6A123FB05A0C}" destId="{7F1B716F-3F29-4E12-BDA9-F9A325C8B7AD}" srcOrd="4" destOrd="0" parTransId="{597BC103-0C4C-4508-8628-8D81DD67F074}" sibTransId="{0302A744-0023-4084-B72F-B8101E673101}"/>
    <dgm:cxn modelId="{4A99A0D6-185C-4907-B70D-93552A58FE5D}" type="presOf" srcId="{614BC6D4-79CA-4906-991E-94C7BDB875C4}" destId="{0FD53F3B-CC34-4052-86AD-BF7FFD44663E}" srcOrd="0" destOrd="2" presId="urn:microsoft.com/office/officeart/2005/8/layout/vList2"/>
    <dgm:cxn modelId="{CAC6F6D8-96A9-4F74-A327-F57EA09D3A7E}" srcId="{335CA0FB-1D30-4458-99C2-6A123FB05A0C}" destId="{2F3C41F5-EB99-4196-981E-4EEE1F21708A}" srcOrd="0" destOrd="0" parTransId="{363C1D2C-13C9-4713-85E5-064910668EDB}" sibTransId="{485145D4-0B43-415C-BFE9-FDA0C4257392}"/>
    <dgm:cxn modelId="{23F743E1-13A2-41AC-BA10-0B8DF73BC01F}" type="presOf" srcId="{DC470AFF-EEFC-40A1-9451-6C11A648C9E1}" destId="{0FD53F3B-CC34-4052-86AD-BF7FFD44663E}" srcOrd="0" destOrd="1" presId="urn:microsoft.com/office/officeart/2005/8/layout/vList2"/>
    <dgm:cxn modelId="{352A90FA-12C7-476B-B4AA-0EA1E50A225C}" type="presOf" srcId="{7F1B716F-3F29-4E12-BDA9-F9A325C8B7AD}" destId="{0FD53F3B-CC34-4052-86AD-BF7FFD44663E}" srcOrd="0" destOrd="4" presId="urn:microsoft.com/office/officeart/2005/8/layout/vList2"/>
    <dgm:cxn modelId="{C8DB72DC-9F10-45CA-A5DF-CF52772D8EFD}" type="presParOf" srcId="{2B527F49-4C8C-4435-8BAF-CC59E19913A9}" destId="{EC53F318-3149-44B8-A121-B9E7263105DA}" srcOrd="0" destOrd="0" presId="urn:microsoft.com/office/officeart/2005/8/layout/vList2"/>
    <dgm:cxn modelId="{672B1756-9424-41C2-9AE4-F42BB9B788D0}" type="presParOf" srcId="{2B527F49-4C8C-4435-8BAF-CC59E19913A9}" destId="{0FD53F3B-CC34-4052-86AD-BF7FFD44663E}"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5D1CABA-6ACE-43CA-877F-21828C75871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69DAFDC-6AFC-42FD-993D-E3DB51638BB5}">
      <dgm:prSet/>
      <dgm:spPr/>
      <dgm:t>
        <a:bodyPr/>
        <a:lstStyle/>
        <a:p>
          <a:r>
            <a:rPr lang="en-GB"/>
            <a:t>All but two local authorities commissioned or provided stop smoking services.</a:t>
          </a:r>
          <a:endParaRPr lang="en-US"/>
        </a:p>
      </dgm:t>
    </dgm:pt>
    <dgm:pt modelId="{4622191B-6C7F-4014-9453-706590D52E42}" type="parTrans" cxnId="{5B28668C-4BAB-404B-AA3F-EB60ABB58CD0}">
      <dgm:prSet/>
      <dgm:spPr/>
      <dgm:t>
        <a:bodyPr/>
        <a:lstStyle/>
        <a:p>
          <a:endParaRPr lang="en-US"/>
        </a:p>
      </dgm:t>
    </dgm:pt>
    <dgm:pt modelId="{6B91027D-277C-40AF-BE7C-21194D0B0281}" type="sibTrans" cxnId="{5B28668C-4BAB-404B-AA3F-EB60ABB58CD0}">
      <dgm:prSet/>
      <dgm:spPr/>
      <dgm:t>
        <a:bodyPr/>
        <a:lstStyle/>
        <a:p>
          <a:endParaRPr lang="en-US"/>
        </a:p>
      </dgm:t>
    </dgm:pt>
    <dgm:pt modelId="{EDDAC061-D09E-43D3-B16A-EF65155E6031}">
      <dgm:prSet/>
      <dgm:spPr/>
      <dgm:t>
        <a:bodyPr/>
        <a:lstStyle/>
        <a:p>
          <a:r>
            <a:rPr lang="en-GB" b="1"/>
            <a:t>Specialist stop smoking services </a:t>
          </a:r>
          <a:r>
            <a:rPr lang="en-GB"/>
            <a:t>were commissioned by 72% of local authorities. This includes 63% of local authorities that delivered a universal service.</a:t>
          </a:r>
          <a:endParaRPr lang="en-US"/>
        </a:p>
      </dgm:t>
    </dgm:pt>
    <dgm:pt modelId="{D199C5D3-6A8B-4B51-95E0-5FD0A83EB0FF}" type="parTrans" cxnId="{CD5E937E-3923-446D-AB56-9A7682D6E9C5}">
      <dgm:prSet/>
      <dgm:spPr/>
      <dgm:t>
        <a:bodyPr/>
        <a:lstStyle/>
        <a:p>
          <a:endParaRPr lang="en-US"/>
        </a:p>
      </dgm:t>
    </dgm:pt>
    <dgm:pt modelId="{C32DD42D-1BAC-48DD-93EA-06685AEFCFB5}" type="sibTrans" cxnId="{CD5E937E-3923-446D-AB56-9A7682D6E9C5}">
      <dgm:prSet/>
      <dgm:spPr/>
      <dgm:t>
        <a:bodyPr/>
        <a:lstStyle/>
        <a:p>
          <a:endParaRPr lang="en-US"/>
        </a:p>
      </dgm:t>
    </dgm:pt>
    <dgm:pt modelId="{D964AD22-29A4-4E0C-A2D5-A11787604595}">
      <dgm:prSet/>
      <dgm:spPr/>
      <dgm:t>
        <a:bodyPr/>
        <a:lstStyle/>
        <a:p>
          <a:r>
            <a:rPr lang="en-GB"/>
            <a:t>Most services offer a mix of support types </a:t>
          </a:r>
          <a:endParaRPr lang="en-US"/>
        </a:p>
      </dgm:t>
    </dgm:pt>
    <dgm:pt modelId="{513612CF-4E17-46FA-A0C4-3A9047000617}" type="parTrans" cxnId="{89C6239C-2F45-4C0E-A2EF-85F5589F1D64}">
      <dgm:prSet/>
      <dgm:spPr/>
      <dgm:t>
        <a:bodyPr/>
        <a:lstStyle/>
        <a:p>
          <a:endParaRPr lang="en-US"/>
        </a:p>
      </dgm:t>
    </dgm:pt>
    <dgm:pt modelId="{377ED3C2-D81F-46C3-A34A-A71924F05DC1}" type="sibTrans" cxnId="{89C6239C-2F45-4C0E-A2EF-85F5589F1D64}">
      <dgm:prSet/>
      <dgm:spPr/>
      <dgm:t>
        <a:bodyPr/>
        <a:lstStyle/>
        <a:p>
          <a:endParaRPr lang="en-US"/>
        </a:p>
      </dgm:t>
    </dgm:pt>
    <dgm:pt modelId="{1FC647B6-DA50-493F-9734-71AA8A41E75A}" type="pres">
      <dgm:prSet presAssocID="{15D1CABA-6ACE-43CA-877F-21828C758718}" presName="linear" presStyleCnt="0">
        <dgm:presLayoutVars>
          <dgm:animLvl val="lvl"/>
          <dgm:resizeHandles val="exact"/>
        </dgm:presLayoutVars>
      </dgm:prSet>
      <dgm:spPr/>
    </dgm:pt>
    <dgm:pt modelId="{E89450E4-5B35-4BDA-9263-CA1F2BCEF523}" type="pres">
      <dgm:prSet presAssocID="{969DAFDC-6AFC-42FD-993D-E3DB51638BB5}" presName="parentText" presStyleLbl="node1" presStyleIdx="0" presStyleCnt="3">
        <dgm:presLayoutVars>
          <dgm:chMax val="0"/>
          <dgm:bulletEnabled val="1"/>
        </dgm:presLayoutVars>
      </dgm:prSet>
      <dgm:spPr/>
    </dgm:pt>
    <dgm:pt modelId="{3AF34A6C-6832-42A6-B2C3-00EF4C888317}" type="pres">
      <dgm:prSet presAssocID="{6B91027D-277C-40AF-BE7C-21194D0B0281}" presName="spacer" presStyleCnt="0"/>
      <dgm:spPr/>
    </dgm:pt>
    <dgm:pt modelId="{A7B1F1D3-48E1-44EA-8197-37D1E8184D17}" type="pres">
      <dgm:prSet presAssocID="{EDDAC061-D09E-43D3-B16A-EF65155E6031}" presName="parentText" presStyleLbl="node1" presStyleIdx="1" presStyleCnt="3">
        <dgm:presLayoutVars>
          <dgm:chMax val="0"/>
          <dgm:bulletEnabled val="1"/>
        </dgm:presLayoutVars>
      </dgm:prSet>
      <dgm:spPr/>
    </dgm:pt>
    <dgm:pt modelId="{A440E2B4-39A9-4E21-852D-A6BBF878356E}" type="pres">
      <dgm:prSet presAssocID="{C32DD42D-1BAC-48DD-93EA-06685AEFCFB5}" presName="spacer" presStyleCnt="0"/>
      <dgm:spPr/>
    </dgm:pt>
    <dgm:pt modelId="{1BA2F227-765B-420F-B5A9-959DDD4A5229}" type="pres">
      <dgm:prSet presAssocID="{D964AD22-29A4-4E0C-A2D5-A11787604595}" presName="parentText" presStyleLbl="node1" presStyleIdx="2" presStyleCnt="3">
        <dgm:presLayoutVars>
          <dgm:chMax val="0"/>
          <dgm:bulletEnabled val="1"/>
        </dgm:presLayoutVars>
      </dgm:prSet>
      <dgm:spPr/>
    </dgm:pt>
  </dgm:ptLst>
  <dgm:cxnLst>
    <dgm:cxn modelId="{FA37EC5F-68B1-432A-800D-5E64F921A258}" type="presOf" srcId="{15D1CABA-6ACE-43CA-877F-21828C758718}" destId="{1FC647B6-DA50-493F-9734-71AA8A41E75A}" srcOrd="0" destOrd="0" presId="urn:microsoft.com/office/officeart/2005/8/layout/vList2"/>
    <dgm:cxn modelId="{C44DE048-8913-4BC8-97AF-8E50D91B8402}" type="presOf" srcId="{D964AD22-29A4-4E0C-A2D5-A11787604595}" destId="{1BA2F227-765B-420F-B5A9-959DDD4A5229}" srcOrd="0" destOrd="0" presId="urn:microsoft.com/office/officeart/2005/8/layout/vList2"/>
    <dgm:cxn modelId="{CD5E937E-3923-446D-AB56-9A7682D6E9C5}" srcId="{15D1CABA-6ACE-43CA-877F-21828C758718}" destId="{EDDAC061-D09E-43D3-B16A-EF65155E6031}" srcOrd="1" destOrd="0" parTransId="{D199C5D3-6A8B-4B51-95E0-5FD0A83EB0FF}" sibTransId="{C32DD42D-1BAC-48DD-93EA-06685AEFCFB5}"/>
    <dgm:cxn modelId="{494AA886-8AD8-475E-A873-0837A588A6CC}" type="presOf" srcId="{969DAFDC-6AFC-42FD-993D-E3DB51638BB5}" destId="{E89450E4-5B35-4BDA-9263-CA1F2BCEF523}" srcOrd="0" destOrd="0" presId="urn:microsoft.com/office/officeart/2005/8/layout/vList2"/>
    <dgm:cxn modelId="{5B28668C-4BAB-404B-AA3F-EB60ABB58CD0}" srcId="{15D1CABA-6ACE-43CA-877F-21828C758718}" destId="{969DAFDC-6AFC-42FD-993D-E3DB51638BB5}" srcOrd="0" destOrd="0" parTransId="{4622191B-6C7F-4014-9453-706590D52E42}" sibTransId="{6B91027D-277C-40AF-BE7C-21194D0B0281}"/>
    <dgm:cxn modelId="{89C6239C-2F45-4C0E-A2EF-85F5589F1D64}" srcId="{15D1CABA-6ACE-43CA-877F-21828C758718}" destId="{D964AD22-29A4-4E0C-A2D5-A11787604595}" srcOrd="2" destOrd="0" parTransId="{513612CF-4E17-46FA-A0C4-3A9047000617}" sibTransId="{377ED3C2-D81F-46C3-A34A-A71924F05DC1}"/>
    <dgm:cxn modelId="{CBB902F0-2F13-4EC5-983F-0EB12F5D6197}" type="presOf" srcId="{EDDAC061-D09E-43D3-B16A-EF65155E6031}" destId="{A7B1F1D3-48E1-44EA-8197-37D1E8184D17}" srcOrd="0" destOrd="0" presId="urn:microsoft.com/office/officeart/2005/8/layout/vList2"/>
    <dgm:cxn modelId="{C14F6D08-7FBE-472F-8D42-592545C4472D}" type="presParOf" srcId="{1FC647B6-DA50-493F-9734-71AA8A41E75A}" destId="{E89450E4-5B35-4BDA-9263-CA1F2BCEF523}" srcOrd="0" destOrd="0" presId="urn:microsoft.com/office/officeart/2005/8/layout/vList2"/>
    <dgm:cxn modelId="{610A71AC-A210-423F-887E-81D9B71C6B70}" type="presParOf" srcId="{1FC647B6-DA50-493F-9734-71AA8A41E75A}" destId="{3AF34A6C-6832-42A6-B2C3-00EF4C888317}" srcOrd="1" destOrd="0" presId="urn:microsoft.com/office/officeart/2005/8/layout/vList2"/>
    <dgm:cxn modelId="{C5DA00FA-AC10-4F16-9C2A-7D5C3C32B7B3}" type="presParOf" srcId="{1FC647B6-DA50-493F-9734-71AA8A41E75A}" destId="{A7B1F1D3-48E1-44EA-8197-37D1E8184D17}" srcOrd="2" destOrd="0" presId="urn:microsoft.com/office/officeart/2005/8/layout/vList2"/>
    <dgm:cxn modelId="{F3D975C9-E055-4E1B-A1FD-4533E8B789D3}" type="presParOf" srcId="{1FC647B6-DA50-493F-9734-71AA8A41E75A}" destId="{A440E2B4-39A9-4E21-852D-A6BBF878356E}" srcOrd="3" destOrd="0" presId="urn:microsoft.com/office/officeart/2005/8/layout/vList2"/>
    <dgm:cxn modelId="{A6375728-7FC1-4008-A8C2-2B8076394C78}" type="presParOf" srcId="{1FC647B6-DA50-493F-9734-71AA8A41E75A}" destId="{1BA2F227-765B-420F-B5A9-959DDD4A5229}"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3178316-6FAD-4629-AFC9-6B4B4AFE198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23CF9A4-DE4D-432E-8C94-110BAF9F6868}">
      <dgm:prSet/>
      <dgm:spPr/>
      <dgm:t>
        <a:bodyPr/>
        <a:lstStyle/>
        <a:p>
          <a:r>
            <a:rPr lang="en-GB" dirty="0"/>
            <a:t>Demand for stop smoking services had increased in 36% of local authorities and decreased in 18%. </a:t>
          </a:r>
          <a:endParaRPr lang="en-US" dirty="0"/>
        </a:p>
      </dgm:t>
    </dgm:pt>
    <dgm:pt modelId="{9F01244F-3FCE-40B3-BFDB-468CAFD00797}" type="parTrans" cxnId="{9186FD0B-FB73-4BC3-8A6A-FB63D7EB143E}">
      <dgm:prSet/>
      <dgm:spPr/>
      <dgm:t>
        <a:bodyPr/>
        <a:lstStyle/>
        <a:p>
          <a:endParaRPr lang="en-US"/>
        </a:p>
      </dgm:t>
    </dgm:pt>
    <dgm:pt modelId="{F3B4FC03-B761-433A-85DF-AA66DEDC5A84}" type="sibTrans" cxnId="{9186FD0B-FB73-4BC3-8A6A-FB63D7EB143E}">
      <dgm:prSet/>
      <dgm:spPr/>
      <dgm:t>
        <a:bodyPr/>
        <a:lstStyle/>
        <a:p>
          <a:endParaRPr lang="en-US"/>
        </a:p>
      </dgm:t>
    </dgm:pt>
    <dgm:pt modelId="{7314C38D-B6BB-47D5-B03B-2390F4B4643E}">
      <dgm:prSet/>
      <dgm:spPr/>
      <dgm:t>
        <a:bodyPr/>
        <a:lstStyle/>
        <a:p>
          <a:r>
            <a:rPr lang="en-GB"/>
            <a:t>The principal driver of increased demand was the introduction of targeted lung health checks and tobacco dependence treatment services in the NHS. </a:t>
          </a:r>
          <a:endParaRPr lang="en-US"/>
        </a:p>
      </dgm:t>
    </dgm:pt>
    <dgm:pt modelId="{2DE4AF61-9589-44B4-AC60-A0D906D6746D}" type="parTrans" cxnId="{0FDD88E2-CBE4-49CD-BAFA-6C56D19B779F}">
      <dgm:prSet/>
      <dgm:spPr/>
      <dgm:t>
        <a:bodyPr/>
        <a:lstStyle/>
        <a:p>
          <a:endParaRPr lang="en-US"/>
        </a:p>
      </dgm:t>
    </dgm:pt>
    <dgm:pt modelId="{8E912788-B608-4F71-BA12-125C87818034}" type="sibTrans" cxnId="{0FDD88E2-CBE4-49CD-BAFA-6C56D19B779F}">
      <dgm:prSet/>
      <dgm:spPr/>
      <dgm:t>
        <a:bodyPr/>
        <a:lstStyle/>
        <a:p>
          <a:endParaRPr lang="en-US"/>
        </a:p>
      </dgm:t>
    </dgm:pt>
    <dgm:pt modelId="{8AA42666-6589-45A0-A038-FF5A419A495F}">
      <dgm:prSet/>
      <dgm:spPr/>
      <dgm:t>
        <a:bodyPr/>
        <a:lstStyle/>
        <a:p>
          <a:r>
            <a:rPr lang="en-GB"/>
            <a:t>No-one reported a fall in demand due to the NHS taking over responsibility for stop smoking support in maternity, acute and mental health settings.</a:t>
          </a:r>
          <a:endParaRPr lang="en-US"/>
        </a:p>
      </dgm:t>
    </dgm:pt>
    <dgm:pt modelId="{4F9225D9-29D5-47A8-A703-BE7E3AE41807}" type="parTrans" cxnId="{7579ABCA-AEB7-4204-AEE1-26E5616B652C}">
      <dgm:prSet/>
      <dgm:spPr/>
      <dgm:t>
        <a:bodyPr/>
        <a:lstStyle/>
        <a:p>
          <a:endParaRPr lang="en-US"/>
        </a:p>
      </dgm:t>
    </dgm:pt>
    <dgm:pt modelId="{1D97201E-E626-4F16-B7AB-39672A2382E2}" type="sibTrans" cxnId="{7579ABCA-AEB7-4204-AEE1-26E5616B652C}">
      <dgm:prSet/>
      <dgm:spPr/>
      <dgm:t>
        <a:bodyPr/>
        <a:lstStyle/>
        <a:p>
          <a:endParaRPr lang="en-US"/>
        </a:p>
      </dgm:t>
    </dgm:pt>
    <dgm:pt modelId="{349DD093-659D-4C17-A59F-F1FB4C0391AF}" type="pres">
      <dgm:prSet presAssocID="{A3178316-6FAD-4629-AFC9-6B4B4AFE1988}" presName="linear" presStyleCnt="0">
        <dgm:presLayoutVars>
          <dgm:animLvl val="lvl"/>
          <dgm:resizeHandles val="exact"/>
        </dgm:presLayoutVars>
      </dgm:prSet>
      <dgm:spPr/>
    </dgm:pt>
    <dgm:pt modelId="{04F9791B-8E31-41BE-A31A-F0D984DE361D}" type="pres">
      <dgm:prSet presAssocID="{723CF9A4-DE4D-432E-8C94-110BAF9F6868}" presName="parentText" presStyleLbl="node1" presStyleIdx="0" presStyleCnt="3">
        <dgm:presLayoutVars>
          <dgm:chMax val="0"/>
          <dgm:bulletEnabled val="1"/>
        </dgm:presLayoutVars>
      </dgm:prSet>
      <dgm:spPr/>
    </dgm:pt>
    <dgm:pt modelId="{F0D53800-CC22-4A5E-A1CD-2ACE6B49DF69}" type="pres">
      <dgm:prSet presAssocID="{F3B4FC03-B761-433A-85DF-AA66DEDC5A84}" presName="spacer" presStyleCnt="0"/>
      <dgm:spPr/>
    </dgm:pt>
    <dgm:pt modelId="{2DBFEA76-5101-4470-A1B2-81DE4A75C93D}" type="pres">
      <dgm:prSet presAssocID="{7314C38D-B6BB-47D5-B03B-2390F4B4643E}" presName="parentText" presStyleLbl="node1" presStyleIdx="1" presStyleCnt="3">
        <dgm:presLayoutVars>
          <dgm:chMax val="0"/>
          <dgm:bulletEnabled val="1"/>
        </dgm:presLayoutVars>
      </dgm:prSet>
      <dgm:spPr/>
    </dgm:pt>
    <dgm:pt modelId="{9D8C89D9-167F-4392-92DA-3B72162AA496}" type="pres">
      <dgm:prSet presAssocID="{8E912788-B608-4F71-BA12-125C87818034}" presName="spacer" presStyleCnt="0"/>
      <dgm:spPr/>
    </dgm:pt>
    <dgm:pt modelId="{8E6DD740-3745-4774-B988-8C596FF3471A}" type="pres">
      <dgm:prSet presAssocID="{8AA42666-6589-45A0-A038-FF5A419A495F}" presName="parentText" presStyleLbl="node1" presStyleIdx="2" presStyleCnt="3">
        <dgm:presLayoutVars>
          <dgm:chMax val="0"/>
          <dgm:bulletEnabled val="1"/>
        </dgm:presLayoutVars>
      </dgm:prSet>
      <dgm:spPr/>
    </dgm:pt>
  </dgm:ptLst>
  <dgm:cxnLst>
    <dgm:cxn modelId="{9186FD0B-FB73-4BC3-8A6A-FB63D7EB143E}" srcId="{A3178316-6FAD-4629-AFC9-6B4B4AFE1988}" destId="{723CF9A4-DE4D-432E-8C94-110BAF9F6868}" srcOrd="0" destOrd="0" parTransId="{9F01244F-3FCE-40B3-BFDB-468CAFD00797}" sibTransId="{F3B4FC03-B761-433A-85DF-AA66DEDC5A84}"/>
    <dgm:cxn modelId="{BFEBAE18-5EEE-4C76-82BA-862EB222CA73}" type="presOf" srcId="{723CF9A4-DE4D-432E-8C94-110BAF9F6868}" destId="{04F9791B-8E31-41BE-A31A-F0D984DE361D}" srcOrd="0" destOrd="0" presId="urn:microsoft.com/office/officeart/2005/8/layout/vList2"/>
    <dgm:cxn modelId="{F89E245E-CCC6-4DCC-B76C-E9079C4F9E5A}" type="presOf" srcId="{8AA42666-6589-45A0-A038-FF5A419A495F}" destId="{8E6DD740-3745-4774-B988-8C596FF3471A}" srcOrd="0" destOrd="0" presId="urn:microsoft.com/office/officeart/2005/8/layout/vList2"/>
    <dgm:cxn modelId="{4C1A706E-F357-41F7-9525-4E513CAEF405}" type="presOf" srcId="{A3178316-6FAD-4629-AFC9-6B4B4AFE1988}" destId="{349DD093-659D-4C17-A59F-F1FB4C0391AF}" srcOrd="0" destOrd="0" presId="urn:microsoft.com/office/officeart/2005/8/layout/vList2"/>
    <dgm:cxn modelId="{918131AC-36DA-4AB1-A473-65739C9F7085}" type="presOf" srcId="{7314C38D-B6BB-47D5-B03B-2390F4B4643E}" destId="{2DBFEA76-5101-4470-A1B2-81DE4A75C93D}" srcOrd="0" destOrd="0" presId="urn:microsoft.com/office/officeart/2005/8/layout/vList2"/>
    <dgm:cxn modelId="{7579ABCA-AEB7-4204-AEE1-26E5616B652C}" srcId="{A3178316-6FAD-4629-AFC9-6B4B4AFE1988}" destId="{8AA42666-6589-45A0-A038-FF5A419A495F}" srcOrd="2" destOrd="0" parTransId="{4F9225D9-29D5-47A8-A703-BE7E3AE41807}" sibTransId="{1D97201E-E626-4F16-B7AB-39672A2382E2}"/>
    <dgm:cxn modelId="{0FDD88E2-CBE4-49CD-BAFA-6C56D19B779F}" srcId="{A3178316-6FAD-4629-AFC9-6B4B4AFE1988}" destId="{7314C38D-B6BB-47D5-B03B-2390F4B4643E}" srcOrd="1" destOrd="0" parTransId="{2DE4AF61-9589-44B4-AC60-A0D906D6746D}" sibTransId="{8E912788-B608-4F71-BA12-125C87818034}"/>
    <dgm:cxn modelId="{7EF44954-99C0-48BF-A4DC-499F80B9ACC7}" type="presParOf" srcId="{349DD093-659D-4C17-A59F-F1FB4C0391AF}" destId="{04F9791B-8E31-41BE-A31A-F0D984DE361D}" srcOrd="0" destOrd="0" presId="urn:microsoft.com/office/officeart/2005/8/layout/vList2"/>
    <dgm:cxn modelId="{D368DE5F-00C3-451E-9C31-2E055369A66C}" type="presParOf" srcId="{349DD093-659D-4C17-A59F-F1FB4C0391AF}" destId="{F0D53800-CC22-4A5E-A1CD-2ACE6B49DF69}" srcOrd="1" destOrd="0" presId="urn:microsoft.com/office/officeart/2005/8/layout/vList2"/>
    <dgm:cxn modelId="{49A595C3-4450-4275-9786-1ECDBE78A01E}" type="presParOf" srcId="{349DD093-659D-4C17-A59F-F1FB4C0391AF}" destId="{2DBFEA76-5101-4470-A1B2-81DE4A75C93D}" srcOrd="2" destOrd="0" presId="urn:microsoft.com/office/officeart/2005/8/layout/vList2"/>
    <dgm:cxn modelId="{052DF882-73D8-4992-A9CF-6BC078EEC748}" type="presParOf" srcId="{349DD093-659D-4C17-A59F-F1FB4C0391AF}" destId="{9D8C89D9-167F-4392-92DA-3B72162AA496}" srcOrd="3" destOrd="0" presId="urn:microsoft.com/office/officeart/2005/8/layout/vList2"/>
    <dgm:cxn modelId="{6078CEE1-44AC-43E4-A169-50A5F1E355D7}" type="presParOf" srcId="{349DD093-659D-4C17-A59F-F1FB4C0391AF}" destId="{8E6DD740-3745-4774-B988-8C596FF3471A}"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B95A45D-15B9-449C-A3DC-4AFB7181D1B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600788E-8E1C-42C3-9686-46AD098AC6FD}">
      <dgm:prSet/>
      <dgm:spPr/>
      <dgm:t>
        <a:bodyPr/>
        <a:lstStyle/>
        <a:p>
          <a:r>
            <a:rPr lang="en-GB" b="1"/>
            <a:t>Enforcement and illicit trade: </a:t>
          </a:r>
          <a:r>
            <a:rPr lang="en-GB"/>
            <a:t>89% of local authorities reported conducting underage test purchases of tobacco products or vapes and/or seizing illicit tobacco products or vapes in the 12 months prior to the survey.</a:t>
          </a:r>
          <a:endParaRPr lang="en-US"/>
        </a:p>
      </dgm:t>
    </dgm:pt>
    <dgm:pt modelId="{36E96609-E509-4750-A57F-2CED6E315C2E}" type="parTrans" cxnId="{80252011-F4CE-49C6-B4CC-4ADA946A1558}">
      <dgm:prSet/>
      <dgm:spPr/>
      <dgm:t>
        <a:bodyPr/>
        <a:lstStyle/>
        <a:p>
          <a:endParaRPr lang="en-US"/>
        </a:p>
      </dgm:t>
    </dgm:pt>
    <dgm:pt modelId="{2FE93182-6CD1-4570-913C-8248635441FE}" type="sibTrans" cxnId="{80252011-F4CE-49C6-B4CC-4ADA946A1558}">
      <dgm:prSet/>
      <dgm:spPr/>
      <dgm:t>
        <a:bodyPr/>
        <a:lstStyle/>
        <a:p>
          <a:endParaRPr lang="en-US"/>
        </a:p>
      </dgm:t>
    </dgm:pt>
    <dgm:pt modelId="{D270E3EA-AD81-4D0C-B398-6B40442FFB27}">
      <dgm:prSet/>
      <dgm:spPr/>
      <dgm:t>
        <a:bodyPr/>
        <a:lstStyle/>
        <a:p>
          <a:r>
            <a:rPr lang="en-GB" b="1" dirty="0"/>
            <a:t>Smokefree environments: </a:t>
          </a:r>
          <a:r>
            <a:rPr lang="en-GB" dirty="0"/>
            <a:t>57% of local authorities had undertaken work in the 12 months prior to the survey to promote smokefree environments including 24% that had supported the creation of new smokefree public spaces and 46% that had undertaken work to promote smokefree homes.</a:t>
          </a:r>
          <a:endParaRPr lang="en-US" dirty="0"/>
        </a:p>
      </dgm:t>
    </dgm:pt>
    <dgm:pt modelId="{23BED26C-F117-4162-AE3E-237B3D66E901}" type="parTrans" cxnId="{417B8B0F-0545-48B5-9B6B-7370234A06CD}">
      <dgm:prSet/>
      <dgm:spPr/>
      <dgm:t>
        <a:bodyPr/>
        <a:lstStyle/>
        <a:p>
          <a:endParaRPr lang="en-US"/>
        </a:p>
      </dgm:t>
    </dgm:pt>
    <dgm:pt modelId="{0858531A-1A32-4D60-ACB7-BA125A438CF9}" type="sibTrans" cxnId="{417B8B0F-0545-48B5-9B6B-7370234A06CD}">
      <dgm:prSet/>
      <dgm:spPr/>
      <dgm:t>
        <a:bodyPr/>
        <a:lstStyle/>
        <a:p>
          <a:endParaRPr lang="en-US"/>
        </a:p>
      </dgm:t>
    </dgm:pt>
    <dgm:pt modelId="{FC90BE45-D880-4BEA-B9B3-5987D4FDF906}">
      <dgm:prSet/>
      <dgm:spPr/>
      <dgm:t>
        <a:bodyPr/>
        <a:lstStyle/>
        <a:p>
          <a:r>
            <a:rPr lang="en-GB" b="1"/>
            <a:t>Children and young people: </a:t>
          </a:r>
          <a:r>
            <a:rPr lang="en-GB"/>
            <a:t>79% of local authorities had done work in the previous 12 months to prevent children and young people smoking tobacco products, and 91% had done work to prevent children and young people vaping.</a:t>
          </a:r>
          <a:endParaRPr lang="en-US"/>
        </a:p>
      </dgm:t>
    </dgm:pt>
    <dgm:pt modelId="{35893DE7-22B2-496A-8529-43C4F8BF13F1}" type="parTrans" cxnId="{3A218739-0910-4A61-BDD6-7E62308B83CF}">
      <dgm:prSet/>
      <dgm:spPr/>
      <dgm:t>
        <a:bodyPr/>
        <a:lstStyle/>
        <a:p>
          <a:endParaRPr lang="en-US"/>
        </a:p>
      </dgm:t>
    </dgm:pt>
    <dgm:pt modelId="{5F1CBAF5-33E3-4C35-8A22-2D66C6E9FEEB}" type="sibTrans" cxnId="{3A218739-0910-4A61-BDD6-7E62308B83CF}">
      <dgm:prSet/>
      <dgm:spPr/>
      <dgm:t>
        <a:bodyPr/>
        <a:lstStyle/>
        <a:p>
          <a:endParaRPr lang="en-US"/>
        </a:p>
      </dgm:t>
    </dgm:pt>
    <dgm:pt modelId="{524F80D6-CC3A-4C28-8B22-6C8267372E1A}">
      <dgm:prSet/>
      <dgm:spPr/>
      <dgm:t>
        <a:bodyPr/>
        <a:lstStyle/>
        <a:p>
          <a:r>
            <a:rPr lang="en-GB" b="1"/>
            <a:t>Public communication campaigns: </a:t>
          </a:r>
          <a:r>
            <a:rPr lang="en-GB"/>
            <a:t>79% of local authorities had run public communication campaigns about smoking and 46% had run public communication campaigns about vaping.</a:t>
          </a:r>
          <a:endParaRPr lang="en-US"/>
        </a:p>
      </dgm:t>
    </dgm:pt>
    <dgm:pt modelId="{3EB1231B-8ABA-4B11-8136-87B2926EF46C}" type="parTrans" cxnId="{2B674CDB-3380-40A2-A80A-3B456917756F}">
      <dgm:prSet/>
      <dgm:spPr/>
      <dgm:t>
        <a:bodyPr/>
        <a:lstStyle/>
        <a:p>
          <a:endParaRPr lang="en-US"/>
        </a:p>
      </dgm:t>
    </dgm:pt>
    <dgm:pt modelId="{0317E131-0EAC-4A49-8FBD-E255FBD02604}" type="sibTrans" cxnId="{2B674CDB-3380-40A2-A80A-3B456917756F}">
      <dgm:prSet/>
      <dgm:spPr/>
      <dgm:t>
        <a:bodyPr/>
        <a:lstStyle/>
        <a:p>
          <a:endParaRPr lang="en-US"/>
        </a:p>
      </dgm:t>
    </dgm:pt>
    <dgm:pt modelId="{816EF197-52D7-4E56-BA0A-DB6A282451C2}" type="pres">
      <dgm:prSet presAssocID="{0B95A45D-15B9-449C-A3DC-4AFB7181D1B1}" presName="linear" presStyleCnt="0">
        <dgm:presLayoutVars>
          <dgm:animLvl val="lvl"/>
          <dgm:resizeHandles val="exact"/>
        </dgm:presLayoutVars>
      </dgm:prSet>
      <dgm:spPr/>
    </dgm:pt>
    <dgm:pt modelId="{F7DC8664-9DBF-4EDD-8D0A-993934012773}" type="pres">
      <dgm:prSet presAssocID="{8600788E-8E1C-42C3-9686-46AD098AC6FD}" presName="parentText" presStyleLbl="node1" presStyleIdx="0" presStyleCnt="4">
        <dgm:presLayoutVars>
          <dgm:chMax val="0"/>
          <dgm:bulletEnabled val="1"/>
        </dgm:presLayoutVars>
      </dgm:prSet>
      <dgm:spPr/>
    </dgm:pt>
    <dgm:pt modelId="{6956058B-173F-4565-A22B-FFDDFA8AC4C4}" type="pres">
      <dgm:prSet presAssocID="{2FE93182-6CD1-4570-913C-8248635441FE}" presName="spacer" presStyleCnt="0"/>
      <dgm:spPr/>
    </dgm:pt>
    <dgm:pt modelId="{97B03B3E-6310-40E5-8092-D4B2C1664125}" type="pres">
      <dgm:prSet presAssocID="{D270E3EA-AD81-4D0C-B398-6B40442FFB27}" presName="parentText" presStyleLbl="node1" presStyleIdx="1" presStyleCnt="4">
        <dgm:presLayoutVars>
          <dgm:chMax val="0"/>
          <dgm:bulletEnabled val="1"/>
        </dgm:presLayoutVars>
      </dgm:prSet>
      <dgm:spPr/>
    </dgm:pt>
    <dgm:pt modelId="{0C84AA3B-A196-438F-B01F-EE5F90FF3367}" type="pres">
      <dgm:prSet presAssocID="{0858531A-1A32-4D60-ACB7-BA125A438CF9}" presName="spacer" presStyleCnt="0"/>
      <dgm:spPr/>
    </dgm:pt>
    <dgm:pt modelId="{FA60A6A0-77AB-466B-A808-4600FF3F342D}" type="pres">
      <dgm:prSet presAssocID="{FC90BE45-D880-4BEA-B9B3-5987D4FDF906}" presName="parentText" presStyleLbl="node1" presStyleIdx="2" presStyleCnt="4">
        <dgm:presLayoutVars>
          <dgm:chMax val="0"/>
          <dgm:bulletEnabled val="1"/>
        </dgm:presLayoutVars>
      </dgm:prSet>
      <dgm:spPr/>
    </dgm:pt>
    <dgm:pt modelId="{6EDD9240-54DB-44F0-9D91-D25E73BFA1BF}" type="pres">
      <dgm:prSet presAssocID="{5F1CBAF5-33E3-4C35-8A22-2D66C6E9FEEB}" presName="spacer" presStyleCnt="0"/>
      <dgm:spPr/>
    </dgm:pt>
    <dgm:pt modelId="{0EB85940-F668-4C42-9FBA-9DF0A53E2A15}" type="pres">
      <dgm:prSet presAssocID="{524F80D6-CC3A-4C28-8B22-6C8267372E1A}" presName="parentText" presStyleLbl="node1" presStyleIdx="3" presStyleCnt="4">
        <dgm:presLayoutVars>
          <dgm:chMax val="0"/>
          <dgm:bulletEnabled val="1"/>
        </dgm:presLayoutVars>
      </dgm:prSet>
      <dgm:spPr/>
    </dgm:pt>
  </dgm:ptLst>
  <dgm:cxnLst>
    <dgm:cxn modelId="{417B8B0F-0545-48B5-9B6B-7370234A06CD}" srcId="{0B95A45D-15B9-449C-A3DC-4AFB7181D1B1}" destId="{D270E3EA-AD81-4D0C-B398-6B40442FFB27}" srcOrd="1" destOrd="0" parTransId="{23BED26C-F117-4162-AE3E-237B3D66E901}" sibTransId="{0858531A-1A32-4D60-ACB7-BA125A438CF9}"/>
    <dgm:cxn modelId="{80252011-F4CE-49C6-B4CC-4ADA946A1558}" srcId="{0B95A45D-15B9-449C-A3DC-4AFB7181D1B1}" destId="{8600788E-8E1C-42C3-9686-46AD098AC6FD}" srcOrd="0" destOrd="0" parTransId="{36E96609-E509-4750-A57F-2CED6E315C2E}" sibTransId="{2FE93182-6CD1-4570-913C-8248635441FE}"/>
    <dgm:cxn modelId="{E3E36816-7F52-4027-99AF-5B885FD7C8CB}" type="presOf" srcId="{524F80D6-CC3A-4C28-8B22-6C8267372E1A}" destId="{0EB85940-F668-4C42-9FBA-9DF0A53E2A15}" srcOrd="0" destOrd="0" presId="urn:microsoft.com/office/officeart/2005/8/layout/vList2"/>
    <dgm:cxn modelId="{D6674A37-0684-4E12-AF08-49B7F8EBDE32}" type="presOf" srcId="{8600788E-8E1C-42C3-9686-46AD098AC6FD}" destId="{F7DC8664-9DBF-4EDD-8D0A-993934012773}" srcOrd="0" destOrd="0" presId="urn:microsoft.com/office/officeart/2005/8/layout/vList2"/>
    <dgm:cxn modelId="{3A218739-0910-4A61-BDD6-7E62308B83CF}" srcId="{0B95A45D-15B9-449C-A3DC-4AFB7181D1B1}" destId="{FC90BE45-D880-4BEA-B9B3-5987D4FDF906}" srcOrd="2" destOrd="0" parTransId="{35893DE7-22B2-496A-8529-43C4F8BF13F1}" sibTransId="{5F1CBAF5-33E3-4C35-8A22-2D66C6E9FEEB}"/>
    <dgm:cxn modelId="{46FB388F-FD0E-4ECF-BD5C-082B21112471}" type="presOf" srcId="{FC90BE45-D880-4BEA-B9B3-5987D4FDF906}" destId="{FA60A6A0-77AB-466B-A808-4600FF3F342D}" srcOrd="0" destOrd="0" presId="urn:microsoft.com/office/officeart/2005/8/layout/vList2"/>
    <dgm:cxn modelId="{BD9BAFD8-5495-4B16-BE1A-8FE87B4188B7}" type="presOf" srcId="{D270E3EA-AD81-4D0C-B398-6B40442FFB27}" destId="{97B03B3E-6310-40E5-8092-D4B2C1664125}" srcOrd="0" destOrd="0" presId="urn:microsoft.com/office/officeart/2005/8/layout/vList2"/>
    <dgm:cxn modelId="{2B674CDB-3380-40A2-A80A-3B456917756F}" srcId="{0B95A45D-15B9-449C-A3DC-4AFB7181D1B1}" destId="{524F80D6-CC3A-4C28-8B22-6C8267372E1A}" srcOrd="3" destOrd="0" parTransId="{3EB1231B-8ABA-4B11-8136-87B2926EF46C}" sibTransId="{0317E131-0EAC-4A49-8FBD-E255FBD02604}"/>
    <dgm:cxn modelId="{877DEDF2-60E0-499B-B741-A7AFAD92898B}" type="presOf" srcId="{0B95A45D-15B9-449C-A3DC-4AFB7181D1B1}" destId="{816EF197-52D7-4E56-BA0A-DB6A282451C2}" srcOrd="0" destOrd="0" presId="urn:microsoft.com/office/officeart/2005/8/layout/vList2"/>
    <dgm:cxn modelId="{0C84E6CC-6CF6-442D-BD44-E69B2D9D5DA2}" type="presParOf" srcId="{816EF197-52D7-4E56-BA0A-DB6A282451C2}" destId="{F7DC8664-9DBF-4EDD-8D0A-993934012773}" srcOrd="0" destOrd="0" presId="urn:microsoft.com/office/officeart/2005/8/layout/vList2"/>
    <dgm:cxn modelId="{CDF7654B-202F-4C4F-AE2C-D1B205A04000}" type="presParOf" srcId="{816EF197-52D7-4E56-BA0A-DB6A282451C2}" destId="{6956058B-173F-4565-A22B-FFDDFA8AC4C4}" srcOrd="1" destOrd="0" presId="urn:microsoft.com/office/officeart/2005/8/layout/vList2"/>
    <dgm:cxn modelId="{34821C91-7829-4EFA-842C-02146165D2FB}" type="presParOf" srcId="{816EF197-52D7-4E56-BA0A-DB6A282451C2}" destId="{97B03B3E-6310-40E5-8092-D4B2C1664125}" srcOrd="2" destOrd="0" presId="urn:microsoft.com/office/officeart/2005/8/layout/vList2"/>
    <dgm:cxn modelId="{AC333214-A143-48A4-B363-2364F890D4F0}" type="presParOf" srcId="{816EF197-52D7-4E56-BA0A-DB6A282451C2}" destId="{0C84AA3B-A196-438F-B01F-EE5F90FF3367}" srcOrd="3" destOrd="0" presId="urn:microsoft.com/office/officeart/2005/8/layout/vList2"/>
    <dgm:cxn modelId="{374471B9-ED1E-4452-8911-8C564182F47C}" type="presParOf" srcId="{816EF197-52D7-4E56-BA0A-DB6A282451C2}" destId="{FA60A6A0-77AB-466B-A808-4600FF3F342D}" srcOrd="4" destOrd="0" presId="urn:microsoft.com/office/officeart/2005/8/layout/vList2"/>
    <dgm:cxn modelId="{01375CAB-EDDD-4E10-BAB0-0EFC840D6893}" type="presParOf" srcId="{816EF197-52D7-4E56-BA0A-DB6A282451C2}" destId="{6EDD9240-54DB-44F0-9D91-D25E73BFA1BF}" srcOrd="5" destOrd="0" presId="urn:microsoft.com/office/officeart/2005/8/layout/vList2"/>
    <dgm:cxn modelId="{64DE3480-4E8A-4A64-972B-F00335666CE8}" type="presParOf" srcId="{816EF197-52D7-4E56-BA0A-DB6A282451C2}" destId="{0EB85940-F668-4C42-9FBA-9DF0A53E2A15}"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80A6EC9-CD42-462A-913F-D6F1925966B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1C83EE7C-2507-452A-9D51-394380F1D52F}">
      <dgm:prSet/>
      <dgm:spPr/>
      <dgm:t>
        <a:bodyPr/>
        <a:lstStyle/>
        <a:p>
          <a:r>
            <a:rPr lang="en-GB"/>
            <a:t>Survey respondents were asked if there were any policies in their local authorities restricting the engagement of their officers or members with representatives of the tobacco, alcohol and food industries. </a:t>
          </a:r>
          <a:endParaRPr lang="en-US"/>
        </a:p>
      </dgm:t>
    </dgm:pt>
    <dgm:pt modelId="{253D24F0-4E6E-4E10-BB3A-F465059721FE}" type="parTrans" cxnId="{01764083-F4AF-444C-A75D-D8C546EFFA8A}">
      <dgm:prSet/>
      <dgm:spPr/>
      <dgm:t>
        <a:bodyPr/>
        <a:lstStyle/>
        <a:p>
          <a:endParaRPr lang="en-US"/>
        </a:p>
      </dgm:t>
    </dgm:pt>
    <dgm:pt modelId="{B7C24CF1-86B8-4A51-A8DF-BFBAB4B39480}" type="sibTrans" cxnId="{01764083-F4AF-444C-A75D-D8C546EFFA8A}">
      <dgm:prSet/>
      <dgm:spPr/>
      <dgm:t>
        <a:bodyPr/>
        <a:lstStyle/>
        <a:p>
          <a:endParaRPr lang="en-US"/>
        </a:p>
      </dgm:t>
    </dgm:pt>
    <dgm:pt modelId="{DDBF9A98-21B7-4FD5-B615-C5C0A13A9512}">
      <dgm:prSet/>
      <dgm:spPr/>
      <dgm:t>
        <a:bodyPr/>
        <a:lstStyle/>
        <a:p>
          <a:r>
            <a:rPr lang="en-GB"/>
            <a:t>Although policies restricting engagement with the tobacco industry were reported in 50% of local authorities, respondents did not know if such policies existed 39% of surveyed local authorities and did not have a policy in 11%.</a:t>
          </a:r>
          <a:endParaRPr lang="en-US"/>
        </a:p>
      </dgm:t>
    </dgm:pt>
    <dgm:pt modelId="{57C7D747-A17C-48CA-9F15-F884C5C4639B}" type="parTrans" cxnId="{4527BA87-5FF3-4689-AEFA-DC689AE9B7AE}">
      <dgm:prSet/>
      <dgm:spPr/>
      <dgm:t>
        <a:bodyPr/>
        <a:lstStyle/>
        <a:p>
          <a:endParaRPr lang="en-US"/>
        </a:p>
      </dgm:t>
    </dgm:pt>
    <dgm:pt modelId="{637BF411-E711-403C-A1C2-2972CBCFDA0F}" type="sibTrans" cxnId="{4527BA87-5FF3-4689-AEFA-DC689AE9B7AE}">
      <dgm:prSet/>
      <dgm:spPr/>
      <dgm:t>
        <a:bodyPr/>
        <a:lstStyle/>
        <a:p>
          <a:endParaRPr lang="en-US"/>
        </a:p>
      </dgm:t>
    </dgm:pt>
    <dgm:pt modelId="{2CE41EF0-4716-44EF-BB57-2EF8B58DF8EF}" type="pres">
      <dgm:prSet presAssocID="{080A6EC9-CD42-462A-913F-D6F1925966B8}" presName="linear" presStyleCnt="0">
        <dgm:presLayoutVars>
          <dgm:animLvl val="lvl"/>
          <dgm:resizeHandles val="exact"/>
        </dgm:presLayoutVars>
      </dgm:prSet>
      <dgm:spPr/>
    </dgm:pt>
    <dgm:pt modelId="{DE16EB0F-97EB-4A13-BB6F-70DFC07109B8}" type="pres">
      <dgm:prSet presAssocID="{1C83EE7C-2507-452A-9D51-394380F1D52F}" presName="parentText" presStyleLbl="node1" presStyleIdx="0" presStyleCnt="2">
        <dgm:presLayoutVars>
          <dgm:chMax val="0"/>
          <dgm:bulletEnabled val="1"/>
        </dgm:presLayoutVars>
      </dgm:prSet>
      <dgm:spPr/>
    </dgm:pt>
    <dgm:pt modelId="{0C3FF869-31C8-4865-9A5A-46872FD21443}" type="pres">
      <dgm:prSet presAssocID="{B7C24CF1-86B8-4A51-A8DF-BFBAB4B39480}" presName="spacer" presStyleCnt="0"/>
      <dgm:spPr/>
    </dgm:pt>
    <dgm:pt modelId="{3DBDAAC7-4112-4A57-9F38-CCA57B881F62}" type="pres">
      <dgm:prSet presAssocID="{DDBF9A98-21B7-4FD5-B615-C5C0A13A9512}" presName="parentText" presStyleLbl="node1" presStyleIdx="1" presStyleCnt="2">
        <dgm:presLayoutVars>
          <dgm:chMax val="0"/>
          <dgm:bulletEnabled val="1"/>
        </dgm:presLayoutVars>
      </dgm:prSet>
      <dgm:spPr/>
    </dgm:pt>
  </dgm:ptLst>
  <dgm:cxnLst>
    <dgm:cxn modelId="{00B0B45F-9FE9-40B2-9415-A559E0E2A688}" type="presOf" srcId="{080A6EC9-CD42-462A-913F-D6F1925966B8}" destId="{2CE41EF0-4716-44EF-BB57-2EF8B58DF8EF}" srcOrd="0" destOrd="0" presId="urn:microsoft.com/office/officeart/2005/8/layout/vList2"/>
    <dgm:cxn modelId="{AC32E362-9946-4939-89DC-4B489A2837FD}" type="presOf" srcId="{DDBF9A98-21B7-4FD5-B615-C5C0A13A9512}" destId="{3DBDAAC7-4112-4A57-9F38-CCA57B881F62}" srcOrd="0" destOrd="0" presId="urn:microsoft.com/office/officeart/2005/8/layout/vList2"/>
    <dgm:cxn modelId="{541FE44B-4A34-44EC-8AB9-E3B5411505FF}" type="presOf" srcId="{1C83EE7C-2507-452A-9D51-394380F1D52F}" destId="{DE16EB0F-97EB-4A13-BB6F-70DFC07109B8}" srcOrd="0" destOrd="0" presId="urn:microsoft.com/office/officeart/2005/8/layout/vList2"/>
    <dgm:cxn modelId="{01764083-F4AF-444C-A75D-D8C546EFFA8A}" srcId="{080A6EC9-CD42-462A-913F-D6F1925966B8}" destId="{1C83EE7C-2507-452A-9D51-394380F1D52F}" srcOrd="0" destOrd="0" parTransId="{253D24F0-4E6E-4E10-BB3A-F465059721FE}" sibTransId="{B7C24CF1-86B8-4A51-A8DF-BFBAB4B39480}"/>
    <dgm:cxn modelId="{4527BA87-5FF3-4689-AEFA-DC689AE9B7AE}" srcId="{080A6EC9-CD42-462A-913F-D6F1925966B8}" destId="{DDBF9A98-21B7-4FD5-B615-C5C0A13A9512}" srcOrd="1" destOrd="0" parTransId="{57C7D747-A17C-48CA-9F15-F884C5C4639B}" sibTransId="{637BF411-E711-403C-A1C2-2972CBCFDA0F}"/>
    <dgm:cxn modelId="{41C9551E-8EDE-495A-9068-BCC4C265B08D}" type="presParOf" srcId="{2CE41EF0-4716-44EF-BB57-2EF8B58DF8EF}" destId="{DE16EB0F-97EB-4A13-BB6F-70DFC07109B8}" srcOrd="0" destOrd="0" presId="urn:microsoft.com/office/officeart/2005/8/layout/vList2"/>
    <dgm:cxn modelId="{3557AD9E-6CAC-4DEB-898A-90F9A1CB76F6}" type="presParOf" srcId="{2CE41EF0-4716-44EF-BB57-2EF8B58DF8EF}" destId="{0C3FF869-31C8-4865-9A5A-46872FD21443}" srcOrd="1" destOrd="0" presId="urn:microsoft.com/office/officeart/2005/8/layout/vList2"/>
    <dgm:cxn modelId="{4D03AF9D-9B33-4254-9391-0ECE49F2AB5D}" type="presParOf" srcId="{2CE41EF0-4716-44EF-BB57-2EF8B58DF8EF}" destId="{3DBDAAC7-4112-4A57-9F38-CCA57B881F62}"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9D2472-1D43-49FC-B5C9-062162419EDF}">
      <dsp:nvSpPr>
        <dsp:cNvPr id="0" name=""/>
        <dsp:cNvSpPr/>
      </dsp:nvSpPr>
      <dsp:spPr>
        <a:xfrm>
          <a:off x="0" y="520747"/>
          <a:ext cx="10583917" cy="5276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a:t>Tobacco control is a the highest priority for local government in 10 years</a:t>
          </a:r>
          <a:endParaRPr lang="en-US" sz="2200" kern="1200"/>
        </a:p>
      </dsp:txBody>
      <dsp:txXfrm>
        <a:off x="25759" y="546506"/>
        <a:ext cx="10532399" cy="476152"/>
      </dsp:txXfrm>
    </dsp:sp>
    <dsp:sp modelId="{FA4AFA3F-6B1F-4B0A-BCD1-CBBE5E302770}">
      <dsp:nvSpPr>
        <dsp:cNvPr id="0" name=""/>
        <dsp:cNvSpPr/>
      </dsp:nvSpPr>
      <dsp:spPr>
        <a:xfrm>
          <a:off x="0" y="1111777"/>
          <a:ext cx="10583917" cy="5276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i="0" kern="1200" baseline="0"/>
            <a:t>Tackling inequalities is central to the tobacco control work of local authorities</a:t>
          </a:r>
          <a:endParaRPr lang="en-US" sz="2200" kern="1200"/>
        </a:p>
      </dsp:txBody>
      <dsp:txXfrm>
        <a:off x="25759" y="1137536"/>
        <a:ext cx="10532399" cy="476152"/>
      </dsp:txXfrm>
    </dsp:sp>
    <dsp:sp modelId="{0B6C86D1-17F6-4709-9489-32CD7D950C94}">
      <dsp:nvSpPr>
        <dsp:cNvPr id="0" name=""/>
        <dsp:cNvSpPr/>
      </dsp:nvSpPr>
      <dsp:spPr>
        <a:xfrm>
          <a:off x="0" y="1702807"/>
          <a:ext cx="10583917" cy="5276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i="0" kern="1200" baseline="0" dirty="0"/>
            <a:t>Almost all local authorities continue to provide support to help smokers quit</a:t>
          </a:r>
          <a:endParaRPr lang="en-US" sz="2200" kern="1200" dirty="0"/>
        </a:p>
      </dsp:txBody>
      <dsp:txXfrm>
        <a:off x="25759" y="1728566"/>
        <a:ext cx="10532399" cy="476152"/>
      </dsp:txXfrm>
    </dsp:sp>
    <dsp:sp modelId="{5B5604CD-02C1-4E82-A146-6283731CB7C2}">
      <dsp:nvSpPr>
        <dsp:cNvPr id="0" name=""/>
        <dsp:cNvSpPr/>
      </dsp:nvSpPr>
      <dsp:spPr>
        <a:xfrm>
          <a:off x="0" y="2293837"/>
          <a:ext cx="10583917" cy="5276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i="0" kern="1200" baseline="0"/>
            <a:t>Local authorities are pursuing a diverse range of activity on tobacco</a:t>
          </a:r>
          <a:endParaRPr lang="en-US" sz="2200" kern="1200"/>
        </a:p>
      </dsp:txBody>
      <dsp:txXfrm>
        <a:off x="25759" y="2319596"/>
        <a:ext cx="10532399" cy="476152"/>
      </dsp:txXfrm>
    </dsp:sp>
    <dsp:sp modelId="{C2E513B3-677C-4962-83CC-549D906B1D49}">
      <dsp:nvSpPr>
        <dsp:cNvPr id="0" name=""/>
        <dsp:cNvSpPr/>
      </dsp:nvSpPr>
      <dsp:spPr>
        <a:xfrm>
          <a:off x="0" y="2884867"/>
          <a:ext cx="10583917" cy="5276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i="0" kern="1200" baseline="0"/>
            <a:t>Relationships between local government and the NHS are growing in importance</a:t>
          </a:r>
          <a:endParaRPr lang="en-US" sz="2200" kern="1200"/>
        </a:p>
      </dsp:txBody>
      <dsp:txXfrm>
        <a:off x="25759" y="2910626"/>
        <a:ext cx="10532399" cy="476152"/>
      </dsp:txXfrm>
    </dsp:sp>
    <dsp:sp modelId="{7463A4E8-34B4-4C53-B3C8-ECA80FEC092B}">
      <dsp:nvSpPr>
        <dsp:cNvPr id="0" name=""/>
        <dsp:cNvSpPr/>
      </dsp:nvSpPr>
      <dsp:spPr>
        <a:xfrm>
          <a:off x="0" y="3475897"/>
          <a:ext cx="10583917" cy="5276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a:t>Not all councils currently have policies in place to protect council from industry influence</a:t>
          </a:r>
          <a:endParaRPr lang="en-US" sz="2200" kern="1200"/>
        </a:p>
      </dsp:txBody>
      <dsp:txXfrm>
        <a:off x="25759" y="3501656"/>
        <a:ext cx="10532399" cy="4761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8282CF-4219-4497-B4FC-1E2349125902}">
      <dsp:nvSpPr>
        <dsp:cNvPr id="0" name=""/>
        <dsp:cNvSpPr/>
      </dsp:nvSpPr>
      <dsp:spPr>
        <a:xfrm>
          <a:off x="0" y="88709"/>
          <a:ext cx="5377510" cy="24675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Tobacco control was perceived to be a high priority in 43 surveyed local authorities (37%) and a low or below average priority in 9 (8%). Higher than at any point in the last decade. </a:t>
          </a:r>
          <a:endParaRPr lang="en-US" sz="2400" kern="1200" dirty="0"/>
        </a:p>
      </dsp:txBody>
      <dsp:txXfrm>
        <a:off x="120455" y="209164"/>
        <a:ext cx="5136600" cy="2226619"/>
      </dsp:txXfrm>
    </dsp:sp>
    <dsp:sp modelId="{A02717F3-C85A-4171-9110-5064FAF15877}">
      <dsp:nvSpPr>
        <dsp:cNvPr id="0" name=""/>
        <dsp:cNvSpPr/>
      </dsp:nvSpPr>
      <dsp:spPr>
        <a:xfrm>
          <a:off x="0" y="2625359"/>
          <a:ext cx="5377510" cy="24675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Tobacco was more often perceived to be a high priority than alcohol, overweight, sexual health and gambling. A high priority for drugs was perceived more often than a high priority for tobacco.</a:t>
          </a:r>
          <a:endParaRPr lang="en-US" sz="2400" kern="1200"/>
        </a:p>
      </dsp:txBody>
      <dsp:txXfrm>
        <a:off x="120455" y="2745814"/>
        <a:ext cx="5136600" cy="22266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96FCEE-4DFC-4773-86CD-551A60C814D0}">
      <dsp:nvSpPr>
        <dsp:cNvPr id="0" name=""/>
        <dsp:cNvSpPr/>
      </dsp:nvSpPr>
      <dsp:spPr>
        <a:xfrm>
          <a:off x="0" y="13695"/>
          <a:ext cx="11329738" cy="1099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b="1" kern="1200"/>
            <a:t>68% </a:t>
          </a:r>
          <a:r>
            <a:rPr lang="en-GB" sz="2000" kern="1200"/>
            <a:t>of local authorities had a </a:t>
          </a:r>
          <a:r>
            <a:rPr lang="en-GB" sz="2000" b="1" kern="1200"/>
            <a:t>current strategy </a:t>
          </a:r>
          <a:r>
            <a:rPr lang="en-GB" sz="2000" kern="1200"/>
            <a:t>for tobacco control and stop smoking services: Key goals of these strategies were to reduce smoking prevalence, reduce smoking-related inequalities, promote smokefree environments, and reduce the trade in illicit tobacco and vaping products.</a:t>
          </a:r>
          <a:endParaRPr lang="en-US" sz="2000" kern="1200"/>
        </a:p>
      </dsp:txBody>
      <dsp:txXfrm>
        <a:off x="53688" y="67383"/>
        <a:ext cx="11222362" cy="992424"/>
      </dsp:txXfrm>
    </dsp:sp>
    <dsp:sp modelId="{6FE9ACCC-6ACB-4DD8-AAB9-4A052168BD95}">
      <dsp:nvSpPr>
        <dsp:cNvPr id="0" name=""/>
        <dsp:cNvSpPr/>
      </dsp:nvSpPr>
      <dsp:spPr>
        <a:xfrm>
          <a:off x="0" y="1171095"/>
          <a:ext cx="11329738" cy="1099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b="1" kern="1200" dirty="0"/>
            <a:t>60% </a:t>
          </a:r>
          <a:r>
            <a:rPr lang="en-GB" sz="2000" kern="1200" dirty="0"/>
            <a:t>of local authorities had a </a:t>
          </a:r>
          <a:r>
            <a:rPr lang="en-GB" sz="2000" b="1" kern="1200" dirty="0"/>
            <a:t>tobacco control alliance </a:t>
          </a:r>
          <a:r>
            <a:rPr lang="en-GB" sz="2000" kern="1200" dirty="0"/>
            <a:t>at the time of the survey, up from 54% in 2021.</a:t>
          </a:r>
          <a:endParaRPr lang="en-US" sz="2000" kern="1200" dirty="0"/>
        </a:p>
      </dsp:txBody>
      <dsp:txXfrm>
        <a:off x="53688" y="1224783"/>
        <a:ext cx="11222362" cy="992424"/>
      </dsp:txXfrm>
    </dsp:sp>
    <dsp:sp modelId="{D42DB5A5-3923-4C8E-B99F-E71BCA8DA0CA}">
      <dsp:nvSpPr>
        <dsp:cNvPr id="0" name=""/>
        <dsp:cNvSpPr/>
      </dsp:nvSpPr>
      <dsp:spPr>
        <a:xfrm>
          <a:off x="0" y="2328495"/>
          <a:ext cx="11329738" cy="1099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Local authorities that had a tobacco control alliance were far more likely to have a tobacco control strategy (83% did so) than local authorities that did not have an alliance (27%).</a:t>
          </a:r>
          <a:endParaRPr lang="en-US" sz="2000" kern="1200"/>
        </a:p>
      </dsp:txBody>
      <dsp:txXfrm>
        <a:off x="53688" y="2382183"/>
        <a:ext cx="11222362" cy="9924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53F318-3149-44B8-A121-B9E7263105DA}">
      <dsp:nvSpPr>
        <dsp:cNvPr id="0" name=""/>
        <dsp:cNvSpPr/>
      </dsp:nvSpPr>
      <dsp:spPr>
        <a:xfrm>
          <a:off x="0" y="58221"/>
          <a:ext cx="11329738" cy="123317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94% of local authorities described their approaches to tackling smoking-related inequalities. Approaches included:</a:t>
          </a:r>
          <a:endParaRPr lang="en-US" sz="3100" kern="1200"/>
        </a:p>
      </dsp:txBody>
      <dsp:txXfrm>
        <a:off x="60199" y="118420"/>
        <a:ext cx="11209340" cy="1112781"/>
      </dsp:txXfrm>
    </dsp:sp>
    <dsp:sp modelId="{0FD53F3B-CC34-4052-86AD-BF7FFD44663E}">
      <dsp:nvSpPr>
        <dsp:cNvPr id="0" name=""/>
        <dsp:cNvSpPr/>
      </dsp:nvSpPr>
      <dsp:spPr>
        <a:xfrm>
          <a:off x="0" y="1291401"/>
          <a:ext cx="11329738" cy="4235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9719"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GB" sz="2400" b="1" kern="1200"/>
            <a:t>Gaining intelligence </a:t>
          </a:r>
          <a:r>
            <a:rPr lang="en-GB" sz="2400" kern="1200"/>
            <a:t>to understand the profile of local needs and inequalities </a:t>
          </a:r>
          <a:endParaRPr lang="en-US" sz="2400" kern="1200"/>
        </a:p>
        <a:p>
          <a:pPr marL="228600" lvl="1" indent="-228600" algn="l" defTabSz="1066800">
            <a:lnSpc>
              <a:spcPct val="90000"/>
            </a:lnSpc>
            <a:spcBef>
              <a:spcPct val="0"/>
            </a:spcBef>
            <a:spcAft>
              <a:spcPct val="20000"/>
            </a:spcAft>
            <a:buChar char="•"/>
          </a:pPr>
          <a:r>
            <a:rPr lang="en-GB" sz="2400" b="1" kern="1200"/>
            <a:t>Strategic planning with local partners </a:t>
          </a:r>
          <a:endParaRPr lang="en-US" sz="2400" kern="1200"/>
        </a:p>
        <a:p>
          <a:pPr marL="228600" lvl="1" indent="-228600" algn="l" defTabSz="1066800">
            <a:lnSpc>
              <a:spcPct val="90000"/>
            </a:lnSpc>
            <a:spcBef>
              <a:spcPct val="0"/>
            </a:spcBef>
            <a:spcAft>
              <a:spcPct val="20000"/>
            </a:spcAft>
            <a:buChar char="•"/>
          </a:pPr>
          <a:r>
            <a:rPr lang="en-GB" sz="2400" b="1" kern="1200"/>
            <a:t>KPIs or targets </a:t>
          </a:r>
          <a:r>
            <a:rPr lang="en-GB" sz="2400" kern="1200"/>
            <a:t>for tobacco control which were differentiated by priority populations</a:t>
          </a:r>
          <a:endParaRPr lang="en-US" sz="2400" kern="1200"/>
        </a:p>
        <a:p>
          <a:pPr marL="228600" lvl="1" indent="-228600" algn="l" defTabSz="1066800">
            <a:lnSpc>
              <a:spcPct val="90000"/>
            </a:lnSpc>
            <a:spcBef>
              <a:spcPct val="0"/>
            </a:spcBef>
            <a:spcAft>
              <a:spcPct val="20000"/>
            </a:spcAft>
            <a:buChar char="•"/>
          </a:pPr>
          <a:r>
            <a:rPr lang="en-GB" sz="2400" b="1" kern="1200"/>
            <a:t>Targeting of stop smoking services. A</a:t>
          </a:r>
          <a:r>
            <a:rPr lang="en-GB" sz="2400" kern="1200"/>
            <a:t> variety of approaches to targeting including area-based clinics, integration with other high-need services, workplace support, specialist advisers, the use of incentives, and outreach into communities.</a:t>
          </a:r>
          <a:endParaRPr lang="en-US" sz="2400" kern="1200"/>
        </a:p>
        <a:p>
          <a:pPr marL="228600" lvl="1" indent="-228600" algn="l" defTabSz="1066800">
            <a:lnSpc>
              <a:spcPct val="90000"/>
            </a:lnSpc>
            <a:spcBef>
              <a:spcPct val="0"/>
            </a:spcBef>
            <a:spcAft>
              <a:spcPct val="20000"/>
            </a:spcAft>
            <a:buChar char="•"/>
          </a:pPr>
          <a:r>
            <a:rPr lang="en-GB" sz="2400" b="1" kern="1200"/>
            <a:t>An accessible, flexible and adaptable universal service </a:t>
          </a:r>
          <a:r>
            <a:rPr lang="en-GB" sz="2400" kern="1200"/>
            <a:t>is itself integral to the task of reducing inequalities. Most local authorities did not limit their stop smoking services to target populations but integrated targeted approaches with a universal service. </a:t>
          </a:r>
          <a:endParaRPr lang="en-US" sz="2400" kern="1200"/>
        </a:p>
        <a:p>
          <a:pPr marL="228600" lvl="1" indent="-228600" algn="l" defTabSz="1066800">
            <a:lnSpc>
              <a:spcPct val="90000"/>
            </a:lnSpc>
            <a:spcBef>
              <a:spcPct val="0"/>
            </a:spcBef>
            <a:spcAft>
              <a:spcPct val="20000"/>
            </a:spcAft>
            <a:buChar char="•"/>
          </a:pPr>
          <a:r>
            <a:rPr lang="en-GB" sz="2400" b="1" kern="1200"/>
            <a:t>Tackling the illicit trade </a:t>
          </a:r>
          <a:r>
            <a:rPr lang="en-GB" sz="2400" kern="1200"/>
            <a:t>was identified by some as a key component of local and regional efforts to reduce smoking-related inequalities. </a:t>
          </a:r>
          <a:endParaRPr lang="en-US" sz="2400" kern="1200"/>
        </a:p>
      </dsp:txBody>
      <dsp:txXfrm>
        <a:off x="0" y="1291401"/>
        <a:ext cx="11329738" cy="42352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450E4-5B35-4BDA-9263-CA1F2BCEF523}">
      <dsp:nvSpPr>
        <dsp:cNvPr id="0" name=""/>
        <dsp:cNvSpPr/>
      </dsp:nvSpPr>
      <dsp:spPr>
        <a:xfrm>
          <a:off x="0" y="280393"/>
          <a:ext cx="7199065" cy="6356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All but two local authorities commissioned or provided stop smoking services.</a:t>
          </a:r>
          <a:endParaRPr lang="en-US" sz="1600" kern="1200"/>
        </a:p>
      </dsp:txBody>
      <dsp:txXfrm>
        <a:off x="31028" y="311421"/>
        <a:ext cx="7137009" cy="573546"/>
      </dsp:txXfrm>
    </dsp:sp>
    <dsp:sp modelId="{A7B1F1D3-48E1-44EA-8197-37D1E8184D17}">
      <dsp:nvSpPr>
        <dsp:cNvPr id="0" name=""/>
        <dsp:cNvSpPr/>
      </dsp:nvSpPr>
      <dsp:spPr>
        <a:xfrm>
          <a:off x="0" y="962075"/>
          <a:ext cx="7199065" cy="6356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b="1" kern="1200"/>
            <a:t>Specialist stop smoking services </a:t>
          </a:r>
          <a:r>
            <a:rPr lang="en-GB" sz="1600" kern="1200"/>
            <a:t>were commissioned by 72% of local authorities. This includes 63% of local authorities that delivered a universal service.</a:t>
          </a:r>
          <a:endParaRPr lang="en-US" sz="1600" kern="1200"/>
        </a:p>
      </dsp:txBody>
      <dsp:txXfrm>
        <a:off x="31028" y="993103"/>
        <a:ext cx="7137009" cy="573546"/>
      </dsp:txXfrm>
    </dsp:sp>
    <dsp:sp modelId="{1BA2F227-765B-420F-B5A9-959DDD4A5229}">
      <dsp:nvSpPr>
        <dsp:cNvPr id="0" name=""/>
        <dsp:cNvSpPr/>
      </dsp:nvSpPr>
      <dsp:spPr>
        <a:xfrm>
          <a:off x="0" y="1643758"/>
          <a:ext cx="7199065" cy="6356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Most services offer a mix of support types </a:t>
          </a:r>
          <a:endParaRPr lang="en-US" sz="1600" kern="1200"/>
        </a:p>
      </dsp:txBody>
      <dsp:txXfrm>
        <a:off x="31028" y="1674786"/>
        <a:ext cx="7137009" cy="57354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F9791B-8E31-41BE-A31A-F0D984DE361D}">
      <dsp:nvSpPr>
        <dsp:cNvPr id="0" name=""/>
        <dsp:cNvSpPr/>
      </dsp:nvSpPr>
      <dsp:spPr>
        <a:xfrm>
          <a:off x="0" y="138993"/>
          <a:ext cx="6881732" cy="13425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Demand for stop smoking services had increased in 36% of local authorities and decreased in 18%. </a:t>
          </a:r>
          <a:endParaRPr lang="en-US" sz="2400" kern="1200" dirty="0"/>
        </a:p>
      </dsp:txBody>
      <dsp:txXfrm>
        <a:off x="65539" y="204532"/>
        <a:ext cx="6750654" cy="1211496"/>
      </dsp:txXfrm>
    </dsp:sp>
    <dsp:sp modelId="{2DBFEA76-5101-4470-A1B2-81DE4A75C93D}">
      <dsp:nvSpPr>
        <dsp:cNvPr id="0" name=""/>
        <dsp:cNvSpPr/>
      </dsp:nvSpPr>
      <dsp:spPr>
        <a:xfrm>
          <a:off x="0" y="1550688"/>
          <a:ext cx="6881732" cy="13425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The principal driver of increased demand was the introduction of targeted lung health checks and tobacco dependence treatment services in the NHS. </a:t>
          </a:r>
          <a:endParaRPr lang="en-US" sz="2400" kern="1200"/>
        </a:p>
      </dsp:txBody>
      <dsp:txXfrm>
        <a:off x="65539" y="1616227"/>
        <a:ext cx="6750654" cy="1211496"/>
      </dsp:txXfrm>
    </dsp:sp>
    <dsp:sp modelId="{8E6DD740-3745-4774-B988-8C596FF3471A}">
      <dsp:nvSpPr>
        <dsp:cNvPr id="0" name=""/>
        <dsp:cNvSpPr/>
      </dsp:nvSpPr>
      <dsp:spPr>
        <a:xfrm>
          <a:off x="0" y="2962383"/>
          <a:ext cx="6881732" cy="13425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No-one reported a fall in demand due to the NHS taking over responsibility for stop smoking support in maternity, acute and mental health settings.</a:t>
          </a:r>
          <a:endParaRPr lang="en-US" sz="2400" kern="1200"/>
        </a:p>
      </dsp:txBody>
      <dsp:txXfrm>
        <a:off x="65539" y="3027922"/>
        <a:ext cx="6750654" cy="12114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DC8664-9DBF-4EDD-8D0A-993934012773}">
      <dsp:nvSpPr>
        <dsp:cNvPr id="0" name=""/>
        <dsp:cNvSpPr/>
      </dsp:nvSpPr>
      <dsp:spPr>
        <a:xfrm>
          <a:off x="0" y="371732"/>
          <a:ext cx="11329738" cy="11547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a:t>Enforcement and illicit trade: </a:t>
          </a:r>
          <a:r>
            <a:rPr lang="en-GB" sz="2100" kern="1200"/>
            <a:t>89% of local authorities reported conducting underage test purchases of tobacco products or vapes and/or seizing illicit tobacco products or vapes in the 12 months prior to the survey.</a:t>
          </a:r>
          <a:endParaRPr lang="en-US" sz="2100" kern="1200"/>
        </a:p>
      </dsp:txBody>
      <dsp:txXfrm>
        <a:off x="56372" y="428104"/>
        <a:ext cx="11216994" cy="1042045"/>
      </dsp:txXfrm>
    </dsp:sp>
    <dsp:sp modelId="{97B03B3E-6310-40E5-8092-D4B2C1664125}">
      <dsp:nvSpPr>
        <dsp:cNvPr id="0" name=""/>
        <dsp:cNvSpPr/>
      </dsp:nvSpPr>
      <dsp:spPr>
        <a:xfrm>
          <a:off x="0" y="1587002"/>
          <a:ext cx="11329738" cy="11547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dirty="0"/>
            <a:t>Smokefree environments: </a:t>
          </a:r>
          <a:r>
            <a:rPr lang="en-GB" sz="2100" kern="1200" dirty="0"/>
            <a:t>57% of local authorities had undertaken work in the 12 months prior to the survey to promote smokefree environments including 24% that had supported the creation of new smokefree public spaces and 46% that had undertaken work to promote smokefree homes.</a:t>
          </a:r>
          <a:endParaRPr lang="en-US" sz="2100" kern="1200" dirty="0"/>
        </a:p>
      </dsp:txBody>
      <dsp:txXfrm>
        <a:off x="56372" y="1643374"/>
        <a:ext cx="11216994" cy="1042045"/>
      </dsp:txXfrm>
    </dsp:sp>
    <dsp:sp modelId="{FA60A6A0-77AB-466B-A808-4600FF3F342D}">
      <dsp:nvSpPr>
        <dsp:cNvPr id="0" name=""/>
        <dsp:cNvSpPr/>
      </dsp:nvSpPr>
      <dsp:spPr>
        <a:xfrm>
          <a:off x="0" y="2802272"/>
          <a:ext cx="11329738" cy="11547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a:t>Children and young people: </a:t>
          </a:r>
          <a:r>
            <a:rPr lang="en-GB" sz="2100" kern="1200"/>
            <a:t>79% of local authorities had done work in the previous 12 months to prevent children and young people smoking tobacco products, and 91% had done work to prevent children and young people vaping.</a:t>
          </a:r>
          <a:endParaRPr lang="en-US" sz="2100" kern="1200"/>
        </a:p>
      </dsp:txBody>
      <dsp:txXfrm>
        <a:off x="56372" y="2858644"/>
        <a:ext cx="11216994" cy="1042045"/>
      </dsp:txXfrm>
    </dsp:sp>
    <dsp:sp modelId="{0EB85940-F668-4C42-9FBA-9DF0A53E2A15}">
      <dsp:nvSpPr>
        <dsp:cNvPr id="0" name=""/>
        <dsp:cNvSpPr/>
      </dsp:nvSpPr>
      <dsp:spPr>
        <a:xfrm>
          <a:off x="0" y="4017542"/>
          <a:ext cx="11329738" cy="11547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a:t>Public communication campaigns: </a:t>
          </a:r>
          <a:r>
            <a:rPr lang="en-GB" sz="2100" kern="1200"/>
            <a:t>79% of local authorities had run public communication campaigns about smoking and 46% had run public communication campaigns about vaping.</a:t>
          </a:r>
          <a:endParaRPr lang="en-US" sz="2100" kern="1200"/>
        </a:p>
      </dsp:txBody>
      <dsp:txXfrm>
        <a:off x="56372" y="4073914"/>
        <a:ext cx="11216994" cy="104204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16EB0F-97EB-4A13-BB6F-70DFC07109B8}">
      <dsp:nvSpPr>
        <dsp:cNvPr id="0" name=""/>
        <dsp:cNvSpPr/>
      </dsp:nvSpPr>
      <dsp:spPr>
        <a:xfrm>
          <a:off x="0" y="293999"/>
          <a:ext cx="5153225" cy="226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a:t>Survey respondents were asked if there were any policies in their local authorities restricting the engagement of their officers or members with representatives of the tobacco, alcohol and food industries. </a:t>
          </a:r>
          <a:endParaRPr lang="en-US" sz="2200" kern="1200"/>
        </a:p>
      </dsp:txBody>
      <dsp:txXfrm>
        <a:off x="110574" y="404573"/>
        <a:ext cx="4932077" cy="2043972"/>
      </dsp:txXfrm>
    </dsp:sp>
    <dsp:sp modelId="{3DBDAAC7-4112-4A57-9F38-CCA57B881F62}">
      <dsp:nvSpPr>
        <dsp:cNvPr id="0" name=""/>
        <dsp:cNvSpPr/>
      </dsp:nvSpPr>
      <dsp:spPr>
        <a:xfrm>
          <a:off x="0" y="2622479"/>
          <a:ext cx="5153225" cy="226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a:t>Although policies restricting engagement with the tobacco industry were reported in 50% of local authorities, respondents did not know if such policies existed 39% of surveyed local authorities and did not have a policy in 11%.</a:t>
          </a:r>
          <a:endParaRPr lang="en-US" sz="2200" kern="1200"/>
        </a:p>
      </dsp:txBody>
      <dsp:txXfrm>
        <a:off x="110574" y="2733053"/>
        <a:ext cx="4932077" cy="204397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3D3038-55F0-4306-9790-6E346F7EC957}" type="datetimeFigureOut">
              <a:rPr lang="en-GB" smtClean="0"/>
              <a:t>01/03/2024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52F9C6-2FAF-4F13-9268-214A418DEBF3}" type="slidenum">
              <a:rPr lang="en-GB" smtClean="0"/>
              <a:t>‹#›</a:t>
            </a:fld>
            <a:endParaRPr lang="en-GB"/>
          </a:p>
        </p:txBody>
      </p:sp>
    </p:spTree>
    <p:extLst>
      <p:ext uri="{BB962C8B-B14F-4D97-AF65-F5344CB8AC3E}">
        <p14:creationId xmlns:p14="http://schemas.microsoft.com/office/powerpoint/2010/main" val="3589404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5053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82705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8970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89044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31819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43191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052F9C6-2FAF-4F13-9268-214A418DEBF3}" type="slidenum">
              <a:rPr lang="en-GB" smtClean="0"/>
              <a:t>18</a:t>
            </a:fld>
            <a:endParaRPr lang="en-GB"/>
          </a:p>
        </p:txBody>
      </p:sp>
    </p:spTree>
    <p:extLst>
      <p:ext uri="{BB962C8B-B14F-4D97-AF65-F5344CB8AC3E}">
        <p14:creationId xmlns:p14="http://schemas.microsoft.com/office/powerpoint/2010/main" val="31244835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63446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44094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3754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3746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0719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8840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9376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1855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190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0623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C3EA4-9C49-F998-A8EA-15BEE764A5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9123B-5BC7-0697-4459-560636FD9B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F7DA4B-A165-58C5-6446-E07DC07D442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02AD0EA-50A2-8BD3-7D8D-12BEA187972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BF08E4-FC7F-4CFA-8E12-DD689E80AC8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9725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5A09A-6F9D-4834-8A02-EF9D9F15FF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DF0340F-2B5D-4654-BA41-B83861099E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90991C5-19B6-4DD9-AA08-4193B3B20278}"/>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5" name="Footer Placeholder 4">
            <a:extLst>
              <a:ext uri="{FF2B5EF4-FFF2-40B4-BE49-F238E27FC236}">
                <a16:creationId xmlns:a16="http://schemas.microsoft.com/office/drawing/2014/main" id="{BCF6D12E-3A1E-40AF-AED0-94D541D0DF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EB5745-C021-4E21-95C7-AF867BD93E7B}"/>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2786898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BA237-F1C3-46E7-8EFD-E242EDFCD19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068EF7-2716-418D-B0AE-1805515F96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2F5B5D-9D64-4B07-BE95-5C219CF2E277}"/>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5" name="Footer Placeholder 4">
            <a:extLst>
              <a:ext uri="{FF2B5EF4-FFF2-40B4-BE49-F238E27FC236}">
                <a16:creationId xmlns:a16="http://schemas.microsoft.com/office/drawing/2014/main" id="{DE8CB7FE-243C-4EE5-8C4B-82C787F4B8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E908CA-1798-4468-8639-6E857294AAD8}"/>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583598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5650E6-F669-4ECD-8E55-117D04C1ADC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77C588C-DFF5-48D5-97AA-88060DE11B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4FC5DD-CC55-4E0D-A0AA-6D94C57AF4FD}"/>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5" name="Footer Placeholder 4">
            <a:extLst>
              <a:ext uri="{FF2B5EF4-FFF2-40B4-BE49-F238E27FC236}">
                <a16:creationId xmlns:a16="http://schemas.microsoft.com/office/drawing/2014/main" id="{0211751D-9F6A-49BF-851B-C457F2DB46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0F3010-3285-42F2-B88E-4CBA69EC8F24}"/>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234459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D82E2-9640-46F7-90B5-A44BBD39E0F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E258746-9E60-47FD-9931-F1B85DDA1D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FE0BE1-E347-4F3B-BB26-FF3C24386428}"/>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5" name="Footer Placeholder 4">
            <a:extLst>
              <a:ext uri="{FF2B5EF4-FFF2-40B4-BE49-F238E27FC236}">
                <a16:creationId xmlns:a16="http://schemas.microsoft.com/office/drawing/2014/main" id="{E5D75CDA-84D9-4B20-9A35-B7F8D7F75F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D0F47F-E7FC-4ED3-846B-60ECD9B77B53}"/>
              </a:ext>
            </a:extLst>
          </p:cNvPr>
          <p:cNvSpPr>
            <a:spLocks noGrp="1"/>
          </p:cNvSpPr>
          <p:nvPr>
            <p:ph type="sldNum" sz="quarter" idx="12"/>
          </p:nvPr>
        </p:nvSpPr>
        <p:spPr/>
        <p:txBody>
          <a:bodyPr/>
          <a:lstStyle/>
          <a:p>
            <a:fld id="{98378E8A-A361-4F1F-A89F-9B291DBA7A07}" type="slidenum">
              <a:rPr lang="en-GB" smtClean="0"/>
              <a:t>‹#›</a:t>
            </a:fld>
            <a:endParaRPr lang="en-GB"/>
          </a:p>
        </p:txBody>
      </p:sp>
      <p:pic>
        <p:nvPicPr>
          <p:cNvPr id="8" name="Picture 7">
            <a:extLst>
              <a:ext uri="{FF2B5EF4-FFF2-40B4-BE49-F238E27FC236}">
                <a16:creationId xmlns:a16="http://schemas.microsoft.com/office/drawing/2014/main" id="{C3894252-AC58-4744-90EA-1E345FA8739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628402" y="215519"/>
            <a:ext cx="1344142" cy="781178"/>
          </a:xfrm>
          <a:prstGeom prst="rect">
            <a:avLst/>
          </a:prstGeom>
        </p:spPr>
      </p:pic>
      <p:pic>
        <p:nvPicPr>
          <p:cNvPr id="9" name="Graphic 8">
            <a:extLst>
              <a:ext uri="{FF2B5EF4-FFF2-40B4-BE49-F238E27FC236}">
                <a16:creationId xmlns:a16="http://schemas.microsoft.com/office/drawing/2014/main" id="{724AB72A-216E-4FCB-8DCD-2711C9FD5814}"/>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71332" y="215519"/>
            <a:ext cx="2052828" cy="790339"/>
          </a:xfrm>
          <a:prstGeom prst="rect">
            <a:avLst/>
          </a:prstGeom>
        </p:spPr>
      </p:pic>
    </p:spTree>
    <p:extLst>
      <p:ext uri="{BB962C8B-B14F-4D97-AF65-F5344CB8AC3E}">
        <p14:creationId xmlns:p14="http://schemas.microsoft.com/office/powerpoint/2010/main" val="1136610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37CE0-AEFC-43C8-81A5-7E05C464A6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B93A958-A749-45E9-BBC2-F40E34F338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C36478-E0F9-40DF-BEA9-2C375201F6EA}"/>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5" name="Footer Placeholder 4">
            <a:extLst>
              <a:ext uri="{FF2B5EF4-FFF2-40B4-BE49-F238E27FC236}">
                <a16:creationId xmlns:a16="http://schemas.microsoft.com/office/drawing/2014/main" id="{ABE4564F-5BF7-4E14-AE8F-9FC395A92B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443AFA-9B25-46E6-847C-3403F45A0475}"/>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2284421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F9C79-38A4-4012-8FA9-508BA9933F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E9EE37D-2196-4921-923B-33034386B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067281F-107C-4DF5-9081-FD6EE5BCAE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F7DA8E-300F-4A82-BC67-C0E83146A9A9}"/>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6" name="Footer Placeholder 5">
            <a:extLst>
              <a:ext uri="{FF2B5EF4-FFF2-40B4-BE49-F238E27FC236}">
                <a16:creationId xmlns:a16="http://schemas.microsoft.com/office/drawing/2014/main" id="{A8F93752-F439-4C58-A01B-F52D1989DC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8464E7-DDBE-4B69-BB2B-2D2E380CBAC8}"/>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321940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E3ED2-33D4-424B-8CE8-E9F226902F0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687515-2285-48AE-A011-16FAC1DAFC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349A15-224C-4D54-823A-409FF8C713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18677EA-6AE9-4208-B2B7-E85E1381C7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1B7068-627B-4E45-84E2-4D65C36DE7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A898253-62F5-4B24-9ABF-DD44DEAEEE3F}"/>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8" name="Footer Placeholder 7">
            <a:extLst>
              <a:ext uri="{FF2B5EF4-FFF2-40B4-BE49-F238E27FC236}">
                <a16:creationId xmlns:a16="http://schemas.microsoft.com/office/drawing/2014/main" id="{F93D9CCD-F4F7-421F-AC9A-D649BDE8A05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00EE51D-20A9-4967-921C-8F4555139DC9}"/>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2698509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93551-8B59-43C2-B6B7-C4A1B1889E4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5946E95-8205-42CE-96F8-10096A941095}"/>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4" name="Footer Placeholder 3">
            <a:extLst>
              <a:ext uri="{FF2B5EF4-FFF2-40B4-BE49-F238E27FC236}">
                <a16:creationId xmlns:a16="http://schemas.microsoft.com/office/drawing/2014/main" id="{FB68DFE9-67AC-424E-A3A9-9CA9E2AB11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D34F1F2-A3BF-413E-A628-747BCA525B08}"/>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1450436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6C6539-5820-410B-90E2-5D81F76E514A}"/>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3" name="Footer Placeholder 2">
            <a:extLst>
              <a:ext uri="{FF2B5EF4-FFF2-40B4-BE49-F238E27FC236}">
                <a16:creationId xmlns:a16="http://schemas.microsoft.com/office/drawing/2014/main" id="{3CBFAFB6-375F-48BD-A891-0856FB8D6D4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A7A5909-540C-4D1F-947A-BD38DF2BB60E}"/>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3759055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B0863-583C-4C25-9B66-1C4207C2F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53FF9DA-06D1-45BB-8B66-C01575E9B7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8EE698-5434-47CB-9B40-0DF4D549C2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B74288-8109-47D3-A2BF-DA4692354F3A}"/>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6" name="Footer Placeholder 5">
            <a:extLst>
              <a:ext uri="{FF2B5EF4-FFF2-40B4-BE49-F238E27FC236}">
                <a16:creationId xmlns:a16="http://schemas.microsoft.com/office/drawing/2014/main" id="{6C2344BF-2381-4EC3-AF4A-9D4596726A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5EE2CD-4498-456A-9C12-AC0FFE157D33}"/>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3114260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210CF-E8A6-4963-A11C-F10C6B0699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6A4D0E6-7EA0-427D-9324-57CABDE64D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13491E6-2F12-4253-8DB2-56240537FF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AF3D81-EE14-4558-85DA-817D66B479FC}"/>
              </a:ext>
            </a:extLst>
          </p:cNvPr>
          <p:cNvSpPr>
            <a:spLocks noGrp="1"/>
          </p:cNvSpPr>
          <p:nvPr>
            <p:ph type="dt" sz="half" idx="10"/>
          </p:nvPr>
        </p:nvSpPr>
        <p:spPr/>
        <p:txBody>
          <a:bodyPr/>
          <a:lstStyle/>
          <a:p>
            <a:fld id="{9B10FF95-CA31-4755-B7E6-3974BA9FAADA}" type="datetimeFigureOut">
              <a:rPr lang="en-GB" smtClean="0"/>
              <a:t>01/03/2024</a:t>
            </a:fld>
            <a:endParaRPr lang="en-GB"/>
          </a:p>
        </p:txBody>
      </p:sp>
      <p:sp>
        <p:nvSpPr>
          <p:cNvPr id="6" name="Footer Placeholder 5">
            <a:extLst>
              <a:ext uri="{FF2B5EF4-FFF2-40B4-BE49-F238E27FC236}">
                <a16:creationId xmlns:a16="http://schemas.microsoft.com/office/drawing/2014/main" id="{D2785F78-84A7-4A54-B29C-1FBDB82332D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C4F096-15C5-497B-AB2E-D99F7D84999A}"/>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2683672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36F728-7E85-43BA-B83B-D09183A1A0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5112C0-093C-4E5B-BA8F-76A2A1761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BDF153-1F35-4150-8016-D7F5876551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10FF95-CA31-4755-B7E6-3974BA9FAADA}" type="datetimeFigureOut">
              <a:rPr lang="en-GB" smtClean="0"/>
              <a:t>01/03/2024</a:t>
            </a:fld>
            <a:endParaRPr lang="en-GB"/>
          </a:p>
        </p:txBody>
      </p:sp>
      <p:sp>
        <p:nvSpPr>
          <p:cNvPr id="5" name="Footer Placeholder 4">
            <a:extLst>
              <a:ext uri="{FF2B5EF4-FFF2-40B4-BE49-F238E27FC236}">
                <a16:creationId xmlns:a16="http://schemas.microsoft.com/office/drawing/2014/main" id="{ABC83C0B-907E-4C53-A8D6-1924E31D1C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FA5B41B-AEF4-49B1-8511-FE579823E5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378E8A-A361-4F1F-A89F-9B291DBA7A07}" type="slidenum">
              <a:rPr lang="en-GB" smtClean="0"/>
              <a:t>‹#›</a:t>
            </a:fld>
            <a:endParaRPr lang="en-GB"/>
          </a:p>
        </p:txBody>
      </p:sp>
    </p:spTree>
    <p:extLst>
      <p:ext uri="{BB962C8B-B14F-4D97-AF65-F5344CB8AC3E}">
        <p14:creationId xmlns:p14="http://schemas.microsoft.com/office/powerpoint/2010/main" val="18155467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admin@smokefreeaction.org.u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admin@smokefreeaction.org.uk"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4038C4D-B2F5-4941-AD66-5709D09C8702}"/>
              </a:ext>
            </a:extLst>
          </p:cNvPr>
          <p:cNvSpPr txBox="1"/>
          <p:nvPr/>
        </p:nvSpPr>
        <p:spPr>
          <a:xfrm>
            <a:off x="1053503" y="5408207"/>
            <a:ext cx="10583917" cy="456151"/>
          </a:xfrm>
          <a:prstGeom prst="rect">
            <a:avLst/>
          </a:prstGeom>
          <a:noFill/>
        </p:spPr>
        <p:txBody>
          <a:bodyPr wrap="square" rtlCol="0">
            <a:spAutoFit/>
          </a:bodyPr>
          <a:lstStyle/>
          <a:p>
            <a:pPr>
              <a:lnSpc>
                <a:spcPct val="102000"/>
              </a:lnSpc>
              <a:spcAft>
                <a:spcPts val="800"/>
              </a:spcAft>
            </a:pPr>
            <a:r>
              <a:rPr lang="en-GB" sz="2400" dirty="0">
                <a:effectLst/>
                <a:latin typeface="Inter" panose="020B0502030000000004"/>
                <a:ea typeface="Calibri" panose="020F0502020204030204" pitchFamily="34" charset="0"/>
                <a:cs typeface="Times New Roman" panose="02020603050405020304" pitchFamily="18" charset="0"/>
              </a:rPr>
              <a:t>Local authority stop smoking services and wider tobacco control in England, 2023</a:t>
            </a:r>
          </a:p>
        </p:txBody>
      </p:sp>
      <p:pic>
        <p:nvPicPr>
          <p:cNvPr id="4" name="Picture 3">
            <a:extLst>
              <a:ext uri="{FF2B5EF4-FFF2-40B4-BE49-F238E27FC236}">
                <a16:creationId xmlns:a16="http://schemas.microsoft.com/office/drawing/2014/main" id="{E6F5E886-CFFA-FECA-DBE3-CA12462D93E3}"/>
              </a:ext>
            </a:extLst>
          </p:cNvPr>
          <p:cNvPicPr>
            <a:picLocks noChangeAspect="1"/>
          </p:cNvPicPr>
          <p:nvPr/>
        </p:nvPicPr>
        <p:blipFill>
          <a:blip r:embed="rId3"/>
          <a:stretch>
            <a:fillRect/>
          </a:stretch>
        </p:blipFill>
        <p:spPr>
          <a:xfrm>
            <a:off x="1165433" y="470962"/>
            <a:ext cx="4930567" cy="4778154"/>
          </a:xfrm>
          <a:prstGeom prst="rect">
            <a:avLst/>
          </a:prstGeom>
        </p:spPr>
      </p:pic>
    </p:spTree>
    <p:extLst>
      <p:ext uri="{BB962C8B-B14F-4D97-AF65-F5344CB8AC3E}">
        <p14:creationId xmlns:p14="http://schemas.microsoft.com/office/powerpoint/2010/main" val="4193068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2" y="0"/>
            <a:ext cx="8306023" cy="1172128"/>
          </a:xfrm>
        </p:spPr>
        <p:txBody>
          <a:bodyPr>
            <a:normAutofit/>
          </a:bodyPr>
          <a:lstStyle/>
          <a:p>
            <a:r>
              <a:rPr lang="en-GB" sz="3800" b="1" dirty="0">
                <a:latin typeface="Inter ExtraBold" panose="020B0502030000000004" pitchFamily="34" charset="0"/>
                <a:ea typeface="Inter ExtraBold" panose="020B0502030000000004" pitchFamily="34" charset="0"/>
              </a:rPr>
              <a:t>Stop smoking services: provision</a:t>
            </a:r>
          </a:p>
        </p:txBody>
      </p:sp>
      <p:graphicFrame>
        <p:nvGraphicFramePr>
          <p:cNvPr id="11" name="Content Placeholder 2">
            <a:extLst>
              <a:ext uri="{FF2B5EF4-FFF2-40B4-BE49-F238E27FC236}">
                <a16:creationId xmlns:a16="http://schemas.microsoft.com/office/drawing/2014/main" id="{00323D7B-56CC-E4E4-A0ED-F587F4708484}"/>
              </a:ext>
            </a:extLst>
          </p:cNvPr>
          <p:cNvGraphicFramePr>
            <a:graphicFrameLocks noGrp="1"/>
          </p:cNvGraphicFramePr>
          <p:nvPr>
            <p:ph idx="1"/>
          </p:nvPr>
        </p:nvGraphicFramePr>
        <p:xfrm>
          <a:off x="355620" y="1480457"/>
          <a:ext cx="7199065" cy="25597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Table 5">
            <a:extLst>
              <a:ext uri="{FF2B5EF4-FFF2-40B4-BE49-F238E27FC236}">
                <a16:creationId xmlns:a16="http://schemas.microsoft.com/office/drawing/2014/main" id="{6DF33945-3C32-10D9-CAE3-D6E9E335330D}"/>
              </a:ext>
            </a:extLst>
          </p:cNvPr>
          <p:cNvGraphicFramePr>
            <a:graphicFrameLocks noGrp="1"/>
          </p:cNvGraphicFramePr>
          <p:nvPr>
            <p:extLst>
              <p:ext uri="{D42A27DB-BD31-4B8C-83A1-F6EECF244321}">
                <p14:modId xmlns:p14="http://schemas.microsoft.com/office/powerpoint/2010/main" val="3026844548"/>
              </p:ext>
            </p:extLst>
          </p:nvPr>
        </p:nvGraphicFramePr>
        <p:xfrm>
          <a:off x="7761513" y="1904870"/>
          <a:ext cx="4299857" cy="4953130"/>
        </p:xfrm>
        <a:graphic>
          <a:graphicData uri="http://schemas.openxmlformats.org/drawingml/2006/table">
            <a:tbl>
              <a:tblPr firstRow="1" firstCol="1" bandRow="1">
                <a:tableStyleId>{5C22544A-7EE6-4342-B048-85BDC9FD1C3A}</a:tableStyleId>
              </a:tblPr>
              <a:tblGrid>
                <a:gridCol w="1282422">
                  <a:extLst>
                    <a:ext uri="{9D8B030D-6E8A-4147-A177-3AD203B41FA5}">
                      <a16:colId xmlns:a16="http://schemas.microsoft.com/office/drawing/2014/main" val="1684908389"/>
                    </a:ext>
                  </a:extLst>
                </a:gridCol>
                <a:gridCol w="817431">
                  <a:extLst>
                    <a:ext uri="{9D8B030D-6E8A-4147-A177-3AD203B41FA5}">
                      <a16:colId xmlns:a16="http://schemas.microsoft.com/office/drawing/2014/main" val="543606059"/>
                    </a:ext>
                  </a:extLst>
                </a:gridCol>
                <a:gridCol w="805031">
                  <a:extLst>
                    <a:ext uri="{9D8B030D-6E8A-4147-A177-3AD203B41FA5}">
                      <a16:colId xmlns:a16="http://schemas.microsoft.com/office/drawing/2014/main" val="3993615060"/>
                    </a:ext>
                  </a:extLst>
                </a:gridCol>
                <a:gridCol w="675787">
                  <a:extLst>
                    <a:ext uri="{9D8B030D-6E8A-4147-A177-3AD203B41FA5}">
                      <a16:colId xmlns:a16="http://schemas.microsoft.com/office/drawing/2014/main" val="395054114"/>
                    </a:ext>
                  </a:extLst>
                </a:gridCol>
                <a:gridCol w="719186">
                  <a:extLst>
                    <a:ext uri="{9D8B030D-6E8A-4147-A177-3AD203B41FA5}">
                      <a16:colId xmlns:a16="http://schemas.microsoft.com/office/drawing/2014/main" val="516224301"/>
                    </a:ext>
                  </a:extLst>
                </a:gridCol>
              </a:tblGrid>
              <a:tr h="727445">
                <a:tc>
                  <a:txBody>
                    <a:bodyPr/>
                    <a:lstStyle/>
                    <a:p>
                      <a:pPr>
                        <a:lnSpc>
                          <a:spcPct val="102000"/>
                        </a:lnSpc>
                        <a:spcAft>
                          <a:spcPts val="800"/>
                        </a:spcAft>
                      </a:pPr>
                      <a:r>
                        <a:rPr lang="en-GB" sz="1400">
                          <a:effectLst/>
                        </a:rPr>
                        <a:t>Principal offer to smokers (exclusive categories)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dirty="0">
                          <a:effectLst/>
                        </a:rPr>
                        <a:t>local authorities (n=123)</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lnSpc>
                          <a:spcPct val="102000"/>
                        </a:lnSpc>
                        <a:spcAft>
                          <a:spcPts val="800"/>
                        </a:spcAft>
                      </a:pPr>
                      <a:r>
                        <a:rPr lang="en-GB" sz="1400" dirty="0">
                          <a:effectLst/>
                        </a:rPr>
                        <a:t>Additional services commissioned </a:t>
                      </a:r>
                      <a:br>
                        <a:rPr lang="en-GB" sz="1400" dirty="0">
                          <a:effectLst/>
                        </a:rPr>
                      </a:br>
                      <a:r>
                        <a:rPr lang="en-GB" sz="1400" dirty="0">
                          <a:effectLst/>
                        </a:rPr>
                        <a:t>(% of this principal commissioned service)</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82096191"/>
                  </a:ext>
                </a:extLst>
              </a:tr>
              <a:tr h="544018">
                <a:tc>
                  <a:txBody>
                    <a:bodyPr/>
                    <a:lstStyle/>
                    <a:p>
                      <a:pPr>
                        <a:lnSpc>
                          <a:spcPct val="102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Integrated lifestyle service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Primary care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Other provider</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5138693"/>
                  </a:ext>
                </a:extLst>
              </a:tr>
              <a:tr h="544018">
                <a:tc>
                  <a:txBody>
                    <a:bodyPr/>
                    <a:lstStyle/>
                    <a:p>
                      <a:pPr>
                        <a:lnSpc>
                          <a:spcPct val="102000"/>
                        </a:lnSpc>
                        <a:spcAft>
                          <a:spcPts val="800"/>
                        </a:spcAft>
                      </a:pPr>
                      <a:r>
                        <a:rPr lang="en-GB" sz="1400">
                          <a:effectLst/>
                        </a:rPr>
                        <a:t>Specialist stop smoking service (universal)</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78 (63%)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25 (32%)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45 (58%)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38 (49%)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32248753"/>
                  </a:ext>
                </a:extLst>
              </a:tr>
              <a:tr h="544018">
                <a:tc>
                  <a:txBody>
                    <a:bodyPr/>
                    <a:lstStyle/>
                    <a:p>
                      <a:pPr>
                        <a:lnSpc>
                          <a:spcPct val="102000"/>
                        </a:lnSpc>
                        <a:spcAft>
                          <a:spcPts val="800"/>
                        </a:spcAft>
                      </a:pPr>
                      <a:r>
                        <a:rPr lang="en-GB" sz="1400">
                          <a:effectLst/>
                        </a:rPr>
                        <a:t>Specialist stop smoking service (targeted)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11 (9%)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2 (18%)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2 (18%)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1 (9%)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0230990"/>
                  </a:ext>
                </a:extLst>
              </a:tr>
              <a:tr h="360592">
                <a:tc>
                  <a:txBody>
                    <a:bodyPr/>
                    <a:lstStyle/>
                    <a:p>
                      <a:pPr>
                        <a:lnSpc>
                          <a:spcPct val="102000"/>
                        </a:lnSpc>
                        <a:spcAft>
                          <a:spcPts val="800"/>
                        </a:spcAft>
                      </a:pPr>
                      <a:r>
                        <a:rPr lang="en-GB" sz="1400">
                          <a:effectLst/>
                        </a:rPr>
                        <a:t>Integrated lifestyle service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23 (19%)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13 (57%)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dirty="0">
                          <a:effectLst/>
                        </a:rPr>
                        <a:t>9 (39%)</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0248797"/>
                  </a:ext>
                </a:extLst>
              </a:tr>
              <a:tr h="544018">
                <a:tc>
                  <a:txBody>
                    <a:bodyPr/>
                    <a:lstStyle/>
                    <a:p>
                      <a:pPr>
                        <a:lnSpc>
                          <a:spcPct val="102000"/>
                        </a:lnSpc>
                        <a:spcAft>
                          <a:spcPts val="800"/>
                        </a:spcAft>
                      </a:pPr>
                      <a:r>
                        <a:rPr lang="en-GB" sz="1400">
                          <a:effectLst/>
                        </a:rPr>
                        <a:t>Support from primary care</a:t>
                      </a:r>
                      <a:br>
                        <a:rPr lang="en-GB" sz="1400">
                          <a:effectLst/>
                        </a:rPr>
                      </a:b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9 (2%)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6 (67%)</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5756904"/>
                  </a:ext>
                </a:extLst>
              </a:tr>
              <a:tr h="360592">
                <a:tc>
                  <a:txBody>
                    <a:bodyPr/>
                    <a:lstStyle/>
                    <a:p>
                      <a:pPr>
                        <a:lnSpc>
                          <a:spcPct val="102000"/>
                        </a:lnSpc>
                        <a:spcAft>
                          <a:spcPts val="800"/>
                        </a:spcAft>
                      </a:pPr>
                      <a:r>
                        <a:rPr lang="en-GB" sz="1400">
                          <a:effectLst/>
                        </a:rPr>
                        <a:t>No service </a:t>
                      </a:r>
                      <a:br>
                        <a:rPr lang="en-GB" sz="1400">
                          <a:effectLst/>
                        </a:rPr>
                      </a:b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2 (2%)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3145471"/>
                  </a:ext>
                </a:extLst>
              </a:tr>
            </a:tbl>
          </a:graphicData>
        </a:graphic>
      </p:graphicFrame>
      <p:sp>
        <p:nvSpPr>
          <p:cNvPr id="7" name="Rectangle 1">
            <a:extLst>
              <a:ext uri="{FF2B5EF4-FFF2-40B4-BE49-F238E27FC236}">
                <a16:creationId xmlns:a16="http://schemas.microsoft.com/office/drawing/2014/main" id="{323382C7-D4E8-DA29-0197-A01627655B8C}"/>
              </a:ext>
            </a:extLst>
          </p:cNvPr>
          <p:cNvSpPr>
            <a:spLocks noChangeArrowheads="1"/>
          </p:cNvSpPr>
          <p:nvPr/>
        </p:nvSpPr>
        <p:spPr bwMode="auto">
          <a:xfrm>
            <a:off x="7892142" y="1259659"/>
            <a:ext cx="416922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1" u="none" strike="noStrike" cap="none" normalizeH="0" baseline="0" dirty="0">
                <a:ln>
                  <a:noFill/>
                </a:ln>
                <a:solidFill>
                  <a:srgbClr val="1F3864"/>
                </a:solidFill>
                <a:effectLst/>
                <a:latin typeface="Cambria" panose="02040503050406030204" pitchFamily="18" charset="0"/>
                <a:ea typeface="Calibri" panose="020F0502020204030204" pitchFamily="34" charset="0"/>
                <a:cs typeface="Times New Roman" panose="02020603050405020304" pitchFamily="18" charset="0"/>
              </a:rPr>
              <a:t>Mix of services commissioned or provided for smokers by local authorities in England, 2023</a:t>
            </a:r>
            <a:endParaRPr kumimoji="0" lang="en-GB" altLang="en-US" sz="1600" b="0" i="0" u="none" strike="noStrike" cap="none" normalizeH="0" baseline="0" dirty="0">
              <a:ln>
                <a:noFill/>
              </a:ln>
              <a:solidFill>
                <a:schemeClr val="tx1"/>
              </a:solidFill>
              <a:effectLst/>
              <a:latin typeface="Arial" panose="020B0604020202020204" pitchFamily="34" charset="0"/>
            </a:endParaRPr>
          </a:p>
        </p:txBody>
      </p:sp>
      <p:graphicFrame>
        <p:nvGraphicFramePr>
          <p:cNvPr id="8" name="Table 7">
            <a:extLst>
              <a:ext uri="{FF2B5EF4-FFF2-40B4-BE49-F238E27FC236}">
                <a16:creationId xmlns:a16="http://schemas.microsoft.com/office/drawing/2014/main" id="{66070F87-24B6-39DA-036F-E589589A0C8A}"/>
              </a:ext>
            </a:extLst>
          </p:cNvPr>
          <p:cNvGraphicFramePr>
            <a:graphicFrameLocks noGrp="1"/>
          </p:cNvGraphicFramePr>
          <p:nvPr>
            <p:extLst>
              <p:ext uri="{D42A27DB-BD31-4B8C-83A1-F6EECF244321}">
                <p14:modId xmlns:p14="http://schemas.microsoft.com/office/powerpoint/2010/main" val="1117067086"/>
              </p:ext>
            </p:extLst>
          </p:nvPr>
        </p:nvGraphicFramePr>
        <p:xfrm>
          <a:off x="746941" y="4835352"/>
          <a:ext cx="5725160" cy="1899095"/>
        </p:xfrm>
        <a:graphic>
          <a:graphicData uri="http://schemas.openxmlformats.org/drawingml/2006/table">
            <a:tbl>
              <a:tblPr firstRow="1" firstCol="1" bandRow="1">
                <a:tableStyleId>{5C22544A-7EE6-4342-B048-85BDC9FD1C3A}</a:tableStyleId>
              </a:tblPr>
              <a:tblGrid>
                <a:gridCol w="2046605">
                  <a:extLst>
                    <a:ext uri="{9D8B030D-6E8A-4147-A177-3AD203B41FA5}">
                      <a16:colId xmlns:a16="http://schemas.microsoft.com/office/drawing/2014/main" val="1942594120"/>
                    </a:ext>
                  </a:extLst>
                </a:gridCol>
                <a:gridCol w="1240155">
                  <a:extLst>
                    <a:ext uri="{9D8B030D-6E8A-4147-A177-3AD203B41FA5}">
                      <a16:colId xmlns:a16="http://schemas.microsoft.com/office/drawing/2014/main" val="4210908463"/>
                    </a:ext>
                  </a:extLst>
                </a:gridCol>
                <a:gridCol w="1247775">
                  <a:extLst>
                    <a:ext uri="{9D8B030D-6E8A-4147-A177-3AD203B41FA5}">
                      <a16:colId xmlns:a16="http://schemas.microsoft.com/office/drawing/2014/main" val="3229961193"/>
                    </a:ext>
                  </a:extLst>
                </a:gridCol>
                <a:gridCol w="1190625">
                  <a:extLst>
                    <a:ext uri="{9D8B030D-6E8A-4147-A177-3AD203B41FA5}">
                      <a16:colId xmlns:a16="http://schemas.microsoft.com/office/drawing/2014/main" val="1526965263"/>
                    </a:ext>
                  </a:extLst>
                </a:gridCol>
              </a:tblGrid>
              <a:tr h="0">
                <a:tc>
                  <a:txBody>
                    <a:bodyPr/>
                    <a:lstStyle/>
                    <a:p>
                      <a:pPr>
                        <a:lnSpc>
                          <a:spcPct val="102000"/>
                        </a:lnSpc>
                        <a:spcAft>
                          <a:spcPts val="800"/>
                        </a:spcAft>
                      </a:pPr>
                      <a:r>
                        <a:rPr lang="en-GB" sz="1400">
                          <a:effectLst/>
                        </a:rPr>
                        <a:t>Method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gridSpan="3">
                  <a:txBody>
                    <a:bodyPr/>
                    <a:lstStyle/>
                    <a:p>
                      <a:pPr>
                        <a:lnSpc>
                          <a:spcPct val="102000"/>
                        </a:lnSpc>
                        <a:spcAft>
                          <a:spcPts val="800"/>
                        </a:spcAft>
                      </a:pPr>
                      <a:r>
                        <a:rPr lang="en-GB" sz="1400">
                          <a:effectLst/>
                        </a:rPr>
                        <a:t>Local authorities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254163133"/>
                  </a:ext>
                </a:extLst>
              </a:tr>
              <a:tr h="0">
                <a:tc>
                  <a:txBody>
                    <a:bodyPr/>
                    <a:lstStyle/>
                    <a:p>
                      <a:pPr>
                        <a:lnSpc>
                          <a:spcPct val="102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2023</a:t>
                      </a:r>
                      <a:br>
                        <a:rPr lang="en-GB" sz="1400">
                          <a:effectLst/>
                        </a:rPr>
                      </a:br>
                      <a:r>
                        <a:rPr lang="en-GB" sz="1400">
                          <a:effectLst/>
                        </a:rPr>
                        <a:t>(n=123)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2022</a:t>
                      </a:r>
                      <a:br>
                        <a:rPr lang="en-GB" sz="1400">
                          <a:effectLst/>
                        </a:rPr>
                      </a:br>
                      <a:r>
                        <a:rPr lang="en-GB" sz="1400">
                          <a:effectLst/>
                        </a:rPr>
                        <a:t>(n=127)</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2021</a:t>
                      </a:r>
                      <a:br>
                        <a:rPr lang="en-GB" sz="1400">
                          <a:effectLst/>
                        </a:rPr>
                      </a:br>
                      <a:r>
                        <a:rPr lang="en-GB" sz="1400">
                          <a:effectLst/>
                        </a:rPr>
                        <a:t>(n=150)</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3135351"/>
                  </a:ext>
                </a:extLst>
              </a:tr>
              <a:tr h="0">
                <a:tc>
                  <a:txBody>
                    <a:bodyPr/>
                    <a:lstStyle/>
                    <a:p>
                      <a:pPr>
                        <a:lnSpc>
                          <a:spcPct val="102000"/>
                        </a:lnSpc>
                        <a:spcAft>
                          <a:spcPts val="800"/>
                        </a:spcAft>
                      </a:pPr>
                      <a:r>
                        <a:rPr lang="en-GB" sz="1400">
                          <a:effectLst/>
                        </a:rPr>
                        <a:t>Telephone advice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116 (94%)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96%</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98%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10434762"/>
                  </a:ext>
                </a:extLst>
              </a:tr>
              <a:tr h="0">
                <a:tc>
                  <a:txBody>
                    <a:bodyPr/>
                    <a:lstStyle/>
                    <a:p>
                      <a:pPr>
                        <a:lnSpc>
                          <a:spcPct val="102000"/>
                        </a:lnSpc>
                        <a:spcAft>
                          <a:spcPts val="800"/>
                        </a:spcAft>
                      </a:pPr>
                      <a:r>
                        <a:rPr lang="en-GB" sz="1400">
                          <a:effectLst/>
                        </a:rPr>
                        <a:t>Face-to-face advice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115 (94%)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dirty="0">
                          <a:effectLst/>
                        </a:rPr>
                        <a:t>95%</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83%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18321826"/>
                  </a:ext>
                </a:extLst>
              </a:tr>
              <a:tr h="0">
                <a:tc>
                  <a:txBody>
                    <a:bodyPr/>
                    <a:lstStyle/>
                    <a:p>
                      <a:pPr>
                        <a:lnSpc>
                          <a:spcPct val="102000"/>
                        </a:lnSpc>
                        <a:spcAft>
                          <a:spcPts val="800"/>
                        </a:spcAft>
                      </a:pPr>
                      <a:r>
                        <a:rPr lang="en-GB" sz="1400" dirty="0">
                          <a:effectLst/>
                        </a:rPr>
                        <a:t>Text messaging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76 (62%)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63%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75%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6327790"/>
                  </a:ext>
                </a:extLst>
              </a:tr>
              <a:tr h="0">
                <a:tc>
                  <a:txBody>
                    <a:bodyPr/>
                    <a:lstStyle/>
                    <a:p>
                      <a:pPr>
                        <a:lnSpc>
                          <a:spcPct val="102000"/>
                        </a:lnSpc>
                        <a:spcAft>
                          <a:spcPts val="800"/>
                        </a:spcAft>
                      </a:pPr>
                      <a:r>
                        <a:rPr lang="en-GB" sz="1400">
                          <a:effectLst/>
                        </a:rPr>
                        <a:t>Email</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54 (44%)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39%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47%</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36837223"/>
                  </a:ext>
                </a:extLst>
              </a:tr>
              <a:tr h="0">
                <a:tc>
                  <a:txBody>
                    <a:bodyPr/>
                    <a:lstStyle/>
                    <a:p>
                      <a:pPr>
                        <a:lnSpc>
                          <a:spcPct val="102000"/>
                        </a:lnSpc>
                        <a:spcAft>
                          <a:spcPts val="800"/>
                        </a:spcAft>
                      </a:pPr>
                      <a:r>
                        <a:rPr lang="en-GB" sz="1400">
                          <a:effectLst/>
                        </a:rPr>
                        <a:t>Video conferencing</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50 (41%)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51%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60%</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7634452"/>
                  </a:ext>
                </a:extLst>
              </a:tr>
              <a:tr h="0">
                <a:tc>
                  <a:txBody>
                    <a:bodyPr/>
                    <a:lstStyle/>
                    <a:p>
                      <a:pPr>
                        <a:lnSpc>
                          <a:spcPct val="102000"/>
                        </a:lnSpc>
                        <a:spcAft>
                          <a:spcPts val="800"/>
                        </a:spcAft>
                      </a:pPr>
                      <a:r>
                        <a:rPr lang="en-GB" sz="1400">
                          <a:effectLst/>
                        </a:rPr>
                        <a:t>Mobile phone apps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a:effectLst/>
                        </a:rPr>
                        <a:t>42 (34%)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400">
                          <a:effectLst/>
                        </a:rPr>
                        <a:t>24%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2000"/>
                        </a:lnSpc>
                        <a:spcAft>
                          <a:spcPts val="800"/>
                        </a:spcAft>
                      </a:pPr>
                      <a:r>
                        <a:rPr lang="en-GB" sz="1400" dirty="0">
                          <a:effectLst/>
                        </a:rPr>
                        <a:t>40%</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5467266"/>
                  </a:ext>
                </a:extLst>
              </a:tr>
            </a:tbl>
          </a:graphicData>
        </a:graphic>
      </p:graphicFrame>
      <p:sp>
        <p:nvSpPr>
          <p:cNvPr id="9" name="Rectangle 2">
            <a:extLst>
              <a:ext uri="{FF2B5EF4-FFF2-40B4-BE49-F238E27FC236}">
                <a16:creationId xmlns:a16="http://schemas.microsoft.com/office/drawing/2014/main" id="{8868EC7E-930F-137A-3B63-2F9F16EF28ED}"/>
              </a:ext>
            </a:extLst>
          </p:cNvPr>
          <p:cNvSpPr>
            <a:spLocks noChangeArrowheads="1"/>
          </p:cNvSpPr>
          <p:nvPr/>
        </p:nvSpPr>
        <p:spPr bwMode="auto">
          <a:xfrm>
            <a:off x="827312" y="4305258"/>
            <a:ext cx="582385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1" u="none" strike="noStrike" cap="none" normalizeH="0" baseline="0" dirty="0">
                <a:ln>
                  <a:noFill/>
                </a:ln>
                <a:solidFill>
                  <a:srgbClr val="1F3864"/>
                </a:solidFill>
                <a:effectLst/>
                <a:latin typeface="Cambria" panose="02040503050406030204" pitchFamily="18" charset="0"/>
                <a:ea typeface="Calibri" panose="020F0502020204030204" pitchFamily="34" charset="0"/>
                <a:cs typeface="Times New Roman" panose="02020603050405020304" pitchFamily="18" charset="0"/>
              </a:rPr>
              <a:t>Methods used to provide stop smoking support in services commissioned by local authorities, 2021-2023</a:t>
            </a:r>
            <a:endParaRPr kumimoji="0" lang="en-GB"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06977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83FE5-B60E-7859-A973-9DCE742F5372}"/>
              </a:ext>
            </a:extLst>
          </p:cNvPr>
          <p:cNvSpPr>
            <a:spLocks noGrp="1"/>
          </p:cNvSpPr>
          <p:nvPr>
            <p:ph type="title"/>
          </p:nvPr>
        </p:nvSpPr>
        <p:spPr>
          <a:xfrm>
            <a:off x="335097" y="154932"/>
            <a:ext cx="8112760" cy="1325563"/>
          </a:xfrm>
        </p:spPr>
        <p:txBody>
          <a:bodyPr/>
          <a:lstStyle/>
          <a:p>
            <a:r>
              <a:rPr lang="en-US" sz="3800" b="1" dirty="0">
                <a:latin typeface="Inter ExtraBold" panose="020B0502030000000004" pitchFamily="34" charset="0"/>
              </a:rPr>
              <a:t>Regional variation in types of support</a:t>
            </a:r>
            <a:endParaRPr lang="en-GB" sz="3800" b="1" dirty="0">
              <a:latin typeface="Inter ExtraBold" panose="020B0502030000000004" pitchFamily="34" charset="0"/>
            </a:endParaRPr>
          </a:p>
        </p:txBody>
      </p:sp>
      <p:graphicFrame>
        <p:nvGraphicFramePr>
          <p:cNvPr id="5" name="Chart 4">
            <a:extLst>
              <a:ext uri="{FF2B5EF4-FFF2-40B4-BE49-F238E27FC236}">
                <a16:creationId xmlns:a16="http://schemas.microsoft.com/office/drawing/2014/main" id="{B8750F20-AB3D-4271-B07D-22E20E0CA7FC}"/>
              </a:ext>
            </a:extLst>
          </p:cNvPr>
          <p:cNvGraphicFramePr>
            <a:graphicFrameLocks/>
          </p:cNvGraphicFramePr>
          <p:nvPr>
            <p:extLst>
              <p:ext uri="{D42A27DB-BD31-4B8C-83A1-F6EECF244321}">
                <p14:modId xmlns:p14="http://schemas.microsoft.com/office/powerpoint/2010/main" val="4218078057"/>
              </p:ext>
            </p:extLst>
          </p:nvPr>
        </p:nvGraphicFramePr>
        <p:xfrm>
          <a:off x="1752600" y="1480495"/>
          <a:ext cx="7805057" cy="46648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96891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3C5F3-F7FF-489A-1C6F-9B8924C21D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5E05CD-D3FE-F313-7C87-9A89BBF5D5BC}"/>
              </a:ext>
            </a:extLst>
          </p:cNvPr>
          <p:cNvSpPr>
            <a:spLocks noGrp="1"/>
          </p:cNvSpPr>
          <p:nvPr>
            <p:ph type="title"/>
          </p:nvPr>
        </p:nvSpPr>
        <p:spPr>
          <a:xfrm>
            <a:off x="161479" y="355600"/>
            <a:ext cx="8306023" cy="1029888"/>
          </a:xfrm>
        </p:spPr>
        <p:txBody>
          <a:bodyPr>
            <a:normAutofit fontScale="90000"/>
          </a:bodyPr>
          <a:lstStyle/>
          <a:p>
            <a:r>
              <a:rPr lang="en-GB" sz="3800" b="1" dirty="0">
                <a:latin typeface="Inter ExtraBold" panose="020B0502030000000004" pitchFamily="34" charset="0"/>
                <a:ea typeface="Inter ExtraBold" panose="020B0502030000000004" pitchFamily="34" charset="0"/>
              </a:rPr>
              <a:t>Stop smoking services: Changes in demand  </a:t>
            </a:r>
          </a:p>
        </p:txBody>
      </p:sp>
      <p:graphicFrame>
        <p:nvGraphicFramePr>
          <p:cNvPr id="7" name="Content Placeholder 2">
            <a:extLst>
              <a:ext uri="{FF2B5EF4-FFF2-40B4-BE49-F238E27FC236}">
                <a16:creationId xmlns:a16="http://schemas.microsoft.com/office/drawing/2014/main" id="{0B51C8D6-4176-CC1C-85AB-707DE340067F}"/>
              </a:ext>
            </a:extLst>
          </p:cNvPr>
          <p:cNvGraphicFramePr>
            <a:graphicFrameLocks noGrp="1"/>
          </p:cNvGraphicFramePr>
          <p:nvPr>
            <p:ph idx="1"/>
          </p:nvPr>
        </p:nvGraphicFramePr>
        <p:xfrm>
          <a:off x="161479" y="1907822"/>
          <a:ext cx="6881732" cy="44439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FC1AA5E4-2B8D-1009-F9C3-92B5E85B32D7}"/>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043211" y="2413285"/>
            <a:ext cx="5148789" cy="3365510"/>
          </a:xfrm>
          <a:prstGeom prst="rect">
            <a:avLst/>
          </a:prstGeom>
          <a:noFill/>
          <a:ln>
            <a:noFill/>
          </a:ln>
        </p:spPr>
      </p:pic>
      <p:sp>
        <p:nvSpPr>
          <p:cNvPr id="5" name="TextBox 4">
            <a:extLst>
              <a:ext uri="{FF2B5EF4-FFF2-40B4-BE49-F238E27FC236}">
                <a16:creationId xmlns:a16="http://schemas.microsoft.com/office/drawing/2014/main" id="{B5CDA249-AABD-CDC8-7385-D6B0F72B96A5}"/>
              </a:ext>
            </a:extLst>
          </p:cNvPr>
          <p:cNvSpPr txBox="1"/>
          <p:nvPr/>
        </p:nvSpPr>
        <p:spPr>
          <a:xfrm>
            <a:off x="6723636" y="1626228"/>
            <a:ext cx="5687683" cy="646331"/>
          </a:xfrm>
          <a:prstGeom prst="rect">
            <a:avLst/>
          </a:prstGeom>
          <a:noFill/>
        </p:spPr>
        <p:txBody>
          <a:bodyPr wrap="square" rtlCol="0">
            <a:spAutoFit/>
          </a:bodyPr>
          <a:lstStyle/>
          <a:p>
            <a:pPr algn="ctr">
              <a:spcBef>
                <a:spcPts val="1000"/>
              </a:spcBef>
              <a:spcAft>
                <a:spcPts val="600"/>
              </a:spcAft>
            </a:pPr>
            <a:r>
              <a:rPr lang="en-GB" sz="1800" dirty="0">
                <a:effectLst/>
                <a:latin typeface="Inter ExtraBold" panose="020B0502030000000004" pitchFamily="34" charset="0"/>
                <a:ea typeface="Inter ExtraBold" panose="020B0502030000000004" pitchFamily="34" charset="0"/>
                <a:cs typeface="Times New Roman" panose="02020603050405020304" pitchFamily="18" charset="0"/>
              </a:rPr>
              <a:t>Change in demand for local authority stop smoking services, 2023</a:t>
            </a:r>
          </a:p>
        </p:txBody>
      </p:sp>
    </p:spTree>
    <p:extLst>
      <p:ext uri="{BB962C8B-B14F-4D97-AF65-F5344CB8AC3E}">
        <p14:creationId xmlns:p14="http://schemas.microsoft.com/office/powerpoint/2010/main" val="456395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2" y="351381"/>
            <a:ext cx="7651630" cy="1068611"/>
          </a:xfrm>
        </p:spPr>
        <p:txBody>
          <a:bodyPr>
            <a:normAutofit fontScale="90000"/>
          </a:bodyPr>
          <a:lstStyle/>
          <a:p>
            <a:r>
              <a:rPr lang="en-GB" sz="3800" b="1" dirty="0">
                <a:latin typeface="Inter ExtraBold" panose="020B0502030000000004" pitchFamily="34" charset="0"/>
                <a:ea typeface="Inter ExtraBold" panose="020B0502030000000004" pitchFamily="34" charset="0"/>
              </a:rPr>
              <a:t>Stop smoking services: medications,  vapes and incentives</a:t>
            </a:r>
          </a:p>
        </p:txBody>
      </p:sp>
      <p:sp>
        <p:nvSpPr>
          <p:cNvPr id="3" name="Content Placeholder 2">
            <a:extLst>
              <a:ext uri="{FF2B5EF4-FFF2-40B4-BE49-F238E27FC236}">
                <a16:creationId xmlns:a16="http://schemas.microsoft.com/office/drawing/2014/main" id="{27E22B16-6C75-9CE9-7DD2-2720F32D1500}"/>
              </a:ext>
            </a:extLst>
          </p:cNvPr>
          <p:cNvSpPr>
            <a:spLocks noGrp="1"/>
          </p:cNvSpPr>
          <p:nvPr>
            <p:ph idx="1"/>
          </p:nvPr>
        </p:nvSpPr>
        <p:spPr>
          <a:xfrm>
            <a:off x="221033" y="1717040"/>
            <a:ext cx="5570168" cy="5112361"/>
          </a:xfrm>
        </p:spPr>
        <p:txBody>
          <a:bodyPr>
            <a:noAutofit/>
          </a:bodyPr>
          <a:lstStyle/>
          <a:p>
            <a:r>
              <a:rPr lang="en-GB" dirty="0">
                <a:latin typeface="Inter" panose="020B0502030000000004" pitchFamily="34" charset="0"/>
                <a:ea typeface="Inter" panose="020B0502030000000004" pitchFamily="34" charset="0"/>
              </a:rPr>
              <a:t>Dual-form NRT was offered to smokers by 114 local authority stop smoking services (93% of all surveyed local authorities).</a:t>
            </a:r>
          </a:p>
          <a:p>
            <a:r>
              <a:rPr lang="en-GB" dirty="0">
                <a:latin typeface="Inter" panose="020B0502030000000004" pitchFamily="34" charset="0"/>
                <a:ea typeface="Inter" panose="020B0502030000000004" pitchFamily="34" charset="0"/>
              </a:rPr>
              <a:t>In two thirds of surveyed local authorities (83, 67%) e-cigarettes or vapes were offered to some or all smokers using stop smoking services.</a:t>
            </a:r>
          </a:p>
          <a:p>
            <a:r>
              <a:rPr lang="en-GB" dirty="0">
                <a:latin typeface="Inter" panose="020B0502030000000004" pitchFamily="34" charset="0"/>
                <a:ea typeface="Inter" panose="020B0502030000000004" pitchFamily="34" charset="0"/>
              </a:rPr>
              <a:t>27% of local authorities offered </a:t>
            </a:r>
            <a:r>
              <a:rPr lang="en-GB" b="1" dirty="0">
                <a:latin typeface="Inter" panose="020B0502030000000004" pitchFamily="34" charset="0"/>
                <a:ea typeface="Inter" panose="020B0502030000000004" pitchFamily="34" charset="0"/>
              </a:rPr>
              <a:t>incentive schemes </a:t>
            </a:r>
            <a:r>
              <a:rPr lang="en-GB" dirty="0">
                <a:latin typeface="Inter" panose="020B0502030000000004" pitchFamily="34" charset="0"/>
                <a:ea typeface="Inter" panose="020B0502030000000004" pitchFamily="34" charset="0"/>
              </a:rPr>
              <a:t>for pregnant women.</a:t>
            </a:r>
          </a:p>
          <a:p>
            <a:pPr marL="0" indent="0">
              <a:buNone/>
            </a:pPr>
            <a:r>
              <a:rPr lang="en-GB" dirty="0">
                <a:latin typeface="Inter" panose="020B0502030000000004" pitchFamily="34" charset="0"/>
                <a:ea typeface="Inter" panose="020B0502030000000004" pitchFamily="34" charset="0"/>
              </a:rPr>
              <a:t> </a:t>
            </a:r>
          </a:p>
          <a:p>
            <a:endParaRPr lang="en-GB" dirty="0">
              <a:latin typeface="Inter" panose="020B0502030000000004" pitchFamily="34" charset="0"/>
              <a:ea typeface="Inter" panose="020B0502030000000004" pitchFamily="34" charset="0"/>
            </a:endParaRPr>
          </a:p>
        </p:txBody>
      </p:sp>
      <p:graphicFrame>
        <p:nvGraphicFramePr>
          <p:cNvPr id="6" name="Chart 5">
            <a:extLst>
              <a:ext uri="{FF2B5EF4-FFF2-40B4-BE49-F238E27FC236}">
                <a16:creationId xmlns:a16="http://schemas.microsoft.com/office/drawing/2014/main" id="{B13906F7-A64B-438A-87E9-82ACC8BF25FA}"/>
              </a:ext>
            </a:extLst>
          </p:cNvPr>
          <p:cNvGraphicFramePr>
            <a:graphicFrameLocks/>
          </p:cNvGraphicFramePr>
          <p:nvPr>
            <p:extLst>
              <p:ext uri="{D42A27DB-BD31-4B8C-83A1-F6EECF244321}">
                <p14:modId xmlns:p14="http://schemas.microsoft.com/office/powerpoint/2010/main" val="3668930168"/>
              </p:ext>
            </p:extLst>
          </p:nvPr>
        </p:nvGraphicFramePr>
        <p:xfrm>
          <a:off x="6750781" y="1678679"/>
          <a:ext cx="4916081" cy="40266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88686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198408" y="138021"/>
            <a:ext cx="7651630" cy="1068611"/>
          </a:xfrm>
        </p:spPr>
        <p:txBody>
          <a:bodyPr>
            <a:normAutofit/>
          </a:bodyPr>
          <a:lstStyle/>
          <a:p>
            <a:r>
              <a:rPr lang="en-GB" sz="3800" b="1" dirty="0">
                <a:latin typeface="Inter ExtraBold" panose="020B0502030000000004" pitchFamily="34" charset="0"/>
                <a:ea typeface="Inter ExtraBold" panose="020B0502030000000004" pitchFamily="34" charset="0"/>
              </a:rPr>
              <a:t>Tobacco control activity</a:t>
            </a:r>
          </a:p>
        </p:txBody>
      </p:sp>
      <p:graphicFrame>
        <p:nvGraphicFramePr>
          <p:cNvPr id="5" name="Content Placeholder 2">
            <a:extLst>
              <a:ext uri="{FF2B5EF4-FFF2-40B4-BE49-F238E27FC236}">
                <a16:creationId xmlns:a16="http://schemas.microsoft.com/office/drawing/2014/main" id="{D623535E-2C72-11CE-629C-367DE7B4EC06}"/>
              </a:ext>
            </a:extLst>
          </p:cNvPr>
          <p:cNvGraphicFramePr>
            <a:graphicFrameLocks noGrp="1"/>
          </p:cNvGraphicFramePr>
          <p:nvPr>
            <p:ph idx="1"/>
          </p:nvPr>
        </p:nvGraphicFramePr>
        <p:xfrm>
          <a:off x="221032" y="1285336"/>
          <a:ext cx="11329738" cy="55440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18372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186526" y="173424"/>
            <a:ext cx="8221928" cy="1172128"/>
          </a:xfrm>
        </p:spPr>
        <p:txBody>
          <a:bodyPr>
            <a:normAutofit/>
          </a:bodyPr>
          <a:lstStyle/>
          <a:p>
            <a:r>
              <a:rPr lang="en-GB" sz="3800" b="1" dirty="0">
                <a:latin typeface="Inter ExtraBold" panose="020B0502030000000004" pitchFamily="34" charset="0"/>
                <a:ea typeface="Inter ExtraBold" panose="020B0502030000000004" pitchFamily="34" charset="0"/>
              </a:rPr>
              <a:t>Relationship with the NHS</a:t>
            </a:r>
          </a:p>
        </p:txBody>
      </p:sp>
      <p:sp>
        <p:nvSpPr>
          <p:cNvPr id="3" name="Content Placeholder 2">
            <a:extLst>
              <a:ext uri="{FF2B5EF4-FFF2-40B4-BE49-F238E27FC236}">
                <a16:creationId xmlns:a16="http://schemas.microsoft.com/office/drawing/2014/main" id="{27E22B16-6C75-9CE9-7DD2-2720F32D1500}"/>
              </a:ext>
            </a:extLst>
          </p:cNvPr>
          <p:cNvSpPr>
            <a:spLocks noGrp="1"/>
          </p:cNvSpPr>
          <p:nvPr>
            <p:ph idx="1"/>
          </p:nvPr>
        </p:nvSpPr>
        <p:spPr>
          <a:xfrm>
            <a:off x="186526" y="2052541"/>
            <a:ext cx="6240153" cy="5078785"/>
          </a:xfrm>
        </p:spPr>
        <p:txBody>
          <a:bodyPr>
            <a:noAutofit/>
          </a:bodyPr>
          <a:lstStyle/>
          <a:p>
            <a:r>
              <a:rPr lang="en-GB" sz="2400" dirty="0">
                <a:latin typeface="Inter" panose="020B0502030000000004" pitchFamily="34" charset="0"/>
                <a:ea typeface="Inter" panose="020B0502030000000004" pitchFamily="34" charset="0"/>
              </a:rPr>
              <a:t>The level of local authority involvement in the planning and delivery of NHS Long Term Plan services varied widely.</a:t>
            </a:r>
          </a:p>
          <a:p>
            <a:r>
              <a:rPr lang="en-GB" sz="2400" dirty="0">
                <a:latin typeface="Inter" panose="020B0502030000000004" pitchFamily="34" charset="0"/>
                <a:ea typeface="Inter" panose="020B0502030000000004" pitchFamily="34" charset="0"/>
              </a:rPr>
              <a:t>Although 95% of surveyed local authorities had been involved in some way in this major programme of new work, the level of involvement ranged from taking a lead in delivering NHS tobacco dependence treatment services (16%) to simply being consulted (32%).</a:t>
            </a:r>
          </a:p>
        </p:txBody>
      </p:sp>
      <p:pic>
        <p:nvPicPr>
          <p:cNvPr id="4" name="Picture 3">
            <a:extLst>
              <a:ext uri="{FF2B5EF4-FFF2-40B4-BE49-F238E27FC236}">
                <a16:creationId xmlns:a16="http://schemas.microsoft.com/office/drawing/2014/main" id="{E1155A5F-1EEC-F11D-F348-1BFABA9C908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20795" y="2173857"/>
            <a:ext cx="5671205" cy="3708561"/>
          </a:xfrm>
          <a:prstGeom prst="rect">
            <a:avLst/>
          </a:prstGeom>
          <a:noFill/>
          <a:ln>
            <a:noFill/>
          </a:ln>
        </p:spPr>
      </p:pic>
      <p:sp>
        <p:nvSpPr>
          <p:cNvPr id="5" name="TextBox 4">
            <a:extLst>
              <a:ext uri="{FF2B5EF4-FFF2-40B4-BE49-F238E27FC236}">
                <a16:creationId xmlns:a16="http://schemas.microsoft.com/office/drawing/2014/main" id="{B9688CDA-26A9-1E6B-DC0A-24DABB32E260}"/>
              </a:ext>
            </a:extLst>
          </p:cNvPr>
          <p:cNvSpPr txBox="1"/>
          <p:nvPr/>
        </p:nvSpPr>
        <p:spPr>
          <a:xfrm>
            <a:off x="6504317" y="1406210"/>
            <a:ext cx="5687683" cy="646331"/>
          </a:xfrm>
          <a:prstGeom prst="rect">
            <a:avLst/>
          </a:prstGeom>
          <a:noFill/>
        </p:spPr>
        <p:txBody>
          <a:bodyPr wrap="square" rtlCol="0">
            <a:spAutoFit/>
          </a:bodyPr>
          <a:lstStyle/>
          <a:p>
            <a:pPr algn="ctr">
              <a:spcBef>
                <a:spcPts val="1000"/>
              </a:spcBef>
              <a:spcAft>
                <a:spcPts val="600"/>
              </a:spcAft>
            </a:pPr>
            <a:r>
              <a:rPr lang="en-GB" sz="1800" dirty="0">
                <a:effectLst/>
                <a:latin typeface="Inter ExtraBold" panose="020B0502030000000004" pitchFamily="34" charset="0"/>
                <a:ea typeface="Inter ExtraBold" panose="020B0502030000000004" pitchFamily="34" charset="0"/>
                <a:cs typeface="Times New Roman" panose="02020603050405020304" pitchFamily="18" charset="0"/>
              </a:rPr>
              <a:t>Involvement of local authorities in the planning and delivery of NHS tobacco dependence treatment services</a:t>
            </a:r>
          </a:p>
        </p:txBody>
      </p:sp>
    </p:spTree>
    <p:extLst>
      <p:ext uri="{BB962C8B-B14F-4D97-AF65-F5344CB8AC3E}">
        <p14:creationId xmlns:p14="http://schemas.microsoft.com/office/powerpoint/2010/main" val="349044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3" y="0"/>
            <a:ext cx="8051700" cy="1172128"/>
          </a:xfrm>
        </p:spPr>
        <p:txBody>
          <a:bodyPr>
            <a:normAutofit/>
          </a:bodyPr>
          <a:lstStyle/>
          <a:p>
            <a:r>
              <a:rPr lang="en-GB" sz="3800" b="1" dirty="0">
                <a:latin typeface="Inter ExtraBold" panose="020B0502030000000004" pitchFamily="34" charset="0"/>
                <a:ea typeface="Inter ExtraBold" panose="020B0502030000000004" pitchFamily="34" charset="0"/>
              </a:rPr>
              <a:t>Relationship with the NHS</a:t>
            </a:r>
          </a:p>
        </p:txBody>
      </p:sp>
      <p:sp>
        <p:nvSpPr>
          <p:cNvPr id="3" name="Content Placeholder 2">
            <a:extLst>
              <a:ext uri="{FF2B5EF4-FFF2-40B4-BE49-F238E27FC236}">
                <a16:creationId xmlns:a16="http://schemas.microsoft.com/office/drawing/2014/main" id="{27E22B16-6C75-9CE9-7DD2-2720F32D1500}"/>
              </a:ext>
            </a:extLst>
          </p:cNvPr>
          <p:cNvSpPr>
            <a:spLocks noGrp="1"/>
          </p:cNvSpPr>
          <p:nvPr>
            <p:ph idx="1"/>
          </p:nvPr>
        </p:nvSpPr>
        <p:spPr>
          <a:xfrm>
            <a:off x="315923" y="1553377"/>
            <a:ext cx="11598986" cy="5077615"/>
          </a:xfrm>
        </p:spPr>
        <p:txBody>
          <a:bodyPr>
            <a:noAutofit/>
          </a:bodyPr>
          <a:lstStyle/>
          <a:p>
            <a:r>
              <a:rPr lang="en-GB" sz="2400" dirty="0">
                <a:latin typeface="Inter" panose="020B0502030000000004" pitchFamily="34" charset="0"/>
                <a:ea typeface="Inter" panose="020B0502030000000004" pitchFamily="34" charset="0"/>
              </a:rPr>
              <a:t>With increased NHS activity respondents were concerned about the potential increase in referrals [they had no extra funding at this point], the inadequacy of patient pathways and referral protocols, and the impact of the anticipated loss of the ring fence on the sustainability of tobacco dependence treatment services. </a:t>
            </a:r>
          </a:p>
          <a:p>
            <a:r>
              <a:rPr lang="en-GB" sz="2400" dirty="0">
                <a:latin typeface="Inter" panose="020B0502030000000004" pitchFamily="34" charset="0"/>
                <a:ea typeface="Inter" panose="020B0502030000000004" pitchFamily="34" charset="0"/>
              </a:rPr>
              <a:t>However, these new NHS services were also recognised to be an opportunity to reach more smokers and develop an integrated approach across the NHS and community stop smoking services.</a:t>
            </a:r>
          </a:p>
          <a:p>
            <a:r>
              <a:rPr lang="en-GB" sz="2400" dirty="0">
                <a:latin typeface="Inter" panose="020B0502030000000004" pitchFamily="34" charset="0"/>
                <a:ea typeface="Inter" panose="020B0502030000000004" pitchFamily="34" charset="0"/>
              </a:rPr>
              <a:t>Survey respondents were asked to describe any ways in which their stop smoking services had been reconfigured in response to the introduction of tobacco dependence treatment services and/or targeted lung health checks. They described:</a:t>
            </a:r>
          </a:p>
          <a:p>
            <a:pPr lvl="1"/>
            <a:r>
              <a:rPr lang="en-GB" sz="2000" dirty="0">
                <a:latin typeface="Inter" panose="020B0502030000000004" pitchFamily="34" charset="0"/>
                <a:ea typeface="Inter" panose="020B0502030000000004" pitchFamily="34" charset="0"/>
              </a:rPr>
              <a:t>ensuring that support was available to patients discharged from NHS services and that referrals were appropriate</a:t>
            </a:r>
          </a:p>
          <a:p>
            <a:pPr lvl="1"/>
            <a:r>
              <a:rPr lang="en-GB" sz="2000" dirty="0">
                <a:latin typeface="Inter" panose="020B0502030000000004" pitchFamily="34" charset="0"/>
                <a:ea typeface="Inter" panose="020B0502030000000004" pitchFamily="34" charset="0"/>
              </a:rPr>
              <a:t>working closely with NHS partners to maximise outcomes from the combined services</a:t>
            </a:r>
          </a:p>
          <a:p>
            <a:pPr lvl="1"/>
            <a:r>
              <a:rPr lang="en-GB" sz="2000" dirty="0">
                <a:latin typeface="Inter" panose="020B0502030000000004" pitchFamily="34" charset="0"/>
                <a:ea typeface="Inter" panose="020B0502030000000004" pitchFamily="34" charset="0"/>
              </a:rPr>
              <a:t>rethinking priorities for the community service</a:t>
            </a:r>
          </a:p>
          <a:p>
            <a:pPr algn="just"/>
            <a:endParaRPr lang="en-GB" sz="2000" dirty="0">
              <a:latin typeface="Inter" panose="020B0502030000000004" pitchFamily="34" charset="0"/>
              <a:ea typeface="Inter" panose="020B0502030000000004" pitchFamily="34" charset="0"/>
            </a:endParaRPr>
          </a:p>
        </p:txBody>
      </p:sp>
    </p:spTree>
    <p:extLst>
      <p:ext uri="{BB962C8B-B14F-4D97-AF65-F5344CB8AC3E}">
        <p14:creationId xmlns:p14="http://schemas.microsoft.com/office/powerpoint/2010/main" val="962193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2" y="354852"/>
            <a:ext cx="8041619" cy="1172128"/>
          </a:xfrm>
        </p:spPr>
        <p:txBody>
          <a:bodyPr>
            <a:normAutofit/>
          </a:bodyPr>
          <a:lstStyle/>
          <a:p>
            <a:r>
              <a:rPr lang="en-GB" sz="3800" b="1" dirty="0">
                <a:latin typeface="Inter ExtraBold" panose="020B0502030000000004" pitchFamily="34" charset="0"/>
                <a:ea typeface="Inter ExtraBold" panose="020B0502030000000004" pitchFamily="34" charset="0"/>
              </a:rPr>
              <a:t>Protecting councils from industry influence</a:t>
            </a:r>
          </a:p>
        </p:txBody>
      </p:sp>
      <p:graphicFrame>
        <p:nvGraphicFramePr>
          <p:cNvPr id="7" name="Content Placeholder 2">
            <a:extLst>
              <a:ext uri="{FF2B5EF4-FFF2-40B4-BE49-F238E27FC236}">
                <a16:creationId xmlns:a16="http://schemas.microsoft.com/office/drawing/2014/main" id="{B830E609-7809-0266-4C2C-DE7CE40E62C5}"/>
              </a:ext>
            </a:extLst>
          </p:cNvPr>
          <p:cNvGraphicFramePr>
            <a:graphicFrameLocks noGrp="1"/>
          </p:cNvGraphicFramePr>
          <p:nvPr>
            <p:ph idx="1"/>
          </p:nvPr>
        </p:nvGraphicFramePr>
        <p:xfrm>
          <a:off x="221032" y="1613297"/>
          <a:ext cx="5153225" cy="5181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661B790F-9D9D-CD2D-3BA3-E815C2C67258}"/>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899515" y="2303253"/>
            <a:ext cx="6120165" cy="4002656"/>
          </a:xfrm>
          <a:prstGeom prst="rect">
            <a:avLst/>
          </a:prstGeom>
          <a:noFill/>
          <a:ln>
            <a:noFill/>
          </a:ln>
        </p:spPr>
      </p:pic>
      <p:sp>
        <p:nvSpPr>
          <p:cNvPr id="5" name="TextBox 4">
            <a:extLst>
              <a:ext uri="{FF2B5EF4-FFF2-40B4-BE49-F238E27FC236}">
                <a16:creationId xmlns:a16="http://schemas.microsoft.com/office/drawing/2014/main" id="{87AED59A-DA66-4200-BF3A-CB7CE848E282}"/>
              </a:ext>
            </a:extLst>
          </p:cNvPr>
          <p:cNvSpPr txBox="1"/>
          <p:nvPr/>
        </p:nvSpPr>
        <p:spPr>
          <a:xfrm>
            <a:off x="5262113" y="1526980"/>
            <a:ext cx="6929887" cy="646331"/>
          </a:xfrm>
          <a:prstGeom prst="rect">
            <a:avLst/>
          </a:prstGeom>
          <a:noFill/>
        </p:spPr>
        <p:txBody>
          <a:bodyPr wrap="square" rtlCol="0">
            <a:spAutoFit/>
          </a:bodyPr>
          <a:lstStyle/>
          <a:p>
            <a:pPr algn="ctr">
              <a:spcBef>
                <a:spcPts val="1000"/>
              </a:spcBef>
              <a:spcAft>
                <a:spcPts val="600"/>
              </a:spcAft>
            </a:pPr>
            <a:r>
              <a:rPr lang="en-GB" sz="1800" dirty="0">
                <a:effectLst/>
                <a:latin typeface="Inter ExtraBold" panose="020B0502030000000004" pitchFamily="34" charset="0"/>
                <a:ea typeface="Inter ExtraBold" panose="020B0502030000000004" pitchFamily="34" charset="0"/>
                <a:cs typeface="Times New Roman" panose="02020603050405020304" pitchFamily="18" charset="0"/>
              </a:rPr>
              <a:t>Local authorities with policies restricting engagement of members and officers with industry</a:t>
            </a:r>
          </a:p>
        </p:txBody>
      </p:sp>
    </p:spTree>
    <p:extLst>
      <p:ext uri="{BB962C8B-B14F-4D97-AF65-F5344CB8AC3E}">
        <p14:creationId xmlns:p14="http://schemas.microsoft.com/office/powerpoint/2010/main" val="1467435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63D0F-F917-C1A5-734C-2EADC5BAB488}"/>
              </a:ext>
            </a:extLst>
          </p:cNvPr>
          <p:cNvSpPr>
            <a:spLocks noGrp="1"/>
          </p:cNvSpPr>
          <p:nvPr>
            <p:ph type="title"/>
          </p:nvPr>
        </p:nvSpPr>
        <p:spPr>
          <a:xfrm>
            <a:off x="434109" y="0"/>
            <a:ext cx="10515600" cy="1325563"/>
          </a:xfrm>
        </p:spPr>
        <p:txBody>
          <a:bodyPr/>
          <a:lstStyle/>
          <a:p>
            <a:r>
              <a:rPr lang="en-US" sz="3800" b="1" dirty="0">
                <a:latin typeface="Inter ExtraBold" panose="020B0502030000000004" pitchFamily="34" charset="0"/>
              </a:rPr>
              <a:t>Changes over the decade: strategy</a:t>
            </a:r>
            <a:endParaRPr lang="en-GB" sz="3800" b="1" dirty="0">
              <a:latin typeface="Inter ExtraBold" panose="020B0502030000000004" pitchFamily="34" charset="0"/>
            </a:endParaRPr>
          </a:p>
        </p:txBody>
      </p:sp>
      <p:sp>
        <p:nvSpPr>
          <p:cNvPr id="3" name="Content Placeholder 2">
            <a:extLst>
              <a:ext uri="{FF2B5EF4-FFF2-40B4-BE49-F238E27FC236}">
                <a16:creationId xmlns:a16="http://schemas.microsoft.com/office/drawing/2014/main" id="{3C1A1E59-1644-CEA1-5AD1-035B5E9E5CF5}"/>
              </a:ext>
            </a:extLst>
          </p:cNvPr>
          <p:cNvSpPr>
            <a:spLocks noGrp="1"/>
          </p:cNvSpPr>
          <p:nvPr>
            <p:ph idx="1"/>
          </p:nvPr>
        </p:nvSpPr>
        <p:spPr>
          <a:xfrm>
            <a:off x="221673" y="1293090"/>
            <a:ext cx="11499271" cy="5564910"/>
          </a:xfrm>
        </p:spPr>
        <p:txBody>
          <a:bodyPr>
            <a:normAutofit lnSpcReduction="10000"/>
          </a:bodyPr>
          <a:lstStyle/>
          <a:p>
            <a:r>
              <a:rPr lang="en-GB" dirty="0"/>
              <a:t>The proportion of local authorities where tobacco control is perceived to be a high priority is now (37%) more than double the level in 2014 (17%).</a:t>
            </a:r>
          </a:p>
          <a:p>
            <a:r>
              <a:rPr lang="en-GB" dirty="0"/>
              <a:t>In 2014, 69% of surveyed local authorities had a tobacco control plan, likewise in 2023, 69% of surveyed local authorities had either a tobacco control strategy or a broader strategy which included tobacco control.</a:t>
            </a:r>
          </a:p>
          <a:p>
            <a:r>
              <a:rPr lang="en-GB" dirty="0"/>
              <a:t>Targets have shifted from being principally set in terms of the number of four-week quitters in 2015, to today where smoking prevalence targets are more common. The national smokefree target for 2030 has contributed to this shift.</a:t>
            </a:r>
          </a:p>
          <a:p>
            <a:r>
              <a:rPr lang="en-GB" dirty="0"/>
              <a:t>The number of surveyed local authorities with a tobacco control alliance (60%) has risen from 54% in 2021 but remains lower than 73% in 2014.</a:t>
            </a:r>
          </a:p>
          <a:p>
            <a:r>
              <a:rPr lang="en-GB" dirty="0"/>
              <a:t>In 2015, 71% of surveyed local authorities were working with other councils to deliver tobacco control or smoking cessation interventions. Now 78% of local authorities are involved in regional or supra-local tobacco control work. </a:t>
            </a:r>
          </a:p>
          <a:p>
            <a:endParaRPr lang="en-GB" dirty="0"/>
          </a:p>
        </p:txBody>
      </p:sp>
    </p:spTree>
    <p:extLst>
      <p:ext uri="{BB962C8B-B14F-4D97-AF65-F5344CB8AC3E}">
        <p14:creationId xmlns:p14="http://schemas.microsoft.com/office/powerpoint/2010/main" val="3663173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63D0F-F917-C1A5-734C-2EADC5BAB488}"/>
              </a:ext>
            </a:extLst>
          </p:cNvPr>
          <p:cNvSpPr>
            <a:spLocks noGrp="1"/>
          </p:cNvSpPr>
          <p:nvPr>
            <p:ph type="title"/>
          </p:nvPr>
        </p:nvSpPr>
        <p:spPr>
          <a:xfrm>
            <a:off x="443344" y="0"/>
            <a:ext cx="10515600" cy="1325563"/>
          </a:xfrm>
        </p:spPr>
        <p:txBody>
          <a:bodyPr/>
          <a:lstStyle/>
          <a:p>
            <a:r>
              <a:rPr lang="en-US" sz="3800" b="1" dirty="0">
                <a:latin typeface="Inter ExtraBold" panose="020B0502030000000004" pitchFamily="34" charset="0"/>
              </a:rPr>
              <a:t>Changes over the decade: services</a:t>
            </a:r>
            <a:endParaRPr lang="en-GB" sz="3800" b="1" dirty="0">
              <a:latin typeface="Inter ExtraBold" panose="020B0502030000000004" pitchFamily="34" charset="0"/>
            </a:endParaRPr>
          </a:p>
        </p:txBody>
      </p:sp>
      <p:sp>
        <p:nvSpPr>
          <p:cNvPr id="3" name="Content Placeholder 2">
            <a:extLst>
              <a:ext uri="{FF2B5EF4-FFF2-40B4-BE49-F238E27FC236}">
                <a16:creationId xmlns:a16="http://schemas.microsoft.com/office/drawing/2014/main" id="{3C1A1E59-1644-CEA1-5AD1-035B5E9E5CF5}"/>
              </a:ext>
            </a:extLst>
          </p:cNvPr>
          <p:cNvSpPr>
            <a:spLocks noGrp="1"/>
          </p:cNvSpPr>
          <p:nvPr>
            <p:ph idx="1"/>
          </p:nvPr>
        </p:nvSpPr>
        <p:spPr>
          <a:xfrm>
            <a:off x="286327" y="1265382"/>
            <a:ext cx="11480800" cy="5592618"/>
          </a:xfrm>
        </p:spPr>
        <p:txBody>
          <a:bodyPr>
            <a:normAutofit fontScale="92500" lnSpcReduction="20000"/>
          </a:bodyPr>
          <a:lstStyle/>
          <a:p>
            <a:r>
              <a:rPr lang="en-GB" dirty="0"/>
              <a:t>Between 2016 and 2018 the proportion of surveyed local authorities with a specialist stop smoking service fell from 75% to 65%, this increased to 72% in 2023. There’s been a shift towards commissioning integrated lifestyle services as an alternative or complement to specialist stop smoking services. </a:t>
            </a:r>
          </a:p>
          <a:p>
            <a:r>
              <a:rPr lang="en-GB" dirty="0"/>
              <a:t>Little change over time in the number of local authorities offering dual NRT. In 2018, 89% of surveyed local authorities offered these medications, rising to 93% in 2023. </a:t>
            </a:r>
          </a:p>
          <a:p>
            <a:r>
              <a:rPr lang="en-GB" dirty="0"/>
              <a:t>Use of e-cigarettes as a treatment option has risen from 11% in 2019 to 67% in 2023. </a:t>
            </a:r>
          </a:p>
          <a:p>
            <a:r>
              <a:rPr lang="en-GB" dirty="0"/>
              <a:t>In 2018, 93% of local authorities offered Champix to clients of their stop smoking services. Now, following the withdrawal of Champix from the market in 2021, only 4% offer generic varenicline.</a:t>
            </a:r>
          </a:p>
          <a:p>
            <a:r>
              <a:rPr lang="en-GB" dirty="0"/>
              <a:t>Between 2016 and 2023 pregnant women changed from the most to second most commonly identified target group. This is likely to reflect the ongoing transfer of responsibility for providing stop smoking support to pregnant women from local authority services to NHS tobacco dependence treatment services. </a:t>
            </a:r>
          </a:p>
          <a:p>
            <a:endParaRPr lang="en-GB" dirty="0"/>
          </a:p>
        </p:txBody>
      </p:sp>
    </p:spTree>
    <p:extLst>
      <p:ext uri="{BB962C8B-B14F-4D97-AF65-F5344CB8AC3E}">
        <p14:creationId xmlns:p14="http://schemas.microsoft.com/office/powerpoint/2010/main" val="2058698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4038C4D-B2F5-4941-AD66-5709D09C8702}"/>
              </a:ext>
            </a:extLst>
          </p:cNvPr>
          <p:cNvSpPr txBox="1"/>
          <p:nvPr/>
        </p:nvSpPr>
        <p:spPr>
          <a:xfrm>
            <a:off x="769536" y="1629103"/>
            <a:ext cx="10583917" cy="1938992"/>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endParaRPr kumimoji="0" lang="en-GB" sz="24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rPr>
              <a:t>The full report can be accessed online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rPr>
              <a:t>If you have any questions, please get in touch by emailing </a:t>
            </a:r>
            <a:r>
              <a:rPr kumimoji="0" lang="en-GB" sz="24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hlinkClick r:id="rId3"/>
              </a:rPr>
              <a:t>admin@smokefreeaction.org.uk</a:t>
            </a:r>
            <a:endParaRPr kumimoji="0" lang="en-GB" sz="24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endParaRPr>
          </a:p>
        </p:txBody>
      </p:sp>
    </p:spTree>
    <p:extLst>
      <p:ext uri="{BB962C8B-B14F-4D97-AF65-F5344CB8AC3E}">
        <p14:creationId xmlns:p14="http://schemas.microsoft.com/office/powerpoint/2010/main" val="18426658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63D0F-F917-C1A5-734C-2EADC5BAB488}"/>
              </a:ext>
            </a:extLst>
          </p:cNvPr>
          <p:cNvSpPr>
            <a:spLocks noGrp="1"/>
          </p:cNvSpPr>
          <p:nvPr>
            <p:ph type="title"/>
          </p:nvPr>
        </p:nvSpPr>
        <p:spPr>
          <a:xfrm>
            <a:off x="0" y="9236"/>
            <a:ext cx="10515600" cy="1325563"/>
          </a:xfrm>
        </p:spPr>
        <p:txBody>
          <a:bodyPr/>
          <a:lstStyle/>
          <a:p>
            <a:r>
              <a:rPr lang="en-US" sz="3800" b="1" dirty="0">
                <a:latin typeface="Inter ExtraBold" panose="020B0502030000000004" pitchFamily="34" charset="0"/>
              </a:rPr>
              <a:t>Changes over the decade: wider activities</a:t>
            </a:r>
            <a:endParaRPr lang="en-GB" sz="3800" b="1" dirty="0">
              <a:latin typeface="Inter ExtraBold" panose="020B0502030000000004" pitchFamily="34" charset="0"/>
            </a:endParaRPr>
          </a:p>
        </p:txBody>
      </p:sp>
      <p:sp>
        <p:nvSpPr>
          <p:cNvPr id="3" name="Content Placeholder 2">
            <a:extLst>
              <a:ext uri="{FF2B5EF4-FFF2-40B4-BE49-F238E27FC236}">
                <a16:creationId xmlns:a16="http://schemas.microsoft.com/office/drawing/2014/main" id="{3C1A1E59-1644-CEA1-5AD1-035B5E9E5CF5}"/>
              </a:ext>
            </a:extLst>
          </p:cNvPr>
          <p:cNvSpPr>
            <a:spLocks noGrp="1"/>
          </p:cNvSpPr>
          <p:nvPr>
            <p:ph idx="1"/>
          </p:nvPr>
        </p:nvSpPr>
        <p:spPr>
          <a:xfrm>
            <a:off x="304799" y="1579418"/>
            <a:ext cx="11480800" cy="4985472"/>
          </a:xfrm>
        </p:spPr>
        <p:txBody>
          <a:bodyPr>
            <a:normAutofit/>
          </a:bodyPr>
          <a:lstStyle/>
          <a:p>
            <a:r>
              <a:rPr lang="en-GB" dirty="0"/>
              <a:t>Since the survey recorded the range of wider tobacco control work in 2019, tackling illegal tobacco has consistently been the most frequently reported among surveyed local authorities.</a:t>
            </a:r>
          </a:p>
          <a:p>
            <a:r>
              <a:rPr lang="en-GB" dirty="0"/>
              <a:t>In 2023, 46% of local authorities undertaking work to promote smokefree homes is a similar result to the last 5 years</a:t>
            </a:r>
          </a:p>
          <a:p>
            <a:r>
              <a:rPr lang="en-GB" dirty="0"/>
              <a:t>The ASH/CRUK survey has consistently found high levels of commitment to public communication and campaigns.</a:t>
            </a:r>
          </a:p>
          <a:p>
            <a:r>
              <a:rPr lang="en-GB" dirty="0"/>
              <a:t>In both 2015 and 2019, opportunities most often identified for tobacco control include joint working, partnerships and alliances, similarly in both years the most common threat was pressure on budgets.</a:t>
            </a:r>
          </a:p>
        </p:txBody>
      </p:sp>
    </p:spTree>
    <p:extLst>
      <p:ext uri="{BB962C8B-B14F-4D97-AF65-F5344CB8AC3E}">
        <p14:creationId xmlns:p14="http://schemas.microsoft.com/office/powerpoint/2010/main" val="1001011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2" y="0"/>
            <a:ext cx="10941517" cy="1172128"/>
          </a:xfrm>
        </p:spPr>
        <p:txBody>
          <a:bodyPr>
            <a:normAutofit/>
          </a:bodyPr>
          <a:lstStyle/>
          <a:p>
            <a:r>
              <a:rPr lang="en-GB" sz="3800" b="1" dirty="0">
                <a:latin typeface="Inter ExtraBold" panose="020B0502030000000004" pitchFamily="34" charset="0"/>
                <a:ea typeface="Inter ExtraBold" panose="020B0502030000000004" pitchFamily="34" charset="0"/>
              </a:rPr>
              <a:t>Key insights </a:t>
            </a:r>
          </a:p>
        </p:txBody>
      </p:sp>
      <p:sp>
        <p:nvSpPr>
          <p:cNvPr id="3" name="Content Placeholder 2">
            <a:extLst>
              <a:ext uri="{FF2B5EF4-FFF2-40B4-BE49-F238E27FC236}">
                <a16:creationId xmlns:a16="http://schemas.microsoft.com/office/drawing/2014/main" id="{27E22B16-6C75-9CE9-7DD2-2720F32D1500}"/>
              </a:ext>
            </a:extLst>
          </p:cNvPr>
          <p:cNvSpPr>
            <a:spLocks noGrp="1"/>
          </p:cNvSpPr>
          <p:nvPr>
            <p:ph idx="1"/>
          </p:nvPr>
        </p:nvSpPr>
        <p:spPr>
          <a:xfrm>
            <a:off x="221032" y="1145310"/>
            <a:ext cx="11250532" cy="5684092"/>
          </a:xfrm>
        </p:spPr>
        <p:txBody>
          <a:bodyPr>
            <a:noAutofit/>
          </a:bodyPr>
          <a:lstStyle/>
          <a:p>
            <a:pPr algn="just"/>
            <a:r>
              <a:rPr lang="en-GB" dirty="0">
                <a:latin typeface="Inter" panose="020B0502030000000004" pitchFamily="34" charset="0"/>
                <a:ea typeface="Inter" panose="020B0502030000000004" pitchFamily="34" charset="0"/>
              </a:rPr>
              <a:t>This report describes a remarkable range of tobacco control work currently being pursued by local authorities through strong partnerships across health economies and local communities: </a:t>
            </a:r>
            <a:r>
              <a:rPr lang="en-GB" b="1" dirty="0">
                <a:latin typeface="Inter" panose="020B0502030000000004" pitchFamily="34" charset="0"/>
                <a:ea typeface="Inter" panose="020B0502030000000004" pitchFamily="34" charset="0"/>
              </a:rPr>
              <a:t>councils are well placed to accelerate activity with new funding awarded since this survey closed</a:t>
            </a:r>
            <a:r>
              <a:rPr lang="en-GB" dirty="0">
                <a:latin typeface="Inter" panose="020B0502030000000004" pitchFamily="34" charset="0"/>
                <a:ea typeface="Inter" panose="020B0502030000000004" pitchFamily="34" charset="0"/>
              </a:rPr>
              <a:t>. </a:t>
            </a:r>
          </a:p>
          <a:p>
            <a:pPr algn="just"/>
            <a:r>
              <a:rPr lang="en-GB" dirty="0">
                <a:latin typeface="Inter" panose="020B0502030000000004" pitchFamily="34" charset="0"/>
                <a:ea typeface="Inter" panose="020B0502030000000004" pitchFamily="34" charset="0"/>
              </a:rPr>
              <a:t>The most ambitious local authorities are moving on many fronts: tackling the illicit trade in tobacco and vapes; promoting smokefree public spaces, workplaces and homes; running campaigns about smoking and vaping; and providing specialist support to smokers to help them quit. </a:t>
            </a:r>
          </a:p>
          <a:p>
            <a:pPr algn="just"/>
            <a:r>
              <a:rPr lang="en-GB" dirty="0">
                <a:latin typeface="Inter" panose="020B0502030000000004" pitchFamily="34" charset="0"/>
                <a:ea typeface="Inter" panose="020B0502030000000004" pitchFamily="34" charset="0"/>
              </a:rPr>
              <a:t>This comprehensive approach, however, is not universal and too many areas lack a strategy or tobacco alliance to drive forward activity.  </a:t>
            </a:r>
          </a:p>
          <a:p>
            <a:pPr algn="just"/>
            <a:r>
              <a:rPr lang="en-GB" dirty="0">
                <a:latin typeface="Inter" panose="020B0502030000000004" pitchFamily="34" charset="0"/>
                <a:ea typeface="Inter" panose="020B0502030000000004" pitchFamily="34" charset="0"/>
              </a:rPr>
              <a:t>The focus on inequalities in most LA is right. BUT there is a lot of diversity in target populations with some important groups not prioritised. </a:t>
            </a:r>
          </a:p>
        </p:txBody>
      </p:sp>
    </p:spTree>
    <p:extLst>
      <p:ext uri="{BB962C8B-B14F-4D97-AF65-F5344CB8AC3E}">
        <p14:creationId xmlns:p14="http://schemas.microsoft.com/office/powerpoint/2010/main" val="2714288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2" y="0"/>
            <a:ext cx="10941517" cy="1172128"/>
          </a:xfrm>
        </p:spPr>
        <p:txBody>
          <a:bodyPr>
            <a:normAutofit/>
          </a:bodyPr>
          <a:lstStyle/>
          <a:p>
            <a:r>
              <a:rPr lang="en-GB" sz="3800" b="1" dirty="0">
                <a:latin typeface="Inter ExtraBold" panose="020B0502030000000004" pitchFamily="34" charset="0"/>
                <a:ea typeface="Inter ExtraBold" panose="020B0502030000000004" pitchFamily="34" charset="0"/>
              </a:rPr>
              <a:t>Key insights </a:t>
            </a:r>
          </a:p>
        </p:txBody>
      </p:sp>
      <p:sp>
        <p:nvSpPr>
          <p:cNvPr id="3" name="Content Placeholder 2">
            <a:extLst>
              <a:ext uri="{FF2B5EF4-FFF2-40B4-BE49-F238E27FC236}">
                <a16:creationId xmlns:a16="http://schemas.microsoft.com/office/drawing/2014/main" id="{27E22B16-6C75-9CE9-7DD2-2720F32D1500}"/>
              </a:ext>
            </a:extLst>
          </p:cNvPr>
          <p:cNvSpPr>
            <a:spLocks noGrp="1"/>
          </p:cNvSpPr>
          <p:nvPr>
            <p:ph idx="1"/>
          </p:nvPr>
        </p:nvSpPr>
        <p:spPr>
          <a:xfrm>
            <a:off x="221032" y="1145310"/>
            <a:ext cx="11250532" cy="5684092"/>
          </a:xfrm>
        </p:spPr>
        <p:txBody>
          <a:bodyPr>
            <a:noAutofit/>
          </a:bodyPr>
          <a:lstStyle/>
          <a:p>
            <a:pPr algn="just"/>
            <a:r>
              <a:rPr lang="en-GB" dirty="0">
                <a:latin typeface="Inter" panose="020B0502030000000004" pitchFamily="34" charset="0"/>
                <a:ea typeface="Inter" panose="020B0502030000000004" pitchFamily="34" charset="0"/>
              </a:rPr>
              <a:t>The increase in government support for stop smoking services and tobacco control is timely. </a:t>
            </a:r>
          </a:p>
          <a:p>
            <a:pPr algn="just"/>
            <a:r>
              <a:rPr lang="en-GB" dirty="0">
                <a:latin typeface="Inter" panose="020B0502030000000004" pitchFamily="34" charset="0"/>
                <a:ea typeface="Inter" panose="020B0502030000000004" pitchFamily="34" charset="0"/>
              </a:rPr>
              <a:t>The expansion of tobacco dependence treatment services and targeted lung health checks in the NHS is putting pressure on community stop smoking services. </a:t>
            </a:r>
          </a:p>
          <a:p>
            <a:pPr algn="just"/>
            <a:r>
              <a:rPr lang="en-GB" dirty="0">
                <a:latin typeface="Inter" panose="020B0502030000000004" pitchFamily="34" charset="0"/>
                <a:ea typeface="Inter" panose="020B0502030000000004" pitchFamily="34" charset="0"/>
              </a:rPr>
              <a:t>With adequate resources, there is an opportunity for local authorities to work with the NHS and other community partners to build more integrated approaches to tobacco control and stop smoking services that have the potential to reach many more smokers.  </a:t>
            </a:r>
          </a:p>
          <a:p>
            <a:pPr algn="just"/>
            <a:r>
              <a:rPr lang="en-GB" dirty="0">
                <a:latin typeface="Inter" panose="020B0502030000000004" pitchFamily="34" charset="0"/>
                <a:ea typeface="Inter" panose="020B0502030000000004" pitchFamily="34" charset="0"/>
              </a:rPr>
              <a:t>In another ten years, it is unlikely that smoking will have become entirely a thing of the past, but the health of all affected communities will hopefully have been transformed.</a:t>
            </a:r>
          </a:p>
        </p:txBody>
      </p:sp>
    </p:spTree>
    <p:extLst>
      <p:ext uri="{BB962C8B-B14F-4D97-AF65-F5344CB8AC3E}">
        <p14:creationId xmlns:p14="http://schemas.microsoft.com/office/powerpoint/2010/main" val="1998127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4038C4D-B2F5-4941-AD66-5709D09C8702}"/>
              </a:ext>
            </a:extLst>
          </p:cNvPr>
          <p:cNvSpPr txBox="1"/>
          <p:nvPr/>
        </p:nvSpPr>
        <p:spPr>
          <a:xfrm>
            <a:off x="769536" y="1629103"/>
            <a:ext cx="10583917" cy="2246769"/>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endParaRPr kumimoji="0" lang="en-GB" sz="28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rPr>
              <a:t>The full report can be accessed online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rPr>
              <a:t>If you have any questions, please get in touch by emailing </a:t>
            </a:r>
            <a:r>
              <a:rPr kumimoji="0" lang="en-GB" sz="28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hlinkClick r:id="rId3"/>
              </a:rPr>
              <a:t>admin@smokefreeaction.org.uk</a:t>
            </a:r>
            <a:endParaRPr kumimoji="0" lang="en-GB" sz="2800" b="0" i="0" u="none" strike="noStrike" kern="1200" cap="none" spc="0" normalizeH="0" baseline="0" noProof="0" dirty="0">
              <a:ln>
                <a:noFill/>
              </a:ln>
              <a:solidFill>
                <a:prstClr val="black"/>
              </a:solidFill>
              <a:effectLst/>
              <a:uLnTx/>
              <a:uFillTx/>
              <a:latin typeface="Inter" panose="020B0502030000000004" pitchFamily="34" charset="0"/>
              <a:ea typeface="Inter" panose="020B0502030000000004" pitchFamily="34" charset="0"/>
              <a:cs typeface="Arial" panose="020B0604020202020204" pitchFamily="34" charset="0"/>
            </a:endParaRPr>
          </a:p>
        </p:txBody>
      </p:sp>
    </p:spTree>
    <p:extLst>
      <p:ext uri="{BB962C8B-B14F-4D97-AF65-F5344CB8AC3E}">
        <p14:creationId xmlns:p14="http://schemas.microsoft.com/office/powerpoint/2010/main" val="3636639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2" y="0"/>
            <a:ext cx="10941517" cy="1172128"/>
          </a:xfrm>
        </p:spPr>
        <p:txBody>
          <a:bodyPr>
            <a:normAutofit/>
          </a:bodyPr>
          <a:lstStyle/>
          <a:p>
            <a:r>
              <a:rPr lang="en-GB" sz="3800" b="1" dirty="0">
                <a:latin typeface="Inter ExtraBold" panose="020B0502030000000004" pitchFamily="34" charset="0"/>
                <a:ea typeface="Inter ExtraBold" panose="020B0502030000000004" pitchFamily="34" charset="0"/>
              </a:rPr>
              <a:t>Background </a:t>
            </a:r>
          </a:p>
        </p:txBody>
      </p:sp>
      <p:sp>
        <p:nvSpPr>
          <p:cNvPr id="3" name="Content Placeholder 2">
            <a:extLst>
              <a:ext uri="{FF2B5EF4-FFF2-40B4-BE49-F238E27FC236}">
                <a16:creationId xmlns:a16="http://schemas.microsoft.com/office/drawing/2014/main" id="{27E22B16-6C75-9CE9-7DD2-2720F32D1500}"/>
              </a:ext>
            </a:extLst>
          </p:cNvPr>
          <p:cNvSpPr>
            <a:spLocks noGrp="1"/>
          </p:cNvSpPr>
          <p:nvPr>
            <p:ph idx="1"/>
          </p:nvPr>
        </p:nvSpPr>
        <p:spPr>
          <a:xfrm>
            <a:off x="221032" y="1647802"/>
            <a:ext cx="8027231" cy="5181599"/>
          </a:xfrm>
        </p:spPr>
        <p:txBody>
          <a:bodyPr>
            <a:noAutofit/>
          </a:bodyPr>
          <a:lstStyle/>
          <a:p>
            <a:r>
              <a:rPr lang="en-GB" sz="2400" dirty="0">
                <a:latin typeface="Inter" panose="020B0502030000000004" pitchFamily="34" charset="0"/>
                <a:ea typeface="Inter" panose="020B0502030000000004" pitchFamily="34" charset="0"/>
              </a:rPr>
              <a:t>The report, written by ASH and funded by Cancer Research UK, presents findings from the 10</a:t>
            </a:r>
            <a:r>
              <a:rPr lang="en-GB" sz="2400" baseline="30000" dirty="0">
                <a:latin typeface="Inter" panose="020B0502030000000004" pitchFamily="34" charset="0"/>
                <a:ea typeface="Inter" panose="020B0502030000000004" pitchFamily="34" charset="0"/>
              </a:rPr>
              <a:t>th</a:t>
            </a:r>
            <a:r>
              <a:rPr lang="en-GB" sz="2400" dirty="0">
                <a:latin typeface="Inter" panose="020B0502030000000004" pitchFamily="34" charset="0"/>
                <a:ea typeface="Inter" panose="020B0502030000000004" pitchFamily="34" charset="0"/>
              </a:rPr>
              <a:t> annual survey of tobacco control leads in English local authorities, tracking activity since public health was transferred to local government.</a:t>
            </a:r>
          </a:p>
          <a:p>
            <a:endParaRPr lang="en-GB" sz="2400" dirty="0">
              <a:latin typeface="Inter" panose="020B0502030000000004" pitchFamily="34" charset="0"/>
              <a:ea typeface="Inter" panose="020B0502030000000004" pitchFamily="34" charset="0"/>
            </a:endParaRPr>
          </a:p>
          <a:p>
            <a:r>
              <a:rPr lang="en-GB" sz="2400" dirty="0">
                <a:latin typeface="Inter" panose="020B0502030000000004" pitchFamily="34" charset="0"/>
                <a:ea typeface="Inter" panose="020B0502030000000004" pitchFamily="34" charset="0"/>
              </a:rPr>
              <a:t>We heard from 116 individuals covering 124 (83%) of the 150 local authorities in England with public health responsibility. </a:t>
            </a:r>
          </a:p>
          <a:p>
            <a:endParaRPr lang="en-GB" sz="2400" dirty="0">
              <a:latin typeface="Inter" panose="020B0502030000000004" pitchFamily="34" charset="0"/>
              <a:ea typeface="Inter" panose="020B0502030000000004" pitchFamily="34" charset="0"/>
            </a:endParaRPr>
          </a:p>
          <a:p>
            <a:r>
              <a:rPr lang="en-GB" sz="2400" dirty="0">
                <a:latin typeface="Inter" panose="020B0502030000000004" pitchFamily="34" charset="0"/>
                <a:ea typeface="Inter" panose="020B0502030000000004" pitchFamily="34" charset="0"/>
              </a:rPr>
              <a:t>The survey closed in September 2023, prior to the announcement in October 2023 of the smokefree generation proposal and increased funding for local authorities. </a:t>
            </a:r>
          </a:p>
          <a:p>
            <a:endParaRPr lang="en-GB" sz="1800" dirty="0">
              <a:latin typeface="Inter" panose="020B0502030000000004" pitchFamily="34" charset="0"/>
              <a:ea typeface="Inter" panose="020B0502030000000004" pitchFamily="34" charset="0"/>
            </a:endParaRPr>
          </a:p>
        </p:txBody>
      </p:sp>
      <p:pic>
        <p:nvPicPr>
          <p:cNvPr id="6" name="Picture 5">
            <a:extLst>
              <a:ext uri="{FF2B5EF4-FFF2-40B4-BE49-F238E27FC236}">
                <a16:creationId xmlns:a16="http://schemas.microsoft.com/office/drawing/2014/main" id="{9A7B1173-5A0D-11B3-4F28-5FC71AB1C8E1}"/>
              </a:ext>
            </a:extLst>
          </p:cNvPr>
          <p:cNvPicPr>
            <a:picLocks noChangeAspect="1"/>
          </p:cNvPicPr>
          <p:nvPr/>
        </p:nvPicPr>
        <p:blipFill>
          <a:blip r:embed="rId3"/>
          <a:stretch>
            <a:fillRect/>
          </a:stretch>
        </p:blipFill>
        <p:spPr>
          <a:xfrm>
            <a:off x="8471971" y="1976356"/>
            <a:ext cx="3317254" cy="3214712"/>
          </a:xfrm>
          <a:prstGeom prst="rect">
            <a:avLst/>
          </a:prstGeom>
        </p:spPr>
      </p:pic>
    </p:spTree>
    <p:extLst>
      <p:ext uri="{BB962C8B-B14F-4D97-AF65-F5344CB8AC3E}">
        <p14:creationId xmlns:p14="http://schemas.microsoft.com/office/powerpoint/2010/main" val="4112388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2" y="0"/>
            <a:ext cx="10941517" cy="1172128"/>
          </a:xfrm>
        </p:spPr>
        <p:txBody>
          <a:bodyPr>
            <a:normAutofit/>
          </a:bodyPr>
          <a:lstStyle/>
          <a:p>
            <a:r>
              <a:rPr lang="en-GB" sz="3800" b="1" dirty="0">
                <a:latin typeface="Inter ExtraBold" panose="020B0502030000000004" pitchFamily="34" charset="0"/>
                <a:ea typeface="Inter ExtraBold" panose="020B0502030000000004" pitchFamily="34" charset="0"/>
              </a:rPr>
              <a:t>Key findings</a:t>
            </a:r>
          </a:p>
        </p:txBody>
      </p:sp>
      <p:graphicFrame>
        <p:nvGraphicFramePr>
          <p:cNvPr id="7" name="TextBox 4">
            <a:extLst>
              <a:ext uri="{FF2B5EF4-FFF2-40B4-BE49-F238E27FC236}">
                <a16:creationId xmlns:a16="http://schemas.microsoft.com/office/drawing/2014/main" id="{9AB5C538-CACD-FD04-3880-2E938B620AF7}"/>
              </a:ext>
            </a:extLst>
          </p:cNvPr>
          <p:cNvGraphicFramePr/>
          <p:nvPr/>
        </p:nvGraphicFramePr>
        <p:xfrm>
          <a:off x="389974" y="1525586"/>
          <a:ext cx="10583917" cy="45243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3699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3" y="0"/>
            <a:ext cx="7223563" cy="1172128"/>
          </a:xfrm>
        </p:spPr>
        <p:txBody>
          <a:bodyPr>
            <a:normAutofit/>
          </a:bodyPr>
          <a:lstStyle/>
          <a:p>
            <a:r>
              <a:rPr lang="en-GB" sz="3800" b="1" dirty="0">
                <a:latin typeface="Inter ExtraBold" panose="020B0502030000000004" pitchFamily="34" charset="0"/>
                <a:ea typeface="Inter ExtraBold" panose="020B0502030000000004" pitchFamily="34" charset="0"/>
              </a:rPr>
              <a:t>Priority given to tobacco control </a:t>
            </a:r>
          </a:p>
        </p:txBody>
      </p:sp>
      <p:graphicFrame>
        <p:nvGraphicFramePr>
          <p:cNvPr id="7" name="Content Placeholder 2">
            <a:extLst>
              <a:ext uri="{FF2B5EF4-FFF2-40B4-BE49-F238E27FC236}">
                <a16:creationId xmlns:a16="http://schemas.microsoft.com/office/drawing/2014/main" id="{164A81E9-E027-C417-996F-58AE2904E557}"/>
              </a:ext>
            </a:extLst>
          </p:cNvPr>
          <p:cNvGraphicFramePr>
            <a:graphicFrameLocks noGrp="1"/>
          </p:cNvGraphicFramePr>
          <p:nvPr>
            <p:ph idx="1"/>
            <p:extLst>
              <p:ext uri="{D42A27DB-BD31-4B8C-83A1-F6EECF244321}">
                <p14:modId xmlns:p14="http://schemas.microsoft.com/office/powerpoint/2010/main" val="1159938587"/>
              </p:ext>
            </p:extLst>
          </p:nvPr>
        </p:nvGraphicFramePr>
        <p:xfrm>
          <a:off x="221032" y="1647802"/>
          <a:ext cx="5377511" cy="5181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46B3F7BA-E473-B8AA-F5C6-91F437223CEC}"/>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630462" y="2181070"/>
            <a:ext cx="6435049" cy="4208713"/>
          </a:xfrm>
          <a:prstGeom prst="rect">
            <a:avLst/>
          </a:prstGeom>
          <a:noFill/>
          <a:ln>
            <a:noFill/>
          </a:ln>
        </p:spPr>
      </p:pic>
      <p:sp>
        <p:nvSpPr>
          <p:cNvPr id="5" name="TextBox 4">
            <a:extLst>
              <a:ext uri="{FF2B5EF4-FFF2-40B4-BE49-F238E27FC236}">
                <a16:creationId xmlns:a16="http://schemas.microsoft.com/office/drawing/2014/main" id="{8F505E2F-B16C-DFE8-78B3-378658CE6772}"/>
              </a:ext>
            </a:extLst>
          </p:cNvPr>
          <p:cNvSpPr txBox="1"/>
          <p:nvPr/>
        </p:nvSpPr>
        <p:spPr>
          <a:xfrm>
            <a:off x="5974080" y="1526980"/>
            <a:ext cx="6217920" cy="646331"/>
          </a:xfrm>
          <a:prstGeom prst="rect">
            <a:avLst/>
          </a:prstGeom>
          <a:noFill/>
        </p:spPr>
        <p:txBody>
          <a:bodyPr wrap="square" rtlCol="0">
            <a:spAutoFit/>
          </a:bodyPr>
          <a:lstStyle/>
          <a:p>
            <a:pPr algn="ctr">
              <a:spcBef>
                <a:spcPts val="1000"/>
              </a:spcBef>
              <a:spcAft>
                <a:spcPts val="600"/>
              </a:spcAft>
            </a:pPr>
            <a:r>
              <a:rPr lang="en-GB" sz="1800" dirty="0">
                <a:effectLst/>
                <a:latin typeface="Inter ExtraBold" panose="020B0502030000000004" pitchFamily="34" charset="0"/>
                <a:ea typeface="Inter ExtraBold" panose="020B0502030000000004" pitchFamily="34" charset="0"/>
                <a:cs typeface="Times New Roman" panose="02020603050405020304" pitchFamily="18" charset="0"/>
              </a:rPr>
              <a:t>Perceived priority of six public health issues within surveyed local authorities</a:t>
            </a:r>
          </a:p>
        </p:txBody>
      </p:sp>
    </p:spTree>
    <p:extLst>
      <p:ext uri="{BB962C8B-B14F-4D97-AF65-F5344CB8AC3E}">
        <p14:creationId xmlns:p14="http://schemas.microsoft.com/office/powerpoint/2010/main" val="2365186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2" y="0"/>
            <a:ext cx="10941517" cy="1172128"/>
          </a:xfrm>
        </p:spPr>
        <p:txBody>
          <a:bodyPr>
            <a:normAutofit/>
          </a:bodyPr>
          <a:lstStyle/>
          <a:p>
            <a:r>
              <a:rPr lang="en-GB" sz="3800" b="1" dirty="0">
                <a:latin typeface="Inter ExtraBold" panose="020B0502030000000004" pitchFamily="34" charset="0"/>
                <a:ea typeface="Inter ExtraBold" panose="020B0502030000000004" pitchFamily="34" charset="0"/>
              </a:rPr>
              <a:t>Comprehensive tobacco control </a:t>
            </a:r>
          </a:p>
        </p:txBody>
      </p:sp>
      <p:graphicFrame>
        <p:nvGraphicFramePr>
          <p:cNvPr id="5" name="Content Placeholder 2">
            <a:extLst>
              <a:ext uri="{FF2B5EF4-FFF2-40B4-BE49-F238E27FC236}">
                <a16:creationId xmlns:a16="http://schemas.microsoft.com/office/drawing/2014/main" id="{22084E9D-D19C-8136-77D2-5DD0CC44883C}"/>
              </a:ext>
            </a:extLst>
          </p:cNvPr>
          <p:cNvGraphicFramePr>
            <a:graphicFrameLocks noGrp="1"/>
          </p:cNvGraphicFramePr>
          <p:nvPr>
            <p:ph idx="1"/>
          </p:nvPr>
        </p:nvGraphicFramePr>
        <p:xfrm>
          <a:off x="221032" y="1647802"/>
          <a:ext cx="11329738" cy="34419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24829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215F1-3528-712C-D3A3-E3328C91D3E2}"/>
              </a:ext>
            </a:extLst>
          </p:cNvPr>
          <p:cNvSpPr>
            <a:spLocks noGrp="1"/>
          </p:cNvSpPr>
          <p:nvPr>
            <p:ph type="title"/>
          </p:nvPr>
        </p:nvSpPr>
        <p:spPr>
          <a:xfrm>
            <a:off x="492760" y="263956"/>
            <a:ext cx="7970520" cy="1325563"/>
          </a:xfrm>
        </p:spPr>
        <p:txBody>
          <a:bodyPr/>
          <a:lstStyle/>
          <a:p>
            <a:r>
              <a:rPr lang="en-US" sz="3800" b="1" dirty="0">
                <a:latin typeface="Inter ExtraBold" panose="020B0502030000000004" pitchFamily="34" charset="0"/>
              </a:rPr>
              <a:t>Regional variation in strategy, partnership, leadership</a:t>
            </a:r>
            <a:endParaRPr lang="en-GB" sz="3800" b="1" dirty="0">
              <a:latin typeface="Inter ExtraBold" panose="020B0502030000000004" pitchFamily="34" charset="0"/>
            </a:endParaRPr>
          </a:p>
        </p:txBody>
      </p:sp>
      <p:graphicFrame>
        <p:nvGraphicFramePr>
          <p:cNvPr id="6" name="Chart 5">
            <a:extLst>
              <a:ext uri="{FF2B5EF4-FFF2-40B4-BE49-F238E27FC236}">
                <a16:creationId xmlns:a16="http://schemas.microsoft.com/office/drawing/2014/main" id="{43F5F969-0E30-4B73-A5B4-20C500FAB6B9}"/>
              </a:ext>
            </a:extLst>
          </p:cNvPr>
          <p:cNvGraphicFramePr>
            <a:graphicFrameLocks/>
          </p:cNvGraphicFramePr>
          <p:nvPr>
            <p:extLst>
              <p:ext uri="{D42A27DB-BD31-4B8C-83A1-F6EECF244321}">
                <p14:modId xmlns:p14="http://schemas.microsoft.com/office/powerpoint/2010/main" val="2927784007"/>
              </p:ext>
            </p:extLst>
          </p:nvPr>
        </p:nvGraphicFramePr>
        <p:xfrm>
          <a:off x="820396" y="1589518"/>
          <a:ext cx="9725684" cy="487224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32599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699C-1D23-C183-366F-F5921A4D0D60}"/>
              </a:ext>
            </a:extLst>
          </p:cNvPr>
          <p:cNvSpPr>
            <a:spLocks noGrp="1"/>
          </p:cNvSpPr>
          <p:nvPr>
            <p:ph type="title"/>
          </p:nvPr>
        </p:nvSpPr>
        <p:spPr>
          <a:xfrm>
            <a:off x="221032" y="0"/>
            <a:ext cx="10941517" cy="1172128"/>
          </a:xfrm>
        </p:spPr>
        <p:txBody>
          <a:bodyPr>
            <a:normAutofit/>
          </a:bodyPr>
          <a:lstStyle/>
          <a:p>
            <a:r>
              <a:rPr lang="en-GB" sz="3800" b="1" dirty="0">
                <a:latin typeface="Inter ExtraBold" panose="020B0502030000000004" pitchFamily="34" charset="0"/>
                <a:ea typeface="Inter ExtraBold" panose="020B0502030000000004" pitchFamily="34" charset="0"/>
              </a:rPr>
              <a:t>Inequalities </a:t>
            </a:r>
          </a:p>
        </p:txBody>
      </p:sp>
      <p:graphicFrame>
        <p:nvGraphicFramePr>
          <p:cNvPr id="5" name="Content Placeholder 2">
            <a:extLst>
              <a:ext uri="{FF2B5EF4-FFF2-40B4-BE49-F238E27FC236}">
                <a16:creationId xmlns:a16="http://schemas.microsoft.com/office/drawing/2014/main" id="{D71DA45D-99ED-6E5D-73D7-86657A5B8E24}"/>
              </a:ext>
            </a:extLst>
          </p:cNvPr>
          <p:cNvGraphicFramePr>
            <a:graphicFrameLocks noGrp="1"/>
          </p:cNvGraphicFramePr>
          <p:nvPr>
            <p:ph idx="1"/>
          </p:nvPr>
        </p:nvGraphicFramePr>
        <p:xfrm>
          <a:off x="333175" y="1080656"/>
          <a:ext cx="11329738" cy="55848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12817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7FF57-73F0-5AB7-B1AF-5EB55DD768BD}"/>
              </a:ext>
            </a:extLst>
          </p:cNvPr>
          <p:cNvSpPr>
            <a:spLocks noGrp="1"/>
          </p:cNvSpPr>
          <p:nvPr>
            <p:ph type="title"/>
          </p:nvPr>
        </p:nvSpPr>
        <p:spPr/>
        <p:txBody>
          <a:bodyPr/>
          <a:lstStyle/>
          <a:p>
            <a:r>
              <a:rPr lang="en-GB" sz="4400" b="1" dirty="0">
                <a:latin typeface="Inter ExtraBold" panose="020B0502030000000004" pitchFamily="34" charset="0"/>
                <a:ea typeface="Inter ExtraBold" panose="020B0502030000000004" pitchFamily="34" charset="0"/>
              </a:rPr>
              <a:t>Inequalities </a:t>
            </a:r>
            <a:endParaRPr lang="en-GB" dirty="0"/>
          </a:p>
        </p:txBody>
      </p:sp>
      <p:sp>
        <p:nvSpPr>
          <p:cNvPr id="3" name="Content Placeholder 2">
            <a:extLst>
              <a:ext uri="{FF2B5EF4-FFF2-40B4-BE49-F238E27FC236}">
                <a16:creationId xmlns:a16="http://schemas.microsoft.com/office/drawing/2014/main" id="{E109A26F-05B6-AA54-CE62-7C02684E83A9}"/>
              </a:ext>
            </a:extLst>
          </p:cNvPr>
          <p:cNvSpPr>
            <a:spLocks noGrp="1"/>
          </p:cNvSpPr>
          <p:nvPr>
            <p:ph idx="1"/>
          </p:nvPr>
        </p:nvSpPr>
        <p:spPr>
          <a:xfrm>
            <a:off x="838200" y="1825625"/>
            <a:ext cx="4597400" cy="4351338"/>
          </a:xfrm>
        </p:spPr>
        <p:txBody>
          <a:bodyPr>
            <a:normAutofit lnSpcReduction="10000"/>
          </a:bodyPr>
          <a:lstStyle/>
          <a:p>
            <a:r>
              <a:rPr lang="en-US" dirty="0"/>
              <a:t>There is a wide range of populations where LA are taking a targeted approach</a:t>
            </a:r>
          </a:p>
          <a:p>
            <a:r>
              <a:rPr lang="en-US" dirty="0"/>
              <a:t>This diversity may mean that some groups are being systematically underserved. For example smokers in social housing make up a quarter to a third of all smokers but are only targeted in 12% of LA</a:t>
            </a:r>
            <a:endParaRPr lang="en-GB" dirty="0"/>
          </a:p>
        </p:txBody>
      </p:sp>
      <p:graphicFrame>
        <p:nvGraphicFramePr>
          <p:cNvPr id="4" name="Content Placeholder 3">
            <a:extLst>
              <a:ext uri="{FF2B5EF4-FFF2-40B4-BE49-F238E27FC236}">
                <a16:creationId xmlns:a16="http://schemas.microsoft.com/office/drawing/2014/main" id="{6AEC4830-67D4-DEE5-0397-0D4029A68FC6}"/>
              </a:ext>
            </a:extLst>
          </p:cNvPr>
          <p:cNvGraphicFramePr>
            <a:graphicFrameLocks/>
          </p:cNvGraphicFramePr>
          <p:nvPr>
            <p:extLst>
              <p:ext uri="{D42A27DB-BD31-4B8C-83A1-F6EECF244321}">
                <p14:modId xmlns:p14="http://schemas.microsoft.com/office/powerpoint/2010/main" val="1816817196"/>
              </p:ext>
            </p:extLst>
          </p:nvPr>
        </p:nvGraphicFramePr>
        <p:xfrm>
          <a:off x="5986087" y="1381251"/>
          <a:ext cx="5654040" cy="5406339"/>
        </p:xfrm>
        <a:graphic>
          <a:graphicData uri="http://schemas.openxmlformats.org/drawingml/2006/table">
            <a:tbl>
              <a:tblPr firstRow="1" firstCol="1" bandRow="1">
                <a:tableStyleId>{5C22544A-7EE6-4342-B048-85BDC9FD1C3A}</a:tableStyleId>
              </a:tblPr>
              <a:tblGrid>
                <a:gridCol w="3901288">
                  <a:extLst>
                    <a:ext uri="{9D8B030D-6E8A-4147-A177-3AD203B41FA5}">
                      <a16:colId xmlns:a16="http://schemas.microsoft.com/office/drawing/2014/main" val="3574695085"/>
                    </a:ext>
                  </a:extLst>
                </a:gridCol>
                <a:gridCol w="1752752">
                  <a:extLst>
                    <a:ext uri="{9D8B030D-6E8A-4147-A177-3AD203B41FA5}">
                      <a16:colId xmlns:a16="http://schemas.microsoft.com/office/drawing/2014/main" val="695419609"/>
                    </a:ext>
                  </a:extLst>
                </a:gridCol>
              </a:tblGrid>
              <a:tr h="245549">
                <a:tc>
                  <a:txBody>
                    <a:bodyPr/>
                    <a:lstStyle/>
                    <a:p>
                      <a:pPr>
                        <a:lnSpc>
                          <a:spcPct val="102000"/>
                        </a:lnSpc>
                        <a:spcAft>
                          <a:spcPts val="800"/>
                        </a:spcAft>
                      </a:pPr>
                      <a:r>
                        <a:rPr lang="en-GB" sz="1600" dirty="0">
                          <a:effectLst/>
                        </a:rPr>
                        <a:t>Population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Local authorities (n=120)</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9813951"/>
                  </a:ext>
                </a:extLst>
              </a:tr>
              <a:tr h="245549">
                <a:tc>
                  <a:txBody>
                    <a:bodyPr/>
                    <a:lstStyle/>
                    <a:p>
                      <a:pPr>
                        <a:lnSpc>
                          <a:spcPct val="102000"/>
                        </a:lnSpc>
                        <a:spcAft>
                          <a:spcPts val="800"/>
                        </a:spcAft>
                      </a:pPr>
                      <a:r>
                        <a:rPr lang="en-GB" sz="1600" dirty="0">
                          <a:effectLst/>
                        </a:rPr>
                        <a:t>People with mental health conditions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77 (64%)</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0556646"/>
                  </a:ext>
                </a:extLst>
              </a:tr>
              <a:tr h="245549">
                <a:tc>
                  <a:txBody>
                    <a:bodyPr/>
                    <a:lstStyle/>
                    <a:p>
                      <a:pPr>
                        <a:lnSpc>
                          <a:spcPct val="102000"/>
                        </a:lnSpc>
                        <a:spcAft>
                          <a:spcPts val="800"/>
                        </a:spcAft>
                      </a:pPr>
                      <a:r>
                        <a:rPr lang="en-GB" sz="1600">
                          <a:effectLst/>
                        </a:rPr>
                        <a:t>Pregnant women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74 (62%)</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1393373"/>
                  </a:ext>
                </a:extLst>
              </a:tr>
              <a:tr h="245549">
                <a:tc>
                  <a:txBody>
                    <a:bodyPr/>
                    <a:lstStyle/>
                    <a:p>
                      <a:pPr>
                        <a:lnSpc>
                          <a:spcPct val="102000"/>
                        </a:lnSpc>
                        <a:spcAft>
                          <a:spcPts val="800"/>
                        </a:spcAft>
                      </a:pPr>
                      <a:r>
                        <a:rPr lang="en-GB" sz="1600">
                          <a:effectLst/>
                        </a:rPr>
                        <a:t>People in routine or manual occupations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73 (61%)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9869507"/>
                  </a:ext>
                </a:extLst>
              </a:tr>
              <a:tr h="245549">
                <a:tc>
                  <a:txBody>
                    <a:bodyPr/>
                    <a:lstStyle/>
                    <a:p>
                      <a:pPr>
                        <a:lnSpc>
                          <a:spcPct val="102000"/>
                        </a:lnSpc>
                        <a:spcAft>
                          <a:spcPts val="800"/>
                        </a:spcAft>
                      </a:pPr>
                      <a:r>
                        <a:rPr lang="en-GB" sz="1600">
                          <a:effectLst/>
                        </a:rPr>
                        <a:t>Areas of high deprivation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58 (48%)</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004002"/>
                  </a:ext>
                </a:extLst>
              </a:tr>
              <a:tr h="499781">
                <a:tc>
                  <a:txBody>
                    <a:bodyPr/>
                    <a:lstStyle/>
                    <a:p>
                      <a:pPr>
                        <a:lnSpc>
                          <a:spcPct val="102000"/>
                        </a:lnSpc>
                        <a:spcAft>
                          <a:spcPts val="800"/>
                        </a:spcAft>
                      </a:pPr>
                      <a:r>
                        <a:rPr lang="en-GB" sz="1600">
                          <a:effectLst/>
                        </a:rPr>
                        <a:t>People with COPD, CVD, cancer or other long-term conditions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40 (33%)</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9958692"/>
                  </a:ext>
                </a:extLst>
              </a:tr>
              <a:tr h="245549">
                <a:tc>
                  <a:txBody>
                    <a:bodyPr/>
                    <a:lstStyle/>
                    <a:p>
                      <a:pPr>
                        <a:lnSpc>
                          <a:spcPct val="102000"/>
                        </a:lnSpc>
                        <a:spcAft>
                          <a:spcPts val="800"/>
                        </a:spcAft>
                      </a:pPr>
                      <a:r>
                        <a:rPr lang="en-GB" sz="1600">
                          <a:effectLst/>
                        </a:rPr>
                        <a:t>Young people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26 (22%)</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46711227"/>
                  </a:ext>
                </a:extLst>
              </a:tr>
              <a:tr h="245549">
                <a:tc>
                  <a:txBody>
                    <a:bodyPr/>
                    <a:lstStyle/>
                    <a:p>
                      <a:pPr>
                        <a:lnSpc>
                          <a:spcPct val="102000"/>
                        </a:lnSpc>
                        <a:spcAft>
                          <a:spcPts val="800"/>
                        </a:spcAft>
                      </a:pPr>
                      <a:r>
                        <a:rPr lang="en-GB" sz="1600">
                          <a:effectLst/>
                        </a:rPr>
                        <a:t>Black and minority ethnic populations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25 (21%)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5343538"/>
                  </a:ext>
                </a:extLst>
              </a:tr>
              <a:tr h="245549">
                <a:tc>
                  <a:txBody>
                    <a:bodyPr/>
                    <a:lstStyle/>
                    <a:p>
                      <a:pPr>
                        <a:lnSpc>
                          <a:spcPct val="102000"/>
                        </a:lnSpc>
                        <a:spcAft>
                          <a:spcPts val="800"/>
                        </a:spcAft>
                      </a:pPr>
                      <a:r>
                        <a:rPr lang="en-GB" sz="1600">
                          <a:effectLst/>
                        </a:rPr>
                        <a:t>People with alcohol or drug use problems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25 (21%)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2813814"/>
                  </a:ext>
                </a:extLst>
              </a:tr>
              <a:tr h="245549">
                <a:tc>
                  <a:txBody>
                    <a:bodyPr/>
                    <a:lstStyle/>
                    <a:p>
                      <a:pPr>
                        <a:lnSpc>
                          <a:spcPct val="102000"/>
                        </a:lnSpc>
                        <a:spcAft>
                          <a:spcPts val="800"/>
                        </a:spcAft>
                      </a:pPr>
                      <a:r>
                        <a:rPr lang="en-GB" sz="1600">
                          <a:effectLst/>
                        </a:rPr>
                        <a:t>LGBTQ+ community</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16 (13%)</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6980842"/>
                  </a:ext>
                </a:extLst>
              </a:tr>
              <a:tr h="245549">
                <a:tc>
                  <a:txBody>
                    <a:bodyPr/>
                    <a:lstStyle/>
                    <a:p>
                      <a:pPr>
                        <a:lnSpc>
                          <a:spcPct val="102000"/>
                        </a:lnSpc>
                        <a:spcAft>
                          <a:spcPts val="800"/>
                        </a:spcAft>
                      </a:pPr>
                      <a:r>
                        <a:rPr lang="en-GB" sz="1600">
                          <a:effectLst/>
                        </a:rPr>
                        <a:t>Partners or household members of pregnant women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16 (13%)</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6564604"/>
                  </a:ext>
                </a:extLst>
              </a:tr>
              <a:tr h="245549">
                <a:tc>
                  <a:txBody>
                    <a:bodyPr/>
                    <a:lstStyle/>
                    <a:p>
                      <a:pPr>
                        <a:lnSpc>
                          <a:spcPct val="102000"/>
                        </a:lnSpc>
                        <a:spcAft>
                          <a:spcPts val="800"/>
                        </a:spcAft>
                      </a:pPr>
                      <a:r>
                        <a:rPr lang="en-GB" sz="1600">
                          <a:effectLst/>
                        </a:rPr>
                        <a:t>People living in social housing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14 (12%)</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7658161"/>
                  </a:ext>
                </a:extLst>
              </a:tr>
              <a:tr h="245549">
                <a:tc>
                  <a:txBody>
                    <a:bodyPr/>
                    <a:lstStyle/>
                    <a:p>
                      <a:pPr>
                        <a:lnSpc>
                          <a:spcPct val="102000"/>
                        </a:lnSpc>
                        <a:spcAft>
                          <a:spcPts val="800"/>
                        </a:spcAft>
                      </a:pPr>
                      <a:r>
                        <a:rPr lang="en-GB" sz="1600">
                          <a:effectLst/>
                        </a:rPr>
                        <a:t>Homeless people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12 (10%)</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4769770"/>
                  </a:ext>
                </a:extLst>
              </a:tr>
              <a:tr h="245549">
                <a:tc>
                  <a:txBody>
                    <a:bodyPr/>
                    <a:lstStyle/>
                    <a:p>
                      <a:pPr>
                        <a:lnSpc>
                          <a:spcPct val="102000"/>
                        </a:lnSpc>
                        <a:spcAft>
                          <a:spcPts val="800"/>
                        </a:spcAft>
                      </a:pPr>
                      <a:r>
                        <a:rPr lang="en-GB" sz="1600">
                          <a:effectLst/>
                        </a:rPr>
                        <a:t>Parents with young children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8 (7%)</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37829013"/>
                  </a:ext>
                </a:extLst>
              </a:tr>
              <a:tr h="245549">
                <a:tc>
                  <a:txBody>
                    <a:bodyPr/>
                    <a:lstStyle/>
                    <a:p>
                      <a:pPr>
                        <a:lnSpc>
                          <a:spcPct val="102000"/>
                        </a:lnSpc>
                        <a:spcAft>
                          <a:spcPts val="800"/>
                        </a:spcAft>
                      </a:pPr>
                      <a:r>
                        <a:rPr lang="en-GB" sz="1600">
                          <a:effectLst/>
                        </a:rPr>
                        <a:t>People who are unemployed</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8 (7%)</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938312"/>
                  </a:ext>
                </a:extLst>
              </a:tr>
              <a:tr h="245549">
                <a:tc>
                  <a:txBody>
                    <a:bodyPr/>
                    <a:lstStyle/>
                    <a:p>
                      <a:pPr>
                        <a:lnSpc>
                          <a:spcPct val="102000"/>
                        </a:lnSpc>
                        <a:spcAft>
                          <a:spcPts val="800"/>
                        </a:spcAft>
                      </a:pPr>
                      <a:r>
                        <a:rPr lang="en-GB" sz="1600">
                          <a:effectLst/>
                        </a:rPr>
                        <a:t>People with learning disabilities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7 (6%)</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03009058"/>
                  </a:ext>
                </a:extLst>
              </a:tr>
              <a:tr h="245549">
                <a:tc>
                  <a:txBody>
                    <a:bodyPr/>
                    <a:lstStyle/>
                    <a:p>
                      <a:pPr>
                        <a:lnSpc>
                          <a:spcPct val="102000"/>
                        </a:lnSpc>
                        <a:spcAft>
                          <a:spcPts val="800"/>
                        </a:spcAft>
                      </a:pPr>
                      <a:r>
                        <a:rPr lang="en-GB" sz="1600">
                          <a:effectLst/>
                        </a:rPr>
                        <a:t>People with complex health needs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5 (4%)</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0379738"/>
                  </a:ext>
                </a:extLst>
              </a:tr>
              <a:tr h="245549">
                <a:tc>
                  <a:txBody>
                    <a:bodyPr/>
                    <a:lstStyle/>
                    <a:p>
                      <a:pPr>
                        <a:lnSpc>
                          <a:spcPct val="102000"/>
                        </a:lnSpc>
                        <a:spcAft>
                          <a:spcPts val="800"/>
                        </a:spcAft>
                      </a:pPr>
                      <a:r>
                        <a:rPr lang="en-GB" sz="1600">
                          <a:effectLst/>
                        </a:rPr>
                        <a:t>People on low incomes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a:effectLst/>
                        </a:rPr>
                        <a:t>4 (3%)</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1002399"/>
                  </a:ext>
                </a:extLst>
              </a:tr>
              <a:tr h="245549">
                <a:tc>
                  <a:txBody>
                    <a:bodyPr/>
                    <a:lstStyle/>
                    <a:p>
                      <a:pPr>
                        <a:lnSpc>
                          <a:spcPct val="102000"/>
                        </a:lnSpc>
                        <a:spcAft>
                          <a:spcPts val="800"/>
                        </a:spcAft>
                      </a:pPr>
                      <a:r>
                        <a:rPr lang="en-GB" sz="1600">
                          <a:effectLst/>
                        </a:rPr>
                        <a:t>Refugees/asylum seekers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2000"/>
                        </a:lnSpc>
                        <a:spcAft>
                          <a:spcPts val="800"/>
                        </a:spcAft>
                      </a:pPr>
                      <a:r>
                        <a:rPr lang="en-GB" sz="1600" dirty="0">
                          <a:effectLst/>
                        </a:rPr>
                        <a:t>3 (3%)</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1482700"/>
                  </a:ext>
                </a:extLst>
              </a:tr>
            </a:tbl>
          </a:graphicData>
        </a:graphic>
      </p:graphicFrame>
      <p:sp>
        <p:nvSpPr>
          <p:cNvPr id="5" name="Rectangle 1">
            <a:extLst>
              <a:ext uri="{FF2B5EF4-FFF2-40B4-BE49-F238E27FC236}">
                <a16:creationId xmlns:a16="http://schemas.microsoft.com/office/drawing/2014/main" id="{FF449343-489D-D399-D7CC-E765F3E7BE5C}"/>
              </a:ext>
            </a:extLst>
          </p:cNvPr>
          <p:cNvSpPr>
            <a:spLocks noChangeArrowheads="1"/>
          </p:cNvSpPr>
          <p:nvPr/>
        </p:nvSpPr>
        <p:spPr bwMode="auto">
          <a:xfrm>
            <a:off x="4932217" y="1031788"/>
            <a:ext cx="760152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1" u="none" strike="noStrike" cap="none" normalizeH="0" baseline="0" dirty="0">
                <a:ln>
                  <a:noFill/>
                </a:ln>
                <a:solidFill>
                  <a:srgbClr val="1F3864"/>
                </a:solidFill>
                <a:effectLst/>
                <a:latin typeface="Cambria" panose="02040503050406030204" pitchFamily="18" charset="0"/>
                <a:ea typeface="Calibri" panose="020F0502020204030204" pitchFamily="34" charset="0"/>
                <a:cs typeface="Times New Roman" panose="02020603050405020304" pitchFamily="18" charset="0"/>
              </a:rPr>
              <a:t>Populations targeted for stop smoking support by local authorities in England, 2023</a:t>
            </a:r>
            <a:endParaRPr kumimoji="0" lang="en-GB"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330762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767</TotalTime>
  <Words>2534</Words>
  <Application>Microsoft Office PowerPoint</Application>
  <PresentationFormat>Widescreen</PresentationFormat>
  <Paragraphs>229</Paragraphs>
  <Slides>23</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Cambria</vt:lpstr>
      <vt:lpstr>Inter</vt:lpstr>
      <vt:lpstr>Inter ExtraBold</vt:lpstr>
      <vt:lpstr>1_Office Theme</vt:lpstr>
      <vt:lpstr>PowerPoint Presentation</vt:lpstr>
      <vt:lpstr>PowerPoint Presentation</vt:lpstr>
      <vt:lpstr>Background </vt:lpstr>
      <vt:lpstr>Key findings</vt:lpstr>
      <vt:lpstr>Priority given to tobacco control </vt:lpstr>
      <vt:lpstr>Comprehensive tobacco control </vt:lpstr>
      <vt:lpstr>Regional variation in strategy, partnership, leadership</vt:lpstr>
      <vt:lpstr>Inequalities </vt:lpstr>
      <vt:lpstr>Inequalities </vt:lpstr>
      <vt:lpstr>Stop smoking services: provision</vt:lpstr>
      <vt:lpstr>Regional variation in types of support</vt:lpstr>
      <vt:lpstr>Stop smoking services: Changes in demand  </vt:lpstr>
      <vt:lpstr>Stop smoking services: medications,  vapes and incentives</vt:lpstr>
      <vt:lpstr>Tobacco control activity</vt:lpstr>
      <vt:lpstr>Relationship with the NHS</vt:lpstr>
      <vt:lpstr>Relationship with the NHS</vt:lpstr>
      <vt:lpstr>Protecting councils from industry influence</vt:lpstr>
      <vt:lpstr>Changes over the decade: strategy</vt:lpstr>
      <vt:lpstr>Changes over the decade: services</vt:lpstr>
      <vt:lpstr>Changes over the decade: wider activities</vt:lpstr>
      <vt:lpstr>Key insights </vt:lpstr>
      <vt:lpstr>Key insights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Hazel Cheeseman</dc:creator>
  <cp:lastModifiedBy>Sarah Power</cp:lastModifiedBy>
  <cp:revision>7</cp:revision>
  <dcterms:created xsi:type="dcterms:W3CDTF">2024-02-21T17:02:10Z</dcterms:created>
  <dcterms:modified xsi:type="dcterms:W3CDTF">2024-03-01T09:11:47Z</dcterms:modified>
</cp:coreProperties>
</file>