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2"/>
  </p:notesMasterIdLst>
  <p:sldIdLst>
    <p:sldId id="256" r:id="rId5"/>
    <p:sldId id="257" r:id="rId6"/>
    <p:sldId id="258" r:id="rId7"/>
    <p:sldId id="260" r:id="rId8"/>
    <p:sldId id="261" r:id="rId9"/>
    <p:sldId id="264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608735-0B33-4865-8B76-75A77EEFACAF}" v="4" dt="2022-06-13T13:44:14.0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620"/>
    <p:restoredTop sz="75566" autoAdjust="0"/>
  </p:normalViewPr>
  <p:slideViewPr>
    <p:cSldViewPr>
      <p:cViewPr varScale="1">
        <p:scale>
          <a:sx n="60" d="100"/>
          <a:sy n="60" d="100"/>
        </p:scale>
        <p:origin x="146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2740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163B52-1585-4ABE-B808-E64D6AF286DF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689540-D3FA-4A79-8F5F-A971947849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111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689540-D3FA-4A79-8F5F-A9719478493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928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0438" y="685800"/>
            <a:ext cx="2397125" cy="1798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48680" y="2699792"/>
            <a:ext cx="5904656" cy="5758408"/>
          </a:xfrm>
        </p:spPr>
        <p:txBody>
          <a:bodyPr/>
          <a:lstStyle/>
          <a:p>
            <a:endParaRPr lang="en-GB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89540-D3FA-4A79-8F5F-A9719478493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68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22488" y="685800"/>
            <a:ext cx="3068637" cy="2301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3275856"/>
            <a:ext cx="5486400" cy="5182344"/>
          </a:xfrm>
        </p:spPr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89540-D3FA-4A79-8F5F-A9719478493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8897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6EA899-1A43-46C6-B83C-0293B772D46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08987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69173" y="3707904"/>
            <a:ext cx="5486400" cy="4114800"/>
          </a:xfrm>
        </p:spPr>
        <p:txBody>
          <a:bodyPr/>
          <a:lstStyle/>
          <a:p>
            <a:r>
              <a:rPr lang="en-GB" dirty="0"/>
              <a:t>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89540-D3FA-4A79-8F5F-A9719478493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6302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64704" y="4211960"/>
            <a:ext cx="5486400" cy="41148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689540-D3FA-4A79-8F5F-A9719478493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3511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689540-D3FA-4A79-8F5F-A9719478493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856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F1F6-CB2D-4AEB-8A43-BCF4F0867765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22B3E-FEDE-4D14-B308-E81F7070E67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F1F6-CB2D-4AEB-8A43-BCF4F0867765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22B3E-FEDE-4D14-B308-E81F7070E67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F1F6-CB2D-4AEB-8A43-BCF4F0867765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22B3E-FEDE-4D14-B308-E81F7070E671}" type="slidenum">
              <a:rPr lang="en-GB" smtClean="0"/>
              <a:t>‹#›</a:t>
            </a:fld>
            <a:endParaRPr lang="en-GB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F1F6-CB2D-4AEB-8A43-BCF4F0867765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22B3E-FEDE-4D14-B308-E81F7070E671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F1F6-CB2D-4AEB-8A43-BCF4F0867765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22B3E-FEDE-4D14-B308-E81F7070E67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F1F6-CB2D-4AEB-8A43-BCF4F0867765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22B3E-FEDE-4D14-B308-E81F7070E671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F1F6-CB2D-4AEB-8A43-BCF4F0867765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22B3E-FEDE-4D14-B308-E81F7070E67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F1F6-CB2D-4AEB-8A43-BCF4F0867765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22B3E-FEDE-4D14-B308-E81F7070E67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F1F6-CB2D-4AEB-8A43-BCF4F0867765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22B3E-FEDE-4D14-B308-E81F7070E67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F1F6-CB2D-4AEB-8A43-BCF4F0867765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22B3E-FEDE-4D14-B308-E81F7070E671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F1F6-CB2D-4AEB-8A43-BCF4F0867765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22B3E-FEDE-4D14-B308-E81F7070E671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FBEF1F6-CB2D-4AEB-8A43-BCF4F0867765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EF22B3E-FEDE-4D14-B308-E81F7070E671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88640"/>
            <a:ext cx="8363272" cy="2664296"/>
          </a:xfrm>
        </p:spPr>
        <p:txBody>
          <a:bodyPr>
            <a:normAutofit fontScale="90000"/>
          </a:bodyPr>
          <a:lstStyle/>
          <a:p>
            <a:pPr algn="r"/>
            <a:r>
              <a:rPr lang="en-GB" sz="3600" b="1" dirty="0"/>
              <a:t>Supporting women to a smoke free pregnancy; </a:t>
            </a:r>
            <a:br>
              <a:rPr lang="en-GB" sz="3600" b="1" dirty="0"/>
            </a:br>
            <a:r>
              <a:rPr lang="en-GB" sz="3600" b="1" dirty="0"/>
              <a:t>A new midwifery model</a:t>
            </a:r>
            <a:br>
              <a:rPr lang="en-GB" dirty="0"/>
            </a:br>
            <a:br>
              <a:rPr lang="en-GB" sz="2000" dirty="0"/>
            </a:br>
            <a:r>
              <a:rPr lang="en-GB" sz="2400" b="1" dirty="0">
                <a:solidFill>
                  <a:srgbClr val="0070C0"/>
                </a:solidFill>
              </a:rPr>
              <a:t>Hannah Leonard</a:t>
            </a:r>
            <a:br>
              <a:rPr lang="en-GB" sz="2000" dirty="0"/>
            </a:br>
            <a:r>
              <a:rPr lang="en-GB" sz="1800" dirty="0"/>
              <a:t>Consultant Midwife</a:t>
            </a:r>
            <a:br>
              <a:rPr lang="en-GB" sz="1800" dirty="0"/>
            </a:br>
            <a:r>
              <a:rPr lang="en-GB" sz="1800" dirty="0">
                <a:solidFill>
                  <a:srgbClr val="0070C0"/>
                </a:solidFill>
              </a:rPr>
              <a:t>University Hospital Southampton</a:t>
            </a:r>
            <a:br>
              <a:rPr lang="en-GB" sz="1800" dirty="0">
                <a:solidFill>
                  <a:srgbClr val="0070C0"/>
                </a:solidFill>
              </a:rPr>
            </a:br>
            <a:br>
              <a:rPr lang="en-GB" sz="1800" dirty="0">
                <a:solidFill>
                  <a:srgbClr val="0070C0"/>
                </a:solidFill>
              </a:rPr>
            </a:br>
            <a:endParaRPr lang="en-GB" sz="1800" dirty="0">
              <a:solidFill>
                <a:srgbClr val="0070C0"/>
              </a:solidFill>
            </a:endParaRP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221088"/>
            <a:ext cx="2305050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43E69143-EA25-479A-9566-56EB20D72E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4867" y="5964510"/>
            <a:ext cx="3009900" cy="7048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43D0F7A-B009-4A90-A567-F4B9BD036DF3}"/>
              </a:ext>
            </a:extLst>
          </p:cNvPr>
          <p:cNvSpPr txBox="1"/>
          <p:nvPr/>
        </p:nvSpPr>
        <p:spPr>
          <a:xfrm>
            <a:off x="323528" y="1840475"/>
            <a:ext cx="32633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b="1" dirty="0">
                <a:solidFill>
                  <a:srgbClr val="0070C0"/>
                </a:solidFill>
              </a:rPr>
              <a:t>Christina Nurmahi</a:t>
            </a:r>
            <a:br>
              <a:rPr lang="en-GB" sz="1800" dirty="0">
                <a:solidFill>
                  <a:srgbClr val="0070C0"/>
                </a:solidFill>
              </a:rPr>
            </a:br>
            <a:r>
              <a:rPr lang="en-GB" sz="1600" dirty="0">
                <a:solidFill>
                  <a:srgbClr val="0070C0"/>
                </a:solidFill>
              </a:rPr>
              <a:t>Women &amp; </a:t>
            </a:r>
            <a:r>
              <a:rPr lang="en-GB" sz="1600" dirty="0" err="1">
                <a:solidFill>
                  <a:srgbClr val="0070C0"/>
                </a:solidFill>
              </a:rPr>
              <a:t>Newborn</a:t>
            </a:r>
            <a:r>
              <a:rPr lang="en-GB" sz="1600" dirty="0">
                <a:solidFill>
                  <a:srgbClr val="0070C0"/>
                </a:solidFill>
              </a:rPr>
              <a:t> Lead Pharmacist</a:t>
            </a:r>
            <a:br>
              <a:rPr lang="en-GB" sz="1600" dirty="0">
                <a:solidFill>
                  <a:srgbClr val="0070C0"/>
                </a:solidFill>
              </a:rPr>
            </a:br>
            <a:r>
              <a:rPr lang="en-GB" sz="1600" dirty="0">
                <a:solidFill>
                  <a:srgbClr val="0070C0"/>
                </a:solidFill>
              </a:rPr>
              <a:t>University Hospital Southampton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6104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55576" y="1591056"/>
            <a:ext cx="7776864" cy="515031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2019- Commissioned smoking cessation services for Southampton City were withdrawn</a:t>
            </a:r>
          </a:p>
          <a:p>
            <a:r>
              <a:rPr lang="en-GB" dirty="0"/>
              <a:t>The only support available online or via an app.</a:t>
            </a:r>
          </a:p>
          <a:p>
            <a:r>
              <a:rPr lang="en-GB" dirty="0"/>
              <a:t>Our smoking at time of booking rates – 14.4% </a:t>
            </a:r>
          </a:p>
          <a:p>
            <a:r>
              <a:rPr lang="en-GB" dirty="0"/>
              <a:t>Areas of high need with 25% smokers in some caseloads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Our response -  To develop an in-house model</a:t>
            </a:r>
          </a:p>
          <a:p>
            <a:pPr marL="0" indent="0">
              <a:buNone/>
            </a:pPr>
            <a:r>
              <a:rPr lang="en-GB" dirty="0"/>
              <a:t>      A new midwifery led service with:</a:t>
            </a:r>
          </a:p>
          <a:p>
            <a:pPr marL="575945" lvl="1"/>
            <a:r>
              <a:rPr lang="en-GB" dirty="0"/>
              <a:t>Smoking cessation trained midwives</a:t>
            </a:r>
            <a:endParaRPr lang="en-GB" dirty="0">
              <a:cs typeface="Calibri"/>
            </a:endParaRPr>
          </a:p>
          <a:p>
            <a:pPr marL="575945" lvl="1"/>
            <a:r>
              <a:rPr lang="en-GB" dirty="0"/>
              <a:t>NRT provision at point of contact</a:t>
            </a:r>
            <a:endParaRPr lang="en-GB" dirty="0">
              <a:cs typeface="Calibri"/>
            </a:endParaRPr>
          </a:p>
          <a:p>
            <a:pPr marL="575945" lvl="1"/>
            <a:r>
              <a:rPr lang="en-GB" dirty="0"/>
              <a:t>Fortnightly support and a 12 week quit programme</a:t>
            </a:r>
            <a:endParaRPr lang="en-GB" dirty="0">
              <a:cs typeface="Calibri"/>
            </a:endParaRPr>
          </a:p>
          <a:p>
            <a:pPr marL="575945" lvl="1"/>
            <a:r>
              <a:rPr lang="en-GB" dirty="0"/>
              <a:t>Alongside routine CO monitoring in antenatal care</a:t>
            </a:r>
            <a:endParaRPr lang="en-GB" dirty="0">
              <a:cs typeface="Calibri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561866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7916" y="1700808"/>
            <a:ext cx="8229600" cy="5013176"/>
          </a:xfrm>
        </p:spPr>
        <p:txBody>
          <a:bodyPr>
            <a:normAutofit fontScale="92500" lnSpcReduction="20000"/>
          </a:bodyPr>
          <a:lstStyle/>
          <a:p>
            <a:r>
              <a:rPr lang="en-GB" sz="2600" dirty="0"/>
              <a:t>Staff training</a:t>
            </a:r>
          </a:p>
          <a:p>
            <a:r>
              <a:rPr lang="en-GB" sz="2600" dirty="0"/>
              <a:t>NRT supply legislation– permitted under midwives exemptions </a:t>
            </a:r>
          </a:p>
          <a:p>
            <a:r>
              <a:rPr lang="en-GB" sz="2600" dirty="0"/>
              <a:t>Infrastructure to provide NRT to community Hubs</a:t>
            </a:r>
          </a:p>
          <a:p>
            <a:r>
              <a:rPr lang="en-GB" sz="2600" dirty="0"/>
              <a:t>CO Monitoring</a:t>
            </a:r>
          </a:p>
          <a:p>
            <a:r>
              <a:rPr lang="en-GB" sz="2600" dirty="0"/>
              <a:t>Funding agreed</a:t>
            </a:r>
          </a:p>
          <a:p>
            <a:pPr lvl="1"/>
            <a:r>
              <a:rPr lang="en-GB" sz="2400" dirty="0"/>
              <a:t>Public Health midwife appointed to lead model</a:t>
            </a:r>
          </a:p>
          <a:p>
            <a:pPr marL="301943" lvl="1" indent="0">
              <a:buNone/>
            </a:pPr>
            <a:endParaRPr lang="en-GB" sz="2400" dirty="0"/>
          </a:p>
          <a:p>
            <a:r>
              <a:rPr lang="en-GB" sz="2600" dirty="0"/>
              <a:t>Pathway for smokers developed</a:t>
            </a:r>
          </a:p>
          <a:p>
            <a:pPr lvl="1"/>
            <a:r>
              <a:rPr lang="en-GB" dirty="0"/>
              <a:t>Identification of smokers </a:t>
            </a:r>
          </a:p>
          <a:p>
            <a:pPr lvl="1"/>
            <a:r>
              <a:rPr lang="en-GB" dirty="0"/>
              <a:t>Triage</a:t>
            </a:r>
          </a:p>
          <a:p>
            <a:pPr lvl="1"/>
            <a:r>
              <a:rPr lang="en-GB" dirty="0"/>
              <a:t>Booking</a:t>
            </a:r>
          </a:p>
          <a:p>
            <a:pPr lvl="1"/>
            <a:r>
              <a:rPr lang="en-GB" dirty="0"/>
              <a:t>Smoking cessation support and quit journey</a:t>
            </a:r>
          </a:p>
          <a:p>
            <a:pPr lvl="1"/>
            <a:r>
              <a:rPr lang="en-GB" dirty="0"/>
              <a:t>Data capture</a:t>
            </a:r>
          </a:p>
          <a:p>
            <a:pPr lvl="1"/>
            <a:r>
              <a:rPr lang="en-GB" dirty="0"/>
              <a:t>NRT provision for inpatients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Process</a:t>
            </a:r>
          </a:p>
        </p:txBody>
      </p:sp>
    </p:spTree>
    <p:extLst>
      <p:ext uri="{BB962C8B-B14F-4D97-AF65-F5344CB8AC3E}">
        <p14:creationId xmlns:p14="http://schemas.microsoft.com/office/powerpoint/2010/main" val="1531391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AE94033-7F7A-4425-A97C-B935C8E70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3970" y="400614"/>
            <a:ext cx="6796060" cy="679588"/>
          </a:xfrm>
        </p:spPr>
        <p:txBody>
          <a:bodyPr/>
          <a:lstStyle/>
          <a:p>
            <a:pPr algn="ctr"/>
            <a:r>
              <a:rPr lang="en-GB" sz="3200" dirty="0">
                <a:latin typeface="+mn-lt"/>
                <a:cs typeface="Calibri" panose="020F0502020204030204" pitchFamily="34" charset="0"/>
              </a:rPr>
              <a:t>Southampton SFP Pathway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69542D9-BF7C-44AD-9166-EB7C105EDB97}"/>
              </a:ext>
            </a:extLst>
          </p:cNvPr>
          <p:cNvSpPr/>
          <p:nvPr/>
        </p:nvSpPr>
        <p:spPr>
          <a:xfrm>
            <a:off x="2707908" y="2848410"/>
            <a:ext cx="3519831" cy="8692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0"/>
              </a:spcAft>
            </a:pPr>
            <a:r>
              <a:rPr lang="en-GB" sz="2000" dirty="0">
                <a:ea typeface="Times New Roman" panose="02020603050405020304" pitchFamily="18" charset="0"/>
              </a:rPr>
              <a:t>CO monitoring for all women</a:t>
            </a:r>
          </a:p>
          <a:p>
            <a:pPr lvl="0" algn="ctr">
              <a:spcAft>
                <a:spcPts val="0"/>
              </a:spcAft>
            </a:pPr>
            <a:r>
              <a:rPr lang="en-GB" dirty="0">
                <a:ea typeface="Times New Roman" panose="02020603050405020304" pitchFamily="18" charset="0"/>
              </a:rPr>
              <a:t>At every antenatal appointment</a:t>
            </a:r>
          </a:p>
          <a:p>
            <a:pPr lvl="0">
              <a:spcAft>
                <a:spcPts val="0"/>
              </a:spcAft>
            </a:pPr>
            <a:endParaRPr lang="en-GB" sz="1200" dirty="0">
              <a:ea typeface="Times New Roman" panose="020206030504050203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238351A-CFAF-42EA-BE1C-52E401A47E39}"/>
              </a:ext>
            </a:extLst>
          </p:cNvPr>
          <p:cNvSpPr/>
          <p:nvPr/>
        </p:nvSpPr>
        <p:spPr>
          <a:xfrm>
            <a:off x="185961" y="2669010"/>
            <a:ext cx="2358334" cy="17224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Aft>
                <a:spcPts val="0"/>
              </a:spcAft>
            </a:pPr>
            <a:r>
              <a:rPr lang="en-GB" sz="1600" dirty="0">
                <a:ea typeface="Times New Roman" panose="02020603050405020304" pitchFamily="18" charset="0"/>
              </a:rPr>
              <a:t>Women able to opt out of support, however midwife continues to offer care and revisits as required. Able to take up offer at any time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BB707C4-997C-4567-B4B1-6C761F0B0F39}"/>
              </a:ext>
            </a:extLst>
          </p:cNvPr>
          <p:cNvSpPr/>
          <p:nvPr/>
        </p:nvSpPr>
        <p:spPr>
          <a:xfrm>
            <a:off x="6471625" y="2669011"/>
            <a:ext cx="2378869" cy="14080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Aft>
                <a:spcPts val="0"/>
              </a:spcAft>
            </a:pPr>
            <a:endParaRPr lang="en-GB" dirty="0">
              <a:ea typeface="Times New Roman" panose="02020603050405020304" pitchFamily="18" charset="0"/>
            </a:endParaRPr>
          </a:p>
          <a:p>
            <a:pPr lvl="0" algn="ctr">
              <a:spcAft>
                <a:spcPts val="0"/>
              </a:spcAft>
            </a:pPr>
            <a:r>
              <a:rPr lang="en-GB" sz="1600" dirty="0">
                <a:ea typeface="Times New Roman" panose="02020603050405020304" pitchFamily="18" charset="0"/>
              </a:rPr>
              <a:t>Support accepted-</a:t>
            </a:r>
          </a:p>
          <a:p>
            <a:pPr lvl="0" algn="ctr">
              <a:spcAft>
                <a:spcPts val="0"/>
              </a:spcAft>
            </a:pPr>
            <a:r>
              <a:rPr lang="en-GB" sz="1600" dirty="0">
                <a:ea typeface="Times New Roman" panose="02020603050405020304" pitchFamily="18" charset="0"/>
              </a:rPr>
              <a:t>Initial consultation</a:t>
            </a:r>
          </a:p>
          <a:p>
            <a:pPr lvl="0" algn="ctr">
              <a:spcAft>
                <a:spcPts val="0"/>
              </a:spcAft>
            </a:pPr>
            <a:r>
              <a:rPr lang="en-GB" sz="1600" dirty="0">
                <a:ea typeface="Times New Roman" panose="02020603050405020304" pitchFamily="18" charset="0"/>
              </a:rPr>
              <a:t>NRT discussed/provided</a:t>
            </a:r>
          </a:p>
          <a:p>
            <a:pPr lvl="0" algn="ctr">
              <a:spcAft>
                <a:spcPts val="0"/>
              </a:spcAft>
            </a:pPr>
            <a:r>
              <a:rPr lang="en-GB" sz="1600" dirty="0">
                <a:ea typeface="Times New Roman" panose="02020603050405020304" pitchFamily="18" charset="0"/>
              </a:rPr>
              <a:t>Quit date set</a:t>
            </a:r>
          </a:p>
          <a:p>
            <a:pPr lvl="0">
              <a:spcAft>
                <a:spcPts val="0"/>
              </a:spcAft>
            </a:pPr>
            <a:endParaRPr lang="en-GB" sz="2000" dirty="0">
              <a:ea typeface="Times New Roman" panose="02020603050405020304" pitchFamily="18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A029F2F-B48F-4321-B9BF-176D8EBC2F7B}"/>
              </a:ext>
            </a:extLst>
          </p:cNvPr>
          <p:cNvCxnSpPr>
            <a:cxnSpLocks/>
          </p:cNvCxnSpPr>
          <p:nvPr/>
        </p:nvCxnSpPr>
        <p:spPr>
          <a:xfrm flipH="1">
            <a:off x="1859611" y="2228324"/>
            <a:ext cx="589507" cy="2060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5357363-0130-484C-A748-B99E9B5EA57E}"/>
              </a:ext>
            </a:extLst>
          </p:cNvPr>
          <p:cNvCxnSpPr/>
          <p:nvPr/>
        </p:nvCxnSpPr>
        <p:spPr>
          <a:xfrm>
            <a:off x="6363101" y="2164639"/>
            <a:ext cx="564356" cy="3333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E46628C2-D5F4-4FA4-BF18-A00A979A0145}"/>
              </a:ext>
            </a:extLst>
          </p:cNvPr>
          <p:cNvSpPr/>
          <p:nvPr/>
        </p:nvSpPr>
        <p:spPr>
          <a:xfrm>
            <a:off x="5580112" y="5841099"/>
            <a:ext cx="3404112" cy="8064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0"/>
              </a:spcAft>
            </a:pPr>
            <a:r>
              <a:rPr lang="en-GB" sz="1600" dirty="0">
                <a:ea typeface="Times New Roman" panose="02020603050405020304" pitchFamily="18" charset="0"/>
              </a:rPr>
              <a:t>Women living in Hampshire continue to be supported by commissioned service.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066AC35-4541-4EA2-9396-C35A60EC3BA1}"/>
              </a:ext>
            </a:extLst>
          </p:cNvPr>
          <p:cNvCxnSpPr>
            <a:cxnSpLocks/>
          </p:cNvCxnSpPr>
          <p:nvPr/>
        </p:nvCxnSpPr>
        <p:spPr>
          <a:xfrm>
            <a:off x="1764435" y="4391510"/>
            <a:ext cx="779860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CA766E76-A46B-4EA8-B81B-A4DC57DC090F}"/>
              </a:ext>
            </a:extLst>
          </p:cNvPr>
          <p:cNvSpPr/>
          <p:nvPr/>
        </p:nvSpPr>
        <p:spPr>
          <a:xfrm>
            <a:off x="2544295" y="1196752"/>
            <a:ext cx="3683444" cy="12375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0"/>
              </a:spcAft>
            </a:pPr>
            <a:r>
              <a:rPr lang="en-GB" sz="1600" dirty="0">
                <a:ea typeface="Times New Roman" panose="02020603050405020304" pitchFamily="18" charset="0"/>
              </a:rPr>
              <a:t>Identification of smokers at point of referral to service</a:t>
            </a:r>
          </a:p>
          <a:p>
            <a:pPr lvl="0" algn="ctr">
              <a:spcAft>
                <a:spcPts val="0"/>
              </a:spcAft>
            </a:pPr>
            <a:r>
              <a:rPr lang="en-GB" sz="1600" dirty="0">
                <a:ea typeface="Times New Roman" panose="02020603050405020304" pitchFamily="18" charset="0"/>
              </a:rPr>
              <a:t>Smokers triaged to SFP Midwife for booking appointment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FE9FF6C-2155-467E-983E-FF68F3BCE400}"/>
              </a:ext>
            </a:extLst>
          </p:cNvPr>
          <p:cNvCxnSpPr>
            <a:cxnSpLocks/>
          </p:cNvCxnSpPr>
          <p:nvPr/>
        </p:nvCxnSpPr>
        <p:spPr>
          <a:xfrm>
            <a:off x="4397384" y="2434329"/>
            <a:ext cx="0" cy="2673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9EE1080-2FC6-4261-BADB-C1DA82977FF5}"/>
              </a:ext>
            </a:extLst>
          </p:cNvPr>
          <p:cNvSpPr/>
          <p:nvPr/>
        </p:nvSpPr>
        <p:spPr>
          <a:xfrm>
            <a:off x="2637469" y="4077073"/>
            <a:ext cx="3531257" cy="15841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ea typeface="Times New Roman" panose="02020603050405020304" pitchFamily="18" charset="0"/>
            </a:endParaRPr>
          </a:p>
          <a:p>
            <a:pPr algn="ctr"/>
            <a:r>
              <a:rPr lang="en-GB" dirty="0">
                <a:ea typeface="Times New Roman" panose="02020603050405020304" pitchFamily="18" charset="0"/>
              </a:rPr>
              <a:t>Smoke Free Pregnancy Midwife</a:t>
            </a:r>
          </a:p>
          <a:p>
            <a:pPr algn="ctr"/>
            <a:r>
              <a:rPr lang="en-GB" dirty="0">
                <a:ea typeface="Times New Roman" panose="02020603050405020304" pitchFamily="18" charset="0"/>
              </a:rPr>
              <a:t>Consultation every 2 weeks</a:t>
            </a:r>
          </a:p>
          <a:p>
            <a:pPr algn="ctr"/>
            <a:r>
              <a:rPr lang="en-GB" dirty="0">
                <a:ea typeface="Times New Roman" panose="02020603050405020304" pitchFamily="18" charset="0"/>
              </a:rPr>
              <a:t>2 weeks NRT supplied</a:t>
            </a:r>
          </a:p>
          <a:p>
            <a:pPr algn="ctr"/>
            <a:r>
              <a:rPr lang="en-GB" dirty="0">
                <a:ea typeface="Times New Roman" panose="02020603050405020304" pitchFamily="18" charset="0"/>
              </a:rPr>
              <a:t>CO Validated</a:t>
            </a:r>
          </a:p>
          <a:p>
            <a:pPr algn="ctr"/>
            <a:r>
              <a:rPr lang="en-GB" dirty="0">
                <a:ea typeface="Times New Roman" panose="02020603050405020304" pitchFamily="18" charset="0"/>
              </a:rPr>
              <a:t>12 weeks support </a:t>
            </a:r>
          </a:p>
          <a:p>
            <a:pPr algn="ctr"/>
            <a:r>
              <a:rPr lang="en-GB" sz="2000" dirty="0">
                <a:ea typeface="Times New Roman" panose="02020603050405020304" pitchFamily="18" charset="0"/>
              </a:rPr>
              <a:t> </a:t>
            </a:r>
          </a:p>
          <a:p>
            <a:pPr lvl="0">
              <a:spcAft>
                <a:spcPts val="0"/>
              </a:spcAft>
            </a:pPr>
            <a:endParaRPr lang="en-GB" sz="1200" dirty="0">
              <a:ea typeface="Times New Roman" panose="02020603050405020304" pitchFamily="18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C88B968-1A09-41EE-A3F7-B3BF830BAFDF}"/>
              </a:ext>
            </a:extLst>
          </p:cNvPr>
          <p:cNvCxnSpPr>
            <a:cxnSpLocks/>
          </p:cNvCxnSpPr>
          <p:nvPr/>
        </p:nvCxnSpPr>
        <p:spPr>
          <a:xfrm flipH="1">
            <a:off x="6250475" y="4394847"/>
            <a:ext cx="536087" cy="2981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8C32F36-3D42-4EDE-9944-2812B140D9D0}"/>
              </a:ext>
            </a:extLst>
          </p:cNvPr>
          <p:cNvCxnSpPr>
            <a:cxnSpLocks/>
          </p:cNvCxnSpPr>
          <p:nvPr/>
        </p:nvCxnSpPr>
        <p:spPr>
          <a:xfrm>
            <a:off x="4397384" y="3717621"/>
            <a:ext cx="0" cy="2673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7454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484784"/>
            <a:ext cx="8208911" cy="5112568"/>
          </a:xfrm>
        </p:spPr>
        <p:txBody>
          <a:bodyPr>
            <a:normAutofit fontScale="92500" lnSpcReduction="20000"/>
          </a:bodyPr>
          <a:lstStyle/>
          <a:p>
            <a:r>
              <a:rPr lang="en-GB" sz="2000" dirty="0">
                <a:ea typeface="Times New Roman" panose="02020603050405020304" pitchFamily="18" charset="0"/>
              </a:rPr>
              <a:t>Experience within the service has shown that uptake for public health interventions by pregnant women is better when the advice, support and message is delivered by a midwife due to continuity of care. Research has shown that women most likely to make lifestyle changes in pregnancy.</a:t>
            </a:r>
          </a:p>
          <a:p>
            <a:endParaRPr lang="en-GB" sz="2000" dirty="0"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2000" b="1" dirty="0">
                <a:ea typeface="Times New Roman" panose="02020603050405020304" pitchFamily="18" charset="0"/>
              </a:rPr>
              <a:t>Challenges</a:t>
            </a:r>
          </a:p>
          <a:p>
            <a:r>
              <a:rPr lang="en-GB" sz="1800" dirty="0"/>
              <a:t>Covid </a:t>
            </a:r>
          </a:p>
          <a:p>
            <a:r>
              <a:rPr lang="en-GB" sz="1800" dirty="0"/>
              <a:t>Formulary limitations – 16hr / 24hr patches</a:t>
            </a:r>
          </a:p>
          <a:p>
            <a:pPr marL="0" indent="0">
              <a:buNone/>
            </a:pPr>
            <a:r>
              <a:rPr lang="en-GB" sz="2000" b="1" dirty="0"/>
              <a:t>Next steps</a:t>
            </a:r>
          </a:p>
          <a:p>
            <a:r>
              <a:rPr lang="en-GB" sz="1800" dirty="0"/>
              <a:t>Improved data collection- </a:t>
            </a:r>
            <a:r>
              <a:rPr lang="en-GB" sz="1800" dirty="0" err="1"/>
              <a:t>Badgernet</a:t>
            </a:r>
            <a:endParaRPr lang="en-GB" sz="1800" dirty="0"/>
          </a:p>
          <a:p>
            <a:r>
              <a:rPr lang="en-GB" sz="1800" dirty="0"/>
              <a:t>Additional staff to be trained –Starting with NEST teams</a:t>
            </a:r>
          </a:p>
          <a:p>
            <a:r>
              <a:rPr lang="en-GB" sz="1800" dirty="0"/>
              <a:t>Risk perception clinic</a:t>
            </a:r>
          </a:p>
          <a:p>
            <a:r>
              <a:rPr lang="en-GB" sz="1800" dirty="0"/>
              <a:t>Develop in-house smoking cessation team to support inpatients</a:t>
            </a:r>
          </a:p>
          <a:p>
            <a:r>
              <a:rPr lang="en-GB" sz="1800" dirty="0"/>
              <a:t>Role out to Hampshire women</a:t>
            </a:r>
          </a:p>
          <a:p>
            <a:pPr marL="0" indent="0">
              <a:buNone/>
            </a:pPr>
            <a:r>
              <a:rPr lang="en-GB" sz="2000" b="1" dirty="0"/>
              <a:t>Future opportunities</a:t>
            </a:r>
          </a:p>
          <a:p>
            <a:r>
              <a:rPr lang="en-GB" sz="1800" dirty="0"/>
              <a:t>Partner support</a:t>
            </a:r>
          </a:p>
          <a:p>
            <a:r>
              <a:rPr lang="en-GB" sz="1800" dirty="0"/>
              <a:t>Vape initiatives</a:t>
            </a:r>
          </a:p>
          <a:p>
            <a:r>
              <a:rPr lang="en-GB" sz="1800" dirty="0"/>
              <a:t>Expand MSW role to support service provision </a:t>
            </a:r>
          </a:p>
          <a:p>
            <a:r>
              <a:rPr lang="en-GB" sz="1800" dirty="0"/>
              <a:t>Postnatal care and ongoing support in community?</a:t>
            </a:r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Challenges and Next Steps</a:t>
            </a:r>
          </a:p>
        </p:txBody>
      </p:sp>
    </p:spTree>
    <p:extLst>
      <p:ext uri="{BB962C8B-B14F-4D97-AF65-F5344CB8AC3E}">
        <p14:creationId xmlns:p14="http://schemas.microsoft.com/office/powerpoint/2010/main" val="478849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Chart, line chart&#10;&#10;Description automatically generated">
            <a:extLst>
              <a:ext uri="{FF2B5EF4-FFF2-40B4-BE49-F238E27FC236}">
                <a16:creationId xmlns:a16="http://schemas.microsoft.com/office/drawing/2014/main" id="{1DEF04C2-A8BD-440F-8DF7-1BF0475151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2622" y="2348880"/>
            <a:ext cx="6378756" cy="3451225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1B340F67-D526-4348-9A1F-4E85C939D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Nicotine patches </a:t>
            </a:r>
            <a:br>
              <a:rPr lang="en-GB" dirty="0"/>
            </a:br>
            <a:r>
              <a:rPr lang="en-GB" sz="3100" dirty="0"/>
              <a:t>16hr and 24hr release profiles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5B65EF-A04F-471C-9FB6-7D5853F52F76}"/>
              </a:ext>
            </a:extLst>
          </p:cNvPr>
          <p:cNvSpPr txBox="1"/>
          <p:nvPr/>
        </p:nvSpPr>
        <p:spPr>
          <a:xfrm>
            <a:off x="1259632" y="6021288"/>
            <a:ext cx="6624736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24hour patches used and women asked to remove patches for at least 8 hours overnight to allow nicotine free period for </a:t>
            </a:r>
            <a:r>
              <a:rPr lang="en-GB" dirty="0" err="1"/>
              <a:t>fetus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2542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E124153-50CE-476E-B7BF-90C8533FB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Thank you</a:t>
            </a:r>
          </a:p>
        </p:txBody>
      </p:sp>
      <p:pic>
        <p:nvPicPr>
          <p:cNvPr id="4" name="Content Placeholder 3" descr="A picture containing text&#10;&#10;Description automatically generated">
            <a:extLst>
              <a:ext uri="{FF2B5EF4-FFF2-40B4-BE49-F238E27FC236}">
                <a16:creationId xmlns:a16="http://schemas.microsoft.com/office/drawing/2014/main" id="{1B74369C-EA6F-4D54-88F2-65017350E3E6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5724160"/>
            <a:ext cx="3009900" cy="704850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53F8829-75DE-417F-9CAB-684D4F39946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1086" y="2276871"/>
            <a:ext cx="5065049" cy="3848477"/>
          </a:xfrm>
        </p:spPr>
        <p:txBody>
          <a:bodyPr/>
          <a:lstStyle/>
          <a:p>
            <a:r>
              <a:rPr lang="en-GB" dirty="0"/>
              <a:t>Questions?</a:t>
            </a:r>
          </a:p>
          <a:p>
            <a:endParaRPr lang="en-GB" dirty="0"/>
          </a:p>
        </p:txBody>
      </p:sp>
      <p:pic>
        <p:nvPicPr>
          <p:cNvPr id="7" name="Picture 6" descr="A picture containing clothing, underpants, underwear&#10;&#10;Description automatically generated">
            <a:extLst>
              <a:ext uri="{FF2B5EF4-FFF2-40B4-BE49-F238E27FC236}">
                <a16:creationId xmlns:a16="http://schemas.microsoft.com/office/drawing/2014/main" id="{AF12DEAE-A57C-4D8F-93F0-3505EB4DF3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148" y="2895220"/>
            <a:ext cx="2405988" cy="2405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0508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24553EA454694B8CD2AA52A00C529E" ma:contentTypeVersion="16" ma:contentTypeDescription="Create a new document." ma:contentTypeScope="" ma:versionID="d27662799cfbf8af8fa830a3aad30cf6">
  <xsd:schema xmlns:xsd="http://www.w3.org/2001/XMLSchema" xmlns:xs="http://www.w3.org/2001/XMLSchema" xmlns:p="http://schemas.microsoft.com/office/2006/metadata/properties" xmlns:ns2="3a4543a0-6766-456e-a2ee-4414459d9a0a" xmlns:ns3="af7b454b-5578-4b92-ad2d-05626e091018" targetNamespace="http://schemas.microsoft.com/office/2006/metadata/properties" ma:root="true" ma:fieldsID="6a05d52439d97e3e3fc910ddb7e15c37" ns2:_="" ns3:_="">
    <xsd:import namespace="3a4543a0-6766-456e-a2ee-4414459d9a0a"/>
    <xsd:import namespace="af7b454b-5578-4b92-ad2d-05626e0910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43a0-6766-456e-a2ee-4414459d9a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6d2e6d8-cbd0-4db0-ba36-afbb08a2c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b454b-5578-4b92-ad2d-05626e09101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b07f2-ba60-4e2c-beaf-204d65fe82c0}" ma:internalName="TaxCatchAll" ma:showField="CatchAllData" ma:web="af7b454b-5578-4b92-ad2d-05626e0910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a4543a0-6766-456e-a2ee-4414459d9a0a">
      <Terms xmlns="http://schemas.microsoft.com/office/infopath/2007/PartnerControls"/>
    </lcf76f155ced4ddcb4097134ff3c332f>
    <TaxCatchAll xmlns="af7b454b-5578-4b92-ad2d-05626e091018" xsi:nil="true"/>
  </documentManagement>
</p:properties>
</file>

<file path=customXml/itemProps1.xml><?xml version="1.0" encoding="utf-8"?>
<ds:datastoreItem xmlns:ds="http://schemas.openxmlformats.org/officeDocument/2006/customXml" ds:itemID="{DFF13958-EBB3-4BD9-9150-82DFB861F58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D97E94-5AFA-4B25-9746-D4A7413515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4543a0-6766-456e-a2ee-4414459d9a0a"/>
    <ds:schemaRef ds:uri="af7b454b-5578-4b92-ad2d-05626e0910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1AA91A0-2655-4AAD-B723-6EBFDF0594C2}">
  <ds:schemaRefs>
    <ds:schemaRef ds:uri="http://purl.org/dc/elements/1.1/"/>
    <ds:schemaRef ds:uri="d2c3cbdc-cab0-4a97-a3a0-13767811036e"/>
    <ds:schemaRef ds:uri="http://purl.org/dc/terms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040bcdfd-c3d3-495b-9a39-31c36dcfb64e"/>
    <ds:schemaRef ds:uri="http://purl.org/dc/dcmitype/"/>
    <ds:schemaRef ds:uri="3a4543a0-6766-456e-a2ee-4414459d9a0a"/>
    <ds:schemaRef ds:uri="af7b454b-5578-4b92-ad2d-05626e09101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707</TotalTime>
  <Words>426</Words>
  <Application>Microsoft Office PowerPoint</Application>
  <PresentationFormat>On-screen Show (4:3)</PresentationFormat>
  <Paragraphs>79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Calibri</vt:lpstr>
      <vt:lpstr>Symbol</vt:lpstr>
      <vt:lpstr>Waveform</vt:lpstr>
      <vt:lpstr>Supporting women to a smoke free pregnancy;  A new midwifery model  Hannah Leonard Consultant Midwife University Hospital Southampton  </vt:lpstr>
      <vt:lpstr>Background</vt:lpstr>
      <vt:lpstr>Process</vt:lpstr>
      <vt:lpstr>Southampton SFP Pathway </vt:lpstr>
      <vt:lpstr>Challenges and Next Steps</vt:lpstr>
      <vt:lpstr>Nicotine patches  16hr and 24hr release profiles</vt:lpstr>
      <vt:lpstr>Thank you</vt:lpstr>
    </vt:vector>
  </TitlesOfParts>
  <Company>UHS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women to a smoke free pregnancy University Hospital Southampton Hannah Leonard Consultant Midwife</dc:title>
  <dc:creator>White, Angela</dc:creator>
  <cp:lastModifiedBy>John Waldron</cp:lastModifiedBy>
  <cp:revision>30</cp:revision>
  <dcterms:created xsi:type="dcterms:W3CDTF">2021-09-20T14:33:17Z</dcterms:created>
  <dcterms:modified xsi:type="dcterms:W3CDTF">2022-06-13T13:44:14Z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0x0101008924553EA454694B8CD2AA52A00C529E</vt:lpwstr>
  </property>
  <property fmtid="{D5CDD505-2E9C-101B-9397-08002B2CF9AE}" pid="3" name="MediaServiceImageTags">
    <vt:lpwstr/>
  </property>
</Properties>
</file>