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8.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commentAuthors.xml" ContentType="application/vnd.openxmlformats-officedocument.presentationml.commentAuthors+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70" r:id="rId3"/>
    <p:sldId id="257" r:id="rId4"/>
    <p:sldId id="258" r:id="rId5"/>
    <p:sldId id="260" r:id="rId6"/>
    <p:sldId id="261" r:id="rId7"/>
    <p:sldId id="259" r:id="rId8"/>
    <p:sldId id="268" r:id="rId9"/>
    <p:sldId id="269" r:id="rId10"/>
    <p:sldId id="263" r:id="rId11"/>
    <p:sldId id="264" r:id="rId12"/>
    <p:sldId id="262" r:id="rId13"/>
    <p:sldId id="265" r:id="rId14"/>
    <p:sldId id="27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bbie Titmarsh" initials="RT" lastIdx="24" clrIdx="0">
    <p:extLst>
      <p:ext uri="{19B8F6BF-5375-455C-9EA6-DF929625EA0E}">
        <p15:presenceInfo xmlns:p15="http://schemas.microsoft.com/office/powerpoint/2012/main" userId="S::Robbie.Titmarsh@ash.org.uk::1f722db1-d4a9-489a-a307-a0cafa345b6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BF2F5"/>
    <a:srgbClr val="D9E9EB"/>
    <a:srgbClr val="CFE3DB"/>
    <a:srgbClr val="ECF3F4"/>
    <a:srgbClr val="E6FAFA"/>
    <a:srgbClr val="DAF7F6"/>
    <a:srgbClr val="D0F4F4"/>
    <a:srgbClr val="CCFFCC"/>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849" autoAdjust="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C9D33B-2EA7-4DFB-9ECB-013570639323}" type="datetimeFigureOut">
              <a:rPr lang="en-GB" smtClean="0"/>
              <a:t>25/01/2021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DBF08E4-FC7F-4CFA-8E12-DD689E80AC8D}" type="slidenum">
              <a:rPr lang="en-GB" smtClean="0"/>
              <a:t>‹#›</a:t>
            </a:fld>
            <a:endParaRPr lang="en-GB"/>
          </a:p>
        </p:txBody>
      </p:sp>
    </p:spTree>
    <p:extLst>
      <p:ext uri="{BB962C8B-B14F-4D97-AF65-F5344CB8AC3E}">
        <p14:creationId xmlns:p14="http://schemas.microsoft.com/office/powerpoint/2010/main" val="40440085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1" dirty="0"/>
              <a:t>The full report can be accessed here</a:t>
            </a:r>
            <a:r>
              <a:rPr lang="en-GB" dirty="0"/>
              <a:t>: https://ash.org.uk/information-and-resources/reports-submissions/reports/steppingup/</a:t>
            </a:r>
          </a:p>
          <a:p>
            <a:endParaRPr lang="en-GB" dirty="0"/>
          </a:p>
        </p:txBody>
      </p:sp>
      <p:sp>
        <p:nvSpPr>
          <p:cNvPr id="4" name="Slide Number Placeholder 3"/>
          <p:cNvSpPr>
            <a:spLocks noGrp="1"/>
          </p:cNvSpPr>
          <p:nvPr>
            <p:ph type="sldNum" sz="quarter" idx="5"/>
          </p:nvPr>
        </p:nvSpPr>
        <p:spPr/>
        <p:txBody>
          <a:bodyPr/>
          <a:lstStyle/>
          <a:p>
            <a:fld id="{1DBF08E4-FC7F-4CFA-8E12-DD689E80AC8D}" type="slidenum">
              <a:rPr lang="en-GB" smtClean="0"/>
              <a:t>1</a:t>
            </a:fld>
            <a:endParaRPr lang="en-GB"/>
          </a:p>
        </p:txBody>
      </p:sp>
    </p:spTree>
    <p:extLst>
      <p:ext uri="{BB962C8B-B14F-4D97-AF65-F5344CB8AC3E}">
        <p14:creationId xmlns:p14="http://schemas.microsoft.com/office/powerpoint/2010/main" val="31775514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b="1" dirty="0"/>
              <a:t>Information on effective communications can be found in ASH and Fresh’s Local Alliances Roadmap</a:t>
            </a:r>
            <a:r>
              <a:rPr lang="en-GB" dirty="0"/>
              <a:t>: https://ash.org.uk/ash-local-toolkit/local-alliances-roadmap/</a:t>
            </a:r>
          </a:p>
          <a:p>
            <a:pPr marL="171450" indent="-171450">
              <a:buFont typeface="Arial" panose="020B0604020202020204" pitchFamily="34" charset="0"/>
              <a:buChar char="•"/>
            </a:pPr>
            <a:r>
              <a:rPr lang="en-GB" b="1" dirty="0"/>
              <a:t>ASH currently has a range of communications toolkits available to support local authority comms on smoking and COVID-19, see the </a:t>
            </a:r>
            <a:r>
              <a:rPr lang="en-GB" b="1" dirty="0" err="1"/>
              <a:t>Smokefree</a:t>
            </a:r>
            <a:r>
              <a:rPr lang="en-GB" b="1" dirty="0"/>
              <a:t> Action Coalition website for more and email admin@smokefreeaction.org.uk for communications toolkits</a:t>
            </a:r>
            <a:r>
              <a:rPr lang="en-GB" dirty="0"/>
              <a:t>: https://smokefreeaction.org.uk/quitforcovid/</a:t>
            </a:r>
          </a:p>
        </p:txBody>
      </p:sp>
      <p:sp>
        <p:nvSpPr>
          <p:cNvPr id="4" name="Slide Number Placeholder 3"/>
          <p:cNvSpPr>
            <a:spLocks noGrp="1"/>
          </p:cNvSpPr>
          <p:nvPr>
            <p:ph type="sldNum" sz="quarter" idx="5"/>
          </p:nvPr>
        </p:nvSpPr>
        <p:spPr/>
        <p:txBody>
          <a:bodyPr/>
          <a:lstStyle/>
          <a:p>
            <a:fld id="{1DBF08E4-FC7F-4CFA-8E12-DD689E80AC8D}" type="slidenum">
              <a:rPr lang="en-GB" smtClean="0"/>
              <a:t>12</a:t>
            </a:fld>
            <a:endParaRPr lang="en-GB"/>
          </a:p>
        </p:txBody>
      </p:sp>
    </p:spTree>
    <p:extLst>
      <p:ext uri="{BB962C8B-B14F-4D97-AF65-F5344CB8AC3E}">
        <p14:creationId xmlns:p14="http://schemas.microsoft.com/office/powerpoint/2010/main" val="41425021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1" dirty="0"/>
              <a:t>The full report can be accessed here</a:t>
            </a:r>
            <a:r>
              <a:rPr lang="en-GB" dirty="0"/>
              <a:t>: https://ash.org.uk/information-and-resources/reports-submissions/reports/steppingup/</a:t>
            </a:r>
          </a:p>
          <a:p>
            <a:endParaRPr lang="en-GB" dirty="0"/>
          </a:p>
        </p:txBody>
      </p:sp>
      <p:sp>
        <p:nvSpPr>
          <p:cNvPr id="4" name="Slide Number Placeholder 3"/>
          <p:cNvSpPr>
            <a:spLocks noGrp="1"/>
          </p:cNvSpPr>
          <p:nvPr>
            <p:ph type="sldNum" sz="quarter" idx="5"/>
          </p:nvPr>
        </p:nvSpPr>
        <p:spPr/>
        <p:txBody>
          <a:bodyPr/>
          <a:lstStyle/>
          <a:p>
            <a:fld id="{1DBF08E4-FC7F-4CFA-8E12-DD689E80AC8D}" type="slidenum">
              <a:rPr lang="en-GB" smtClean="0"/>
              <a:t>13</a:t>
            </a:fld>
            <a:endParaRPr lang="en-GB"/>
          </a:p>
        </p:txBody>
      </p:sp>
    </p:spTree>
    <p:extLst>
      <p:ext uri="{BB962C8B-B14F-4D97-AF65-F5344CB8AC3E}">
        <p14:creationId xmlns:p14="http://schemas.microsoft.com/office/powerpoint/2010/main" val="1676586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b="1" dirty="0"/>
              <a:t>The full report can be accessed here</a:t>
            </a:r>
            <a:r>
              <a:rPr lang="en-GB" dirty="0"/>
              <a:t>: https://ash.org.uk/information-and-resources/reports-submissions/reports/steppingup/</a:t>
            </a:r>
          </a:p>
          <a:p>
            <a:pPr marL="171450" indent="-171450">
              <a:buFont typeface="Arial" panose="020B0604020202020204" pitchFamily="34" charset="0"/>
              <a:buChar char="•"/>
            </a:pPr>
            <a:r>
              <a:rPr lang="en-GB" b="1" dirty="0"/>
              <a:t>The national press release issued alongside the report can be accessed here</a:t>
            </a:r>
            <a:r>
              <a:rPr lang="en-GB" dirty="0"/>
              <a:t>: https://ash.org.uk/media-and-news/press-releases-media-and-news/rapid-innovation-by-local-councils-helped-smokers-quit-during-pandemic/</a:t>
            </a:r>
          </a:p>
        </p:txBody>
      </p:sp>
      <p:sp>
        <p:nvSpPr>
          <p:cNvPr id="4" name="Slide Number Placeholder 3"/>
          <p:cNvSpPr>
            <a:spLocks noGrp="1"/>
          </p:cNvSpPr>
          <p:nvPr>
            <p:ph type="sldNum" sz="quarter" idx="5"/>
          </p:nvPr>
        </p:nvSpPr>
        <p:spPr/>
        <p:txBody>
          <a:bodyPr/>
          <a:lstStyle/>
          <a:p>
            <a:fld id="{1DBF08E4-FC7F-4CFA-8E12-DD689E80AC8D}" type="slidenum">
              <a:rPr lang="en-GB" smtClean="0"/>
              <a:t>3</a:t>
            </a:fld>
            <a:endParaRPr lang="en-GB"/>
          </a:p>
        </p:txBody>
      </p:sp>
    </p:spTree>
    <p:extLst>
      <p:ext uri="{BB962C8B-B14F-4D97-AF65-F5344CB8AC3E}">
        <p14:creationId xmlns:p14="http://schemas.microsoft.com/office/powerpoint/2010/main" val="24638141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DBF08E4-FC7F-4CFA-8E12-DD689E80AC8D}" type="slidenum">
              <a:rPr lang="en-GB" smtClean="0"/>
              <a:t>4</a:t>
            </a:fld>
            <a:endParaRPr lang="en-GB"/>
          </a:p>
        </p:txBody>
      </p:sp>
    </p:spTree>
    <p:extLst>
      <p:ext uri="{BB962C8B-B14F-4D97-AF65-F5344CB8AC3E}">
        <p14:creationId xmlns:p14="http://schemas.microsoft.com/office/powerpoint/2010/main" val="33782801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DBF08E4-FC7F-4CFA-8E12-DD689E80AC8D}" type="slidenum">
              <a:rPr lang="en-GB" smtClean="0"/>
              <a:t>5</a:t>
            </a:fld>
            <a:endParaRPr lang="en-GB"/>
          </a:p>
        </p:txBody>
      </p:sp>
    </p:spTree>
    <p:extLst>
      <p:ext uri="{BB962C8B-B14F-4D97-AF65-F5344CB8AC3E}">
        <p14:creationId xmlns:p14="http://schemas.microsoft.com/office/powerpoint/2010/main" val="4994622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1DBF08E4-FC7F-4CFA-8E12-DD689E80AC8D}" type="slidenum">
              <a:rPr lang="en-GB" smtClean="0"/>
              <a:t>6</a:t>
            </a:fld>
            <a:endParaRPr lang="en-GB"/>
          </a:p>
        </p:txBody>
      </p:sp>
    </p:spTree>
    <p:extLst>
      <p:ext uri="{BB962C8B-B14F-4D97-AF65-F5344CB8AC3E}">
        <p14:creationId xmlns:p14="http://schemas.microsoft.com/office/powerpoint/2010/main" val="38384538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1DBF08E4-FC7F-4CFA-8E12-DD689E80AC8D}" type="slidenum">
              <a:rPr lang="en-GB" smtClean="0"/>
              <a:t>7</a:t>
            </a:fld>
            <a:endParaRPr lang="en-GB"/>
          </a:p>
        </p:txBody>
      </p:sp>
    </p:spTree>
    <p:extLst>
      <p:ext uri="{BB962C8B-B14F-4D97-AF65-F5344CB8AC3E}">
        <p14:creationId xmlns:p14="http://schemas.microsoft.com/office/powerpoint/2010/main" val="2855547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b="1" dirty="0"/>
              <a:t>The National Centre for Smoking Cessation and Training (NCSCT) has produced several guidance documents which may assist the evaluation of remote services:</a:t>
            </a:r>
          </a:p>
          <a:p>
            <a:pPr marL="628650" lvl="1" indent="-171450">
              <a:buFont typeface="Arial" panose="020B0604020202020204" pitchFamily="34" charset="0"/>
              <a:buChar char="•"/>
            </a:pPr>
            <a:r>
              <a:rPr lang="en-GB" b="0" dirty="0"/>
              <a:t>2020 Best practice guidance for delivering remote consultations for smoking cessation</a:t>
            </a:r>
            <a:r>
              <a:rPr lang="en-GB" dirty="0"/>
              <a:t>: https://www.ncsct.co.uk/publication_Remote_consultations.php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effectLst/>
                <a:latin typeface="Calibri" panose="020F0502020204030204" pitchFamily="34" charset="0"/>
                <a:ea typeface="Calibri" panose="020F0502020204030204" pitchFamily="34" charset="0"/>
              </a:rPr>
              <a:t>2019 Standard treatment programme for providing behavioural support for smoking cessation: https://www.ncsct.co.uk/usr/pub/NCSCT%20Standard%20Treatment%20Programme.pdf </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dirty="0">
                <a:effectLst/>
                <a:latin typeface="Calibri" panose="020F0502020204030204" pitchFamily="34" charset="0"/>
                <a:ea typeface="Calibri" panose="020F0502020204030204" pitchFamily="34" charset="0"/>
              </a:rPr>
              <a:t>Services should deliver a behavioural support programme according to the standard treatment programme which includes evidence-based behaviour change techniques and is proven to improve quit rates.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effectLst/>
                <a:latin typeface="Calibri" panose="020F0502020204030204" pitchFamily="34" charset="0"/>
                <a:ea typeface="Calibri" panose="020F0502020204030204" pitchFamily="34" charset="0"/>
              </a:rPr>
              <a:t>2014 service and delivery guidance for local stop smoking services – see particularly Part 1: https://www.ncsct.co.uk/publication_service_and_delivery_guidance_2014.php</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2012 stop smoking services needs analysis toolkit for commissioners: https://www.ncsct.co.uk/usr/pub/NCSCT%20needs%20analysis.pdf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effectLst/>
                <a:latin typeface="Calibri" panose="020F0502020204030204" pitchFamily="34" charset="0"/>
                <a:ea typeface="Calibri" panose="020F0502020204030204" pitchFamily="34" charset="0"/>
              </a:rPr>
              <a:t>For maternity services - </a:t>
            </a:r>
            <a:r>
              <a:rPr lang="en-US" sz="1200" dirty="0">
                <a:effectLst/>
                <a:latin typeface="Calibri" panose="020F0502020204030204" pitchFamily="34" charset="0"/>
                <a:ea typeface="Calibri" panose="020F0502020204030204" pitchFamily="34" charset="0"/>
              </a:rPr>
              <a:t>2019 standard treatment programme for pregnant women: https://www.ncsct.co.uk/usr/pub/NCSCT%20Standard%20Treatment%20Programme%20for%20Pregnant%20Women.pdf</a:t>
            </a:r>
          </a:p>
          <a:p>
            <a:pPr marL="628650" lvl="1" indent="-171450">
              <a:buFont typeface="Arial" panose="020B0604020202020204" pitchFamily="34" charset="0"/>
              <a:buChar char="•"/>
            </a:pPr>
            <a:r>
              <a:rPr lang="en-GB" sz="1800" dirty="0">
                <a:effectLst/>
                <a:latin typeface="Calibri" panose="020F0502020204030204" pitchFamily="34" charset="0"/>
                <a:ea typeface="Calibri" panose="020F0502020204030204" pitchFamily="34" charset="0"/>
              </a:rPr>
              <a:t>For lifestyle services - https://www.ncsct.co.uk/publication_lifestyle_services_briefing.php</a:t>
            </a:r>
          </a:p>
        </p:txBody>
      </p:sp>
      <p:sp>
        <p:nvSpPr>
          <p:cNvPr id="4" name="Slide Number Placeholder 3"/>
          <p:cNvSpPr>
            <a:spLocks noGrp="1"/>
          </p:cNvSpPr>
          <p:nvPr>
            <p:ph type="sldNum" sz="quarter" idx="5"/>
          </p:nvPr>
        </p:nvSpPr>
        <p:spPr/>
        <p:txBody>
          <a:bodyPr/>
          <a:lstStyle/>
          <a:p>
            <a:fld id="{1DBF08E4-FC7F-4CFA-8E12-DD689E80AC8D}" type="slidenum">
              <a:rPr lang="en-GB" smtClean="0"/>
              <a:t>8</a:t>
            </a:fld>
            <a:endParaRPr lang="en-GB"/>
          </a:p>
        </p:txBody>
      </p:sp>
    </p:spTree>
    <p:extLst>
      <p:ext uri="{BB962C8B-B14F-4D97-AF65-F5344CB8AC3E}">
        <p14:creationId xmlns:p14="http://schemas.microsoft.com/office/powerpoint/2010/main" val="40727247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b="1" dirty="0"/>
              <a:t>Resources to support smoking elements of the Long Term Plan relating to pregnancy and mental health can be found via the Smoking in Pregnancy Challenge Group and the Mental Health and Smoking Partnership</a:t>
            </a:r>
            <a:r>
              <a:rPr lang="en-GB" dirty="0"/>
              <a:t>: </a:t>
            </a:r>
          </a:p>
          <a:p>
            <a:pPr marL="628650" lvl="1" indent="-171450">
              <a:buFont typeface="Arial" panose="020B0604020202020204" pitchFamily="34" charset="0"/>
              <a:buChar char="•"/>
            </a:pPr>
            <a:r>
              <a:rPr lang="en-GB" dirty="0"/>
              <a:t>Smoking in Pregnancy Challenge Group: https://smokefreeaction.org.uk/smokefree-nhs/smoking-in-pregnancy-challenge-group/</a:t>
            </a:r>
          </a:p>
          <a:p>
            <a:pPr marL="628650" lvl="1" indent="-171450">
              <a:buFont typeface="Arial" panose="020B0604020202020204" pitchFamily="34" charset="0"/>
              <a:buChar char="•"/>
            </a:pPr>
            <a:r>
              <a:rPr lang="en-GB" dirty="0"/>
              <a:t>Mental Health and Smoking Partnership: https://smokefreeaction.org.uk/smokefree-nhs/smoking-and-mental-health/</a:t>
            </a:r>
          </a:p>
        </p:txBody>
      </p:sp>
      <p:sp>
        <p:nvSpPr>
          <p:cNvPr id="4" name="Slide Number Placeholder 3"/>
          <p:cNvSpPr>
            <a:spLocks noGrp="1"/>
          </p:cNvSpPr>
          <p:nvPr>
            <p:ph type="sldNum" sz="quarter" idx="5"/>
          </p:nvPr>
        </p:nvSpPr>
        <p:spPr/>
        <p:txBody>
          <a:bodyPr/>
          <a:lstStyle/>
          <a:p>
            <a:fld id="{1DBF08E4-FC7F-4CFA-8E12-DD689E80AC8D}" type="slidenum">
              <a:rPr lang="en-GB" smtClean="0"/>
              <a:t>9</a:t>
            </a:fld>
            <a:endParaRPr lang="en-GB"/>
          </a:p>
        </p:txBody>
      </p:sp>
    </p:spTree>
    <p:extLst>
      <p:ext uri="{BB962C8B-B14F-4D97-AF65-F5344CB8AC3E}">
        <p14:creationId xmlns:p14="http://schemas.microsoft.com/office/powerpoint/2010/main" val="2112633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b="1" dirty="0"/>
              <a:t>For guidance on comprehensive tobacco control strategies, see ASH and Fresh’s strategic guidance, The End of Smoking</a:t>
            </a:r>
            <a:r>
              <a:rPr lang="en-GB" dirty="0"/>
              <a:t>: https://ash.org.uk/local-resources/the-end-of-smoking/</a:t>
            </a:r>
          </a:p>
          <a:p>
            <a:pPr marL="171450" indent="-171450">
              <a:buFont typeface="Arial" panose="020B0604020202020204" pitchFamily="34" charset="0"/>
              <a:buChar char="•"/>
            </a:pPr>
            <a:r>
              <a:rPr lang="en-GB" b="1" dirty="0"/>
              <a:t>For support with establishing and maintaining local tobacco control alliances, see ASH and Fresh’s Local Alliances Roadmap</a:t>
            </a:r>
            <a:r>
              <a:rPr lang="en-GB" dirty="0"/>
              <a:t>: https://ash.org.uk/ash-local-toolkit/local-alliances-roadmap/</a:t>
            </a:r>
          </a:p>
          <a:p>
            <a:pPr marL="171450" indent="-171450">
              <a:buFont typeface="Arial" panose="020B0604020202020204" pitchFamily="34" charset="0"/>
              <a:buChar char="•"/>
            </a:pPr>
            <a:r>
              <a:rPr lang="en-GB" b="1" dirty="0"/>
              <a:t>For resources and information to support work addressing smoking-related health inequalities, see ASH’s Health Inequalities Resource Pack</a:t>
            </a:r>
            <a:r>
              <a:rPr lang="en-GB" dirty="0"/>
              <a:t>: https://ash.org.uk/local-resources/local-toolkit/</a:t>
            </a:r>
          </a:p>
        </p:txBody>
      </p:sp>
      <p:sp>
        <p:nvSpPr>
          <p:cNvPr id="4" name="Slide Number Placeholder 3"/>
          <p:cNvSpPr>
            <a:spLocks noGrp="1"/>
          </p:cNvSpPr>
          <p:nvPr>
            <p:ph type="sldNum" sz="quarter" idx="5"/>
          </p:nvPr>
        </p:nvSpPr>
        <p:spPr/>
        <p:txBody>
          <a:bodyPr/>
          <a:lstStyle/>
          <a:p>
            <a:fld id="{1DBF08E4-FC7F-4CFA-8E12-DD689E80AC8D}" type="slidenum">
              <a:rPr lang="en-GB" smtClean="0"/>
              <a:t>11</a:t>
            </a:fld>
            <a:endParaRPr lang="en-GB"/>
          </a:p>
        </p:txBody>
      </p:sp>
    </p:spTree>
    <p:extLst>
      <p:ext uri="{BB962C8B-B14F-4D97-AF65-F5344CB8AC3E}">
        <p14:creationId xmlns:p14="http://schemas.microsoft.com/office/powerpoint/2010/main" val="4514900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95A09A-6F9D-4834-8A02-EF9D9F15FF9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DF0340F-2B5D-4654-BA41-B83861099E1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90991C5-19B6-4DD9-AA08-4193B3B20278}"/>
              </a:ext>
            </a:extLst>
          </p:cNvPr>
          <p:cNvSpPr>
            <a:spLocks noGrp="1"/>
          </p:cNvSpPr>
          <p:nvPr>
            <p:ph type="dt" sz="half" idx="10"/>
          </p:nvPr>
        </p:nvSpPr>
        <p:spPr/>
        <p:txBody>
          <a:bodyPr/>
          <a:lstStyle/>
          <a:p>
            <a:fld id="{9B10FF95-CA31-4755-B7E6-3974BA9FAADA}" type="datetimeFigureOut">
              <a:rPr lang="en-GB" smtClean="0"/>
              <a:t>25/01/2021</a:t>
            </a:fld>
            <a:endParaRPr lang="en-GB"/>
          </a:p>
        </p:txBody>
      </p:sp>
      <p:sp>
        <p:nvSpPr>
          <p:cNvPr id="5" name="Footer Placeholder 4">
            <a:extLst>
              <a:ext uri="{FF2B5EF4-FFF2-40B4-BE49-F238E27FC236}">
                <a16:creationId xmlns:a16="http://schemas.microsoft.com/office/drawing/2014/main" id="{BCF6D12E-3A1E-40AF-AED0-94D541D0DF8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CEB5745-C021-4E21-95C7-AF867BD93E7B}"/>
              </a:ext>
            </a:extLst>
          </p:cNvPr>
          <p:cNvSpPr>
            <a:spLocks noGrp="1"/>
          </p:cNvSpPr>
          <p:nvPr>
            <p:ph type="sldNum" sz="quarter" idx="12"/>
          </p:nvPr>
        </p:nvSpPr>
        <p:spPr/>
        <p:txBody>
          <a:bodyPr/>
          <a:lstStyle/>
          <a:p>
            <a:fld id="{98378E8A-A361-4F1F-A89F-9B291DBA7A07}" type="slidenum">
              <a:rPr lang="en-GB" smtClean="0"/>
              <a:t>‹#›</a:t>
            </a:fld>
            <a:endParaRPr lang="en-GB"/>
          </a:p>
        </p:txBody>
      </p:sp>
    </p:spTree>
    <p:extLst>
      <p:ext uri="{BB962C8B-B14F-4D97-AF65-F5344CB8AC3E}">
        <p14:creationId xmlns:p14="http://schemas.microsoft.com/office/powerpoint/2010/main" val="29783263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8BA237-F1C3-46E7-8EFD-E242EDFCD19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C068EF7-2716-418D-B0AE-1805515F963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72F5B5D-9D64-4B07-BE95-5C219CF2E277}"/>
              </a:ext>
            </a:extLst>
          </p:cNvPr>
          <p:cNvSpPr>
            <a:spLocks noGrp="1"/>
          </p:cNvSpPr>
          <p:nvPr>
            <p:ph type="dt" sz="half" idx="10"/>
          </p:nvPr>
        </p:nvSpPr>
        <p:spPr/>
        <p:txBody>
          <a:bodyPr/>
          <a:lstStyle/>
          <a:p>
            <a:fld id="{9B10FF95-CA31-4755-B7E6-3974BA9FAADA}" type="datetimeFigureOut">
              <a:rPr lang="en-GB" smtClean="0"/>
              <a:t>25/01/2021</a:t>
            </a:fld>
            <a:endParaRPr lang="en-GB"/>
          </a:p>
        </p:txBody>
      </p:sp>
      <p:sp>
        <p:nvSpPr>
          <p:cNvPr id="5" name="Footer Placeholder 4">
            <a:extLst>
              <a:ext uri="{FF2B5EF4-FFF2-40B4-BE49-F238E27FC236}">
                <a16:creationId xmlns:a16="http://schemas.microsoft.com/office/drawing/2014/main" id="{DE8CB7FE-243C-4EE5-8C4B-82C787F4B84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4E908CA-1798-4468-8639-6E857294AAD8}"/>
              </a:ext>
            </a:extLst>
          </p:cNvPr>
          <p:cNvSpPr>
            <a:spLocks noGrp="1"/>
          </p:cNvSpPr>
          <p:nvPr>
            <p:ph type="sldNum" sz="quarter" idx="12"/>
          </p:nvPr>
        </p:nvSpPr>
        <p:spPr/>
        <p:txBody>
          <a:bodyPr/>
          <a:lstStyle/>
          <a:p>
            <a:fld id="{98378E8A-A361-4F1F-A89F-9B291DBA7A07}" type="slidenum">
              <a:rPr lang="en-GB" smtClean="0"/>
              <a:t>‹#›</a:t>
            </a:fld>
            <a:endParaRPr lang="en-GB"/>
          </a:p>
        </p:txBody>
      </p:sp>
    </p:spTree>
    <p:extLst>
      <p:ext uri="{BB962C8B-B14F-4D97-AF65-F5344CB8AC3E}">
        <p14:creationId xmlns:p14="http://schemas.microsoft.com/office/powerpoint/2010/main" val="17590443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15650E6-F669-4ECD-8E55-117D04C1ADC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77C588C-DFF5-48D5-97AA-88060DE11B5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44FC5DD-CC55-4E0D-A0AA-6D94C57AF4FD}"/>
              </a:ext>
            </a:extLst>
          </p:cNvPr>
          <p:cNvSpPr>
            <a:spLocks noGrp="1"/>
          </p:cNvSpPr>
          <p:nvPr>
            <p:ph type="dt" sz="half" idx="10"/>
          </p:nvPr>
        </p:nvSpPr>
        <p:spPr/>
        <p:txBody>
          <a:bodyPr/>
          <a:lstStyle/>
          <a:p>
            <a:fld id="{9B10FF95-CA31-4755-B7E6-3974BA9FAADA}" type="datetimeFigureOut">
              <a:rPr lang="en-GB" smtClean="0"/>
              <a:t>25/01/2021</a:t>
            </a:fld>
            <a:endParaRPr lang="en-GB"/>
          </a:p>
        </p:txBody>
      </p:sp>
      <p:sp>
        <p:nvSpPr>
          <p:cNvPr id="5" name="Footer Placeholder 4">
            <a:extLst>
              <a:ext uri="{FF2B5EF4-FFF2-40B4-BE49-F238E27FC236}">
                <a16:creationId xmlns:a16="http://schemas.microsoft.com/office/drawing/2014/main" id="{0211751D-9F6A-49BF-851B-C457F2DB462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F0F3010-3285-42F2-B88E-4CBA69EC8F24}"/>
              </a:ext>
            </a:extLst>
          </p:cNvPr>
          <p:cNvSpPr>
            <a:spLocks noGrp="1"/>
          </p:cNvSpPr>
          <p:nvPr>
            <p:ph type="sldNum" sz="quarter" idx="12"/>
          </p:nvPr>
        </p:nvSpPr>
        <p:spPr/>
        <p:txBody>
          <a:bodyPr/>
          <a:lstStyle/>
          <a:p>
            <a:fld id="{98378E8A-A361-4F1F-A89F-9B291DBA7A07}" type="slidenum">
              <a:rPr lang="en-GB" smtClean="0"/>
              <a:t>‹#›</a:t>
            </a:fld>
            <a:endParaRPr lang="en-GB"/>
          </a:p>
        </p:txBody>
      </p:sp>
    </p:spTree>
    <p:extLst>
      <p:ext uri="{BB962C8B-B14F-4D97-AF65-F5344CB8AC3E}">
        <p14:creationId xmlns:p14="http://schemas.microsoft.com/office/powerpoint/2010/main" val="2523197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9D82E2-9640-46F7-90B5-A44BBD39E0F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E258746-9E60-47FD-9931-F1B85DDA1D7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4FE0BE1-E347-4F3B-BB26-FF3C24386428}"/>
              </a:ext>
            </a:extLst>
          </p:cNvPr>
          <p:cNvSpPr>
            <a:spLocks noGrp="1"/>
          </p:cNvSpPr>
          <p:nvPr>
            <p:ph type="dt" sz="half" idx="10"/>
          </p:nvPr>
        </p:nvSpPr>
        <p:spPr/>
        <p:txBody>
          <a:bodyPr/>
          <a:lstStyle/>
          <a:p>
            <a:fld id="{9B10FF95-CA31-4755-B7E6-3974BA9FAADA}" type="datetimeFigureOut">
              <a:rPr lang="en-GB" smtClean="0"/>
              <a:t>25/01/2021</a:t>
            </a:fld>
            <a:endParaRPr lang="en-GB"/>
          </a:p>
        </p:txBody>
      </p:sp>
      <p:sp>
        <p:nvSpPr>
          <p:cNvPr id="5" name="Footer Placeholder 4">
            <a:extLst>
              <a:ext uri="{FF2B5EF4-FFF2-40B4-BE49-F238E27FC236}">
                <a16:creationId xmlns:a16="http://schemas.microsoft.com/office/drawing/2014/main" id="{E5D75CDA-84D9-4B20-9A35-B7F8D7F75F3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5D0F47F-E7FC-4ED3-846B-60ECD9B77B53}"/>
              </a:ext>
            </a:extLst>
          </p:cNvPr>
          <p:cNvSpPr>
            <a:spLocks noGrp="1"/>
          </p:cNvSpPr>
          <p:nvPr>
            <p:ph type="sldNum" sz="quarter" idx="12"/>
          </p:nvPr>
        </p:nvSpPr>
        <p:spPr/>
        <p:txBody>
          <a:bodyPr/>
          <a:lstStyle/>
          <a:p>
            <a:fld id="{98378E8A-A361-4F1F-A89F-9B291DBA7A07}" type="slidenum">
              <a:rPr lang="en-GB" smtClean="0"/>
              <a:t>‹#›</a:t>
            </a:fld>
            <a:endParaRPr lang="en-GB"/>
          </a:p>
        </p:txBody>
      </p:sp>
      <p:pic>
        <p:nvPicPr>
          <p:cNvPr id="8" name="Picture 7" descr="Logo, company name&#10;&#10;Description automatically generated">
            <a:extLst>
              <a:ext uri="{FF2B5EF4-FFF2-40B4-BE49-F238E27FC236}">
                <a16:creationId xmlns:a16="http://schemas.microsoft.com/office/drawing/2014/main" id="{C3894252-AC58-4744-90EA-1E345FA8739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447923" y="0"/>
            <a:ext cx="1744077" cy="1091953"/>
          </a:xfrm>
          <a:prstGeom prst="rect">
            <a:avLst/>
          </a:prstGeom>
        </p:spPr>
      </p:pic>
    </p:spTree>
    <p:extLst>
      <p:ext uri="{BB962C8B-B14F-4D97-AF65-F5344CB8AC3E}">
        <p14:creationId xmlns:p14="http://schemas.microsoft.com/office/powerpoint/2010/main" val="41497029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437CE0-AEFC-43C8-81A5-7E05C464A69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B93A958-A749-45E9-BBC2-F40E34F3382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5C36478-E0F9-40DF-BEA9-2C375201F6EA}"/>
              </a:ext>
            </a:extLst>
          </p:cNvPr>
          <p:cNvSpPr>
            <a:spLocks noGrp="1"/>
          </p:cNvSpPr>
          <p:nvPr>
            <p:ph type="dt" sz="half" idx="10"/>
          </p:nvPr>
        </p:nvSpPr>
        <p:spPr/>
        <p:txBody>
          <a:bodyPr/>
          <a:lstStyle/>
          <a:p>
            <a:fld id="{9B10FF95-CA31-4755-B7E6-3974BA9FAADA}" type="datetimeFigureOut">
              <a:rPr lang="en-GB" smtClean="0"/>
              <a:t>25/01/2021</a:t>
            </a:fld>
            <a:endParaRPr lang="en-GB"/>
          </a:p>
        </p:txBody>
      </p:sp>
      <p:sp>
        <p:nvSpPr>
          <p:cNvPr id="5" name="Footer Placeholder 4">
            <a:extLst>
              <a:ext uri="{FF2B5EF4-FFF2-40B4-BE49-F238E27FC236}">
                <a16:creationId xmlns:a16="http://schemas.microsoft.com/office/drawing/2014/main" id="{ABE4564F-5BF7-4E14-AE8F-9FC395A92BA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2443AFA-9B25-46E6-847C-3403F45A0475}"/>
              </a:ext>
            </a:extLst>
          </p:cNvPr>
          <p:cNvSpPr>
            <a:spLocks noGrp="1"/>
          </p:cNvSpPr>
          <p:nvPr>
            <p:ph type="sldNum" sz="quarter" idx="12"/>
          </p:nvPr>
        </p:nvSpPr>
        <p:spPr/>
        <p:txBody>
          <a:bodyPr/>
          <a:lstStyle/>
          <a:p>
            <a:fld id="{98378E8A-A361-4F1F-A89F-9B291DBA7A07}" type="slidenum">
              <a:rPr lang="en-GB" smtClean="0"/>
              <a:t>‹#›</a:t>
            </a:fld>
            <a:endParaRPr lang="en-GB"/>
          </a:p>
        </p:txBody>
      </p:sp>
    </p:spTree>
    <p:extLst>
      <p:ext uri="{BB962C8B-B14F-4D97-AF65-F5344CB8AC3E}">
        <p14:creationId xmlns:p14="http://schemas.microsoft.com/office/powerpoint/2010/main" val="1422734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F9C79-38A4-4012-8FA9-508BA9933F8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E9EE37D-2196-4921-923B-33034386BB6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067281F-107C-4DF5-9081-FD6EE5BCAE0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CF7DA8E-300F-4A82-BC67-C0E83146A9A9}"/>
              </a:ext>
            </a:extLst>
          </p:cNvPr>
          <p:cNvSpPr>
            <a:spLocks noGrp="1"/>
          </p:cNvSpPr>
          <p:nvPr>
            <p:ph type="dt" sz="half" idx="10"/>
          </p:nvPr>
        </p:nvSpPr>
        <p:spPr/>
        <p:txBody>
          <a:bodyPr/>
          <a:lstStyle/>
          <a:p>
            <a:fld id="{9B10FF95-CA31-4755-B7E6-3974BA9FAADA}" type="datetimeFigureOut">
              <a:rPr lang="en-GB" smtClean="0"/>
              <a:t>25/01/2021</a:t>
            </a:fld>
            <a:endParaRPr lang="en-GB"/>
          </a:p>
        </p:txBody>
      </p:sp>
      <p:sp>
        <p:nvSpPr>
          <p:cNvPr id="6" name="Footer Placeholder 5">
            <a:extLst>
              <a:ext uri="{FF2B5EF4-FFF2-40B4-BE49-F238E27FC236}">
                <a16:creationId xmlns:a16="http://schemas.microsoft.com/office/drawing/2014/main" id="{A8F93752-F439-4C58-A01B-F52D1989DC1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18464E7-DDBE-4B69-BB2B-2D2E380CBAC8}"/>
              </a:ext>
            </a:extLst>
          </p:cNvPr>
          <p:cNvSpPr>
            <a:spLocks noGrp="1"/>
          </p:cNvSpPr>
          <p:nvPr>
            <p:ph type="sldNum" sz="quarter" idx="12"/>
          </p:nvPr>
        </p:nvSpPr>
        <p:spPr/>
        <p:txBody>
          <a:bodyPr/>
          <a:lstStyle/>
          <a:p>
            <a:fld id="{98378E8A-A361-4F1F-A89F-9B291DBA7A07}" type="slidenum">
              <a:rPr lang="en-GB" smtClean="0"/>
              <a:t>‹#›</a:t>
            </a:fld>
            <a:endParaRPr lang="en-GB"/>
          </a:p>
        </p:txBody>
      </p:sp>
    </p:spTree>
    <p:extLst>
      <p:ext uri="{BB962C8B-B14F-4D97-AF65-F5344CB8AC3E}">
        <p14:creationId xmlns:p14="http://schemas.microsoft.com/office/powerpoint/2010/main" val="3185861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E3ED2-33D4-424B-8CE8-E9F226902F0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B687515-2285-48AE-A011-16FAC1DAFC1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8349A15-224C-4D54-823A-409FF8C7137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18677EA-6AE9-4208-B2B7-E85E1381C7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D1B7068-627B-4E45-84E2-4D65C36DE79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A898253-62F5-4B24-9ABF-DD44DEAEEE3F}"/>
              </a:ext>
            </a:extLst>
          </p:cNvPr>
          <p:cNvSpPr>
            <a:spLocks noGrp="1"/>
          </p:cNvSpPr>
          <p:nvPr>
            <p:ph type="dt" sz="half" idx="10"/>
          </p:nvPr>
        </p:nvSpPr>
        <p:spPr/>
        <p:txBody>
          <a:bodyPr/>
          <a:lstStyle/>
          <a:p>
            <a:fld id="{9B10FF95-CA31-4755-B7E6-3974BA9FAADA}" type="datetimeFigureOut">
              <a:rPr lang="en-GB" smtClean="0"/>
              <a:t>25/01/2021</a:t>
            </a:fld>
            <a:endParaRPr lang="en-GB"/>
          </a:p>
        </p:txBody>
      </p:sp>
      <p:sp>
        <p:nvSpPr>
          <p:cNvPr id="8" name="Footer Placeholder 7">
            <a:extLst>
              <a:ext uri="{FF2B5EF4-FFF2-40B4-BE49-F238E27FC236}">
                <a16:creationId xmlns:a16="http://schemas.microsoft.com/office/drawing/2014/main" id="{F93D9CCD-F4F7-421F-AC9A-D649BDE8A05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00EE51D-20A9-4967-921C-8F4555139DC9}"/>
              </a:ext>
            </a:extLst>
          </p:cNvPr>
          <p:cNvSpPr>
            <a:spLocks noGrp="1"/>
          </p:cNvSpPr>
          <p:nvPr>
            <p:ph type="sldNum" sz="quarter" idx="12"/>
          </p:nvPr>
        </p:nvSpPr>
        <p:spPr/>
        <p:txBody>
          <a:bodyPr/>
          <a:lstStyle/>
          <a:p>
            <a:fld id="{98378E8A-A361-4F1F-A89F-9B291DBA7A07}" type="slidenum">
              <a:rPr lang="en-GB" smtClean="0"/>
              <a:t>‹#›</a:t>
            </a:fld>
            <a:endParaRPr lang="en-GB"/>
          </a:p>
        </p:txBody>
      </p:sp>
    </p:spTree>
    <p:extLst>
      <p:ext uri="{BB962C8B-B14F-4D97-AF65-F5344CB8AC3E}">
        <p14:creationId xmlns:p14="http://schemas.microsoft.com/office/powerpoint/2010/main" val="2547732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093551-8B59-43C2-B6B7-C4A1B1889E4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5946E95-8205-42CE-96F8-10096A941095}"/>
              </a:ext>
            </a:extLst>
          </p:cNvPr>
          <p:cNvSpPr>
            <a:spLocks noGrp="1"/>
          </p:cNvSpPr>
          <p:nvPr>
            <p:ph type="dt" sz="half" idx="10"/>
          </p:nvPr>
        </p:nvSpPr>
        <p:spPr/>
        <p:txBody>
          <a:bodyPr/>
          <a:lstStyle/>
          <a:p>
            <a:fld id="{9B10FF95-CA31-4755-B7E6-3974BA9FAADA}" type="datetimeFigureOut">
              <a:rPr lang="en-GB" smtClean="0"/>
              <a:t>25/01/2021</a:t>
            </a:fld>
            <a:endParaRPr lang="en-GB"/>
          </a:p>
        </p:txBody>
      </p:sp>
      <p:sp>
        <p:nvSpPr>
          <p:cNvPr id="4" name="Footer Placeholder 3">
            <a:extLst>
              <a:ext uri="{FF2B5EF4-FFF2-40B4-BE49-F238E27FC236}">
                <a16:creationId xmlns:a16="http://schemas.microsoft.com/office/drawing/2014/main" id="{FB68DFE9-67AC-424E-A3A9-9CA9E2AB113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D34F1F2-A3BF-413E-A628-747BCA525B08}"/>
              </a:ext>
            </a:extLst>
          </p:cNvPr>
          <p:cNvSpPr>
            <a:spLocks noGrp="1"/>
          </p:cNvSpPr>
          <p:nvPr>
            <p:ph type="sldNum" sz="quarter" idx="12"/>
          </p:nvPr>
        </p:nvSpPr>
        <p:spPr/>
        <p:txBody>
          <a:bodyPr/>
          <a:lstStyle/>
          <a:p>
            <a:fld id="{98378E8A-A361-4F1F-A89F-9B291DBA7A07}" type="slidenum">
              <a:rPr lang="en-GB" smtClean="0"/>
              <a:t>‹#›</a:t>
            </a:fld>
            <a:endParaRPr lang="en-GB"/>
          </a:p>
        </p:txBody>
      </p:sp>
    </p:spTree>
    <p:extLst>
      <p:ext uri="{BB962C8B-B14F-4D97-AF65-F5344CB8AC3E}">
        <p14:creationId xmlns:p14="http://schemas.microsoft.com/office/powerpoint/2010/main" val="191807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46C6539-5820-410B-90E2-5D81F76E514A}"/>
              </a:ext>
            </a:extLst>
          </p:cNvPr>
          <p:cNvSpPr>
            <a:spLocks noGrp="1"/>
          </p:cNvSpPr>
          <p:nvPr>
            <p:ph type="dt" sz="half" idx="10"/>
          </p:nvPr>
        </p:nvSpPr>
        <p:spPr/>
        <p:txBody>
          <a:bodyPr/>
          <a:lstStyle/>
          <a:p>
            <a:fld id="{9B10FF95-CA31-4755-B7E6-3974BA9FAADA}" type="datetimeFigureOut">
              <a:rPr lang="en-GB" smtClean="0"/>
              <a:t>25/01/2021</a:t>
            </a:fld>
            <a:endParaRPr lang="en-GB"/>
          </a:p>
        </p:txBody>
      </p:sp>
      <p:sp>
        <p:nvSpPr>
          <p:cNvPr id="3" name="Footer Placeholder 2">
            <a:extLst>
              <a:ext uri="{FF2B5EF4-FFF2-40B4-BE49-F238E27FC236}">
                <a16:creationId xmlns:a16="http://schemas.microsoft.com/office/drawing/2014/main" id="{3CBFAFB6-375F-48BD-A891-0856FB8D6D4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A7A5909-540C-4D1F-947A-BD38DF2BB60E}"/>
              </a:ext>
            </a:extLst>
          </p:cNvPr>
          <p:cNvSpPr>
            <a:spLocks noGrp="1"/>
          </p:cNvSpPr>
          <p:nvPr>
            <p:ph type="sldNum" sz="quarter" idx="12"/>
          </p:nvPr>
        </p:nvSpPr>
        <p:spPr/>
        <p:txBody>
          <a:bodyPr/>
          <a:lstStyle/>
          <a:p>
            <a:fld id="{98378E8A-A361-4F1F-A89F-9B291DBA7A07}" type="slidenum">
              <a:rPr lang="en-GB" smtClean="0"/>
              <a:t>‹#›</a:t>
            </a:fld>
            <a:endParaRPr lang="en-GB"/>
          </a:p>
        </p:txBody>
      </p:sp>
    </p:spTree>
    <p:extLst>
      <p:ext uri="{BB962C8B-B14F-4D97-AF65-F5344CB8AC3E}">
        <p14:creationId xmlns:p14="http://schemas.microsoft.com/office/powerpoint/2010/main" val="1540300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B0863-583C-4C25-9B66-1C4207C2F21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53FF9DA-06D1-45BB-8B66-C01575E9B70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A8EE698-5434-47CB-9B40-0DF4D549C2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B74288-8109-47D3-A2BF-DA4692354F3A}"/>
              </a:ext>
            </a:extLst>
          </p:cNvPr>
          <p:cNvSpPr>
            <a:spLocks noGrp="1"/>
          </p:cNvSpPr>
          <p:nvPr>
            <p:ph type="dt" sz="half" idx="10"/>
          </p:nvPr>
        </p:nvSpPr>
        <p:spPr/>
        <p:txBody>
          <a:bodyPr/>
          <a:lstStyle/>
          <a:p>
            <a:fld id="{9B10FF95-CA31-4755-B7E6-3974BA9FAADA}" type="datetimeFigureOut">
              <a:rPr lang="en-GB" smtClean="0"/>
              <a:t>25/01/2021</a:t>
            </a:fld>
            <a:endParaRPr lang="en-GB"/>
          </a:p>
        </p:txBody>
      </p:sp>
      <p:sp>
        <p:nvSpPr>
          <p:cNvPr id="6" name="Footer Placeholder 5">
            <a:extLst>
              <a:ext uri="{FF2B5EF4-FFF2-40B4-BE49-F238E27FC236}">
                <a16:creationId xmlns:a16="http://schemas.microsoft.com/office/drawing/2014/main" id="{6C2344BF-2381-4EC3-AF4A-9D4596726A3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C5EE2CD-4498-456A-9C12-AC0FFE157D33}"/>
              </a:ext>
            </a:extLst>
          </p:cNvPr>
          <p:cNvSpPr>
            <a:spLocks noGrp="1"/>
          </p:cNvSpPr>
          <p:nvPr>
            <p:ph type="sldNum" sz="quarter" idx="12"/>
          </p:nvPr>
        </p:nvSpPr>
        <p:spPr/>
        <p:txBody>
          <a:bodyPr/>
          <a:lstStyle/>
          <a:p>
            <a:fld id="{98378E8A-A361-4F1F-A89F-9B291DBA7A07}" type="slidenum">
              <a:rPr lang="en-GB" smtClean="0"/>
              <a:t>‹#›</a:t>
            </a:fld>
            <a:endParaRPr lang="en-GB"/>
          </a:p>
        </p:txBody>
      </p:sp>
    </p:spTree>
    <p:extLst>
      <p:ext uri="{BB962C8B-B14F-4D97-AF65-F5344CB8AC3E}">
        <p14:creationId xmlns:p14="http://schemas.microsoft.com/office/powerpoint/2010/main" val="643234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210CF-E8A6-4963-A11C-F10C6B0699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6A4D0E6-7EA0-427D-9324-57CABDE64DC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13491E6-2F12-4253-8DB2-56240537FF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6AF3D81-EE14-4558-85DA-817D66B479FC}"/>
              </a:ext>
            </a:extLst>
          </p:cNvPr>
          <p:cNvSpPr>
            <a:spLocks noGrp="1"/>
          </p:cNvSpPr>
          <p:nvPr>
            <p:ph type="dt" sz="half" idx="10"/>
          </p:nvPr>
        </p:nvSpPr>
        <p:spPr/>
        <p:txBody>
          <a:bodyPr/>
          <a:lstStyle/>
          <a:p>
            <a:fld id="{9B10FF95-CA31-4755-B7E6-3974BA9FAADA}" type="datetimeFigureOut">
              <a:rPr lang="en-GB" smtClean="0"/>
              <a:t>25/01/2021</a:t>
            </a:fld>
            <a:endParaRPr lang="en-GB"/>
          </a:p>
        </p:txBody>
      </p:sp>
      <p:sp>
        <p:nvSpPr>
          <p:cNvPr id="6" name="Footer Placeholder 5">
            <a:extLst>
              <a:ext uri="{FF2B5EF4-FFF2-40B4-BE49-F238E27FC236}">
                <a16:creationId xmlns:a16="http://schemas.microsoft.com/office/drawing/2014/main" id="{D2785F78-84A7-4A54-B29C-1FBDB82332D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3C4F096-15C5-497B-AB2E-D99F7D84999A}"/>
              </a:ext>
            </a:extLst>
          </p:cNvPr>
          <p:cNvSpPr>
            <a:spLocks noGrp="1"/>
          </p:cNvSpPr>
          <p:nvPr>
            <p:ph type="sldNum" sz="quarter" idx="12"/>
          </p:nvPr>
        </p:nvSpPr>
        <p:spPr/>
        <p:txBody>
          <a:bodyPr/>
          <a:lstStyle/>
          <a:p>
            <a:fld id="{98378E8A-A361-4F1F-A89F-9B291DBA7A07}" type="slidenum">
              <a:rPr lang="en-GB" smtClean="0"/>
              <a:t>‹#›</a:t>
            </a:fld>
            <a:endParaRPr lang="en-GB"/>
          </a:p>
        </p:txBody>
      </p:sp>
    </p:spTree>
    <p:extLst>
      <p:ext uri="{BB962C8B-B14F-4D97-AF65-F5344CB8AC3E}">
        <p14:creationId xmlns:p14="http://schemas.microsoft.com/office/powerpoint/2010/main" val="37318650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936F728-7E85-43BA-B83B-D09183A1A0D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A5112C0-093C-4E5B-BA8F-76A2A1761DC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5BDF153-1F35-4150-8016-D7F58765513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10FF95-CA31-4755-B7E6-3974BA9FAADA}" type="datetimeFigureOut">
              <a:rPr lang="en-GB" smtClean="0"/>
              <a:t>25/01/2021</a:t>
            </a:fld>
            <a:endParaRPr lang="en-GB"/>
          </a:p>
        </p:txBody>
      </p:sp>
      <p:sp>
        <p:nvSpPr>
          <p:cNvPr id="5" name="Footer Placeholder 4">
            <a:extLst>
              <a:ext uri="{FF2B5EF4-FFF2-40B4-BE49-F238E27FC236}">
                <a16:creationId xmlns:a16="http://schemas.microsoft.com/office/drawing/2014/main" id="{ABC83C0B-907E-4C53-A8D6-1924E31D1C5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FA5B41B-AEF4-49B1-8511-FE579823E52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378E8A-A361-4F1F-A89F-9B291DBA7A07}" type="slidenum">
              <a:rPr lang="en-GB" smtClean="0"/>
              <a:t>‹#›</a:t>
            </a:fld>
            <a:endParaRPr lang="en-GB"/>
          </a:p>
        </p:txBody>
      </p:sp>
    </p:spTree>
    <p:extLst>
      <p:ext uri="{BB962C8B-B14F-4D97-AF65-F5344CB8AC3E}">
        <p14:creationId xmlns:p14="http://schemas.microsoft.com/office/powerpoint/2010/main" val="867848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smokefreeaction.org.uk/quitforcovid/#Resources"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admin@smokefreeaction.org.uk" TargetMode="External"/><Relationship Id="rId2" Type="http://schemas.openxmlformats.org/officeDocument/2006/relationships/hyperlink" Target="https://ash.org.uk/information-and-resources/reports-submissions/reports/steppingup/"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admin@smokefreeaction.org.uk" TargetMode="External"/><Relationship Id="rId2" Type="http://schemas.openxmlformats.org/officeDocument/2006/relationships/hyperlink" Target="https://ash.org.uk/information-and-resources/reports-submissions/reports/steppingup/"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ash.org.uk/local-resources/annual-local-authority-tobacco-control-report/"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https://ash.org.uk/information-and-resources/reports-submissions/reports/steppingup/"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slide" Target="slide12.xml"/><Relationship Id="rId5" Type="http://schemas.openxmlformats.org/officeDocument/2006/relationships/slide" Target="slide10.xml"/><Relationship Id="rId4" Type="http://schemas.openxmlformats.org/officeDocument/2006/relationships/slide" Target="slide9.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longtermplan.nhs.uk/publication/nhs-long-term-plan/"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Logo, company name&#10;&#10;Description automatically generated">
            <a:extLst>
              <a:ext uri="{FF2B5EF4-FFF2-40B4-BE49-F238E27FC236}">
                <a16:creationId xmlns:a16="http://schemas.microsoft.com/office/drawing/2014/main" id="{0F88389D-71DD-4548-A38B-5713183FD7E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7739903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6BAA7C-61CA-495D-8D6C-22EC86D6D60D}"/>
              </a:ext>
            </a:extLst>
          </p:cNvPr>
          <p:cNvSpPr>
            <a:spLocks noGrp="1"/>
          </p:cNvSpPr>
          <p:nvPr>
            <p:ph type="title"/>
          </p:nvPr>
        </p:nvSpPr>
        <p:spPr>
          <a:xfrm>
            <a:off x="357809" y="51591"/>
            <a:ext cx="10515600" cy="763623"/>
          </a:xfrm>
        </p:spPr>
        <p:txBody>
          <a:bodyPr>
            <a:noAutofit/>
          </a:bodyPr>
          <a:lstStyle/>
          <a:p>
            <a:pPr algn="ctr"/>
            <a:r>
              <a:rPr lang="en-GB" sz="3800" b="1" dirty="0"/>
              <a:t>3. Comprehensive tobacco control activity</a:t>
            </a:r>
          </a:p>
        </p:txBody>
      </p:sp>
      <p:sp>
        <p:nvSpPr>
          <p:cNvPr id="3" name="Content Placeholder 2">
            <a:extLst>
              <a:ext uri="{FF2B5EF4-FFF2-40B4-BE49-F238E27FC236}">
                <a16:creationId xmlns:a16="http://schemas.microsoft.com/office/drawing/2014/main" id="{FE4D3F38-A8A4-4900-BEAE-3BACDE14F28A}"/>
              </a:ext>
            </a:extLst>
          </p:cNvPr>
          <p:cNvSpPr>
            <a:spLocks noGrp="1"/>
          </p:cNvSpPr>
          <p:nvPr>
            <p:ph idx="1"/>
          </p:nvPr>
        </p:nvSpPr>
        <p:spPr>
          <a:xfrm>
            <a:off x="260282" y="997191"/>
            <a:ext cx="5646327" cy="1664978"/>
          </a:xfrm>
        </p:spPr>
        <p:txBody>
          <a:bodyPr>
            <a:normAutofit fontScale="92500"/>
          </a:bodyPr>
          <a:lstStyle/>
          <a:p>
            <a:pPr algn="just">
              <a:lnSpc>
                <a:spcPct val="110000"/>
              </a:lnSpc>
            </a:pPr>
            <a:r>
              <a:rPr lang="en-GB" sz="1900" dirty="0"/>
              <a:t>Local authorities maintained a wide range of tobacco control work after the March 2020 lockdown, but with considerable variety in how much tobacco control activity was offered. Six local authorities reported doing all of the activities here, whilst six reported doing none.</a:t>
            </a:r>
          </a:p>
          <a:p>
            <a:pPr algn="just">
              <a:lnSpc>
                <a:spcPct val="110000"/>
              </a:lnSpc>
            </a:pPr>
            <a:endParaRPr lang="en-GB" sz="2100" dirty="0"/>
          </a:p>
          <a:p>
            <a:pPr marL="0" indent="0" algn="just">
              <a:buNone/>
            </a:pPr>
            <a:endParaRPr lang="en-GB" sz="2100" dirty="0"/>
          </a:p>
          <a:p>
            <a:pPr algn="just"/>
            <a:endParaRPr lang="en-GB" sz="1800" dirty="0"/>
          </a:p>
          <a:p>
            <a:pPr marL="0" indent="0">
              <a:buNone/>
            </a:pPr>
            <a:endParaRPr lang="en-GB" sz="1800" dirty="0"/>
          </a:p>
        </p:txBody>
      </p:sp>
      <p:graphicFrame>
        <p:nvGraphicFramePr>
          <p:cNvPr id="4" name="Table 4">
            <a:extLst>
              <a:ext uri="{FF2B5EF4-FFF2-40B4-BE49-F238E27FC236}">
                <a16:creationId xmlns:a16="http://schemas.microsoft.com/office/drawing/2014/main" id="{B9321BEC-D531-4BEE-A8BC-AEC94040A3B4}"/>
              </a:ext>
            </a:extLst>
          </p:cNvPr>
          <p:cNvGraphicFramePr>
            <a:graphicFrameLocks noGrp="1"/>
          </p:cNvGraphicFramePr>
          <p:nvPr>
            <p:extLst>
              <p:ext uri="{D42A27DB-BD31-4B8C-83A1-F6EECF244321}">
                <p14:modId xmlns:p14="http://schemas.microsoft.com/office/powerpoint/2010/main" val="2773781138"/>
              </p:ext>
            </p:extLst>
          </p:nvPr>
        </p:nvGraphicFramePr>
        <p:xfrm>
          <a:off x="6214369" y="1327790"/>
          <a:ext cx="5862956" cy="5401485"/>
        </p:xfrm>
        <a:graphic>
          <a:graphicData uri="http://schemas.openxmlformats.org/drawingml/2006/table">
            <a:tbl>
              <a:tblPr firstRow="1" bandRow="1">
                <a:tableStyleId>{5C22544A-7EE6-4342-B048-85BDC9FD1C3A}</a:tableStyleId>
              </a:tblPr>
              <a:tblGrid>
                <a:gridCol w="2931478">
                  <a:extLst>
                    <a:ext uri="{9D8B030D-6E8A-4147-A177-3AD203B41FA5}">
                      <a16:colId xmlns:a16="http://schemas.microsoft.com/office/drawing/2014/main" val="3485408601"/>
                    </a:ext>
                  </a:extLst>
                </a:gridCol>
                <a:gridCol w="2931478">
                  <a:extLst>
                    <a:ext uri="{9D8B030D-6E8A-4147-A177-3AD203B41FA5}">
                      <a16:colId xmlns:a16="http://schemas.microsoft.com/office/drawing/2014/main" val="2468037281"/>
                    </a:ext>
                  </a:extLst>
                </a:gridCol>
              </a:tblGrid>
              <a:tr h="468600">
                <a:tc>
                  <a:txBody>
                    <a:bodyPr/>
                    <a:lstStyle/>
                    <a:p>
                      <a:pPr algn="ctr"/>
                      <a:r>
                        <a:rPr lang="en-GB" dirty="0"/>
                        <a:t>Tobacco Control Activity</a:t>
                      </a:r>
                    </a:p>
                  </a:txBody>
                  <a:tcPr/>
                </a:tc>
                <a:tc>
                  <a:txBody>
                    <a:bodyPr/>
                    <a:lstStyle/>
                    <a:p>
                      <a:pPr algn="ctr"/>
                      <a:r>
                        <a:rPr lang="en-GB" dirty="0"/>
                        <a:t>Local Authorities (n=108)</a:t>
                      </a:r>
                    </a:p>
                  </a:txBody>
                  <a:tcPr/>
                </a:tc>
                <a:extLst>
                  <a:ext uri="{0D108BD9-81ED-4DB2-BD59-A6C34878D82A}">
                    <a16:rowId xmlns:a16="http://schemas.microsoft.com/office/drawing/2014/main" val="2396645624"/>
                  </a:ext>
                </a:extLst>
              </a:tr>
              <a:tr h="584636">
                <a:tc>
                  <a:txBody>
                    <a:bodyPr/>
                    <a:lstStyle/>
                    <a:p>
                      <a:r>
                        <a:rPr lang="en-GB" dirty="0"/>
                        <a:t>Tackling illegal tobacco</a:t>
                      </a:r>
                    </a:p>
                  </a:txBody>
                  <a:tcPr/>
                </a:tc>
                <a:tc>
                  <a:txBody>
                    <a:bodyPr/>
                    <a:lstStyle/>
                    <a:p>
                      <a:r>
                        <a:rPr lang="en-GB" dirty="0"/>
                        <a:t>93 (86%)</a:t>
                      </a:r>
                    </a:p>
                  </a:txBody>
                  <a:tcPr/>
                </a:tc>
                <a:extLst>
                  <a:ext uri="{0D108BD9-81ED-4DB2-BD59-A6C34878D82A}">
                    <a16:rowId xmlns:a16="http://schemas.microsoft.com/office/drawing/2014/main" val="3822933369"/>
                  </a:ext>
                </a:extLst>
              </a:tr>
              <a:tr h="584636">
                <a:tc>
                  <a:txBody>
                    <a:bodyPr/>
                    <a:lstStyle/>
                    <a:p>
                      <a:r>
                        <a:rPr lang="en-GB" dirty="0"/>
                        <a:t>Enforcing legislation </a:t>
                      </a:r>
                    </a:p>
                  </a:txBody>
                  <a:tcPr/>
                </a:tc>
                <a:tc>
                  <a:txBody>
                    <a:bodyPr/>
                    <a:lstStyle/>
                    <a:p>
                      <a:r>
                        <a:rPr lang="en-GB" dirty="0"/>
                        <a:t>88 (81%)</a:t>
                      </a:r>
                    </a:p>
                  </a:txBody>
                  <a:tcPr/>
                </a:tc>
                <a:extLst>
                  <a:ext uri="{0D108BD9-81ED-4DB2-BD59-A6C34878D82A}">
                    <a16:rowId xmlns:a16="http://schemas.microsoft.com/office/drawing/2014/main" val="4103791185"/>
                  </a:ext>
                </a:extLst>
              </a:tr>
              <a:tr h="675775">
                <a:tc>
                  <a:txBody>
                    <a:bodyPr/>
                    <a:lstStyle/>
                    <a:p>
                      <a:r>
                        <a:rPr lang="en-GB" dirty="0"/>
                        <a:t>Communications and campaigns </a:t>
                      </a:r>
                    </a:p>
                  </a:txBody>
                  <a:tcPr/>
                </a:tc>
                <a:tc>
                  <a:txBody>
                    <a:bodyPr/>
                    <a:lstStyle/>
                    <a:p>
                      <a:r>
                        <a:rPr lang="en-GB" dirty="0"/>
                        <a:t>78 (72%)</a:t>
                      </a:r>
                    </a:p>
                  </a:txBody>
                  <a:tcPr/>
                </a:tc>
                <a:extLst>
                  <a:ext uri="{0D108BD9-81ED-4DB2-BD59-A6C34878D82A}">
                    <a16:rowId xmlns:a16="http://schemas.microsoft.com/office/drawing/2014/main" val="836600801"/>
                  </a:ext>
                </a:extLst>
              </a:tr>
              <a:tr h="666965">
                <a:tc>
                  <a:txBody>
                    <a:bodyPr/>
                    <a:lstStyle/>
                    <a:p>
                      <a:r>
                        <a:rPr lang="en-GB" dirty="0"/>
                        <a:t>Smokefree public spaces </a:t>
                      </a:r>
                    </a:p>
                  </a:txBody>
                  <a:tcPr/>
                </a:tc>
                <a:tc>
                  <a:txBody>
                    <a:bodyPr/>
                    <a:lstStyle/>
                    <a:p>
                      <a:r>
                        <a:rPr lang="en-GB" dirty="0"/>
                        <a:t>68 (63%)</a:t>
                      </a:r>
                    </a:p>
                  </a:txBody>
                  <a:tcPr/>
                </a:tc>
                <a:extLst>
                  <a:ext uri="{0D108BD9-81ED-4DB2-BD59-A6C34878D82A}">
                    <a16:rowId xmlns:a16="http://schemas.microsoft.com/office/drawing/2014/main" val="2678049520"/>
                  </a:ext>
                </a:extLst>
              </a:tr>
              <a:tr h="584636">
                <a:tc>
                  <a:txBody>
                    <a:bodyPr/>
                    <a:lstStyle/>
                    <a:p>
                      <a:r>
                        <a:rPr lang="en-GB" dirty="0"/>
                        <a:t>Smokefree homes </a:t>
                      </a:r>
                    </a:p>
                  </a:txBody>
                  <a:tcPr/>
                </a:tc>
                <a:tc>
                  <a:txBody>
                    <a:bodyPr/>
                    <a:lstStyle/>
                    <a:p>
                      <a:r>
                        <a:rPr lang="en-GB" dirty="0"/>
                        <a:t>48 (44%)</a:t>
                      </a:r>
                    </a:p>
                  </a:txBody>
                  <a:tcPr/>
                </a:tc>
                <a:extLst>
                  <a:ext uri="{0D108BD9-81ED-4DB2-BD59-A6C34878D82A}">
                    <a16:rowId xmlns:a16="http://schemas.microsoft.com/office/drawing/2014/main" val="165996208"/>
                  </a:ext>
                </a:extLst>
              </a:tr>
              <a:tr h="666965">
                <a:tc>
                  <a:txBody>
                    <a:bodyPr/>
                    <a:lstStyle/>
                    <a:p>
                      <a:r>
                        <a:rPr lang="en-GB" dirty="0"/>
                        <a:t>Regional support/action </a:t>
                      </a:r>
                    </a:p>
                  </a:txBody>
                  <a:tcPr/>
                </a:tc>
                <a:tc>
                  <a:txBody>
                    <a:bodyPr/>
                    <a:lstStyle/>
                    <a:p>
                      <a:r>
                        <a:rPr lang="en-GB" dirty="0"/>
                        <a:t>48 (44%)</a:t>
                      </a:r>
                    </a:p>
                  </a:txBody>
                  <a:tcPr/>
                </a:tc>
                <a:extLst>
                  <a:ext uri="{0D108BD9-81ED-4DB2-BD59-A6C34878D82A}">
                    <a16:rowId xmlns:a16="http://schemas.microsoft.com/office/drawing/2014/main" val="3059770203"/>
                  </a:ext>
                </a:extLst>
              </a:tr>
              <a:tr h="584636">
                <a:tc>
                  <a:txBody>
                    <a:bodyPr/>
                    <a:lstStyle/>
                    <a:p>
                      <a:r>
                        <a:rPr lang="en-GB" dirty="0"/>
                        <a:t>Research </a:t>
                      </a:r>
                    </a:p>
                  </a:txBody>
                  <a:tcPr/>
                </a:tc>
                <a:tc>
                  <a:txBody>
                    <a:bodyPr/>
                    <a:lstStyle/>
                    <a:p>
                      <a:r>
                        <a:rPr lang="en-GB" dirty="0"/>
                        <a:t>12 (11%)</a:t>
                      </a:r>
                    </a:p>
                  </a:txBody>
                  <a:tcPr/>
                </a:tc>
                <a:extLst>
                  <a:ext uri="{0D108BD9-81ED-4DB2-BD59-A6C34878D82A}">
                    <a16:rowId xmlns:a16="http://schemas.microsoft.com/office/drawing/2014/main" val="3463376408"/>
                  </a:ext>
                </a:extLst>
              </a:tr>
              <a:tr h="584636">
                <a:tc>
                  <a:txBody>
                    <a:bodyPr/>
                    <a:lstStyle/>
                    <a:p>
                      <a:r>
                        <a:rPr lang="en-GB" dirty="0"/>
                        <a:t>None of the above </a:t>
                      </a:r>
                    </a:p>
                  </a:txBody>
                  <a:tcPr/>
                </a:tc>
                <a:tc>
                  <a:txBody>
                    <a:bodyPr/>
                    <a:lstStyle/>
                    <a:p>
                      <a:r>
                        <a:rPr lang="en-GB" dirty="0"/>
                        <a:t>6 (6%)</a:t>
                      </a:r>
                    </a:p>
                  </a:txBody>
                  <a:tcPr/>
                </a:tc>
                <a:extLst>
                  <a:ext uri="{0D108BD9-81ED-4DB2-BD59-A6C34878D82A}">
                    <a16:rowId xmlns:a16="http://schemas.microsoft.com/office/drawing/2014/main" val="2537737415"/>
                  </a:ext>
                </a:extLst>
              </a:tr>
            </a:tbl>
          </a:graphicData>
        </a:graphic>
      </p:graphicFrame>
      <p:sp>
        <p:nvSpPr>
          <p:cNvPr id="5" name="TextBox 4">
            <a:extLst>
              <a:ext uri="{FF2B5EF4-FFF2-40B4-BE49-F238E27FC236}">
                <a16:creationId xmlns:a16="http://schemas.microsoft.com/office/drawing/2014/main" id="{AE88F1E3-ADCD-40D9-A633-AFF0DB6260D1}"/>
              </a:ext>
            </a:extLst>
          </p:cNvPr>
          <p:cNvSpPr txBox="1"/>
          <p:nvPr/>
        </p:nvSpPr>
        <p:spPr>
          <a:xfrm>
            <a:off x="171505" y="4765840"/>
            <a:ext cx="5646328" cy="2031325"/>
          </a:xfrm>
          <a:prstGeom prst="rect">
            <a:avLst/>
          </a:prstGeom>
          <a:noFill/>
        </p:spPr>
        <p:txBody>
          <a:bodyPr wrap="square" rtlCol="0">
            <a:spAutoFit/>
          </a:bodyPr>
          <a:lstStyle/>
          <a:p>
            <a:pPr marL="285750" indent="-285750" algn="just">
              <a:buFont typeface="Arial" panose="020B0604020202020204" pitchFamily="34" charset="0"/>
              <a:buChar char="•"/>
            </a:pPr>
            <a:r>
              <a:rPr lang="en-GB" sz="1800" dirty="0"/>
              <a:t>Three </a:t>
            </a:r>
            <a:r>
              <a:rPr lang="en-GB" dirty="0"/>
              <a:t>fifths (61%) </a:t>
            </a:r>
            <a:r>
              <a:rPr lang="en-GB" sz="1800" dirty="0"/>
              <a:t>of local authorities had a tobacco control alliance or partnership at the time of survey. Whilst some tobacco control alliances were well maintained and even reinvigorated during the pandemic, over two-thirds of local authorities with alliances reduced alliance activity. </a:t>
            </a:r>
          </a:p>
          <a:p>
            <a:endParaRPr lang="en-GB" dirty="0"/>
          </a:p>
        </p:txBody>
      </p:sp>
      <p:sp>
        <p:nvSpPr>
          <p:cNvPr id="6" name="TextBox 5">
            <a:extLst>
              <a:ext uri="{FF2B5EF4-FFF2-40B4-BE49-F238E27FC236}">
                <a16:creationId xmlns:a16="http://schemas.microsoft.com/office/drawing/2014/main" id="{5E2243CD-76EE-4159-AC74-5FAC20842723}"/>
              </a:ext>
            </a:extLst>
          </p:cNvPr>
          <p:cNvSpPr txBox="1"/>
          <p:nvPr/>
        </p:nvSpPr>
        <p:spPr>
          <a:xfrm>
            <a:off x="6096000" y="1008761"/>
            <a:ext cx="6096000" cy="338554"/>
          </a:xfrm>
          <a:prstGeom prst="rect">
            <a:avLst/>
          </a:prstGeom>
          <a:noFill/>
        </p:spPr>
        <p:txBody>
          <a:bodyPr wrap="square" rtlCol="0">
            <a:spAutoFit/>
          </a:bodyPr>
          <a:lstStyle/>
          <a:p>
            <a:r>
              <a:rPr lang="en-US" sz="1600" b="1" dirty="0"/>
              <a:t>Wider tobacco control work undertaken by surveyed local authorities</a:t>
            </a:r>
            <a:endParaRPr lang="en-GB" sz="1600" b="1" dirty="0"/>
          </a:p>
        </p:txBody>
      </p:sp>
      <p:sp>
        <p:nvSpPr>
          <p:cNvPr id="7" name="TextBox 6">
            <a:extLst>
              <a:ext uri="{FF2B5EF4-FFF2-40B4-BE49-F238E27FC236}">
                <a16:creationId xmlns:a16="http://schemas.microsoft.com/office/drawing/2014/main" id="{BB235A9D-0085-4AE4-A566-0B1B58248D36}"/>
              </a:ext>
            </a:extLst>
          </p:cNvPr>
          <p:cNvSpPr txBox="1"/>
          <p:nvPr/>
        </p:nvSpPr>
        <p:spPr>
          <a:xfrm>
            <a:off x="184758" y="2939486"/>
            <a:ext cx="5619822" cy="1754326"/>
          </a:xfrm>
          <a:prstGeom prst="rect">
            <a:avLst/>
          </a:prstGeom>
          <a:noFill/>
        </p:spPr>
        <p:txBody>
          <a:bodyPr wrap="square" rtlCol="0">
            <a:spAutoFit/>
          </a:bodyPr>
          <a:lstStyle/>
          <a:p>
            <a:pPr marL="285750" indent="-285750" algn="just">
              <a:buFont typeface="Arial" panose="020B0604020202020204" pitchFamily="34" charset="0"/>
              <a:buChar char="•"/>
            </a:pPr>
            <a:r>
              <a:rPr lang="en-GB" sz="1800" dirty="0"/>
              <a:t>The presence of tobacco control alliances was crucial. Local authorities with strategic, well-led, accountable, well-resourced, and well-connected tobacco control partnerships better maintained and delivered comprehensive tobacco control activity. </a:t>
            </a:r>
          </a:p>
          <a:p>
            <a:endParaRPr lang="en-GB" dirty="0"/>
          </a:p>
        </p:txBody>
      </p:sp>
    </p:spTree>
    <p:extLst>
      <p:ext uri="{BB962C8B-B14F-4D97-AF65-F5344CB8AC3E}">
        <p14:creationId xmlns:p14="http://schemas.microsoft.com/office/powerpoint/2010/main" val="17549468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74FC7-6D6C-4A1F-92B9-16515D27041D}"/>
              </a:ext>
            </a:extLst>
          </p:cNvPr>
          <p:cNvSpPr>
            <a:spLocks noGrp="1"/>
          </p:cNvSpPr>
          <p:nvPr>
            <p:ph type="title"/>
          </p:nvPr>
        </p:nvSpPr>
        <p:spPr>
          <a:xfrm>
            <a:off x="385709" y="540854"/>
            <a:ext cx="10515600" cy="1325563"/>
          </a:xfrm>
        </p:spPr>
        <p:txBody>
          <a:bodyPr>
            <a:normAutofit/>
          </a:bodyPr>
          <a:lstStyle/>
          <a:p>
            <a:r>
              <a:rPr lang="en-GB" sz="3000" b="1" dirty="0">
                <a:latin typeface="+mn-lt"/>
              </a:rPr>
              <a:t>Reaching Vulnerable Groups</a:t>
            </a:r>
          </a:p>
        </p:txBody>
      </p:sp>
      <p:sp>
        <p:nvSpPr>
          <p:cNvPr id="3" name="Content Placeholder 2">
            <a:extLst>
              <a:ext uri="{FF2B5EF4-FFF2-40B4-BE49-F238E27FC236}">
                <a16:creationId xmlns:a16="http://schemas.microsoft.com/office/drawing/2014/main" id="{975BB49F-DEB3-4FE7-942F-B75B8E55CF63}"/>
              </a:ext>
            </a:extLst>
          </p:cNvPr>
          <p:cNvSpPr>
            <a:spLocks noGrp="1"/>
          </p:cNvSpPr>
          <p:nvPr>
            <p:ph idx="1"/>
          </p:nvPr>
        </p:nvSpPr>
        <p:spPr>
          <a:xfrm>
            <a:off x="385709" y="1563218"/>
            <a:ext cx="11420581" cy="3293596"/>
          </a:xfrm>
        </p:spPr>
        <p:txBody>
          <a:bodyPr>
            <a:normAutofit/>
          </a:bodyPr>
          <a:lstStyle/>
          <a:p>
            <a:pPr algn="just"/>
            <a:r>
              <a:rPr lang="en-GB" sz="1800" dirty="0"/>
              <a:t>Local authorities exploited new pathways created by COVID-19 response services targeting vulnerable groups to reach higher numbers of vulnerable smokers, given crossover between groups vulnerable to COVID-19 and vulnerable smokers (homeless people, those with adverse mental health, substance misusers, etc.). </a:t>
            </a:r>
          </a:p>
          <a:p>
            <a:pPr algn="just"/>
            <a:endParaRPr lang="en-GB" sz="1900" dirty="0"/>
          </a:p>
          <a:p>
            <a:pPr algn="just"/>
            <a:r>
              <a:rPr lang="en-GB" sz="1800" dirty="0"/>
              <a:t>In three fifths of surveyed local authorities (59%), stop smoking services made special provisions for vulnerable groups in response to COVID-19. Measures included:</a:t>
            </a:r>
            <a:endParaRPr lang="en-GB" sz="1900" dirty="0"/>
          </a:p>
          <a:p>
            <a:pPr lvl="1" algn="just"/>
            <a:r>
              <a:rPr lang="en-GB" sz="1800" dirty="0"/>
              <a:t>Asking NHS partners to identify vulnerable individuals among their smokers</a:t>
            </a:r>
          </a:p>
          <a:p>
            <a:pPr lvl="1" algn="just"/>
            <a:r>
              <a:rPr lang="en-GB" sz="1800" dirty="0"/>
              <a:t>Partnerships with homeless charities</a:t>
            </a:r>
          </a:p>
          <a:p>
            <a:pPr lvl="1" algn="just"/>
            <a:r>
              <a:rPr lang="en-GB" sz="1800" dirty="0"/>
              <a:t>Placing a sticker on all food deliveries and government deliveries to those vulnerable to COVID-19</a:t>
            </a:r>
          </a:p>
          <a:p>
            <a:pPr lvl="1" algn="just"/>
            <a:r>
              <a:rPr lang="en-GB" sz="1800" dirty="0"/>
              <a:t>Set up of county Welfare service to refer vulnerable people in lockdown to appropriate stop smoking services</a:t>
            </a:r>
          </a:p>
          <a:p>
            <a:endParaRPr lang="en-GB" sz="1800" dirty="0"/>
          </a:p>
          <a:p>
            <a:endParaRPr lang="en-GB" sz="1800" dirty="0"/>
          </a:p>
          <a:p>
            <a:pPr marL="457200" lvl="1" indent="0">
              <a:buNone/>
            </a:pPr>
            <a:endParaRPr lang="en-GB" sz="1800" dirty="0"/>
          </a:p>
          <a:p>
            <a:endParaRPr lang="en-GB" sz="2200" dirty="0"/>
          </a:p>
          <a:p>
            <a:pPr lvl="1"/>
            <a:endParaRPr lang="en-GB" sz="1400" dirty="0"/>
          </a:p>
          <a:p>
            <a:endParaRPr lang="en-GB" sz="1800" dirty="0"/>
          </a:p>
          <a:p>
            <a:endParaRPr lang="en-GB" sz="1800" dirty="0"/>
          </a:p>
        </p:txBody>
      </p:sp>
      <p:sp>
        <p:nvSpPr>
          <p:cNvPr id="4" name="Title 1">
            <a:extLst>
              <a:ext uri="{FF2B5EF4-FFF2-40B4-BE49-F238E27FC236}">
                <a16:creationId xmlns:a16="http://schemas.microsoft.com/office/drawing/2014/main" id="{767CF2D1-981B-48B2-8822-3407E9F9C279}"/>
              </a:ext>
            </a:extLst>
          </p:cNvPr>
          <p:cNvSpPr txBox="1">
            <a:spLocks/>
          </p:cNvSpPr>
          <p:nvPr/>
        </p:nvSpPr>
        <p:spPr>
          <a:xfrm>
            <a:off x="518651" y="-145310"/>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3800" b="1" dirty="0"/>
              <a:t>3. Comprehensive tobacco control activity </a:t>
            </a:r>
          </a:p>
        </p:txBody>
      </p:sp>
      <p:sp>
        <p:nvSpPr>
          <p:cNvPr id="5" name="Title 1">
            <a:extLst>
              <a:ext uri="{FF2B5EF4-FFF2-40B4-BE49-F238E27FC236}">
                <a16:creationId xmlns:a16="http://schemas.microsoft.com/office/drawing/2014/main" id="{BDB01374-C51C-4F4C-9E7D-B6DEB44AE43C}"/>
              </a:ext>
            </a:extLst>
          </p:cNvPr>
          <p:cNvSpPr txBox="1">
            <a:spLocks/>
          </p:cNvSpPr>
          <p:nvPr/>
        </p:nvSpPr>
        <p:spPr>
          <a:xfrm>
            <a:off x="385709" y="4415361"/>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000" b="1" dirty="0">
                <a:latin typeface="+mn-lt"/>
              </a:rPr>
              <a:t>Recommendation</a:t>
            </a:r>
          </a:p>
        </p:txBody>
      </p:sp>
      <p:sp>
        <p:nvSpPr>
          <p:cNvPr id="6" name="Content Placeholder 2">
            <a:extLst>
              <a:ext uri="{FF2B5EF4-FFF2-40B4-BE49-F238E27FC236}">
                <a16:creationId xmlns:a16="http://schemas.microsoft.com/office/drawing/2014/main" id="{83AFF8F1-7FE3-47DE-B4CB-02F294DAACFD}"/>
              </a:ext>
            </a:extLst>
          </p:cNvPr>
          <p:cNvSpPr txBox="1">
            <a:spLocks/>
          </p:cNvSpPr>
          <p:nvPr/>
        </p:nvSpPr>
        <p:spPr>
          <a:xfrm>
            <a:off x="0" y="5456419"/>
            <a:ext cx="11806290" cy="140158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lgn="just">
              <a:buFont typeface="Wingdings" panose="05000000000000000000" pitchFamily="2" charset="2"/>
              <a:buChar char="Ø"/>
            </a:pPr>
            <a:r>
              <a:rPr lang="en-GB" sz="1800" dirty="0"/>
              <a:t>COVID-19’s impact on comprehensive tobacco control activity was varied but undeniably disruptive. It is important for local authorities to ensure comprehensive tobacco control strategies which take account of the pandemic’s lessons are in place. Comprehensive tobacco control activity should also be a core part of any council-led COVID-19 recovery plans, given the contribution smoking makes to health and economic inequalities. </a:t>
            </a:r>
          </a:p>
          <a:p>
            <a:endParaRPr lang="en-GB" sz="1800" dirty="0"/>
          </a:p>
          <a:p>
            <a:endParaRPr lang="en-GB" sz="1800" dirty="0"/>
          </a:p>
          <a:p>
            <a:pPr marL="457200" lvl="1" indent="0">
              <a:buFont typeface="Arial" panose="020B0604020202020204" pitchFamily="34" charset="0"/>
              <a:buNone/>
            </a:pPr>
            <a:endParaRPr lang="en-GB" sz="1800" dirty="0"/>
          </a:p>
          <a:p>
            <a:endParaRPr lang="en-GB" sz="2200" dirty="0"/>
          </a:p>
          <a:p>
            <a:pPr lvl="1"/>
            <a:endParaRPr lang="en-GB" sz="1400" dirty="0"/>
          </a:p>
          <a:p>
            <a:endParaRPr lang="en-GB" sz="1800" dirty="0"/>
          </a:p>
          <a:p>
            <a:endParaRPr lang="en-GB" sz="1800" dirty="0"/>
          </a:p>
        </p:txBody>
      </p:sp>
    </p:spTree>
    <p:extLst>
      <p:ext uri="{BB962C8B-B14F-4D97-AF65-F5344CB8AC3E}">
        <p14:creationId xmlns:p14="http://schemas.microsoft.com/office/powerpoint/2010/main" val="40882515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0D8F2-8799-4354-AC64-DF6F6DB00C14}"/>
              </a:ext>
            </a:extLst>
          </p:cNvPr>
          <p:cNvSpPr>
            <a:spLocks noGrp="1"/>
          </p:cNvSpPr>
          <p:nvPr>
            <p:ph type="title"/>
          </p:nvPr>
        </p:nvSpPr>
        <p:spPr>
          <a:xfrm>
            <a:off x="838200" y="-172278"/>
            <a:ext cx="10515600" cy="1325563"/>
          </a:xfrm>
        </p:spPr>
        <p:txBody>
          <a:bodyPr>
            <a:normAutofit/>
          </a:bodyPr>
          <a:lstStyle/>
          <a:p>
            <a:pPr algn="ctr"/>
            <a:r>
              <a:rPr lang="en-GB" sz="3800" b="1" dirty="0"/>
              <a:t>4. Communications</a:t>
            </a:r>
          </a:p>
        </p:txBody>
      </p:sp>
      <p:sp>
        <p:nvSpPr>
          <p:cNvPr id="3" name="Content Placeholder 2">
            <a:extLst>
              <a:ext uri="{FF2B5EF4-FFF2-40B4-BE49-F238E27FC236}">
                <a16:creationId xmlns:a16="http://schemas.microsoft.com/office/drawing/2014/main" id="{CCED0772-0D4D-4F18-9771-D0BB29702489}"/>
              </a:ext>
            </a:extLst>
          </p:cNvPr>
          <p:cNvSpPr>
            <a:spLocks noGrp="1"/>
          </p:cNvSpPr>
          <p:nvPr>
            <p:ph idx="1"/>
          </p:nvPr>
        </p:nvSpPr>
        <p:spPr>
          <a:xfrm>
            <a:off x="149086" y="924477"/>
            <a:ext cx="11764618" cy="877819"/>
          </a:xfrm>
        </p:spPr>
        <p:txBody>
          <a:bodyPr>
            <a:normAutofit fontScale="92500"/>
          </a:bodyPr>
          <a:lstStyle/>
          <a:p>
            <a:pPr algn="just"/>
            <a:r>
              <a:rPr lang="en-GB" sz="1800" dirty="0"/>
              <a:t>Local authorities took advantage of the impetus created by COVID-19 for health improvement by delivering local communications campaigns, with support from the successful national #QuitforCovid campaign, which encouraged people to quit smoking. Overall, 98% of surveyed local authorities had delivered some communications on smoking in the previous 12 months.  </a:t>
            </a:r>
          </a:p>
        </p:txBody>
      </p:sp>
      <p:graphicFrame>
        <p:nvGraphicFramePr>
          <p:cNvPr id="5" name="Table 5">
            <a:extLst>
              <a:ext uri="{FF2B5EF4-FFF2-40B4-BE49-F238E27FC236}">
                <a16:creationId xmlns:a16="http://schemas.microsoft.com/office/drawing/2014/main" id="{C28AEA96-47E7-4C23-BDA8-D49115EAD5D0}"/>
              </a:ext>
            </a:extLst>
          </p:cNvPr>
          <p:cNvGraphicFramePr>
            <a:graphicFrameLocks noGrp="1"/>
          </p:cNvGraphicFramePr>
          <p:nvPr>
            <p:extLst>
              <p:ext uri="{D42A27DB-BD31-4B8C-83A1-F6EECF244321}">
                <p14:modId xmlns:p14="http://schemas.microsoft.com/office/powerpoint/2010/main" val="1115950502"/>
              </p:ext>
            </p:extLst>
          </p:nvPr>
        </p:nvGraphicFramePr>
        <p:xfrm>
          <a:off x="5776534" y="2077452"/>
          <a:ext cx="6377610" cy="4754880"/>
        </p:xfrm>
        <a:graphic>
          <a:graphicData uri="http://schemas.openxmlformats.org/drawingml/2006/table">
            <a:tbl>
              <a:tblPr firstRow="1" bandRow="1">
                <a:tableStyleId>{5C22544A-7EE6-4342-B048-85BDC9FD1C3A}</a:tableStyleId>
              </a:tblPr>
              <a:tblGrid>
                <a:gridCol w="3613445">
                  <a:extLst>
                    <a:ext uri="{9D8B030D-6E8A-4147-A177-3AD203B41FA5}">
                      <a16:colId xmlns:a16="http://schemas.microsoft.com/office/drawing/2014/main" val="2318188486"/>
                    </a:ext>
                  </a:extLst>
                </a:gridCol>
                <a:gridCol w="2764165">
                  <a:extLst>
                    <a:ext uri="{9D8B030D-6E8A-4147-A177-3AD203B41FA5}">
                      <a16:colId xmlns:a16="http://schemas.microsoft.com/office/drawing/2014/main" val="1854857685"/>
                    </a:ext>
                  </a:extLst>
                </a:gridCol>
              </a:tblGrid>
              <a:tr h="349025">
                <a:tc>
                  <a:txBody>
                    <a:bodyPr/>
                    <a:lstStyle/>
                    <a:p>
                      <a:r>
                        <a:rPr lang="en-GB" dirty="0"/>
                        <a:t>Public Communication Method</a:t>
                      </a:r>
                    </a:p>
                  </a:txBody>
                  <a:tcPr/>
                </a:tc>
                <a:tc>
                  <a:txBody>
                    <a:bodyPr/>
                    <a:lstStyle/>
                    <a:p>
                      <a:r>
                        <a:rPr lang="en-GB" dirty="0"/>
                        <a:t>Local Authorities (n=111)</a:t>
                      </a:r>
                    </a:p>
                  </a:txBody>
                  <a:tcPr/>
                </a:tc>
                <a:extLst>
                  <a:ext uri="{0D108BD9-81ED-4DB2-BD59-A6C34878D82A}">
                    <a16:rowId xmlns:a16="http://schemas.microsoft.com/office/drawing/2014/main" val="3556151775"/>
                  </a:ext>
                </a:extLst>
              </a:tr>
              <a:tr h="349025">
                <a:tc>
                  <a:txBody>
                    <a:bodyPr/>
                    <a:lstStyle/>
                    <a:p>
                      <a:r>
                        <a:rPr lang="en-GB" dirty="0"/>
                        <a:t>Social Media Promotion</a:t>
                      </a:r>
                    </a:p>
                  </a:txBody>
                  <a:tcPr/>
                </a:tc>
                <a:tc>
                  <a:txBody>
                    <a:bodyPr/>
                    <a:lstStyle/>
                    <a:p>
                      <a:r>
                        <a:rPr lang="en-GB" dirty="0"/>
                        <a:t>102 (92%)</a:t>
                      </a:r>
                    </a:p>
                  </a:txBody>
                  <a:tcPr/>
                </a:tc>
                <a:extLst>
                  <a:ext uri="{0D108BD9-81ED-4DB2-BD59-A6C34878D82A}">
                    <a16:rowId xmlns:a16="http://schemas.microsoft.com/office/drawing/2014/main" val="2969679235"/>
                  </a:ext>
                </a:extLst>
              </a:tr>
              <a:tr h="349025">
                <a:tc>
                  <a:txBody>
                    <a:bodyPr/>
                    <a:lstStyle/>
                    <a:p>
                      <a:r>
                        <a:rPr lang="en-GB" dirty="0"/>
                        <a:t>Promotion on websites</a:t>
                      </a:r>
                    </a:p>
                  </a:txBody>
                  <a:tcPr/>
                </a:tc>
                <a:tc>
                  <a:txBody>
                    <a:bodyPr/>
                    <a:lstStyle/>
                    <a:p>
                      <a:r>
                        <a:rPr lang="en-GB" dirty="0"/>
                        <a:t>96 (86%)</a:t>
                      </a:r>
                    </a:p>
                  </a:txBody>
                  <a:tcPr/>
                </a:tc>
                <a:extLst>
                  <a:ext uri="{0D108BD9-81ED-4DB2-BD59-A6C34878D82A}">
                    <a16:rowId xmlns:a16="http://schemas.microsoft.com/office/drawing/2014/main" val="32577043"/>
                  </a:ext>
                </a:extLst>
              </a:tr>
              <a:tr h="349025">
                <a:tc>
                  <a:txBody>
                    <a:bodyPr/>
                    <a:lstStyle/>
                    <a:p>
                      <a:r>
                        <a:rPr lang="en-GB" dirty="0"/>
                        <a:t>Council newsletters</a:t>
                      </a:r>
                    </a:p>
                  </a:txBody>
                  <a:tcPr/>
                </a:tc>
                <a:tc>
                  <a:txBody>
                    <a:bodyPr/>
                    <a:lstStyle/>
                    <a:p>
                      <a:r>
                        <a:rPr lang="en-GB" dirty="0"/>
                        <a:t>80 (72%)</a:t>
                      </a:r>
                    </a:p>
                  </a:txBody>
                  <a:tcPr/>
                </a:tc>
                <a:extLst>
                  <a:ext uri="{0D108BD9-81ED-4DB2-BD59-A6C34878D82A}">
                    <a16:rowId xmlns:a16="http://schemas.microsoft.com/office/drawing/2014/main" val="2050835904"/>
                  </a:ext>
                </a:extLst>
              </a:tr>
              <a:tr h="349025">
                <a:tc>
                  <a:txBody>
                    <a:bodyPr/>
                    <a:lstStyle/>
                    <a:p>
                      <a:r>
                        <a:rPr lang="en-GB" dirty="0"/>
                        <a:t>Posters/leaflets</a:t>
                      </a:r>
                    </a:p>
                  </a:txBody>
                  <a:tcPr/>
                </a:tc>
                <a:tc>
                  <a:txBody>
                    <a:bodyPr/>
                    <a:lstStyle/>
                    <a:p>
                      <a:r>
                        <a:rPr lang="en-GB" dirty="0"/>
                        <a:t>80 (72%)</a:t>
                      </a:r>
                    </a:p>
                  </a:txBody>
                  <a:tcPr/>
                </a:tc>
                <a:extLst>
                  <a:ext uri="{0D108BD9-81ED-4DB2-BD59-A6C34878D82A}">
                    <a16:rowId xmlns:a16="http://schemas.microsoft.com/office/drawing/2014/main" val="884609827"/>
                  </a:ext>
                </a:extLst>
              </a:tr>
              <a:tr h="349025">
                <a:tc>
                  <a:txBody>
                    <a:bodyPr/>
                    <a:lstStyle/>
                    <a:p>
                      <a:r>
                        <a:rPr lang="en-GB" dirty="0"/>
                        <a:t>Local press releases</a:t>
                      </a:r>
                    </a:p>
                  </a:txBody>
                  <a:tcPr/>
                </a:tc>
                <a:tc>
                  <a:txBody>
                    <a:bodyPr/>
                    <a:lstStyle/>
                    <a:p>
                      <a:r>
                        <a:rPr lang="en-GB" dirty="0"/>
                        <a:t>74 (67%)</a:t>
                      </a:r>
                    </a:p>
                  </a:txBody>
                  <a:tcPr/>
                </a:tc>
                <a:extLst>
                  <a:ext uri="{0D108BD9-81ED-4DB2-BD59-A6C34878D82A}">
                    <a16:rowId xmlns:a16="http://schemas.microsoft.com/office/drawing/2014/main" val="1775930526"/>
                  </a:ext>
                </a:extLst>
              </a:tr>
              <a:tr h="349025">
                <a:tc>
                  <a:txBody>
                    <a:bodyPr/>
                    <a:lstStyle/>
                    <a:p>
                      <a:r>
                        <a:rPr lang="en-GB" dirty="0"/>
                        <a:t>Text messages to identified smokers</a:t>
                      </a:r>
                    </a:p>
                  </a:txBody>
                  <a:tcPr/>
                </a:tc>
                <a:tc>
                  <a:txBody>
                    <a:bodyPr/>
                    <a:lstStyle/>
                    <a:p>
                      <a:r>
                        <a:rPr lang="en-GB" dirty="0"/>
                        <a:t>66 (59%)</a:t>
                      </a:r>
                    </a:p>
                  </a:txBody>
                  <a:tcPr/>
                </a:tc>
                <a:extLst>
                  <a:ext uri="{0D108BD9-81ED-4DB2-BD59-A6C34878D82A}">
                    <a16:rowId xmlns:a16="http://schemas.microsoft.com/office/drawing/2014/main" val="1829530358"/>
                  </a:ext>
                </a:extLst>
              </a:tr>
              <a:tr h="349025">
                <a:tc>
                  <a:txBody>
                    <a:bodyPr/>
                    <a:lstStyle/>
                    <a:p>
                      <a:r>
                        <a:rPr lang="en-GB" dirty="0"/>
                        <a:t>Digital advertising </a:t>
                      </a:r>
                    </a:p>
                  </a:txBody>
                  <a:tcPr/>
                </a:tc>
                <a:tc>
                  <a:txBody>
                    <a:bodyPr/>
                    <a:lstStyle/>
                    <a:p>
                      <a:r>
                        <a:rPr lang="en-GB" dirty="0"/>
                        <a:t>42 (38%)</a:t>
                      </a:r>
                    </a:p>
                  </a:txBody>
                  <a:tcPr/>
                </a:tc>
                <a:extLst>
                  <a:ext uri="{0D108BD9-81ED-4DB2-BD59-A6C34878D82A}">
                    <a16:rowId xmlns:a16="http://schemas.microsoft.com/office/drawing/2014/main" val="3431874073"/>
                  </a:ext>
                </a:extLst>
              </a:tr>
              <a:tr h="349025">
                <a:tc>
                  <a:txBody>
                    <a:bodyPr/>
                    <a:lstStyle/>
                    <a:p>
                      <a:r>
                        <a:rPr lang="en-GB" dirty="0"/>
                        <a:t>Radio advertising </a:t>
                      </a:r>
                    </a:p>
                  </a:txBody>
                  <a:tcPr/>
                </a:tc>
                <a:tc>
                  <a:txBody>
                    <a:bodyPr/>
                    <a:lstStyle/>
                    <a:p>
                      <a:r>
                        <a:rPr lang="en-GB" dirty="0"/>
                        <a:t>25 (23%)</a:t>
                      </a:r>
                    </a:p>
                  </a:txBody>
                  <a:tcPr/>
                </a:tc>
                <a:extLst>
                  <a:ext uri="{0D108BD9-81ED-4DB2-BD59-A6C34878D82A}">
                    <a16:rowId xmlns:a16="http://schemas.microsoft.com/office/drawing/2014/main" val="1179149005"/>
                  </a:ext>
                </a:extLst>
              </a:tr>
              <a:tr h="349025">
                <a:tc>
                  <a:txBody>
                    <a:bodyPr/>
                    <a:lstStyle/>
                    <a:p>
                      <a:r>
                        <a:rPr lang="en-GB" dirty="0"/>
                        <a:t>Print/newspaper advertising </a:t>
                      </a:r>
                    </a:p>
                  </a:txBody>
                  <a:tcPr/>
                </a:tc>
                <a:tc>
                  <a:txBody>
                    <a:bodyPr/>
                    <a:lstStyle/>
                    <a:p>
                      <a:r>
                        <a:rPr lang="en-GB" dirty="0"/>
                        <a:t>18 (16%)</a:t>
                      </a:r>
                    </a:p>
                  </a:txBody>
                  <a:tcPr/>
                </a:tc>
                <a:extLst>
                  <a:ext uri="{0D108BD9-81ED-4DB2-BD59-A6C34878D82A}">
                    <a16:rowId xmlns:a16="http://schemas.microsoft.com/office/drawing/2014/main" val="2736173073"/>
                  </a:ext>
                </a:extLst>
              </a:tr>
              <a:tr h="349025">
                <a:tc>
                  <a:txBody>
                    <a:bodyPr/>
                    <a:lstStyle/>
                    <a:p>
                      <a:r>
                        <a:rPr lang="en-GB" dirty="0"/>
                        <a:t>Email to identified smokers </a:t>
                      </a:r>
                    </a:p>
                  </a:txBody>
                  <a:tcPr/>
                </a:tc>
                <a:tc>
                  <a:txBody>
                    <a:bodyPr/>
                    <a:lstStyle/>
                    <a:p>
                      <a:r>
                        <a:rPr lang="en-GB" dirty="0"/>
                        <a:t>18 (16%)</a:t>
                      </a:r>
                    </a:p>
                  </a:txBody>
                  <a:tcPr/>
                </a:tc>
                <a:extLst>
                  <a:ext uri="{0D108BD9-81ED-4DB2-BD59-A6C34878D82A}">
                    <a16:rowId xmlns:a16="http://schemas.microsoft.com/office/drawing/2014/main" val="3550802494"/>
                  </a:ext>
                </a:extLst>
              </a:tr>
              <a:tr h="349025">
                <a:tc>
                  <a:txBody>
                    <a:bodyPr/>
                    <a:lstStyle/>
                    <a:p>
                      <a:r>
                        <a:rPr lang="en-GB" dirty="0"/>
                        <a:t>TV advertising </a:t>
                      </a:r>
                    </a:p>
                  </a:txBody>
                  <a:tcPr/>
                </a:tc>
                <a:tc>
                  <a:txBody>
                    <a:bodyPr/>
                    <a:lstStyle/>
                    <a:p>
                      <a:r>
                        <a:rPr lang="en-GB" dirty="0"/>
                        <a:t>10 (9%)</a:t>
                      </a:r>
                    </a:p>
                  </a:txBody>
                  <a:tcPr/>
                </a:tc>
                <a:extLst>
                  <a:ext uri="{0D108BD9-81ED-4DB2-BD59-A6C34878D82A}">
                    <a16:rowId xmlns:a16="http://schemas.microsoft.com/office/drawing/2014/main" val="620386608"/>
                  </a:ext>
                </a:extLst>
              </a:tr>
              <a:tr h="349025">
                <a:tc>
                  <a:txBody>
                    <a:bodyPr/>
                    <a:lstStyle/>
                    <a:p>
                      <a:r>
                        <a:rPr lang="en-GB" dirty="0"/>
                        <a:t>None of the above </a:t>
                      </a:r>
                    </a:p>
                  </a:txBody>
                  <a:tcPr/>
                </a:tc>
                <a:tc>
                  <a:txBody>
                    <a:bodyPr/>
                    <a:lstStyle/>
                    <a:p>
                      <a:r>
                        <a:rPr lang="en-GB" dirty="0"/>
                        <a:t>2 (2%)</a:t>
                      </a:r>
                    </a:p>
                  </a:txBody>
                  <a:tcPr/>
                </a:tc>
                <a:extLst>
                  <a:ext uri="{0D108BD9-81ED-4DB2-BD59-A6C34878D82A}">
                    <a16:rowId xmlns:a16="http://schemas.microsoft.com/office/drawing/2014/main" val="1895394613"/>
                  </a:ext>
                </a:extLst>
              </a:tr>
            </a:tbl>
          </a:graphicData>
        </a:graphic>
      </p:graphicFrame>
      <p:sp>
        <p:nvSpPr>
          <p:cNvPr id="6" name="TextBox 5">
            <a:extLst>
              <a:ext uri="{FF2B5EF4-FFF2-40B4-BE49-F238E27FC236}">
                <a16:creationId xmlns:a16="http://schemas.microsoft.com/office/drawing/2014/main" id="{B39AA9F1-8698-4198-B239-0A8D52C01D7C}"/>
              </a:ext>
            </a:extLst>
          </p:cNvPr>
          <p:cNvSpPr txBox="1"/>
          <p:nvPr/>
        </p:nvSpPr>
        <p:spPr>
          <a:xfrm>
            <a:off x="149086" y="1913212"/>
            <a:ext cx="5446643" cy="1846659"/>
          </a:xfrm>
          <a:prstGeom prst="rect">
            <a:avLst/>
          </a:prstGeom>
          <a:noFill/>
        </p:spPr>
        <p:txBody>
          <a:bodyPr wrap="square" rtlCol="0">
            <a:spAutoFit/>
          </a:bodyPr>
          <a:lstStyle/>
          <a:p>
            <a:pPr marL="285750" indent="-285750">
              <a:buFont typeface="Arial" panose="020B0604020202020204" pitchFamily="34" charset="0"/>
              <a:buChar char="•"/>
            </a:pPr>
            <a:r>
              <a:rPr lang="en-GB" sz="1800" dirty="0"/>
              <a:t>Only half (48%) [of LAs] had a strategy in place to communicate with their whole population of smokers at the time of the survey.</a:t>
            </a:r>
            <a:endParaRPr lang="en-GB" sz="1400" dirty="0"/>
          </a:p>
          <a:p>
            <a:endParaRPr lang="en-GB" sz="1400" dirty="0"/>
          </a:p>
          <a:p>
            <a:pPr marL="285750" indent="-285750">
              <a:buFont typeface="Arial" panose="020B0604020202020204" pitchFamily="34" charset="0"/>
              <a:buChar char="•"/>
            </a:pPr>
            <a:endParaRPr lang="en-GB" sz="1400" dirty="0"/>
          </a:p>
          <a:p>
            <a:endParaRPr lang="en-GB" sz="1400" dirty="0"/>
          </a:p>
          <a:p>
            <a:endParaRPr lang="en-GB" dirty="0"/>
          </a:p>
        </p:txBody>
      </p:sp>
      <p:sp>
        <p:nvSpPr>
          <p:cNvPr id="7" name="TextBox 6">
            <a:extLst>
              <a:ext uri="{FF2B5EF4-FFF2-40B4-BE49-F238E27FC236}">
                <a16:creationId xmlns:a16="http://schemas.microsoft.com/office/drawing/2014/main" id="{11309DFA-64F5-4D06-9BFC-42F3E213CFBE}"/>
              </a:ext>
            </a:extLst>
          </p:cNvPr>
          <p:cNvSpPr txBox="1"/>
          <p:nvPr/>
        </p:nvSpPr>
        <p:spPr>
          <a:xfrm>
            <a:off x="5716899" y="1738898"/>
            <a:ext cx="6377610" cy="338554"/>
          </a:xfrm>
          <a:prstGeom prst="rect">
            <a:avLst/>
          </a:prstGeom>
          <a:noFill/>
        </p:spPr>
        <p:txBody>
          <a:bodyPr wrap="square" rtlCol="0">
            <a:spAutoFit/>
          </a:bodyPr>
          <a:lstStyle/>
          <a:p>
            <a:r>
              <a:rPr lang="en-GB" sz="1600" b="1" dirty="0"/>
              <a:t>Table 3.  Public Communication Methods used by Local Authorities</a:t>
            </a:r>
          </a:p>
        </p:txBody>
      </p:sp>
      <p:sp>
        <p:nvSpPr>
          <p:cNvPr id="8" name="TextBox 7">
            <a:extLst>
              <a:ext uri="{FF2B5EF4-FFF2-40B4-BE49-F238E27FC236}">
                <a16:creationId xmlns:a16="http://schemas.microsoft.com/office/drawing/2014/main" id="{04C47BD8-5826-453E-9DD4-9643FCE93FF2}"/>
              </a:ext>
            </a:extLst>
          </p:cNvPr>
          <p:cNvSpPr txBox="1"/>
          <p:nvPr/>
        </p:nvSpPr>
        <p:spPr>
          <a:xfrm>
            <a:off x="149085" y="3200709"/>
            <a:ext cx="5446643" cy="2985433"/>
          </a:xfrm>
          <a:prstGeom prst="rect">
            <a:avLst/>
          </a:prstGeom>
          <a:noFill/>
        </p:spPr>
        <p:txBody>
          <a:bodyPr wrap="square" rtlCol="0">
            <a:spAutoFit/>
          </a:bodyPr>
          <a:lstStyle/>
          <a:p>
            <a:r>
              <a:rPr lang="en-GB" sz="3000" b="1" dirty="0"/>
              <a:t>Recommendation</a:t>
            </a:r>
          </a:p>
          <a:p>
            <a:pPr marL="285750" indent="-285750">
              <a:buFont typeface="Arial" panose="020B0604020202020204" pitchFamily="34" charset="0"/>
              <a:buChar char="•"/>
            </a:pPr>
            <a:endParaRPr lang="en-GB" sz="1400" dirty="0"/>
          </a:p>
          <a:p>
            <a:pPr marL="285750" indent="-285750" algn="just">
              <a:buFont typeface="Wingdings" panose="05000000000000000000" pitchFamily="2" charset="2"/>
              <a:buChar char="Ø"/>
            </a:pPr>
            <a:r>
              <a:rPr lang="en-GB" dirty="0"/>
              <a:t>Local authorities should develop and implement communications strategies which take advantage of revitalised relationships with local stakeholders and build on their communications successes from 2020. Social marketing activity is most effective at regional level and opportunities to collaborate on a larger footprint should be sought and grasped.</a:t>
            </a:r>
          </a:p>
          <a:p>
            <a:endParaRPr lang="en-GB" dirty="0"/>
          </a:p>
        </p:txBody>
      </p:sp>
    </p:spTree>
    <p:extLst>
      <p:ext uri="{BB962C8B-B14F-4D97-AF65-F5344CB8AC3E}">
        <p14:creationId xmlns:p14="http://schemas.microsoft.com/office/powerpoint/2010/main" val="15495436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98BD6-DACF-4DDD-8B33-769EF44C0395}"/>
              </a:ext>
            </a:extLst>
          </p:cNvPr>
          <p:cNvSpPr>
            <a:spLocks noGrp="1"/>
          </p:cNvSpPr>
          <p:nvPr>
            <p:ph type="title"/>
          </p:nvPr>
        </p:nvSpPr>
        <p:spPr>
          <a:xfrm>
            <a:off x="341050" y="-262452"/>
            <a:ext cx="10515600" cy="1325563"/>
          </a:xfrm>
        </p:spPr>
        <p:txBody>
          <a:bodyPr>
            <a:normAutofit/>
          </a:bodyPr>
          <a:lstStyle/>
          <a:p>
            <a:pPr algn="ctr"/>
            <a:r>
              <a:rPr lang="en-GB" sz="3800" b="1" dirty="0"/>
              <a:t>Conclusions – Planning for COVID-19 Recovery</a:t>
            </a:r>
            <a:r>
              <a:rPr lang="en-GB" sz="3800" dirty="0"/>
              <a:t>  </a:t>
            </a:r>
          </a:p>
        </p:txBody>
      </p:sp>
      <p:graphicFrame>
        <p:nvGraphicFramePr>
          <p:cNvPr id="8" name="Table 8">
            <a:extLst>
              <a:ext uri="{FF2B5EF4-FFF2-40B4-BE49-F238E27FC236}">
                <a16:creationId xmlns:a16="http://schemas.microsoft.com/office/drawing/2014/main" id="{6B3DCAF3-8B56-461C-895B-A4B2A8F8AA8F}"/>
              </a:ext>
            </a:extLst>
          </p:cNvPr>
          <p:cNvGraphicFramePr>
            <a:graphicFrameLocks noGrp="1"/>
          </p:cNvGraphicFramePr>
          <p:nvPr>
            <p:extLst>
              <p:ext uri="{D42A27DB-BD31-4B8C-83A1-F6EECF244321}">
                <p14:modId xmlns:p14="http://schemas.microsoft.com/office/powerpoint/2010/main" val="2363032091"/>
              </p:ext>
            </p:extLst>
          </p:nvPr>
        </p:nvGraphicFramePr>
        <p:xfrm>
          <a:off x="54954" y="1417646"/>
          <a:ext cx="12082091" cy="5349311"/>
        </p:xfrm>
        <a:graphic>
          <a:graphicData uri="http://schemas.openxmlformats.org/drawingml/2006/table">
            <a:tbl>
              <a:tblPr firstRow="1" bandRow="1">
                <a:tableStyleId>{5C22544A-7EE6-4342-B048-85BDC9FD1C3A}</a:tableStyleId>
              </a:tblPr>
              <a:tblGrid>
                <a:gridCol w="1691997">
                  <a:extLst>
                    <a:ext uri="{9D8B030D-6E8A-4147-A177-3AD203B41FA5}">
                      <a16:colId xmlns:a16="http://schemas.microsoft.com/office/drawing/2014/main" val="4047549454"/>
                    </a:ext>
                  </a:extLst>
                </a:gridCol>
                <a:gridCol w="7315200">
                  <a:extLst>
                    <a:ext uri="{9D8B030D-6E8A-4147-A177-3AD203B41FA5}">
                      <a16:colId xmlns:a16="http://schemas.microsoft.com/office/drawing/2014/main" val="3884536350"/>
                    </a:ext>
                  </a:extLst>
                </a:gridCol>
                <a:gridCol w="3074894">
                  <a:extLst>
                    <a:ext uri="{9D8B030D-6E8A-4147-A177-3AD203B41FA5}">
                      <a16:colId xmlns:a16="http://schemas.microsoft.com/office/drawing/2014/main" val="744690797"/>
                    </a:ext>
                  </a:extLst>
                </a:gridCol>
              </a:tblGrid>
              <a:tr h="416677">
                <a:tc>
                  <a:txBody>
                    <a:bodyPr/>
                    <a:lstStyle/>
                    <a:p>
                      <a:endParaRPr lang="en-GB"/>
                    </a:p>
                  </a:txBody>
                  <a:tcPr/>
                </a:tc>
                <a:tc>
                  <a:txBody>
                    <a:bodyPr/>
                    <a:lstStyle/>
                    <a:p>
                      <a:pPr algn="ctr"/>
                      <a:r>
                        <a:rPr lang="en-US" dirty="0"/>
                        <a:t>What you can do</a:t>
                      </a:r>
                      <a:endParaRPr lang="en-GB" dirty="0"/>
                    </a:p>
                  </a:txBody>
                  <a:tcPr/>
                </a:tc>
                <a:tc>
                  <a:txBody>
                    <a:bodyPr/>
                    <a:lstStyle/>
                    <a:p>
                      <a:pPr algn="ctr"/>
                      <a:r>
                        <a:rPr lang="en-US" dirty="0"/>
                        <a:t>What ASH will do</a:t>
                      </a:r>
                      <a:endParaRPr lang="en-GB" dirty="0"/>
                    </a:p>
                  </a:txBody>
                  <a:tcPr/>
                </a:tc>
                <a:extLst>
                  <a:ext uri="{0D108BD9-81ED-4DB2-BD59-A6C34878D82A}">
                    <a16:rowId xmlns:a16="http://schemas.microsoft.com/office/drawing/2014/main" val="3661497882"/>
                  </a:ext>
                </a:extLst>
              </a:tr>
              <a:tr h="1263192">
                <a:tc>
                  <a:txBody>
                    <a:bodyPr/>
                    <a:lstStyle/>
                    <a:p>
                      <a:pPr algn="ctr"/>
                      <a:r>
                        <a:rPr lang="en-US" b="1" dirty="0"/>
                        <a:t>Service </a:t>
                      </a:r>
                    </a:p>
                    <a:p>
                      <a:pPr algn="ctr"/>
                      <a:r>
                        <a:rPr lang="en-US" b="1" dirty="0"/>
                        <a:t>models</a:t>
                      </a:r>
                      <a:endParaRPr lang="en-GB" b="1" dirty="0"/>
                    </a:p>
                  </a:txBody>
                  <a:tcPr anchor="ctr"/>
                </a:tc>
                <a:tc>
                  <a:txBody>
                    <a:bodyPr/>
                    <a:lstStyle/>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b="0" dirty="0"/>
                        <a:t>E</a:t>
                      </a:r>
                      <a:r>
                        <a:rPr lang="en-GB" sz="1600" dirty="0"/>
                        <a:t>valuate remote methods before determining longer-term service models. </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600" dirty="0"/>
                        <a:t>Consider how to deliver for populations unable or unwilling to access remote support. </a:t>
                      </a:r>
                      <a:endParaRPr lang="en-GB" sz="1600" b="1" dirty="0"/>
                    </a:p>
                  </a:txBody>
                  <a:tcPr anchor="ctr"/>
                </a:tc>
                <a:tc rowSpan="4">
                  <a:txBody>
                    <a:bodyPr/>
                    <a:lstStyle/>
                    <a:p>
                      <a:pPr marL="285750" indent="-285750">
                        <a:buFont typeface="Arial" panose="020B0604020202020204" pitchFamily="34" charset="0"/>
                        <a:buChar char="•"/>
                      </a:pPr>
                      <a:r>
                        <a:rPr lang="en-US" sz="1600" dirty="0"/>
                        <a:t>Keep you informed about the progress of the next Tobacco Control Plan for England and work nationally to inform content</a:t>
                      </a:r>
                    </a:p>
                    <a:p>
                      <a:pPr marL="285750" indent="-285750">
                        <a:buFont typeface="Arial" panose="020B0604020202020204" pitchFamily="34" charset="0"/>
                        <a:buChar char="•"/>
                      </a:pPr>
                      <a:r>
                        <a:rPr lang="en-US" sz="1600" dirty="0"/>
                        <a:t>Maintain webinar series and connect you with latest evidence through regular email updates </a:t>
                      </a:r>
                    </a:p>
                    <a:p>
                      <a:pPr marL="285750" indent="-285750">
                        <a:buFont typeface="Arial" panose="020B0604020202020204" pitchFamily="34" charset="0"/>
                        <a:buChar char="•"/>
                      </a:pPr>
                      <a:r>
                        <a:rPr lang="en-US" sz="1600" dirty="0"/>
                        <a:t>Continue to work with NHSE nationally and maintain Smoking in Pregnancy and Mental Health and smoking networks </a:t>
                      </a:r>
                      <a:endParaRPr lang="en-GB" sz="1600" dirty="0"/>
                    </a:p>
                    <a:p>
                      <a:pPr marL="285750" indent="-285750">
                        <a:buFont typeface="Arial" panose="020B0604020202020204" pitchFamily="34" charset="0"/>
                        <a:buChar char="•"/>
                      </a:pPr>
                      <a:r>
                        <a:rPr lang="en-US" sz="1600" dirty="0"/>
                        <a:t>Provide communication resources to support local work like those on the </a:t>
                      </a:r>
                      <a:r>
                        <a:rPr lang="en-US" sz="1600" dirty="0">
                          <a:hlinkClick r:id="rId3"/>
                        </a:rPr>
                        <a:t>SFAC site </a:t>
                      </a:r>
                      <a:endParaRPr lang="en-GB" sz="1600" dirty="0"/>
                    </a:p>
                  </a:txBody>
                  <a:tcPr anchor="ctr"/>
                </a:tc>
                <a:extLst>
                  <a:ext uri="{0D108BD9-81ED-4DB2-BD59-A6C34878D82A}">
                    <a16:rowId xmlns:a16="http://schemas.microsoft.com/office/drawing/2014/main" val="424647113"/>
                  </a:ext>
                </a:extLst>
              </a:tr>
              <a:tr h="1225484">
                <a:tc>
                  <a:txBody>
                    <a:bodyPr/>
                    <a:lstStyle/>
                    <a:p>
                      <a:pPr algn="ctr"/>
                      <a:r>
                        <a:rPr lang="en-GB" sz="1800" b="1" dirty="0"/>
                        <a:t>NHS </a:t>
                      </a:r>
                    </a:p>
                    <a:p>
                      <a:pPr algn="ctr"/>
                      <a:r>
                        <a:rPr lang="en-GB" sz="1800" b="1" dirty="0"/>
                        <a:t>collaboration</a:t>
                      </a:r>
                      <a:endParaRPr lang="en-GB" dirty="0"/>
                    </a:p>
                  </a:txBody>
                  <a:tcPr anchor="ctr"/>
                </a:tc>
                <a:tc>
                  <a:txBody>
                    <a:bodyPr/>
                    <a:lstStyle/>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600" dirty="0"/>
                        <a:t>Boost links with NHS partners to address any referral pathways disrupted by COVID-19 – particularly in primary care.</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600" dirty="0"/>
                        <a:t>Seize opportunities of NHS Long Term Plan roll-out on smoking to establish closer collaboration.</a:t>
                      </a:r>
                    </a:p>
                  </a:txBody>
                  <a:tcPr anchor="ctr"/>
                </a:tc>
                <a:tc vMerge="1">
                  <a:txBody>
                    <a:bodyPr/>
                    <a:lstStyle/>
                    <a:p>
                      <a:pPr marL="285750" indent="-285750">
                        <a:buFont typeface="Arial" panose="020B0604020202020204" pitchFamily="34" charset="0"/>
                        <a:buChar char="•"/>
                      </a:pPr>
                      <a:r>
                        <a:rPr lang="en-US" sz="1600" dirty="0"/>
                        <a:t>Continue to work with NHSE nationally and maintain Smoking in Pregnancy and Mental Health and smoking networks </a:t>
                      </a:r>
                    </a:p>
                    <a:p>
                      <a:pPr marL="0" indent="0">
                        <a:buFont typeface="Arial" panose="020B0604020202020204" pitchFamily="34" charset="0"/>
                        <a:buNone/>
                      </a:pPr>
                      <a:endParaRPr lang="en-GB" sz="1600" dirty="0"/>
                    </a:p>
                  </a:txBody>
                  <a:tcPr/>
                </a:tc>
                <a:extLst>
                  <a:ext uri="{0D108BD9-81ED-4DB2-BD59-A6C34878D82A}">
                    <a16:rowId xmlns:a16="http://schemas.microsoft.com/office/drawing/2014/main" val="3433657614"/>
                  </a:ext>
                </a:extLst>
              </a:tr>
              <a:tr h="1272619">
                <a:tc>
                  <a:txBody>
                    <a:bodyPr/>
                    <a:lstStyle/>
                    <a:p>
                      <a:pPr algn="ctr"/>
                      <a:r>
                        <a:rPr lang="en-GB" sz="1800" b="1" dirty="0"/>
                        <a:t>Comprehensive</a:t>
                      </a:r>
                    </a:p>
                    <a:p>
                      <a:pPr algn="ctr"/>
                      <a:r>
                        <a:rPr lang="en-GB" sz="1800" b="1" dirty="0"/>
                        <a:t>tobacco </a:t>
                      </a:r>
                    </a:p>
                    <a:p>
                      <a:pPr algn="ctr"/>
                      <a:r>
                        <a:rPr lang="en-GB" sz="1800" b="1" dirty="0"/>
                        <a:t>control </a:t>
                      </a:r>
                    </a:p>
                    <a:p>
                      <a:pPr algn="ctr"/>
                      <a:r>
                        <a:rPr lang="en-GB" sz="1800" dirty="0"/>
                        <a:t> </a:t>
                      </a:r>
                      <a:endParaRPr lang="en-GB" dirty="0"/>
                    </a:p>
                  </a:txBody>
                  <a:tcPr anchor="ctr"/>
                </a:tc>
                <a:tc>
                  <a:txBody>
                    <a:bodyPr/>
                    <a:lstStyle/>
                    <a:p>
                      <a:pPr marL="285750" indent="-285750" algn="just">
                        <a:buFont typeface="Arial" panose="020B0604020202020204" pitchFamily="34" charset="0"/>
                        <a:buChar char="•"/>
                      </a:pPr>
                      <a:r>
                        <a:rPr lang="en-GB" sz="1600" dirty="0"/>
                        <a:t>Ensure that comprehensive tobacco control strategies are in place.</a:t>
                      </a:r>
                    </a:p>
                    <a:p>
                      <a:pPr marL="285750" indent="-285750" algn="just">
                        <a:buFont typeface="Arial" panose="020B0604020202020204" pitchFamily="34" charset="0"/>
                        <a:buChar char="•"/>
                      </a:pPr>
                      <a:r>
                        <a:rPr lang="en-GB" sz="1600" dirty="0"/>
                        <a:t>Make comprehensive tobacco control activity a core part of COVID-19 recovery plans, reflecting the impact both health and wealth.</a:t>
                      </a:r>
                    </a:p>
                  </a:txBody>
                  <a:tcPr anchor="ctr"/>
                </a:tc>
                <a:tc vMerge="1">
                  <a:txBody>
                    <a:bodyPr/>
                    <a:lstStyle/>
                    <a:p>
                      <a:pPr marL="0" indent="0" algn="just">
                        <a:buFont typeface="Arial" panose="020B0604020202020204" pitchFamily="34" charset="0"/>
                        <a:buNone/>
                      </a:pPr>
                      <a:endParaRPr lang="en-GB" sz="1600" dirty="0"/>
                    </a:p>
                  </a:txBody>
                  <a:tcPr/>
                </a:tc>
                <a:extLst>
                  <a:ext uri="{0D108BD9-81ED-4DB2-BD59-A6C34878D82A}">
                    <a16:rowId xmlns:a16="http://schemas.microsoft.com/office/drawing/2014/main" val="2690073117"/>
                  </a:ext>
                </a:extLst>
              </a:tr>
              <a:tr h="1171339">
                <a:tc>
                  <a:txBody>
                    <a:bodyPr/>
                    <a:lstStyle/>
                    <a:p>
                      <a:pPr algn="ctr"/>
                      <a:r>
                        <a:rPr lang="en-GB" sz="1800" b="1" dirty="0"/>
                        <a:t>Comms</a:t>
                      </a:r>
                      <a:endParaRPr lang="en-GB" dirty="0"/>
                    </a:p>
                  </a:txBody>
                  <a:tcPr anchor="ctr"/>
                </a:tc>
                <a:tc>
                  <a:txBody>
                    <a:bodyPr/>
                    <a:lstStyle/>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600" b="0" i="0" u="none" strike="noStrike" kern="1200" cap="none" spc="0" normalizeH="0" baseline="0" noProof="0" dirty="0">
                          <a:ln>
                            <a:noFill/>
                          </a:ln>
                          <a:solidFill>
                            <a:prstClr val="black"/>
                          </a:solidFill>
                          <a:effectLst/>
                          <a:uLnTx/>
                          <a:uFillTx/>
                          <a:latin typeface="+mn-lt"/>
                          <a:ea typeface="+mn-ea"/>
                          <a:cs typeface="+mn-cs"/>
                        </a:rPr>
                        <a:t>Develop and enact comms strategies building on relationships with local stakeholders and comms successes from 2020. </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600" dirty="0">
                          <a:solidFill>
                            <a:prstClr val="black"/>
                          </a:solidFill>
                          <a:latin typeface="+mn-lt"/>
                        </a:rPr>
                        <a:t>Where possible identify opportunities to collaborate on communications at regional level shown to be </a:t>
                      </a:r>
                      <a:r>
                        <a:rPr lang="en-GB" sz="1600">
                          <a:solidFill>
                            <a:prstClr val="black"/>
                          </a:solidFill>
                          <a:latin typeface="+mn-lt"/>
                        </a:rPr>
                        <a:t>best value.</a:t>
                      </a:r>
                      <a:endParaRPr lang="en-GB" sz="1600" dirty="0"/>
                    </a:p>
                  </a:txBody>
                  <a:tcPr anchor="ctr"/>
                </a:tc>
                <a:tc vMerge="1">
                  <a:txBody>
                    <a:bodyPr/>
                    <a:lstStyle/>
                    <a:p>
                      <a:pPr marL="285750" indent="-285750">
                        <a:buFont typeface="Arial" panose="020B0604020202020204" pitchFamily="34" charset="0"/>
                        <a:buChar char="•"/>
                      </a:pPr>
                      <a:r>
                        <a:rPr lang="en-US" sz="1600" dirty="0"/>
                        <a:t>Provide information and a range of resources like those on the </a:t>
                      </a:r>
                      <a:r>
                        <a:rPr lang="en-US" sz="1600" dirty="0">
                          <a:hlinkClick r:id="rId3"/>
                        </a:rPr>
                        <a:t>SFAC site </a:t>
                      </a:r>
                      <a:endParaRPr lang="en-GB" sz="1600" dirty="0"/>
                    </a:p>
                  </a:txBody>
                  <a:tcPr/>
                </a:tc>
                <a:extLst>
                  <a:ext uri="{0D108BD9-81ED-4DB2-BD59-A6C34878D82A}">
                    <a16:rowId xmlns:a16="http://schemas.microsoft.com/office/drawing/2014/main" val="3880799337"/>
                  </a:ext>
                </a:extLst>
              </a:tr>
            </a:tbl>
          </a:graphicData>
        </a:graphic>
      </p:graphicFrame>
      <p:sp>
        <p:nvSpPr>
          <p:cNvPr id="11" name="TextBox 10">
            <a:extLst>
              <a:ext uri="{FF2B5EF4-FFF2-40B4-BE49-F238E27FC236}">
                <a16:creationId xmlns:a16="http://schemas.microsoft.com/office/drawing/2014/main" id="{93182E05-B81F-4100-AF27-0979BFFD9230}"/>
              </a:ext>
            </a:extLst>
          </p:cNvPr>
          <p:cNvSpPr txBox="1"/>
          <p:nvPr/>
        </p:nvSpPr>
        <p:spPr>
          <a:xfrm>
            <a:off x="0" y="754883"/>
            <a:ext cx="10586301" cy="861774"/>
          </a:xfrm>
          <a:prstGeom prst="rect">
            <a:avLst/>
          </a:prstGeom>
          <a:noFill/>
        </p:spPr>
        <p:txBody>
          <a:bodyPr wrap="square" rtlCol="0">
            <a:spAutoFit/>
          </a:bodyPr>
          <a:lstStyle/>
          <a:p>
            <a:pPr algn="just"/>
            <a:r>
              <a:rPr lang="en-GB" sz="1600" dirty="0"/>
              <a:t>Local authorities deserve great credit for a resilient, adept, and innovative response to the challenges of COVID-19. As we plan for COVID-19 recovery, there are several important next steps – vital with the next Tobacco Control Plan expected in July 2021.  </a:t>
            </a:r>
          </a:p>
          <a:p>
            <a:endParaRPr lang="en-GB" dirty="0"/>
          </a:p>
        </p:txBody>
      </p:sp>
    </p:spTree>
    <p:extLst>
      <p:ext uri="{BB962C8B-B14F-4D97-AF65-F5344CB8AC3E}">
        <p14:creationId xmlns:p14="http://schemas.microsoft.com/office/powerpoint/2010/main" val="6274680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4038C4D-B2F5-4941-AD66-5709D09C8702}"/>
              </a:ext>
            </a:extLst>
          </p:cNvPr>
          <p:cNvSpPr txBox="1"/>
          <p:nvPr/>
        </p:nvSpPr>
        <p:spPr>
          <a:xfrm>
            <a:off x="804041" y="1629103"/>
            <a:ext cx="10583917" cy="3416320"/>
          </a:xfrm>
          <a:prstGeom prst="rect">
            <a:avLst/>
          </a:prstGeom>
          <a:noFill/>
        </p:spPr>
        <p:txBody>
          <a:bodyPr wrap="square" rtlCol="0">
            <a:spAutoFit/>
          </a:bodyPr>
          <a:lstStyle/>
          <a:p>
            <a:pPr marL="285750" indent="-285750">
              <a:buFont typeface="Arial" panose="020B0604020202020204" pitchFamily="34" charset="0"/>
              <a:buChar char="•"/>
            </a:pPr>
            <a:endParaRPr lang="en-GB" sz="2400" dirty="0"/>
          </a:p>
          <a:p>
            <a:pPr marL="285750" indent="-285750">
              <a:buFont typeface="Arial" panose="020B0604020202020204" pitchFamily="34" charset="0"/>
              <a:buChar char="•"/>
            </a:pPr>
            <a:r>
              <a:rPr lang="en-GB" sz="2400" b="1" dirty="0"/>
              <a:t>For further information and resources, please open the notes section of these slides</a:t>
            </a:r>
          </a:p>
          <a:p>
            <a:pPr marL="285750" indent="-285750">
              <a:buFont typeface="Arial" panose="020B0604020202020204" pitchFamily="34" charset="0"/>
              <a:buChar char="•"/>
            </a:pPr>
            <a:endParaRPr lang="en-GB" sz="2400" dirty="0"/>
          </a:p>
          <a:p>
            <a:pPr marL="285750" indent="-285750">
              <a:buFont typeface="Arial" panose="020B0604020202020204" pitchFamily="34" charset="0"/>
              <a:buChar char="•"/>
            </a:pPr>
            <a:r>
              <a:rPr lang="en-GB" sz="2400" dirty="0"/>
              <a:t>The full report can be accessed here: </a:t>
            </a:r>
            <a:r>
              <a:rPr lang="en-GB" sz="2400" dirty="0">
                <a:hlinkClick r:id="rId2"/>
              </a:rPr>
              <a:t>https://ash.org.uk/information-and-resources/reports-submissions/reports/steppingup/</a:t>
            </a:r>
            <a:r>
              <a:rPr lang="en-GB" sz="2400" dirty="0"/>
              <a:t> </a:t>
            </a:r>
            <a:endParaRPr lang="en-GB" sz="3600" dirty="0"/>
          </a:p>
          <a:p>
            <a:endParaRPr lang="en-GB" sz="2400" dirty="0"/>
          </a:p>
          <a:p>
            <a:pPr marL="285750" indent="-285750">
              <a:buFont typeface="Arial" panose="020B0604020202020204" pitchFamily="34" charset="0"/>
              <a:buChar char="•"/>
            </a:pPr>
            <a:r>
              <a:rPr lang="en-GB" sz="2400" dirty="0"/>
              <a:t>If you have any questions, please get in touch by emailing </a:t>
            </a:r>
            <a:r>
              <a:rPr lang="en-GB" sz="2400" dirty="0">
                <a:hlinkClick r:id="rId3"/>
              </a:rPr>
              <a:t>admin@smokefreeaction.org.uk</a:t>
            </a:r>
            <a:r>
              <a:rPr lang="en-GB" sz="2400" dirty="0"/>
              <a:t> </a:t>
            </a:r>
          </a:p>
        </p:txBody>
      </p:sp>
    </p:spTree>
    <p:extLst>
      <p:ext uri="{BB962C8B-B14F-4D97-AF65-F5344CB8AC3E}">
        <p14:creationId xmlns:p14="http://schemas.microsoft.com/office/powerpoint/2010/main" val="31549667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4038C4D-B2F5-4941-AD66-5709D09C8702}"/>
              </a:ext>
            </a:extLst>
          </p:cNvPr>
          <p:cNvSpPr txBox="1"/>
          <p:nvPr/>
        </p:nvSpPr>
        <p:spPr>
          <a:xfrm>
            <a:off x="804041" y="1629103"/>
            <a:ext cx="10583917" cy="3416320"/>
          </a:xfrm>
          <a:prstGeom prst="rect">
            <a:avLst/>
          </a:prstGeom>
          <a:noFill/>
        </p:spPr>
        <p:txBody>
          <a:bodyPr wrap="square" rtlCol="0">
            <a:spAutoFit/>
          </a:bodyPr>
          <a:lstStyle/>
          <a:p>
            <a:pPr marL="285750" indent="-285750">
              <a:buFont typeface="Arial" panose="020B0604020202020204" pitchFamily="34" charset="0"/>
              <a:buChar char="•"/>
            </a:pPr>
            <a:endParaRPr lang="en-GB" sz="2400" dirty="0"/>
          </a:p>
          <a:p>
            <a:pPr marL="285750" indent="-285750">
              <a:buFont typeface="Arial" panose="020B0604020202020204" pitchFamily="34" charset="0"/>
              <a:buChar char="•"/>
            </a:pPr>
            <a:r>
              <a:rPr lang="en-GB" sz="2400" b="1" dirty="0"/>
              <a:t>For further information and resources, please open the notes section of these slides</a:t>
            </a:r>
          </a:p>
          <a:p>
            <a:pPr marL="285750" indent="-285750">
              <a:buFont typeface="Arial" panose="020B0604020202020204" pitchFamily="34" charset="0"/>
              <a:buChar char="•"/>
            </a:pPr>
            <a:endParaRPr lang="en-GB" sz="2400" dirty="0"/>
          </a:p>
          <a:p>
            <a:pPr marL="285750" indent="-285750">
              <a:buFont typeface="Arial" panose="020B0604020202020204" pitchFamily="34" charset="0"/>
              <a:buChar char="•"/>
            </a:pPr>
            <a:r>
              <a:rPr lang="en-GB" sz="2400" dirty="0"/>
              <a:t>The full report can be accessed here: </a:t>
            </a:r>
            <a:r>
              <a:rPr lang="en-GB" sz="2400" dirty="0">
                <a:hlinkClick r:id="rId2"/>
              </a:rPr>
              <a:t>https://ash.org.uk/information-and-resources/reports-submissions/reports/steppingup/</a:t>
            </a:r>
            <a:r>
              <a:rPr lang="en-GB" sz="2400" dirty="0"/>
              <a:t> </a:t>
            </a:r>
            <a:endParaRPr lang="en-GB" sz="3600" dirty="0"/>
          </a:p>
          <a:p>
            <a:endParaRPr lang="en-GB" sz="2400" dirty="0"/>
          </a:p>
          <a:p>
            <a:pPr marL="285750" indent="-285750">
              <a:buFont typeface="Arial" panose="020B0604020202020204" pitchFamily="34" charset="0"/>
              <a:buChar char="•"/>
            </a:pPr>
            <a:r>
              <a:rPr lang="en-GB" sz="2400" dirty="0"/>
              <a:t>If you have any questions, please get in touch by emailing </a:t>
            </a:r>
            <a:r>
              <a:rPr lang="en-GB" sz="2400" dirty="0">
                <a:hlinkClick r:id="rId3"/>
              </a:rPr>
              <a:t>admin@smokefreeaction.org.uk</a:t>
            </a:r>
            <a:r>
              <a:rPr lang="en-GB" sz="2400" dirty="0"/>
              <a:t> </a:t>
            </a:r>
          </a:p>
        </p:txBody>
      </p:sp>
    </p:spTree>
    <p:extLst>
      <p:ext uri="{BB962C8B-B14F-4D97-AF65-F5344CB8AC3E}">
        <p14:creationId xmlns:p14="http://schemas.microsoft.com/office/powerpoint/2010/main" val="1842665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0E7B17-DE2D-45F8-9332-6E392F7ACE0F}"/>
              </a:ext>
            </a:extLst>
          </p:cNvPr>
          <p:cNvSpPr>
            <a:spLocks noGrp="1"/>
          </p:cNvSpPr>
          <p:nvPr>
            <p:ph type="title"/>
          </p:nvPr>
        </p:nvSpPr>
        <p:spPr>
          <a:xfrm>
            <a:off x="646949" y="0"/>
            <a:ext cx="10515600" cy="1172128"/>
          </a:xfrm>
        </p:spPr>
        <p:txBody>
          <a:bodyPr>
            <a:normAutofit/>
          </a:bodyPr>
          <a:lstStyle/>
          <a:p>
            <a:pPr algn="ctr"/>
            <a:r>
              <a:rPr lang="en-GB" sz="3800" b="1" dirty="0"/>
              <a:t>Background </a:t>
            </a:r>
          </a:p>
        </p:txBody>
      </p:sp>
      <p:sp>
        <p:nvSpPr>
          <p:cNvPr id="3" name="Content Placeholder 2">
            <a:extLst>
              <a:ext uri="{FF2B5EF4-FFF2-40B4-BE49-F238E27FC236}">
                <a16:creationId xmlns:a16="http://schemas.microsoft.com/office/drawing/2014/main" id="{D0241D80-6547-48C1-B845-54771D7E9249}"/>
              </a:ext>
            </a:extLst>
          </p:cNvPr>
          <p:cNvSpPr>
            <a:spLocks noGrp="1"/>
          </p:cNvSpPr>
          <p:nvPr>
            <p:ph idx="1"/>
          </p:nvPr>
        </p:nvSpPr>
        <p:spPr>
          <a:xfrm>
            <a:off x="211795" y="1244335"/>
            <a:ext cx="8027231" cy="5181599"/>
          </a:xfrm>
        </p:spPr>
        <p:txBody>
          <a:bodyPr>
            <a:noAutofit/>
          </a:bodyPr>
          <a:lstStyle/>
          <a:p>
            <a:pPr algn="just"/>
            <a:r>
              <a:rPr lang="en-GB" sz="1800" dirty="0"/>
              <a:t>The report, written by ASH and commissioned by Cancer Research UK, presented findings from the 7</a:t>
            </a:r>
            <a:r>
              <a:rPr lang="en-GB" sz="1800" baseline="30000" dirty="0"/>
              <a:t>th</a:t>
            </a:r>
            <a:r>
              <a:rPr lang="en-GB" sz="1800" dirty="0"/>
              <a:t> annual survey of tobacco control leads in English local authorities.</a:t>
            </a:r>
          </a:p>
          <a:p>
            <a:pPr algn="just"/>
            <a:endParaRPr lang="en-GB" sz="1800" dirty="0"/>
          </a:p>
          <a:p>
            <a:pPr algn="just"/>
            <a:endParaRPr lang="en-GB" sz="1800" dirty="0"/>
          </a:p>
          <a:p>
            <a:pPr algn="just"/>
            <a:r>
              <a:rPr lang="en-GB" sz="1800" dirty="0"/>
              <a:t>It heard from 106 individuals covering 111 (74%) of the 154 local authorities in England with responsibility for public health. This was a comparable response rate to that of </a:t>
            </a:r>
            <a:r>
              <a:rPr lang="en-GB" sz="1800" dirty="0">
                <a:hlinkClick r:id="rId3"/>
              </a:rPr>
              <a:t>previous years </a:t>
            </a:r>
            <a:r>
              <a:rPr lang="en-GB" sz="1800" dirty="0"/>
              <a:t>(84% in 2019, 71% in 2018). </a:t>
            </a:r>
          </a:p>
          <a:p>
            <a:pPr algn="just"/>
            <a:endParaRPr lang="en-GB" sz="1800" dirty="0"/>
          </a:p>
          <a:p>
            <a:pPr marL="0" indent="0" algn="just">
              <a:buNone/>
            </a:pPr>
            <a:endParaRPr lang="en-GB" sz="1800" dirty="0"/>
          </a:p>
          <a:p>
            <a:pPr algn="just"/>
            <a:r>
              <a:rPr lang="en-GB" sz="1800" dirty="0"/>
              <a:t>The survey asked about the impact of lockdown restrictions and the wider pandemic on the delivery of local authority stop smoking services and wider tobacco control activity. </a:t>
            </a:r>
          </a:p>
          <a:p>
            <a:pPr marL="0" indent="0" algn="just">
              <a:buNone/>
            </a:pPr>
            <a:endParaRPr lang="en-GB" sz="1800" dirty="0"/>
          </a:p>
          <a:p>
            <a:endParaRPr lang="en-GB" sz="1800" dirty="0"/>
          </a:p>
        </p:txBody>
      </p:sp>
      <p:pic>
        <p:nvPicPr>
          <p:cNvPr id="8" name="Picture 7">
            <a:hlinkClick r:id="rId4"/>
            <a:extLst>
              <a:ext uri="{FF2B5EF4-FFF2-40B4-BE49-F238E27FC236}">
                <a16:creationId xmlns:a16="http://schemas.microsoft.com/office/drawing/2014/main" id="{1715B3E7-458C-46E7-97A9-421199DB7B15}"/>
              </a:ext>
            </a:extLst>
          </p:cNvPr>
          <p:cNvPicPr>
            <a:picLocks noChangeAspect="1"/>
          </p:cNvPicPr>
          <p:nvPr/>
        </p:nvPicPr>
        <p:blipFill>
          <a:blip r:embed="rId5"/>
          <a:stretch>
            <a:fillRect/>
          </a:stretch>
        </p:blipFill>
        <p:spPr>
          <a:xfrm>
            <a:off x="8434875" y="1244335"/>
            <a:ext cx="3362615" cy="4769239"/>
          </a:xfrm>
          <a:prstGeom prst="rect">
            <a:avLst/>
          </a:prstGeom>
          <a:ln>
            <a:solidFill>
              <a:schemeClr val="tx1"/>
            </a:solidFill>
          </a:ln>
        </p:spPr>
      </p:pic>
    </p:spTree>
    <p:extLst>
      <p:ext uri="{BB962C8B-B14F-4D97-AF65-F5344CB8AC3E}">
        <p14:creationId xmlns:p14="http://schemas.microsoft.com/office/powerpoint/2010/main" val="5241878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05A6E-A850-463F-80C1-C7AB4773EC73}"/>
              </a:ext>
            </a:extLst>
          </p:cNvPr>
          <p:cNvSpPr>
            <a:spLocks noGrp="1"/>
          </p:cNvSpPr>
          <p:nvPr>
            <p:ph type="title"/>
          </p:nvPr>
        </p:nvSpPr>
        <p:spPr>
          <a:xfrm>
            <a:off x="133165" y="12368"/>
            <a:ext cx="10515600" cy="1325563"/>
          </a:xfrm>
        </p:spPr>
        <p:txBody>
          <a:bodyPr>
            <a:normAutofit/>
          </a:bodyPr>
          <a:lstStyle/>
          <a:p>
            <a:pPr algn="ctr"/>
            <a:r>
              <a:rPr lang="en-GB" sz="3800" dirty="0">
                <a:effectLst/>
                <a:latin typeface="+mn-lt"/>
                <a:ea typeface="Times New Roman" panose="02020603050405020304" pitchFamily="18" charset="0"/>
              </a:rPr>
              <a:t>Local authorities transformed challenges of the pandemic into opportunities</a:t>
            </a:r>
            <a:endParaRPr lang="en-GB" sz="3800" b="1" dirty="0">
              <a:latin typeface="+mn-lt"/>
            </a:endParaRPr>
          </a:p>
        </p:txBody>
      </p:sp>
      <p:graphicFrame>
        <p:nvGraphicFramePr>
          <p:cNvPr id="5" name="Table 10">
            <a:extLst>
              <a:ext uri="{FF2B5EF4-FFF2-40B4-BE49-F238E27FC236}">
                <a16:creationId xmlns:a16="http://schemas.microsoft.com/office/drawing/2014/main" id="{7E0FAB71-8DA6-4D65-A748-3E755DE3D6E2}"/>
              </a:ext>
            </a:extLst>
          </p:cNvPr>
          <p:cNvGraphicFramePr>
            <a:graphicFrameLocks/>
          </p:cNvGraphicFramePr>
          <p:nvPr>
            <p:extLst>
              <p:ext uri="{D42A27DB-BD31-4B8C-83A1-F6EECF244321}">
                <p14:modId xmlns:p14="http://schemas.microsoft.com/office/powerpoint/2010/main" val="406536566"/>
              </p:ext>
            </p:extLst>
          </p:nvPr>
        </p:nvGraphicFramePr>
        <p:xfrm>
          <a:off x="53262" y="1553942"/>
          <a:ext cx="12064757" cy="5247303"/>
        </p:xfrm>
        <a:graphic>
          <a:graphicData uri="http://schemas.openxmlformats.org/drawingml/2006/table">
            <a:tbl>
              <a:tblPr firstRow="1" bandRow="1">
                <a:tableStyleId>{5C22544A-7EE6-4342-B048-85BDC9FD1C3A}</a:tableStyleId>
              </a:tblPr>
              <a:tblGrid>
                <a:gridCol w="5871334">
                  <a:extLst>
                    <a:ext uri="{9D8B030D-6E8A-4147-A177-3AD203B41FA5}">
                      <a16:colId xmlns:a16="http://schemas.microsoft.com/office/drawing/2014/main" val="1996719197"/>
                    </a:ext>
                  </a:extLst>
                </a:gridCol>
                <a:gridCol w="6193423">
                  <a:extLst>
                    <a:ext uri="{9D8B030D-6E8A-4147-A177-3AD203B41FA5}">
                      <a16:colId xmlns:a16="http://schemas.microsoft.com/office/drawing/2014/main" val="2980797582"/>
                    </a:ext>
                  </a:extLst>
                </a:gridCol>
              </a:tblGrid>
              <a:tr h="438057">
                <a:tc>
                  <a:txBody>
                    <a:bodyPr/>
                    <a:lstStyle/>
                    <a:p>
                      <a:pPr algn="ctr"/>
                      <a:r>
                        <a:rPr lang="en-GB" b="1" dirty="0"/>
                        <a:t>The Challenges of COVID-19…</a:t>
                      </a:r>
                    </a:p>
                  </a:txBody>
                  <a:tcPr/>
                </a:tc>
                <a:tc>
                  <a:txBody>
                    <a:bodyPr/>
                    <a:lstStyle/>
                    <a:p>
                      <a:pPr algn="ctr"/>
                      <a:r>
                        <a:rPr lang="en-GB" dirty="0"/>
                        <a:t>… Transformed into Opportunities</a:t>
                      </a:r>
                    </a:p>
                  </a:txBody>
                  <a:tcPr/>
                </a:tc>
                <a:extLst>
                  <a:ext uri="{0D108BD9-81ED-4DB2-BD59-A6C34878D82A}">
                    <a16:rowId xmlns:a16="http://schemas.microsoft.com/office/drawing/2014/main" val="3188762847"/>
                  </a:ext>
                </a:extLst>
              </a:tr>
              <a:tr h="751092">
                <a:tc>
                  <a:txBody>
                    <a:bodyPr/>
                    <a:lstStyle/>
                    <a:p>
                      <a:pPr algn="ctr"/>
                      <a:r>
                        <a:rPr lang="en-GB" sz="1600" dirty="0"/>
                        <a:t>Quickly transitioning to remote delivery of stop smoking services.</a:t>
                      </a:r>
                    </a:p>
                  </a:txBody>
                  <a:tcPr/>
                </a:tc>
                <a:tc>
                  <a:txBody>
                    <a:bodyPr/>
                    <a:lstStyle/>
                    <a:p>
                      <a:pPr algn="ctr"/>
                      <a:r>
                        <a:rPr lang="en-GB" sz="1600" dirty="0"/>
                        <a:t>Remote services created - described by clients as more flexible, accessible, informal, speedy, and practical.</a:t>
                      </a:r>
                    </a:p>
                  </a:txBody>
                  <a:tcPr/>
                </a:tc>
                <a:extLst>
                  <a:ext uri="{0D108BD9-81ED-4DB2-BD59-A6C34878D82A}">
                    <a16:rowId xmlns:a16="http://schemas.microsoft.com/office/drawing/2014/main" val="1388897791"/>
                  </a:ext>
                </a:extLst>
              </a:tr>
              <a:tr h="751092">
                <a:tc>
                  <a:txBody>
                    <a:bodyPr/>
                    <a:lstStyle/>
                    <a:p>
                      <a:pPr algn="ctr"/>
                      <a:r>
                        <a:rPr lang="en-GB" sz="1600" dirty="0"/>
                        <a:t>Handling reduced referrals to and extra demand on local authority services following difficulties faced by NHS.</a:t>
                      </a:r>
                    </a:p>
                  </a:txBody>
                  <a:tcPr/>
                </a:tc>
                <a:tc>
                  <a:txBody>
                    <a:bodyPr/>
                    <a:lstStyle/>
                    <a:p>
                      <a:pPr algn="ctr"/>
                      <a:r>
                        <a:rPr lang="en-GB" sz="1600" dirty="0"/>
                        <a:t>Alternative referral pathways rapidly created and local authority stop smoking services able to meet extra demand.</a:t>
                      </a:r>
                    </a:p>
                  </a:txBody>
                  <a:tcPr/>
                </a:tc>
                <a:extLst>
                  <a:ext uri="{0D108BD9-81ED-4DB2-BD59-A6C34878D82A}">
                    <a16:rowId xmlns:a16="http://schemas.microsoft.com/office/drawing/2014/main" val="384817686"/>
                  </a:ext>
                </a:extLst>
              </a:tr>
              <a:tr h="1067343">
                <a:tc>
                  <a:txBody>
                    <a:bodyPr/>
                    <a:lstStyle/>
                    <a:p>
                      <a:pPr algn="ctr"/>
                      <a:r>
                        <a:rPr lang="en-GB" sz="1600" dirty="0"/>
                        <a:t>Maintaining provision of  nicotine replacement therapy, other medications and e-cigarettes to clients in lockdown.</a:t>
                      </a:r>
                    </a:p>
                  </a:txBody>
                  <a:tcPr/>
                </a:tc>
                <a:tc>
                  <a:txBody>
                    <a:bodyPr/>
                    <a:lstStyle/>
                    <a:p>
                      <a:pPr algn="ctr"/>
                      <a:r>
                        <a:rPr lang="en-GB" sz="1600" dirty="0"/>
                        <a:t>New delivery methods identified: </a:t>
                      </a:r>
                      <a:r>
                        <a:rPr lang="en-US" sz="1600" dirty="0"/>
                        <a:t>emailing vouchers and letters to pharmacists and GPs, posting and delivering products to clients and using online pharmacies.</a:t>
                      </a:r>
                      <a:endParaRPr lang="en-GB" sz="1600" dirty="0"/>
                    </a:p>
                  </a:txBody>
                  <a:tcPr/>
                </a:tc>
                <a:extLst>
                  <a:ext uri="{0D108BD9-81ED-4DB2-BD59-A6C34878D82A}">
                    <a16:rowId xmlns:a16="http://schemas.microsoft.com/office/drawing/2014/main" val="3995157816"/>
                  </a:ext>
                </a:extLst>
              </a:tr>
              <a:tr h="766451">
                <a:tc>
                  <a:txBody>
                    <a:bodyPr/>
                    <a:lstStyle/>
                    <a:p>
                      <a:pPr algn="ctr"/>
                      <a:r>
                        <a:rPr lang="en-GB" sz="1600" dirty="0"/>
                        <a:t>Maintaining delivery of advice and medication to vulnerable clients most impacted by COVID-19.</a:t>
                      </a:r>
                    </a:p>
                  </a:txBody>
                  <a:tcPr/>
                </a:tc>
                <a:tc>
                  <a:txBody>
                    <a:bodyPr/>
                    <a:lstStyle/>
                    <a:p>
                      <a:pPr algn="ctr"/>
                      <a:r>
                        <a:rPr lang="en-GB" sz="1600" dirty="0"/>
                        <a:t>Remote methods exploited mechanisms created by local authorities to reach people most affected by COVID-19.</a:t>
                      </a:r>
                    </a:p>
                  </a:txBody>
                  <a:tcPr/>
                </a:tc>
                <a:extLst>
                  <a:ext uri="{0D108BD9-81ED-4DB2-BD59-A6C34878D82A}">
                    <a16:rowId xmlns:a16="http://schemas.microsoft.com/office/drawing/2014/main" val="1310378646"/>
                  </a:ext>
                </a:extLst>
              </a:tr>
              <a:tr h="751092">
                <a:tc>
                  <a:txBody>
                    <a:bodyPr/>
                    <a:lstStyle/>
                    <a:p>
                      <a:pPr algn="ctr"/>
                      <a:r>
                        <a:rPr lang="en-GB" sz="1600" dirty="0"/>
                        <a:t>Maintaining and adapting public communication encouraging smokers to quit and use stop smoking services.</a:t>
                      </a:r>
                    </a:p>
                  </a:txBody>
                  <a:tcPr/>
                </a:tc>
                <a:tc>
                  <a:txBody>
                    <a:bodyPr/>
                    <a:lstStyle/>
                    <a:p>
                      <a:pPr algn="ctr"/>
                      <a:r>
                        <a:rPr lang="en-GB" sz="1600" dirty="0"/>
                        <a:t>Local authorities took advantage of the #QuitforCovid campaign and resources to expand communications. </a:t>
                      </a:r>
                    </a:p>
                  </a:txBody>
                  <a:tcPr/>
                </a:tc>
                <a:extLst>
                  <a:ext uri="{0D108BD9-81ED-4DB2-BD59-A6C34878D82A}">
                    <a16:rowId xmlns:a16="http://schemas.microsoft.com/office/drawing/2014/main" val="2109253764"/>
                  </a:ext>
                </a:extLst>
              </a:tr>
              <a:tr h="722176">
                <a:tc>
                  <a:txBody>
                    <a:bodyPr/>
                    <a:lstStyle/>
                    <a:p>
                      <a:pPr algn="ctr"/>
                      <a:r>
                        <a:rPr lang="en-GB" sz="1600" dirty="0"/>
                        <a:t>Mitigating adverse effects of COVID-19 on tobacco control alliances due to cancelled meetings and loss of capacity. </a:t>
                      </a:r>
                    </a:p>
                  </a:txBody>
                  <a:tcPr/>
                </a:tc>
                <a:tc>
                  <a:txBody>
                    <a:bodyPr/>
                    <a:lstStyle/>
                    <a:p>
                      <a:pPr algn="ctr"/>
                      <a:r>
                        <a:rPr lang="en-GB" sz="1600" dirty="0"/>
                        <a:t>Tobacco control alliances built valuable new relationships with stakeholders within and beyond their local authority. </a:t>
                      </a:r>
                    </a:p>
                  </a:txBody>
                  <a:tcPr/>
                </a:tc>
                <a:extLst>
                  <a:ext uri="{0D108BD9-81ED-4DB2-BD59-A6C34878D82A}">
                    <a16:rowId xmlns:a16="http://schemas.microsoft.com/office/drawing/2014/main" val="3952417871"/>
                  </a:ext>
                </a:extLst>
              </a:tr>
            </a:tbl>
          </a:graphicData>
        </a:graphic>
      </p:graphicFrame>
      <p:sp>
        <p:nvSpPr>
          <p:cNvPr id="7" name="TextBox 6">
            <a:extLst>
              <a:ext uri="{FF2B5EF4-FFF2-40B4-BE49-F238E27FC236}">
                <a16:creationId xmlns:a16="http://schemas.microsoft.com/office/drawing/2014/main" id="{589EFB24-AD16-461C-8CD4-5BA36D9EF494}"/>
              </a:ext>
            </a:extLst>
          </p:cNvPr>
          <p:cNvSpPr txBox="1"/>
          <p:nvPr/>
        </p:nvSpPr>
        <p:spPr>
          <a:xfrm>
            <a:off x="2823099" y="1215388"/>
            <a:ext cx="10049522" cy="338554"/>
          </a:xfrm>
          <a:prstGeom prst="rect">
            <a:avLst/>
          </a:prstGeom>
          <a:noFill/>
        </p:spPr>
        <p:txBody>
          <a:bodyPr wrap="square" rtlCol="0">
            <a:spAutoFit/>
          </a:bodyPr>
          <a:lstStyle/>
          <a:p>
            <a:r>
              <a:rPr lang="en-US" sz="1600" b="1" dirty="0"/>
              <a:t>How the challenges of COVID-19 were transformed into opportunities</a:t>
            </a:r>
            <a:endParaRPr lang="en-GB" sz="1600" b="1" dirty="0"/>
          </a:p>
        </p:txBody>
      </p:sp>
    </p:spTree>
    <p:extLst>
      <p:ext uri="{BB962C8B-B14F-4D97-AF65-F5344CB8AC3E}">
        <p14:creationId xmlns:p14="http://schemas.microsoft.com/office/powerpoint/2010/main" val="5524739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D5F6E-42AF-408D-B694-05CBA68078F3}"/>
              </a:ext>
            </a:extLst>
          </p:cNvPr>
          <p:cNvSpPr>
            <a:spLocks noGrp="1"/>
          </p:cNvSpPr>
          <p:nvPr>
            <p:ph type="title"/>
          </p:nvPr>
        </p:nvSpPr>
        <p:spPr>
          <a:xfrm>
            <a:off x="838200" y="18255"/>
            <a:ext cx="10515600" cy="1325563"/>
          </a:xfrm>
        </p:spPr>
        <p:txBody>
          <a:bodyPr>
            <a:normAutofit/>
          </a:bodyPr>
          <a:lstStyle/>
          <a:p>
            <a:pPr algn="ctr"/>
            <a:r>
              <a:rPr lang="en-GB" sz="3800" b="1" dirty="0"/>
              <a:t>What were the key takeaways? </a:t>
            </a:r>
          </a:p>
        </p:txBody>
      </p:sp>
      <p:sp>
        <p:nvSpPr>
          <p:cNvPr id="3" name="Content Placeholder 2">
            <a:extLst>
              <a:ext uri="{FF2B5EF4-FFF2-40B4-BE49-F238E27FC236}">
                <a16:creationId xmlns:a16="http://schemas.microsoft.com/office/drawing/2014/main" id="{83659FF7-0D40-4E56-8A76-7E9EB866B5E2}"/>
              </a:ext>
            </a:extLst>
          </p:cNvPr>
          <p:cNvSpPr>
            <a:spLocks noGrp="1"/>
          </p:cNvSpPr>
          <p:nvPr>
            <p:ph idx="1"/>
          </p:nvPr>
        </p:nvSpPr>
        <p:spPr/>
        <p:txBody>
          <a:bodyPr>
            <a:normAutofit/>
          </a:bodyPr>
          <a:lstStyle/>
          <a:p>
            <a:pPr marL="514350" indent="-514350">
              <a:buFont typeface="+mj-lt"/>
              <a:buAutoNum type="arabicPeriod"/>
            </a:pPr>
            <a:r>
              <a:rPr lang="en-GB" dirty="0">
                <a:hlinkClick r:id="rId3" action="ppaction://hlinksldjump"/>
              </a:rPr>
              <a:t>Service models</a:t>
            </a:r>
            <a:r>
              <a:rPr lang="en-GB" dirty="0"/>
              <a:t> rapidly adapted to the impact of COVID-19.</a:t>
            </a:r>
          </a:p>
          <a:p>
            <a:pPr marL="514350" indent="-514350">
              <a:buFont typeface="+mj-lt"/>
              <a:buAutoNum type="arabicPeriod"/>
            </a:pPr>
            <a:endParaRPr lang="en-GB" dirty="0"/>
          </a:p>
          <a:p>
            <a:pPr marL="514350" indent="-514350">
              <a:buFont typeface="+mj-lt"/>
              <a:buAutoNum type="arabicPeriod"/>
            </a:pPr>
            <a:r>
              <a:rPr lang="en-GB" dirty="0"/>
              <a:t>Services with diverse referral pathways fared best filling gaps in </a:t>
            </a:r>
            <a:r>
              <a:rPr lang="en-GB" dirty="0">
                <a:hlinkClick r:id="rId4" action="ppaction://hlinksldjump"/>
              </a:rPr>
              <a:t>NHS provision</a:t>
            </a:r>
            <a:r>
              <a:rPr lang="en-GB" dirty="0"/>
              <a:t> due to COVID-19 </a:t>
            </a:r>
          </a:p>
          <a:p>
            <a:pPr marL="514350" indent="-514350">
              <a:buFont typeface="+mj-lt"/>
              <a:buAutoNum type="arabicPeriod"/>
            </a:pPr>
            <a:endParaRPr lang="en-GB" dirty="0"/>
          </a:p>
          <a:p>
            <a:pPr marL="514350" indent="-514350">
              <a:buFont typeface="+mj-lt"/>
              <a:buAutoNum type="arabicPeriod"/>
            </a:pPr>
            <a:r>
              <a:rPr lang="en-GB" dirty="0"/>
              <a:t>Local authorities maintained </a:t>
            </a:r>
            <a:r>
              <a:rPr lang="en-GB" dirty="0">
                <a:hlinkClick r:id="rId5" action="ppaction://hlinksldjump"/>
              </a:rPr>
              <a:t>comprehensive tobacco control</a:t>
            </a:r>
            <a:endParaRPr lang="en-GB" dirty="0"/>
          </a:p>
          <a:p>
            <a:pPr marL="514350" indent="-514350">
              <a:buFont typeface="+mj-lt"/>
              <a:buAutoNum type="arabicPeriod"/>
            </a:pPr>
            <a:endParaRPr lang="en-GB" dirty="0"/>
          </a:p>
          <a:p>
            <a:pPr marL="514350" indent="-514350">
              <a:buFont typeface="+mj-lt"/>
              <a:buAutoNum type="arabicPeriod"/>
            </a:pPr>
            <a:r>
              <a:rPr lang="en-GB" sz="2800" dirty="0">
                <a:effectLst/>
                <a:latin typeface="Arial" panose="020B0604020202020204" pitchFamily="34" charset="0"/>
                <a:ea typeface="Times New Roman" panose="02020603050405020304" pitchFamily="18" charset="0"/>
              </a:rPr>
              <a:t>Stepped up </a:t>
            </a:r>
            <a:r>
              <a:rPr lang="en-GB" sz="2800" dirty="0">
                <a:effectLst/>
                <a:latin typeface="Arial" panose="020B0604020202020204" pitchFamily="34" charset="0"/>
                <a:ea typeface="Times New Roman" panose="02020603050405020304" pitchFamily="18" charset="0"/>
                <a:hlinkClick r:id="rId6" action="ppaction://hlinksldjump"/>
              </a:rPr>
              <a:t>c</a:t>
            </a:r>
            <a:r>
              <a:rPr lang="en-GB" dirty="0">
                <a:hlinkClick r:id="rId6" action="ppaction://hlinksldjump"/>
              </a:rPr>
              <a:t>ommunications</a:t>
            </a:r>
            <a:r>
              <a:rPr lang="en-GB" dirty="0"/>
              <a:t> </a:t>
            </a:r>
            <a:r>
              <a:rPr lang="en-GB" sz="2800" dirty="0">
                <a:effectLst/>
                <a:latin typeface="Arial" panose="020B0604020202020204" pitchFamily="34" charset="0"/>
                <a:ea typeface="Times New Roman" panose="02020603050405020304" pitchFamily="18" charset="0"/>
              </a:rPr>
              <a:t>activity</a:t>
            </a:r>
            <a:endParaRPr lang="en-GB" dirty="0"/>
          </a:p>
        </p:txBody>
      </p:sp>
    </p:spTree>
    <p:extLst>
      <p:ext uri="{BB962C8B-B14F-4D97-AF65-F5344CB8AC3E}">
        <p14:creationId xmlns:p14="http://schemas.microsoft.com/office/powerpoint/2010/main" val="8202709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B91F14-B42E-4BBD-80C1-D6D436778E00}"/>
              </a:ext>
            </a:extLst>
          </p:cNvPr>
          <p:cNvSpPr>
            <a:spLocks noGrp="1"/>
          </p:cNvSpPr>
          <p:nvPr>
            <p:ph type="title"/>
          </p:nvPr>
        </p:nvSpPr>
        <p:spPr>
          <a:xfrm>
            <a:off x="838200" y="-122896"/>
            <a:ext cx="10515600" cy="1325563"/>
          </a:xfrm>
        </p:spPr>
        <p:txBody>
          <a:bodyPr>
            <a:normAutofit/>
          </a:bodyPr>
          <a:lstStyle/>
          <a:p>
            <a:pPr algn="ctr"/>
            <a:r>
              <a:rPr lang="en-GB" sz="3800" b="1" dirty="0"/>
              <a:t>1. Service Models</a:t>
            </a:r>
          </a:p>
        </p:txBody>
      </p:sp>
      <p:sp>
        <p:nvSpPr>
          <p:cNvPr id="3" name="Content Placeholder 2">
            <a:extLst>
              <a:ext uri="{FF2B5EF4-FFF2-40B4-BE49-F238E27FC236}">
                <a16:creationId xmlns:a16="http://schemas.microsoft.com/office/drawing/2014/main" id="{1EB3230D-17A8-49D0-A26D-861A9628802A}"/>
              </a:ext>
            </a:extLst>
          </p:cNvPr>
          <p:cNvSpPr>
            <a:spLocks noGrp="1"/>
          </p:cNvSpPr>
          <p:nvPr>
            <p:ph idx="1"/>
          </p:nvPr>
        </p:nvSpPr>
        <p:spPr>
          <a:xfrm>
            <a:off x="301182" y="1726372"/>
            <a:ext cx="3986338" cy="4591050"/>
          </a:xfrm>
        </p:spPr>
        <p:txBody>
          <a:bodyPr>
            <a:noAutofit/>
          </a:bodyPr>
          <a:lstStyle/>
          <a:p>
            <a:pPr algn="just"/>
            <a:r>
              <a:rPr lang="en-GB" sz="1800" dirty="0"/>
              <a:t>The biggest shift was the transition to remote service models – 110 out of 111 local authorities abandoned face-to-face support following the March lockdown. By September only 18% of local authorities offered face-to-face support.</a:t>
            </a:r>
          </a:p>
          <a:p>
            <a:pPr marL="0" indent="0" algn="just">
              <a:buNone/>
            </a:pPr>
            <a:endParaRPr lang="en-GB" sz="1800" dirty="0"/>
          </a:p>
          <a:p>
            <a:pPr algn="just"/>
            <a:r>
              <a:rPr lang="en-GB" sz="1800" dirty="0"/>
              <a:t>There was however considerable variation in the specific remote services offered by different local authorities, shown in Figure 1. </a:t>
            </a:r>
          </a:p>
          <a:p>
            <a:endParaRPr lang="en-GB" sz="1800" dirty="0"/>
          </a:p>
          <a:p>
            <a:pPr marL="0" indent="0">
              <a:buNone/>
            </a:pPr>
            <a:endParaRPr lang="en-GB" sz="1800" dirty="0"/>
          </a:p>
          <a:p>
            <a:endParaRPr lang="en-GB" sz="1800" dirty="0"/>
          </a:p>
        </p:txBody>
      </p:sp>
      <p:sp>
        <p:nvSpPr>
          <p:cNvPr id="6" name="TextBox 5">
            <a:extLst>
              <a:ext uri="{FF2B5EF4-FFF2-40B4-BE49-F238E27FC236}">
                <a16:creationId xmlns:a16="http://schemas.microsoft.com/office/drawing/2014/main" id="{BE2F0DF1-2609-4C4F-AD17-3EA622F296A2}"/>
              </a:ext>
            </a:extLst>
          </p:cNvPr>
          <p:cNvSpPr txBox="1"/>
          <p:nvPr/>
        </p:nvSpPr>
        <p:spPr>
          <a:xfrm>
            <a:off x="4787640" y="1433984"/>
            <a:ext cx="6677743" cy="584775"/>
          </a:xfrm>
          <a:prstGeom prst="rect">
            <a:avLst/>
          </a:prstGeom>
          <a:noFill/>
        </p:spPr>
        <p:txBody>
          <a:bodyPr wrap="square" rtlCol="0">
            <a:spAutoFit/>
          </a:bodyPr>
          <a:lstStyle/>
          <a:p>
            <a:r>
              <a:rPr lang="en-GB" sz="1600" b="1" dirty="0"/>
              <a:t>Methods used by stop smoking services to provide advice: commissioned for 2020/21, used during lockdown, and used at the time of the survey</a:t>
            </a:r>
          </a:p>
        </p:txBody>
      </p:sp>
      <p:pic>
        <p:nvPicPr>
          <p:cNvPr id="8" name="Picture 7">
            <a:extLst>
              <a:ext uri="{FF2B5EF4-FFF2-40B4-BE49-F238E27FC236}">
                <a16:creationId xmlns:a16="http://schemas.microsoft.com/office/drawing/2014/main" id="{6C682416-1FC3-4541-A619-1C8BA5A8A589}"/>
              </a:ext>
            </a:extLst>
          </p:cNvPr>
          <p:cNvPicPr>
            <a:picLocks noChangeAspect="1"/>
          </p:cNvPicPr>
          <p:nvPr/>
        </p:nvPicPr>
        <p:blipFill>
          <a:blip r:embed="rId3"/>
          <a:stretch>
            <a:fillRect/>
          </a:stretch>
        </p:blipFill>
        <p:spPr>
          <a:xfrm>
            <a:off x="4521300" y="2086985"/>
            <a:ext cx="7210425" cy="4591050"/>
          </a:xfrm>
          <a:prstGeom prst="rect">
            <a:avLst/>
          </a:prstGeom>
        </p:spPr>
      </p:pic>
    </p:spTree>
    <p:extLst>
      <p:ext uri="{BB962C8B-B14F-4D97-AF65-F5344CB8AC3E}">
        <p14:creationId xmlns:p14="http://schemas.microsoft.com/office/powerpoint/2010/main" val="18828921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CA4D8B2-B9D8-4B39-B171-4565A87EE1F2}"/>
              </a:ext>
            </a:extLst>
          </p:cNvPr>
          <p:cNvSpPr>
            <a:spLocks noGrp="1"/>
          </p:cNvSpPr>
          <p:nvPr>
            <p:ph idx="1"/>
          </p:nvPr>
        </p:nvSpPr>
        <p:spPr>
          <a:xfrm>
            <a:off x="24337" y="822848"/>
            <a:ext cx="11921400" cy="674963"/>
          </a:xfrm>
        </p:spPr>
        <p:txBody>
          <a:bodyPr>
            <a:normAutofit/>
          </a:bodyPr>
          <a:lstStyle/>
          <a:p>
            <a:r>
              <a:rPr lang="en-GB" sz="1800" dirty="0"/>
              <a:t>Survey respondents praised the advantages of remote service delivery but also identified limitations, shown below.</a:t>
            </a:r>
          </a:p>
        </p:txBody>
      </p:sp>
      <p:sp>
        <p:nvSpPr>
          <p:cNvPr id="4" name="Title 1">
            <a:extLst>
              <a:ext uri="{FF2B5EF4-FFF2-40B4-BE49-F238E27FC236}">
                <a16:creationId xmlns:a16="http://schemas.microsoft.com/office/drawing/2014/main" id="{76E71DAD-40B2-4047-96F8-A3F12BDB5729}"/>
              </a:ext>
            </a:extLst>
          </p:cNvPr>
          <p:cNvSpPr>
            <a:spLocks noGrp="1"/>
          </p:cNvSpPr>
          <p:nvPr>
            <p:ph type="title"/>
          </p:nvPr>
        </p:nvSpPr>
        <p:spPr>
          <a:xfrm>
            <a:off x="1204546" y="0"/>
            <a:ext cx="9782908" cy="1024781"/>
          </a:xfrm>
        </p:spPr>
        <p:txBody>
          <a:bodyPr>
            <a:normAutofit/>
          </a:bodyPr>
          <a:lstStyle/>
          <a:p>
            <a:pPr algn="ctr"/>
            <a:r>
              <a:rPr lang="en-GB" sz="3800" b="1" dirty="0"/>
              <a:t>1. Service Models</a:t>
            </a:r>
          </a:p>
        </p:txBody>
      </p:sp>
      <p:pic>
        <p:nvPicPr>
          <p:cNvPr id="22" name="Picture 21">
            <a:extLst>
              <a:ext uri="{FF2B5EF4-FFF2-40B4-BE49-F238E27FC236}">
                <a16:creationId xmlns:a16="http://schemas.microsoft.com/office/drawing/2014/main" id="{305BD9EF-0A3A-4D64-85E3-1DA8426F0F13}"/>
              </a:ext>
            </a:extLst>
          </p:cNvPr>
          <p:cNvPicPr>
            <a:picLocks noChangeAspect="1"/>
          </p:cNvPicPr>
          <p:nvPr/>
        </p:nvPicPr>
        <p:blipFill rotWithShape="1">
          <a:blip r:embed="rId3"/>
          <a:srcRect l="13269" t="28231" r="33884" b="20396"/>
          <a:stretch/>
        </p:blipFill>
        <p:spPr>
          <a:xfrm>
            <a:off x="1116292" y="1640805"/>
            <a:ext cx="9817894" cy="5132857"/>
          </a:xfrm>
          <a:prstGeom prst="rect">
            <a:avLst/>
          </a:prstGeom>
        </p:spPr>
      </p:pic>
      <p:sp>
        <p:nvSpPr>
          <p:cNvPr id="2" name="TextBox 1">
            <a:extLst>
              <a:ext uri="{FF2B5EF4-FFF2-40B4-BE49-F238E27FC236}">
                <a16:creationId xmlns:a16="http://schemas.microsoft.com/office/drawing/2014/main" id="{BA64FA5C-E6EE-4627-85FF-DF9AD2DDCE20}"/>
              </a:ext>
            </a:extLst>
          </p:cNvPr>
          <p:cNvSpPr txBox="1"/>
          <p:nvPr/>
        </p:nvSpPr>
        <p:spPr>
          <a:xfrm>
            <a:off x="2784217" y="1284495"/>
            <a:ext cx="6623566" cy="338554"/>
          </a:xfrm>
          <a:prstGeom prst="rect">
            <a:avLst/>
          </a:prstGeom>
          <a:noFill/>
        </p:spPr>
        <p:txBody>
          <a:bodyPr wrap="square" rtlCol="0">
            <a:spAutoFit/>
          </a:bodyPr>
          <a:lstStyle/>
          <a:p>
            <a:r>
              <a:rPr lang="en-US" sz="1600" b="1" dirty="0"/>
              <a:t>The advantages and disadvantages of remote service provision</a:t>
            </a:r>
            <a:endParaRPr lang="en-GB" sz="1600" b="1" dirty="0"/>
          </a:p>
        </p:txBody>
      </p:sp>
    </p:spTree>
    <p:extLst>
      <p:ext uri="{BB962C8B-B14F-4D97-AF65-F5344CB8AC3E}">
        <p14:creationId xmlns:p14="http://schemas.microsoft.com/office/powerpoint/2010/main" val="30034396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8D3BE-B754-40C9-8EFA-40D97001854F}"/>
              </a:ext>
            </a:extLst>
          </p:cNvPr>
          <p:cNvSpPr>
            <a:spLocks noGrp="1"/>
          </p:cNvSpPr>
          <p:nvPr>
            <p:ph type="title"/>
          </p:nvPr>
        </p:nvSpPr>
        <p:spPr>
          <a:xfrm>
            <a:off x="838200" y="-132521"/>
            <a:ext cx="10515600" cy="1272208"/>
          </a:xfrm>
        </p:spPr>
        <p:txBody>
          <a:bodyPr>
            <a:normAutofit/>
          </a:bodyPr>
          <a:lstStyle/>
          <a:p>
            <a:pPr algn="ctr"/>
            <a:r>
              <a:rPr lang="en-GB" sz="3800" b="1" dirty="0"/>
              <a:t>1. Service Models</a:t>
            </a:r>
          </a:p>
        </p:txBody>
      </p:sp>
      <p:sp>
        <p:nvSpPr>
          <p:cNvPr id="11" name="Content Placeholder 10">
            <a:extLst>
              <a:ext uri="{FF2B5EF4-FFF2-40B4-BE49-F238E27FC236}">
                <a16:creationId xmlns:a16="http://schemas.microsoft.com/office/drawing/2014/main" id="{EF118853-11C3-4BBB-B20D-356336EB7275}"/>
              </a:ext>
            </a:extLst>
          </p:cNvPr>
          <p:cNvSpPr>
            <a:spLocks noGrp="1"/>
          </p:cNvSpPr>
          <p:nvPr>
            <p:ph idx="1"/>
          </p:nvPr>
        </p:nvSpPr>
        <p:spPr>
          <a:xfrm>
            <a:off x="260073" y="1535613"/>
            <a:ext cx="11671854" cy="4424920"/>
          </a:xfrm>
        </p:spPr>
        <p:txBody>
          <a:bodyPr>
            <a:normAutofit/>
          </a:bodyPr>
          <a:lstStyle/>
          <a:p>
            <a:pPr algn="just"/>
            <a:r>
              <a:rPr lang="en-GB" sz="1800" dirty="0"/>
              <a:t>Whilst remote support for smoking cessation was a necessary and welcome innovation that has brought benefits with it, the limitations also demonstrate that remote support alone does not appear to be sufficient in meeting the needs of the whole population of smokers.</a:t>
            </a:r>
          </a:p>
          <a:p>
            <a:pPr marL="0" indent="0" algn="just">
              <a:buNone/>
            </a:pPr>
            <a:endParaRPr lang="en-GB" sz="1800" b="1" u="sng" dirty="0"/>
          </a:p>
          <a:p>
            <a:pPr marL="0" indent="0" algn="just">
              <a:buNone/>
            </a:pPr>
            <a:r>
              <a:rPr lang="en-GB" sz="3000" b="1" dirty="0">
                <a:latin typeface="+mn-lt"/>
              </a:rPr>
              <a:t>Recommendation</a:t>
            </a:r>
            <a:endParaRPr lang="en-GB" sz="3000" b="1" u="sng" dirty="0"/>
          </a:p>
          <a:p>
            <a:pPr algn="just">
              <a:buFont typeface="Wingdings" panose="05000000000000000000" pitchFamily="2" charset="2"/>
              <a:buChar char="Ø"/>
            </a:pPr>
            <a:r>
              <a:rPr lang="en-US" sz="1800" dirty="0"/>
              <a:t>Local authorities should consider how lessons from the innovation this year can be best applied in the future to meet the needs of all smokers in the most effective way. </a:t>
            </a:r>
          </a:p>
          <a:p>
            <a:pPr algn="just">
              <a:buFont typeface="Wingdings" panose="05000000000000000000" pitchFamily="2" charset="2"/>
              <a:buChar char="Ø"/>
            </a:pPr>
            <a:r>
              <a:rPr lang="en-US" sz="1800" dirty="0"/>
              <a:t>Remote support may need to be complemented by face-to-face services for populations that are unable or unwilling to access remote support. </a:t>
            </a:r>
          </a:p>
          <a:p>
            <a:pPr algn="just">
              <a:buFont typeface="Wingdings" panose="05000000000000000000" pitchFamily="2" charset="2"/>
              <a:buChar char="Ø"/>
            </a:pPr>
            <a:r>
              <a:rPr lang="en-US" sz="1800" dirty="0"/>
              <a:t>It is likely that many services will continue to be remote through 2021; this provides an opportunity to evaluate these methods before determining the profile of longer-term service models that meet the needs of all smokers.</a:t>
            </a:r>
            <a:endParaRPr lang="en-GB" sz="1800" dirty="0"/>
          </a:p>
        </p:txBody>
      </p:sp>
    </p:spTree>
    <p:extLst>
      <p:ext uri="{BB962C8B-B14F-4D97-AF65-F5344CB8AC3E}">
        <p14:creationId xmlns:p14="http://schemas.microsoft.com/office/powerpoint/2010/main" val="27509444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EECC0F-2C9A-4FC3-9F1A-8414D697BD92}"/>
              </a:ext>
            </a:extLst>
          </p:cNvPr>
          <p:cNvSpPr>
            <a:spLocks noGrp="1"/>
          </p:cNvSpPr>
          <p:nvPr>
            <p:ph type="title"/>
          </p:nvPr>
        </p:nvSpPr>
        <p:spPr>
          <a:xfrm>
            <a:off x="838200" y="-115173"/>
            <a:ext cx="10515600" cy="1325563"/>
          </a:xfrm>
        </p:spPr>
        <p:txBody>
          <a:bodyPr>
            <a:normAutofit/>
          </a:bodyPr>
          <a:lstStyle/>
          <a:p>
            <a:pPr algn="ctr"/>
            <a:r>
              <a:rPr lang="en-GB" sz="3800" b="1" dirty="0"/>
              <a:t>2. NHS collaboration</a:t>
            </a:r>
          </a:p>
        </p:txBody>
      </p:sp>
      <p:sp>
        <p:nvSpPr>
          <p:cNvPr id="3" name="Content Placeholder 2">
            <a:extLst>
              <a:ext uri="{FF2B5EF4-FFF2-40B4-BE49-F238E27FC236}">
                <a16:creationId xmlns:a16="http://schemas.microsoft.com/office/drawing/2014/main" id="{DE54F346-A818-45AF-8111-98FD805F0AE2}"/>
              </a:ext>
            </a:extLst>
          </p:cNvPr>
          <p:cNvSpPr>
            <a:spLocks noGrp="1"/>
          </p:cNvSpPr>
          <p:nvPr>
            <p:ph idx="1"/>
          </p:nvPr>
        </p:nvSpPr>
        <p:spPr>
          <a:xfrm>
            <a:off x="838200" y="1740024"/>
            <a:ext cx="10515600" cy="2316884"/>
          </a:xfrm>
        </p:spPr>
        <p:txBody>
          <a:bodyPr>
            <a:normAutofit/>
          </a:bodyPr>
          <a:lstStyle/>
          <a:p>
            <a:pPr algn="just"/>
            <a:r>
              <a:rPr lang="en-GB" sz="1800" dirty="0"/>
              <a:t>Although survey respondents weren’t specifically asked about changes in NHS capacity and referrals, a decline in capacity in primary or secondary care, or a decline in referrals, was reported in free-text answers by two thirds (67%) of surveyed local authorities.</a:t>
            </a:r>
          </a:p>
          <a:p>
            <a:pPr algn="just"/>
            <a:endParaRPr lang="en-GB" sz="1800" dirty="0"/>
          </a:p>
          <a:p>
            <a:pPr algn="just"/>
            <a:r>
              <a:rPr lang="en-GB" sz="1800" dirty="0"/>
              <a:t>NHS providers were and have been under intense pressure, reducing their capacity to address smoking. Stop smoking services that had diverse referral pathways, especially opportunities for self-referral, fared better than services which were more reliant on client referrals from NHS services and staff.</a:t>
            </a:r>
          </a:p>
        </p:txBody>
      </p:sp>
      <p:sp>
        <p:nvSpPr>
          <p:cNvPr id="4" name="Title 1">
            <a:extLst>
              <a:ext uri="{FF2B5EF4-FFF2-40B4-BE49-F238E27FC236}">
                <a16:creationId xmlns:a16="http://schemas.microsoft.com/office/drawing/2014/main" id="{C7AB6B0B-49BE-41BE-B43B-29CDA9BDC79C}"/>
              </a:ext>
            </a:extLst>
          </p:cNvPr>
          <p:cNvSpPr txBox="1">
            <a:spLocks/>
          </p:cNvSpPr>
          <p:nvPr/>
        </p:nvSpPr>
        <p:spPr>
          <a:xfrm>
            <a:off x="838200" y="3804649"/>
            <a:ext cx="10515600" cy="92555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000" b="1" dirty="0">
                <a:latin typeface="+mn-lt"/>
              </a:rPr>
              <a:t>Recommendation</a:t>
            </a:r>
          </a:p>
        </p:txBody>
      </p:sp>
      <p:sp>
        <p:nvSpPr>
          <p:cNvPr id="5" name="Title 1">
            <a:extLst>
              <a:ext uri="{FF2B5EF4-FFF2-40B4-BE49-F238E27FC236}">
                <a16:creationId xmlns:a16="http://schemas.microsoft.com/office/drawing/2014/main" id="{32DC6678-C0A9-4C3A-AECB-186C9E82430D}"/>
              </a:ext>
            </a:extLst>
          </p:cNvPr>
          <p:cNvSpPr txBox="1">
            <a:spLocks/>
          </p:cNvSpPr>
          <p:nvPr/>
        </p:nvSpPr>
        <p:spPr>
          <a:xfrm>
            <a:off x="838200" y="794564"/>
            <a:ext cx="10515600" cy="101361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000" b="1" dirty="0">
                <a:latin typeface="+mn-lt"/>
              </a:rPr>
              <a:t>What respondents told us</a:t>
            </a:r>
          </a:p>
        </p:txBody>
      </p:sp>
      <p:sp>
        <p:nvSpPr>
          <p:cNvPr id="6" name="Content Placeholder 2">
            <a:extLst>
              <a:ext uri="{FF2B5EF4-FFF2-40B4-BE49-F238E27FC236}">
                <a16:creationId xmlns:a16="http://schemas.microsoft.com/office/drawing/2014/main" id="{6EE1302A-3495-4084-9191-DAD3B5842793}"/>
              </a:ext>
            </a:extLst>
          </p:cNvPr>
          <p:cNvSpPr txBox="1">
            <a:spLocks/>
          </p:cNvSpPr>
          <p:nvPr/>
        </p:nvSpPr>
        <p:spPr>
          <a:xfrm>
            <a:off x="838200" y="4711417"/>
            <a:ext cx="10515600" cy="116695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buFont typeface="Wingdings" panose="05000000000000000000" pitchFamily="2" charset="2"/>
              <a:buChar char="Ø"/>
            </a:pPr>
            <a:r>
              <a:rPr lang="en-GB" sz="1800" dirty="0"/>
              <a:t>As pressure on the NHS eases, local authorities should explore ways to strengthen links with NHS partners, ensuring that primary care referral pathways that have been interrupted during COVID-19 are restored. The roll-out of the </a:t>
            </a:r>
            <a:r>
              <a:rPr lang="en-GB" sz="1800" dirty="0">
                <a:hlinkClick r:id="rId3"/>
              </a:rPr>
              <a:t>NHS Long Term Plan </a:t>
            </a:r>
            <a:r>
              <a:rPr lang="en-GB" sz="1800" dirty="0"/>
              <a:t>in 2021 will create new opportunities to address tobacco dependence in acute, mental health and maternity settings. </a:t>
            </a:r>
          </a:p>
        </p:txBody>
      </p:sp>
    </p:spTree>
    <p:extLst>
      <p:ext uri="{BB962C8B-B14F-4D97-AF65-F5344CB8AC3E}">
        <p14:creationId xmlns:p14="http://schemas.microsoft.com/office/powerpoint/2010/main" val="1631258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924553EA454694B8CD2AA52A00C529E" ma:contentTypeVersion="10" ma:contentTypeDescription="Create a new document." ma:contentTypeScope="" ma:versionID="d313d9d76b24b276bccb0d7dd3b633f3">
  <xsd:schema xmlns:xsd="http://www.w3.org/2001/XMLSchema" xmlns:xs="http://www.w3.org/2001/XMLSchema" xmlns:p="http://schemas.microsoft.com/office/2006/metadata/properties" xmlns:ns2="3a4543a0-6766-456e-a2ee-4414459d9a0a" targetNamespace="http://schemas.microsoft.com/office/2006/metadata/properties" ma:root="true" ma:fieldsID="257d6d52eac0a6f218c51c8fe069df26" ns2:_="">
    <xsd:import namespace="3a4543a0-6766-456e-a2ee-4414459d9a0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4543a0-6766-456e-a2ee-4414459d9a0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66DF6BC-6057-431F-BA01-7BB5300011CF}"/>
</file>

<file path=customXml/itemProps2.xml><?xml version="1.0" encoding="utf-8"?>
<ds:datastoreItem xmlns:ds="http://schemas.openxmlformats.org/officeDocument/2006/customXml" ds:itemID="{3F74E8EC-40B8-47F9-ACF3-24EC08929500}"/>
</file>

<file path=customXml/itemProps3.xml><?xml version="1.0" encoding="utf-8"?>
<ds:datastoreItem xmlns:ds="http://schemas.openxmlformats.org/officeDocument/2006/customXml" ds:itemID="{1BEDF0BE-A8BE-4FF4-9336-C2FF2A59FD6C}"/>
</file>

<file path=docProps/app.xml><?xml version="1.0" encoding="utf-8"?>
<Properties xmlns="http://schemas.openxmlformats.org/officeDocument/2006/extended-properties" xmlns:vt="http://schemas.openxmlformats.org/officeDocument/2006/docPropsVTypes">
  <TotalTime>17927</TotalTime>
  <Words>2403</Words>
  <Application>Microsoft Office PowerPoint</Application>
  <PresentationFormat>Widescreen</PresentationFormat>
  <Paragraphs>204</Paragraphs>
  <Slides>14</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Wingdings</vt:lpstr>
      <vt:lpstr>Office Theme</vt:lpstr>
      <vt:lpstr>PowerPoint Presentation</vt:lpstr>
      <vt:lpstr>PowerPoint Presentation</vt:lpstr>
      <vt:lpstr>Background </vt:lpstr>
      <vt:lpstr>Local authorities transformed challenges of the pandemic into opportunities</vt:lpstr>
      <vt:lpstr>What were the key takeaways? </vt:lpstr>
      <vt:lpstr>1. Service Models</vt:lpstr>
      <vt:lpstr>1. Service Models</vt:lpstr>
      <vt:lpstr>1. Service Models</vt:lpstr>
      <vt:lpstr>2. NHS collaboration</vt:lpstr>
      <vt:lpstr>3. Comprehensive tobacco control activity</vt:lpstr>
      <vt:lpstr>Reaching Vulnerable Groups</vt:lpstr>
      <vt:lpstr>4. Communications</vt:lpstr>
      <vt:lpstr>Conclusions – Planning for COVID-19 Recovery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Stepping up: The response of stop smoking services in England to the COVID-19 pandemic</dc:title>
  <dc:creator>Bradley Myers</dc:creator>
  <cp:lastModifiedBy>Bradley Myers</cp:lastModifiedBy>
  <cp:revision>180</cp:revision>
  <dcterms:created xsi:type="dcterms:W3CDTF">2020-12-22T09:19:30Z</dcterms:created>
  <dcterms:modified xsi:type="dcterms:W3CDTF">2021-01-26T09:09:00Z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0x0101008924553EA454694B8CD2AA52A00C529E</vt:lpwstr>
  </property>
</Properties>
</file>