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1" r:id="rId5"/>
    <p:sldId id="492" r:id="rId6"/>
    <p:sldId id="498" r:id="rId7"/>
    <p:sldId id="493" r:id="rId8"/>
    <p:sldId id="263" r:id="rId9"/>
    <p:sldId id="476" r:id="rId10"/>
    <p:sldId id="494" r:id="rId11"/>
    <p:sldId id="477" r:id="rId12"/>
    <p:sldId id="478" r:id="rId13"/>
    <p:sldId id="496"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Ward (MED - Staff)" initials="EW(S" lastIdx="1" clrIdx="0">
    <p:extLst>
      <p:ext uri="{19B8F6BF-5375-455C-9EA6-DF929625EA0E}">
        <p15:presenceInfo xmlns:p15="http://schemas.microsoft.com/office/powerpoint/2012/main" userId="S::wk311073@UEA.AC.UK::d630571e-96a2-4394-a05e-38eda19b0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6487C-2B6D-41AA-9F43-563D61CCD2EC}" v="28" dt="2022-06-13T21:42:02.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8" y="28"/>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Notley" userId="3fd8be43-5ec4-4ab4-bb01-1e465b8a53ba" providerId="ADAL" clId="{12B6487C-2B6D-41AA-9F43-563D61CCD2EC}"/>
    <pc:docChg chg="undo redo custSel addSld delSld modSld sldOrd">
      <pc:chgData name="Caitlin Notley" userId="3fd8be43-5ec4-4ab4-bb01-1e465b8a53ba" providerId="ADAL" clId="{12B6487C-2B6D-41AA-9F43-563D61CCD2EC}" dt="2022-06-13T21:46:31.535" v="2514" actId="6549"/>
      <pc:docMkLst>
        <pc:docMk/>
      </pc:docMkLst>
      <pc:sldChg chg="ord">
        <pc:chgData name="Caitlin Notley" userId="3fd8be43-5ec4-4ab4-bb01-1e465b8a53ba" providerId="ADAL" clId="{12B6487C-2B6D-41AA-9F43-563D61CCD2EC}" dt="2022-06-09T13:32:12.018" v="2"/>
        <pc:sldMkLst>
          <pc:docMk/>
          <pc:sldMk cId="3940138656" sldId="258"/>
        </pc:sldMkLst>
      </pc:sldChg>
      <pc:sldChg chg="del ord">
        <pc:chgData name="Caitlin Notley" userId="3fd8be43-5ec4-4ab4-bb01-1e465b8a53ba" providerId="ADAL" clId="{12B6487C-2B6D-41AA-9F43-563D61CCD2EC}" dt="2022-06-12T21:30:47.918" v="1125" actId="47"/>
        <pc:sldMkLst>
          <pc:docMk/>
          <pc:sldMk cId="1076040438" sldId="262"/>
        </pc:sldMkLst>
      </pc:sldChg>
      <pc:sldChg chg="modSp mod ord">
        <pc:chgData name="Caitlin Notley" userId="3fd8be43-5ec4-4ab4-bb01-1e465b8a53ba" providerId="ADAL" clId="{12B6487C-2B6D-41AA-9F43-563D61CCD2EC}" dt="2022-06-12T21:23:10.605" v="884" actId="20577"/>
        <pc:sldMkLst>
          <pc:docMk/>
          <pc:sldMk cId="3998576779" sldId="263"/>
        </pc:sldMkLst>
        <pc:spChg chg="mod">
          <ac:chgData name="Caitlin Notley" userId="3fd8be43-5ec4-4ab4-bb01-1e465b8a53ba" providerId="ADAL" clId="{12B6487C-2B6D-41AA-9F43-563D61CCD2EC}" dt="2022-06-09T13:36:30.273" v="78" actId="20577"/>
          <ac:spMkLst>
            <pc:docMk/>
            <pc:sldMk cId="3998576779" sldId="263"/>
            <ac:spMk id="2" creationId="{4FED1656-276C-4453-A4EC-3D9EC83B1A94}"/>
          </ac:spMkLst>
        </pc:spChg>
        <pc:spChg chg="mod">
          <ac:chgData name="Caitlin Notley" userId="3fd8be43-5ec4-4ab4-bb01-1e465b8a53ba" providerId="ADAL" clId="{12B6487C-2B6D-41AA-9F43-563D61CCD2EC}" dt="2022-06-12T21:23:10.605" v="884" actId="20577"/>
          <ac:spMkLst>
            <pc:docMk/>
            <pc:sldMk cId="3998576779" sldId="263"/>
            <ac:spMk id="3" creationId="{45DC9333-9D8E-45A7-A72E-0ADBFBD4F475}"/>
          </ac:spMkLst>
        </pc:spChg>
      </pc:sldChg>
      <pc:sldChg chg="modSp mod ord">
        <pc:chgData name="Caitlin Notley" userId="3fd8be43-5ec4-4ab4-bb01-1e465b8a53ba" providerId="ADAL" clId="{12B6487C-2B6D-41AA-9F43-563D61CCD2EC}" dt="2022-06-12T21:21:13.667" v="860" actId="6549"/>
        <pc:sldMkLst>
          <pc:docMk/>
          <pc:sldMk cId="822350485" sldId="476"/>
        </pc:sldMkLst>
        <pc:spChg chg="mod">
          <ac:chgData name="Caitlin Notley" userId="3fd8be43-5ec4-4ab4-bb01-1e465b8a53ba" providerId="ADAL" clId="{12B6487C-2B6D-41AA-9F43-563D61CCD2EC}" dt="2022-06-09T13:39:30.472" v="241" actId="20577"/>
          <ac:spMkLst>
            <pc:docMk/>
            <pc:sldMk cId="822350485" sldId="476"/>
            <ac:spMk id="2" creationId="{4FED1656-276C-4453-A4EC-3D9EC83B1A94}"/>
          </ac:spMkLst>
        </pc:spChg>
        <pc:spChg chg="mod">
          <ac:chgData name="Caitlin Notley" userId="3fd8be43-5ec4-4ab4-bb01-1e465b8a53ba" providerId="ADAL" clId="{12B6487C-2B6D-41AA-9F43-563D61CCD2EC}" dt="2022-06-12T21:21:13.667" v="860" actId="6549"/>
          <ac:spMkLst>
            <pc:docMk/>
            <pc:sldMk cId="822350485" sldId="476"/>
            <ac:spMk id="3" creationId="{45DC9333-9D8E-45A7-A72E-0ADBFBD4F475}"/>
          </ac:spMkLst>
        </pc:spChg>
      </pc:sldChg>
      <pc:sldChg chg="addSp delSp modSp mod ord setBg setClrOvrMap">
        <pc:chgData name="Caitlin Notley" userId="3fd8be43-5ec4-4ab4-bb01-1e465b8a53ba" providerId="ADAL" clId="{12B6487C-2B6D-41AA-9F43-563D61CCD2EC}" dt="2022-06-13T13:53:23.177" v="1419" actId="313"/>
        <pc:sldMkLst>
          <pc:docMk/>
          <pc:sldMk cId="924235931" sldId="477"/>
        </pc:sldMkLst>
        <pc:spChg chg="mod ord">
          <ac:chgData name="Caitlin Notley" userId="3fd8be43-5ec4-4ab4-bb01-1e465b8a53ba" providerId="ADAL" clId="{12B6487C-2B6D-41AA-9F43-563D61CCD2EC}" dt="2022-06-13T12:48:26.405" v="1214" actId="26606"/>
          <ac:spMkLst>
            <pc:docMk/>
            <pc:sldMk cId="924235931" sldId="477"/>
            <ac:spMk id="2" creationId="{4FED1656-276C-4453-A4EC-3D9EC83B1A94}"/>
          </ac:spMkLst>
        </pc:spChg>
        <pc:spChg chg="mod ord">
          <ac:chgData name="Caitlin Notley" userId="3fd8be43-5ec4-4ab4-bb01-1e465b8a53ba" providerId="ADAL" clId="{12B6487C-2B6D-41AA-9F43-563D61CCD2EC}" dt="2022-06-13T13:53:23.177" v="1419" actId="313"/>
          <ac:spMkLst>
            <pc:docMk/>
            <pc:sldMk cId="924235931" sldId="477"/>
            <ac:spMk id="3" creationId="{45DC9333-9D8E-45A7-A72E-0ADBFBD4F475}"/>
          </ac:spMkLst>
        </pc:spChg>
        <pc:spChg chg="add del">
          <ac:chgData name="Caitlin Notley" userId="3fd8be43-5ec4-4ab4-bb01-1e465b8a53ba" providerId="ADAL" clId="{12B6487C-2B6D-41AA-9F43-563D61CCD2EC}" dt="2022-06-13T12:48:26.405" v="1214" actId="26606"/>
          <ac:spMkLst>
            <pc:docMk/>
            <pc:sldMk cId="924235931" sldId="477"/>
            <ac:spMk id="7" creationId="{B5809B1F-0726-44C0-B0A1-7FCE2A129E20}"/>
          </ac:spMkLst>
        </pc:spChg>
        <pc:spChg chg="add del">
          <ac:chgData name="Caitlin Notley" userId="3fd8be43-5ec4-4ab4-bb01-1e465b8a53ba" providerId="ADAL" clId="{12B6487C-2B6D-41AA-9F43-563D61CCD2EC}" dt="2022-06-13T12:48:26.405" v="1214" actId="26606"/>
          <ac:spMkLst>
            <pc:docMk/>
            <pc:sldMk cId="924235931" sldId="477"/>
            <ac:spMk id="8" creationId="{26EE9A0B-C601-4E3F-8541-29CA20DE1186}"/>
          </ac:spMkLst>
        </pc:spChg>
        <pc:spChg chg="add del">
          <ac:chgData name="Caitlin Notley" userId="3fd8be43-5ec4-4ab4-bb01-1e465b8a53ba" providerId="ADAL" clId="{12B6487C-2B6D-41AA-9F43-563D61CCD2EC}" dt="2022-06-13T12:48:13.059" v="1212" actId="26606"/>
          <ac:spMkLst>
            <pc:docMk/>
            <pc:sldMk cId="924235931" sldId="477"/>
            <ac:spMk id="10" creationId="{35C956CA-A8FB-4F91-A258-FBE459CD99FC}"/>
          </ac:spMkLst>
        </pc:spChg>
        <pc:spChg chg="add del">
          <ac:chgData name="Caitlin Notley" userId="3fd8be43-5ec4-4ab4-bb01-1e465b8a53ba" providerId="ADAL" clId="{12B6487C-2B6D-41AA-9F43-563D61CCD2EC}" dt="2022-06-13T12:48:13.059" v="1212" actId="26606"/>
          <ac:spMkLst>
            <pc:docMk/>
            <pc:sldMk cId="924235931" sldId="477"/>
            <ac:spMk id="12" creationId="{70A48D59-8581-41F7-B529-F4617FE07A9A}"/>
          </ac:spMkLst>
        </pc:spChg>
        <pc:picChg chg="mod">
          <ac:chgData name="Caitlin Notley" userId="3fd8be43-5ec4-4ab4-bb01-1e465b8a53ba" providerId="ADAL" clId="{12B6487C-2B6D-41AA-9F43-563D61CCD2EC}" dt="2022-06-13T12:48:26.405" v="1214" actId="26606"/>
          <ac:picMkLst>
            <pc:docMk/>
            <pc:sldMk cId="924235931" sldId="477"/>
            <ac:picMk id="4" creationId="{7775066A-02A0-486D-B86F-84384165889E}"/>
          </ac:picMkLst>
        </pc:picChg>
        <pc:picChg chg="mod ord">
          <ac:chgData name="Caitlin Notley" userId="3fd8be43-5ec4-4ab4-bb01-1e465b8a53ba" providerId="ADAL" clId="{12B6487C-2B6D-41AA-9F43-563D61CCD2EC}" dt="2022-06-13T12:48:26.405" v="1214" actId="26606"/>
          <ac:picMkLst>
            <pc:docMk/>
            <pc:sldMk cId="924235931" sldId="477"/>
            <ac:picMk id="5" creationId="{2449C484-3F0E-49C7-BAEF-CE557A1FBE7F}"/>
          </ac:picMkLst>
        </pc:picChg>
        <pc:cxnChg chg="add del">
          <ac:chgData name="Caitlin Notley" userId="3fd8be43-5ec4-4ab4-bb01-1e465b8a53ba" providerId="ADAL" clId="{12B6487C-2B6D-41AA-9F43-563D61CCD2EC}" dt="2022-06-13T12:48:13.059" v="1212" actId="26606"/>
          <ac:cxnSpMkLst>
            <pc:docMk/>
            <pc:sldMk cId="924235931" sldId="477"/>
            <ac:cxnSpMk id="14" creationId="{967F2066-0253-4771-A5F6-68111E1FE832}"/>
          </ac:cxnSpMkLst>
        </pc:cxnChg>
      </pc:sldChg>
      <pc:sldChg chg="del">
        <pc:chgData name="Caitlin Notley" userId="3fd8be43-5ec4-4ab4-bb01-1e465b8a53ba" providerId="ADAL" clId="{12B6487C-2B6D-41AA-9F43-563D61CCD2EC}" dt="2022-06-12T21:30:52.034" v="1126" actId="47"/>
        <pc:sldMkLst>
          <pc:docMk/>
          <pc:sldMk cId="512782565" sldId="478"/>
        </pc:sldMkLst>
      </pc:sldChg>
      <pc:sldChg chg="del ord">
        <pc:chgData name="Caitlin Notley" userId="3fd8be43-5ec4-4ab4-bb01-1e465b8a53ba" providerId="ADAL" clId="{12B6487C-2B6D-41AA-9F43-563D61CCD2EC}" dt="2022-06-12T21:30:53.397" v="1127" actId="47"/>
        <pc:sldMkLst>
          <pc:docMk/>
          <pc:sldMk cId="4174624328" sldId="488"/>
        </pc:sldMkLst>
      </pc:sldChg>
      <pc:sldChg chg="del">
        <pc:chgData name="Caitlin Notley" userId="3fd8be43-5ec4-4ab4-bb01-1e465b8a53ba" providerId="ADAL" clId="{12B6487C-2B6D-41AA-9F43-563D61CCD2EC}" dt="2022-06-12T21:30:56.050" v="1128" actId="47"/>
        <pc:sldMkLst>
          <pc:docMk/>
          <pc:sldMk cId="547253272" sldId="489"/>
        </pc:sldMkLst>
      </pc:sldChg>
      <pc:sldChg chg="addSp modSp new mod ord setBg">
        <pc:chgData name="Caitlin Notley" userId="3fd8be43-5ec4-4ab4-bb01-1e465b8a53ba" providerId="ADAL" clId="{12B6487C-2B6D-41AA-9F43-563D61CCD2EC}" dt="2022-06-12T20:51:21.672" v="436" actId="14100"/>
        <pc:sldMkLst>
          <pc:docMk/>
          <pc:sldMk cId="3601854988" sldId="492"/>
        </pc:sldMkLst>
        <pc:spChg chg="add mod">
          <ac:chgData name="Caitlin Notley" userId="3fd8be43-5ec4-4ab4-bb01-1e465b8a53ba" providerId="ADAL" clId="{12B6487C-2B6D-41AA-9F43-563D61CCD2EC}" dt="2022-06-12T20:51:21.672" v="436" actId="14100"/>
          <ac:spMkLst>
            <pc:docMk/>
            <pc:sldMk cId="3601854988" sldId="492"/>
            <ac:spMk id="3" creationId="{E42F48D9-2527-33F0-40EB-63F02DABEBF7}"/>
          </ac:spMkLst>
        </pc:spChg>
        <pc:picChg chg="add mod">
          <ac:chgData name="Caitlin Notley" userId="3fd8be43-5ec4-4ab4-bb01-1e465b8a53ba" providerId="ADAL" clId="{12B6487C-2B6D-41AA-9F43-563D61CCD2EC}" dt="2022-06-12T20:43:21.717" v="416" actId="1076"/>
          <ac:picMkLst>
            <pc:docMk/>
            <pc:sldMk cId="3601854988" sldId="492"/>
            <ac:picMk id="5" creationId="{5F0E8795-B42D-2499-64B6-89F9BF0B9547}"/>
          </ac:picMkLst>
        </pc:picChg>
      </pc:sldChg>
      <pc:sldChg chg="new del">
        <pc:chgData name="Caitlin Notley" userId="3fd8be43-5ec4-4ab4-bb01-1e465b8a53ba" providerId="ADAL" clId="{12B6487C-2B6D-41AA-9F43-563D61CCD2EC}" dt="2022-06-09T13:32:20.937" v="5" actId="47"/>
        <pc:sldMkLst>
          <pc:docMk/>
          <pc:sldMk cId="4215166019" sldId="492"/>
        </pc:sldMkLst>
      </pc:sldChg>
      <pc:sldChg chg="addSp delSp modSp mod setBg modNotesTx">
        <pc:chgData name="Caitlin Notley" userId="3fd8be43-5ec4-4ab4-bb01-1e465b8a53ba" providerId="ADAL" clId="{12B6487C-2B6D-41AA-9F43-563D61CCD2EC}" dt="2022-06-13T13:50:56.499" v="1356" actId="20577"/>
        <pc:sldMkLst>
          <pc:docMk/>
          <pc:sldMk cId="412851312" sldId="493"/>
        </pc:sldMkLst>
        <pc:spChg chg="mod">
          <ac:chgData name="Caitlin Notley" userId="3fd8be43-5ec4-4ab4-bb01-1e465b8a53ba" providerId="ADAL" clId="{12B6487C-2B6D-41AA-9F43-563D61CCD2EC}" dt="2022-06-12T21:11:06.702" v="575" actId="1076"/>
          <ac:spMkLst>
            <pc:docMk/>
            <pc:sldMk cId="412851312" sldId="493"/>
            <ac:spMk id="3" creationId="{E42F48D9-2527-33F0-40EB-63F02DABEBF7}"/>
          </ac:spMkLst>
        </pc:spChg>
        <pc:spChg chg="add mod">
          <ac:chgData name="Caitlin Notley" userId="3fd8be43-5ec4-4ab4-bb01-1e465b8a53ba" providerId="ADAL" clId="{12B6487C-2B6D-41AA-9F43-563D61CCD2EC}" dt="2022-06-12T21:11:35.175" v="583" actId="20577"/>
          <ac:spMkLst>
            <pc:docMk/>
            <pc:sldMk cId="412851312" sldId="493"/>
            <ac:spMk id="12" creationId="{B165D6BB-044E-135E-0CB0-79E8ACD98E87}"/>
          </ac:spMkLst>
        </pc:spChg>
        <pc:picChg chg="del">
          <ac:chgData name="Caitlin Notley" userId="3fd8be43-5ec4-4ab4-bb01-1e465b8a53ba" providerId="ADAL" clId="{12B6487C-2B6D-41AA-9F43-563D61CCD2EC}" dt="2022-06-09T13:34:58.910" v="67"/>
          <ac:picMkLst>
            <pc:docMk/>
            <pc:sldMk cId="412851312" sldId="493"/>
            <ac:picMk id="2" creationId="{D107EFC0-A79E-95B5-0AF4-8C2BE6D6A8F7}"/>
          </ac:picMkLst>
        </pc:picChg>
        <pc:picChg chg="add mod ord">
          <ac:chgData name="Caitlin Notley" userId="3fd8be43-5ec4-4ab4-bb01-1e465b8a53ba" providerId="ADAL" clId="{12B6487C-2B6D-41AA-9F43-563D61CCD2EC}" dt="2022-06-12T20:49:32.288" v="432" actId="207"/>
          <ac:picMkLst>
            <pc:docMk/>
            <pc:sldMk cId="412851312" sldId="493"/>
            <ac:picMk id="5" creationId="{CC383E5B-8BEF-38E6-B320-81FF57525DCB}"/>
          </ac:picMkLst>
        </pc:picChg>
        <pc:picChg chg="add mod">
          <ac:chgData name="Caitlin Notley" userId="3fd8be43-5ec4-4ab4-bb01-1e465b8a53ba" providerId="ADAL" clId="{12B6487C-2B6D-41AA-9F43-563D61CCD2EC}" dt="2022-06-12T20:48:45.276" v="426" actId="1076"/>
          <ac:picMkLst>
            <pc:docMk/>
            <pc:sldMk cId="412851312" sldId="493"/>
            <ac:picMk id="7" creationId="{0BAC5E20-44EF-E7DE-0BDB-5C1808922880}"/>
          </ac:picMkLst>
        </pc:picChg>
        <pc:picChg chg="add mod">
          <ac:chgData name="Caitlin Notley" userId="3fd8be43-5ec4-4ab4-bb01-1e465b8a53ba" providerId="ADAL" clId="{12B6487C-2B6D-41AA-9F43-563D61CCD2EC}" dt="2022-06-12T20:48:24.743" v="422" actId="26606"/>
          <ac:picMkLst>
            <pc:docMk/>
            <pc:sldMk cId="412851312" sldId="493"/>
            <ac:picMk id="9" creationId="{BFD2F83E-DE67-C6D2-9BCB-3710A1ABD27E}"/>
          </ac:picMkLst>
        </pc:picChg>
        <pc:cxnChg chg="add">
          <ac:chgData name="Caitlin Notley" userId="3fd8be43-5ec4-4ab4-bb01-1e465b8a53ba" providerId="ADAL" clId="{12B6487C-2B6D-41AA-9F43-563D61CCD2EC}" dt="2022-06-12T20:48:24.743" v="422" actId="26606"/>
          <ac:cxnSpMkLst>
            <pc:docMk/>
            <pc:sldMk cId="412851312" sldId="493"/>
            <ac:cxnSpMk id="14" creationId="{8F880EF2-DF79-4D9D-8F11-E91D48C79741}"/>
          </ac:cxnSpMkLst>
        </pc:cxnChg>
      </pc:sldChg>
      <pc:sldChg chg="addSp delSp modSp mod modNotesTx">
        <pc:chgData name="Caitlin Notley" userId="3fd8be43-5ec4-4ab4-bb01-1e465b8a53ba" providerId="ADAL" clId="{12B6487C-2B6D-41AA-9F43-563D61CCD2EC}" dt="2022-06-13T13:52:56.640" v="1418" actId="20577"/>
        <pc:sldMkLst>
          <pc:docMk/>
          <pc:sldMk cId="3240233331" sldId="494"/>
        </pc:sldMkLst>
        <pc:spChg chg="mod">
          <ac:chgData name="Caitlin Notley" userId="3fd8be43-5ec4-4ab4-bb01-1e465b8a53ba" providerId="ADAL" clId="{12B6487C-2B6D-41AA-9F43-563D61CCD2EC}" dt="2022-06-09T13:37:39.377" v="139" actId="20577"/>
          <ac:spMkLst>
            <pc:docMk/>
            <pc:sldMk cId="3240233331" sldId="494"/>
            <ac:spMk id="3" creationId="{E42F48D9-2527-33F0-40EB-63F02DABEBF7}"/>
          </ac:spMkLst>
        </pc:spChg>
        <pc:spChg chg="add del mod">
          <ac:chgData name="Caitlin Notley" userId="3fd8be43-5ec4-4ab4-bb01-1e465b8a53ba" providerId="ADAL" clId="{12B6487C-2B6D-41AA-9F43-563D61CCD2EC}" dt="2022-06-13T12:45:29.163" v="1191"/>
          <ac:spMkLst>
            <pc:docMk/>
            <pc:sldMk cId="3240233331" sldId="494"/>
            <ac:spMk id="4" creationId="{354AB9F2-A094-97ED-A140-09BCCB388DF3}"/>
          </ac:spMkLst>
        </pc:spChg>
        <pc:picChg chg="del">
          <ac:chgData name="Caitlin Notley" userId="3fd8be43-5ec4-4ab4-bb01-1e465b8a53ba" providerId="ADAL" clId="{12B6487C-2B6D-41AA-9F43-563D61CCD2EC}" dt="2022-06-09T13:38:09.879" v="140"/>
          <ac:picMkLst>
            <pc:docMk/>
            <pc:sldMk cId="3240233331" sldId="494"/>
            <ac:picMk id="2" creationId="{898CA05D-1D67-6858-C9E6-604377625C70}"/>
          </ac:picMkLst>
        </pc:picChg>
        <pc:picChg chg="add mod">
          <ac:chgData name="Caitlin Notley" userId="3fd8be43-5ec4-4ab4-bb01-1e465b8a53ba" providerId="ADAL" clId="{12B6487C-2B6D-41AA-9F43-563D61CCD2EC}" dt="2022-06-13T12:45:48.995" v="1195" actId="1076"/>
          <ac:picMkLst>
            <pc:docMk/>
            <pc:sldMk cId="3240233331" sldId="494"/>
            <ac:picMk id="5" creationId="{0705A33F-93ED-37B2-C9AF-34C58329BC77}"/>
          </ac:picMkLst>
        </pc:picChg>
        <pc:picChg chg="add mod">
          <ac:chgData name="Caitlin Notley" userId="3fd8be43-5ec4-4ab4-bb01-1e465b8a53ba" providerId="ADAL" clId="{12B6487C-2B6D-41AA-9F43-563D61CCD2EC}" dt="2022-06-13T12:45:45.596" v="1194" actId="1076"/>
          <ac:picMkLst>
            <pc:docMk/>
            <pc:sldMk cId="3240233331" sldId="494"/>
            <ac:picMk id="6" creationId="{031CD51E-7C1C-F7DB-924B-73B95AC98CFC}"/>
          </ac:picMkLst>
        </pc:picChg>
        <pc:picChg chg="add mod">
          <ac:chgData name="Caitlin Notley" userId="3fd8be43-5ec4-4ab4-bb01-1e465b8a53ba" providerId="ADAL" clId="{12B6487C-2B6D-41AA-9F43-563D61CCD2EC}" dt="2022-06-13T12:46:41.984" v="1198" actId="14100"/>
          <ac:picMkLst>
            <pc:docMk/>
            <pc:sldMk cId="3240233331" sldId="494"/>
            <ac:picMk id="7" creationId="{2E32AAA3-C2F4-8210-215E-FE1A0411BC1D}"/>
          </ac:picMkLst>
        </pc:picChg>
      </pc:sldChg>
      <pc:sldChg chg="addSp delSp modSp del mod">
        <pc:chgData name="Caitlin Notley" userId="3fd8be43-5ec4-4ab4-bb01-1e465b8a53ba" providerId="ADAL" clId="{12B6487C-2B6D-41AA-9F43-563D61CCD2EC}" dt="2022-06-12T21:34:02.145" v="1155" actId="47"/>
        <pc:sldMkLst>
          <pc:docMk/>
          <pc:sldMk cId="1541979593" sldId="495"/>
        </pc:sldMkLst>
        <pc:spChg chg="add del mod">
          <ac:chgData name="Caitlin Notley" userId="3fd8be43-5ec4-4ab4-bb01-1e465b8a53ba" providerId="ADAL" clId="{12B6487C-2B6D-41AA-9F43-563D61CCD2EC}" dt="2022-06-12T21:33:48.409" v="1149"/>
          <ac:spMkLst>
            <pc:docMk/>
            <pc:sldMk cId="1541979593" sldId="495"/>
            <ac:spMk id="2" creationId="{4CA45D49-081D-2190-D182-7D1B871141BF}"/>
          </ac:spMkLst>
        </pc:spChg>
        <pc:spChg chg="mod">
          <ac:chgData name="Caitlin Notley" userId="3fd8be43-5ec4-4ab4-bb01-1e465b8a53ba" providerId="ADAL" clId="{12B6487C-2B6D-41AA-9F43-563D61CCD2EC}" dt="2022-06-09T13:39:59.463" v="257" actId="20577"/>
          <ac:spMkLst>
            <pc:docMk/>
            <pc:sldMk cId="1541979593" sldId="495"/>
            <ac:spMk id="3" creationId="{E42F48D9-2527-33F0-40EB-63F02DABEBF7}"/>
          </ac:spMkLst>
        </pc:spChg>
      </pc:sldChg>
      <pc:sldChg chg="addSp delSp modSp mod ord">
        <pc:chgData name="Caitlin Notley" userId="3fd8be43-5ec4-4ab4-bb01-1e465b8a53ba" providerId="ADAL" clId="{12B6487C-2B6D-41AA-9F43-563D61CCD2EC}" dt="2022-06-13T21:46:31.535" v="2514" actId="6549"/>
        <pc:sldMkLst>
          <pc:docMk/>
          <pc:sldMk cId="1215291012" sldId="496"/>
        </pc:sldMkLst>
        <pc:spChg chg="mod">
          <ac:chgData name="Caitlin Notley" userId="3fd8be43-5ec4-4ab4-bb01-1e465b8a53ba" providerId="ADAL" clId="{12B6487C-2B6D-41AA-9F43-563D61CCD2EC}" dt="2022-06-13T21:46:31.535" v="2514" actId="6549"/>
          <ac:spMkLst>
            <pc:docMk/>
            <pc:sldMk cId="1215291012" sldId="496"/>
            <ac:spMk id="2" creationId="{4CA45D49-081D-2190-D182-7D1B871141BF}"/>
          </ac:spMkLst>
        </pc:spChg>
        <pc:picChg chg="del">
          <ac:chgData name="Caitlin Notley" userId="3fd8be43-5ec4-4ab4-bb01-1e465b8a53ba" providerId="ADAL" clId="{12B6487C-2B6D-41AA-9F43-563D61CCD2EC}" dt="2022-06-13T21:35:31.262" v="1420"/>
          <ac:picMkLst>
            <pc:docMk/>
            <pc:sldMk cId="1215291012" sldId="496"/>
            <ac:picMk id="4" creationId="{2A1FBAF7-1880-6C7B-D4AD-781B27CD7E08}"/>
          </ac:picMkLst>
        </pc:picChg>
        <pc:picChg chg="add mod">
          <ac:chgData name="Caitlin Notley" userId="3fd8be43-5ec4-4ab4-bb01-1e465b8a53ba" providerId="ADAL" clId="{12B6487C-2B6D-41AA-9F43-563D61CCD2EC}" dt="2022-06-13T21:42:12.474" v="2269" actId="14100"/>
          <ac:picMkLst>
            <pc:docMk/>
            <pc:sldMk cId="1215291012" sldId="496"/>
            <ac:picMk id="5" creationId="{6E7BC87A-5656-A05D-6486-8B0A72725415}"/>
          </ac:picMkLst>
        </pc:picChg>
      </pc:sldChg>
      <pc:sldChg chg="new del">
        <pc:chgData name="Caitlin Notley" userId="3fd8be43-5ec4-4ab4-bb01-1e465b8a53ba" providerId="ADAL" clId="{12B6487C-2B6D-41AA-9F43-563D61CCD2EC}" dt="2022-06-12T21:30:45.166" v="1124" actId="47"/>
        <pc:sldMkLst>
          <pc:docMk/>
          <pc:sldMk cId="3494511721" sldId="497"/>
        </pc:sldMkLst>
      </pc:sldChg>
      <pc:sldChg chg="addSp delSp modSp new mod ord modNotesTx">
        <pc:chgData name="Caitlin Notley" userId="3fd8be43-5ec4-4ab4-bb01-1e465b8a53ba" providerId="ADAL" clId="{12B6487C-2B6D-41AA-9F43-563D61CCD2EC}" dt="2022-06-12T21:17:48.551" v="831" actId="20577"/>
        <pc:sldMkLst>
          <pc:docMk/>
          <pc:sldMk cId="4206512530" sldId="498"/>
        </pc:sldMkLst>
        <pc:spChg chg="add mod">
          <ac:chgData name="Caitlin Notley" userId="3fd8be43-5ec4-4ab4-bb01-1e465b8a53ba" providerId="ADAL" clId="{12B6487C-2B6D-41AA-9F43-563D61CCD2EC}" dt="2022-06-12T20:52:09.279" v="460" actId="20577"/>
          <ac:spMkLst>
            <pc:docMk/>
            <pc:sldMk cId="4206512530" sldId="498"/>
            <ac:spMk id="3" creationId="{C0D151D7-5D34-F03B-62C5-A570E4BF9055}"/>
          </ac:spMkLst>
        </pc:spChg>
        <pc:spChg chg="add mod">
          <ac:chgData name="Caitlin Notley" userId="3fd8be43-5ec4-4ab4-bb01-1e465b8a53ba" providerId="ADAL" clId="{12B6487C-2B6D-41AA-9F43-563D61CCD2EC}" dt="2022-06-12T21:16:43.017" v="627" actId="2711"/>
          <ac:spMkLst>
            <pc:docMk/>
            <pc:sldMk cId="4206512530" sldId="498"/>
            <ac:spMk id="6" creationId="{85834017-A7CF-F650-552D-314DFE60B604}"/>
          </ac:spMkLst>
        </pc:spChg>
        <pc:picChg chg="add del mod">
          <ac:chgData name="Caitlin Notley" userId="3fd8be43-5ec4-4ab4-bb01-1e465b8a53ba" providerId="ADAL" clId="{12B6487C-2B6D-41AA-9F43-563D61CCD2EC}" dt="2022-06-12T20:51:42.609" v="440"/>
          <ac:picMkLst>
            <pc:docMk/>
            <pc:sldMk cId="4206512530" sldId="498"/>
            <ac:picMk id="2" creationId="{A977955E-FC64-1EF6-8FFD-906B9F67029A}"/>
          </ac:picMkLst>
        </pc:picChg>
        <pc:picChg chg="add mod">
          <ac:chgData name="Caitlin Notley" userId="3fd8be43-5ec4-4ab4-bb01-1e465b8a53ba" providerId="ADAL" clId="{12B6487C-2B6D-41AA-9F43-563D61CCD2EC}" dt="2022-06-12T21:16:51.156" v="629" actId="1076"/>
          <ac:picMkLst>
            <pc:docMk/>
            <pc:sldMk cId="4206512530" sldId="498"/>
            <ac:picMk id="5" creationId="{79BC4076-8859-3C92-FDB4-6174C3DCBE34}"/>
          </ac:picMkLst>
        </pc:picChg>
        <pc:picChg chg="add mod">
          <ac:chgData name="Caitlin Notley" userId="3fd8be43-5ec4-4ab4-bb01-1e465b8a53ba" providerId="ADAL" clId="{12B6487C-2B6D-41AA-9F43-563D61CCD2EC}" dt="2022-06-12T21:16:48.023" v="628" actId="1076"/>
          <ac:picMkLst>
            <pc:docMk/>
            <pc:sldMk cId="4206512530" sldId="498"/>
            <ac:picMk id="7" creationId="{1ECD27D5-4B3A-A04A-EFDA-E66A0D47AAAC}"/>
          </ac:picMkLst>
        </pc:picChg>
        <pc:picChg chg="add mod">
          <ac:chgData name="Caitlin Notley" userId="3fd8be43-5ec4-4ab4-bb01-1e465b8a53ba" providerId="ADAL" clId="{12B6487C-2B6D-41AA-9F43-563D61CCD2EC}" dt="2022-06-12T21:16:36.919" v="626" actId="1076"/>
          <ac:picMkLst>
            <pc:docMk/>
            <pc:sldMk cId="4206512530" sldId="498"/>
            <ac:picMk id="8" creationId="{4A9A7F30-3348-71CC-90E8-48824A5D3296}"/>
          </ac:picMkLst>
        </pc:picChg>
      </pc:sldChg>
      <pc:sldChg chg="addSp modSp new mod">
        <pc:chgData name="Caitlin Notley" userId="3fd8be43-5ec4-4ab4-bb01-1e465b8a53ba" providerId="ADAL" clId="{12B6487C-2B6D-41AA-9F43-563D61CCD2EC}" dt="2022-06-12T21:35:00.670" v="1183" actId="20577"/>
        <pc:sldMkLst>
          <pc:docMk/>
          <pc:sldMk cId="3208662889" sldId="499"/>
        </pc:sldMkLst>
        <pc:spChg chg="add mod">
          <ac:chgData name="Caitlin Notley" userId="3fd8be43-5ec4-4ab4-bb01-1e465b8a53ba" providerId="ADAL" clId="{12B6487C-2B6D-41AA-9F43-563D61CCD2EC}" dt="2022-06-12T21:35:00.670" v="1183" actId="20577"/>
          <ac:spMkLst>
            <pc:docMk/>
            <pc:sldMk cId="3208662889" sldId="499"/>
            <ac:spMk id="2" creationId="{95A9FD38-FF3B-8C25-6AAC-2EEE50141A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EEEA2-7A42-47CD-9372-FFA2A97539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9AEA301-78C2-46F2-BB7E-D5B513E10362}">
      <dgm:prSet phldrT="[Text]"/>
      <dgm:spPr/>
      <dgm:t>
        <a:bodyPr/>
        <a:lstStyle/>
        <a:p>
          <a:r>
            <a:rPr lang="en-GB"/>
            <a:t>1</a:t>
          </a:r>
        </a:p>
      </dgm:t>
    </dgm:pt>
    <dgm:pt modelId="{AB95B7ED-9DC3-4731-AE2F-F1020889FCC2}" type="parTrans" cxnId="{C3AB57EF-59F7-4ADA-A22A-A02470790DAE}">
      <dgm:prSet/>
      <dgm:spPr/>
      <dgm:t>
        <a:bodyPr/>
        <a:lstStyle/>
        <a:p>
          <a:endParaRPr lang="en-GB"/>
        </a:p>
      </dgm:t>
    </dgm:pt>
    <dgm:pt modelId="{06CDAB29-EBEF-4DD9-B281-DADA0464A19D}" type="sibTrans" cxnId="{C3AB57EF-59F7-4ADA-A22A-A02470790DAE}">
      <dgm:prSet/>
      <dgm:spPr/>
      <dgm:t>
        <a:bodyPr/>
        <a:lstStyle/>
        <a:p>
          <a:endParaRPr lang="en-GB"/>
        </a:p>
      </dgm:t>
    </dgm:pt>
    <dgm:pt modelId="{92F8109B-B1FE-4E86-9A6D-53FEE1925D23}">
      <dgm:prSet phldrT="[Text]"/>
      <dgm:spPr/>
      <dgm:t>
        <a:bodyPr/>
        <a:lstStyle/>
        <a:p>
          <a:r>
            <a:rPr lang="en-GB"/>
            <a:t>Systematic review of interventions to reduce environmental smoke exposure for children</a:t>
          </a:r>
        </a:p>
      </dgm:t>
    </dgm:pt>
    <dgm:pt modelId="{9DA63DFC-4EDA-45DB-8C98-CA77BA1268BE}" type="parTrans" cxnId="{FD5364D8-E93F-4D71-BA75-44020128D82E}">
      <dgm:prSet/>
      <dgm:spPr/>
      <dgm:t>
        <a:bodyPr/>
        <a:lstStyle/>
        <a:p>
          <a:endParaRPr lang="en-GB"/>
        </a:p>
      </dgm:t>
    </dgm:pt>
    <dgm:pt modelId="{3C6100E5-D9CD-40A7-BBDD-ED612F47C9FB}" type="sibTrans" cxnId="{FD5364D8-E93F-4D71-BA75-44020128D82E}">
      <dgm:prSet/>
      <dgm:spPr/>
      <dgm:t>
        <a:bodyPr/>
        <a:lstStyle/>
        <a:p>
          <a:endParaRPr lang="en-GB"/>
        </a:p>
      </dgm:t>
    </dgm:pt>
    <dgm:pt modelId="{1959C7C5-1110-45DC-8CDA-5E4D3A028CE7}">
      <dgm:prSet phldrT="[Text]"/>
      <dgm:spPr/>
      <dgm:t>
        <a:bodyPr/>
        <a:lstStyle/>
        <a:p>
          <a:r>
            <a:rPr lang="en-GB"/>
            <a:t>2</a:t>
          </a:r>
        </a:p>
      </dgm:t>
    </dgm:pt>
    <dgm:pt modelId="{23120E56-D7EA-40DB-ABF1-3D932134D58A}" type="parTrans" cxnId="{23859EE8-5BC4-4A44-A054-324F3F838727}">
      <dgm:prSet/>
      <dgm:spPr/>
      <dgm:t>
        <a:bodyPr/>
        <a:lstStyle/>
        <a:p>
          <a:endParaRPr lang="en-GB"/>
        </a:p>
      </dgm:t>
    </dgm:pt>
    <dgm:pt modelId="{B8A35642-C290-4A1A-8D13-19168CCFC134}" type="sibTrans" cxnId="{23859EE8-5BC4-4A44-A054-324F3F838727}">
      <dgm:prSet/>
      <dgm:spPr/>
      <dgm:t>
        <a:bodyPr/>
        <a:lstStyle/>
        <a:p>
          <a:endParaRPr lang="en-GB"/>
        </a:p>
      </dgm:t>
    </dgm:pt>
    <dgm:pt modelId="{444AC9B7-0BDD-47BB-89E7-49AEA07E4B6A}">
      <dgm:prSet phldrT="[Text]"/>
      <dgm:spPr/>
      <dgm:t>
        <a:bodyPr/>
        <a:lstStyle/>
        <a:p>
          <a:r>
            <a:rPr lang="en-GB"/>
            <a:t>42 interviews with NICU parents</a:t>
          </a:r>
        </a:p>
      </dgm:t>
    </dgm:pt>
    <dgm:pt modelId="{5A412017-0910-49EA-8C8A-703DFF90D2C4}" type="parTrans" cxnId="{BF635DDE-E840-4E7E-B2F7-421319DF1F91}">
      <dgm:prSet/>
      <dgm:spPr/>
      <dgm:t>
        <a:bodyPr/>
        <a:lstStyle/>
        <a:p>
          <a:endParaRPr lang="en-GB"/>
        </a:p>
      </dgm:t>
    </dgm:pt>
    <dgm:pt modelId="{CCAA0839-8B65-41B6-A909-0AA744514BFC}" type="sibTrans" cxnId="{BF635DDE-E840-4E7E-B2F7-421319DF1F91}">
      <dgm:prSet/>
      <dgm:spPr/>
      <dgm:t>
        <a:bodyPr/>
        <a:lstStyle/>
        <a:p>
          <a:endParaRPr lang="en-GB"/>
        </a:p>
      </dgm:t>
    </dgm:pt>
    <dgm:pt modelId="{2AB19B28-4907-47A7-A7D7-8E2451F6EBB2}">
      <dgm:prSet phldrT="[Text]"/>
      <dgm:spPr/>
      <dgm:t>
        <a:bodyPr/>
        <a:lstStyle/>
        <a:p>
          <a:r>
            <a:rPr lang="en-GB"/>
            <a:t>Focus groups with 23 NICU HCPs</a:t>
          </a:r>
        </a:p>
      </dgm:t>
    </dgm:pt>
    <dgm:pt modelId="{9DBBB002-8198-4265-84DB-B5DF962A82ED}" type="parTrans" cxnId="{3D3C3274-7E17-4A0A-9BAF-7F5A3D5809DE}">
      <dgm:prSet/>
      <dgm:spPr/>
      <dgm:t>
        <a:bodyPr/>
        <a:lstStyle/>
        <a:p>
          <a:endParaRPr lang="en-GB"/>
        </a:p>
      </dgm:t>
    </dgm:pt>
    <dgm:pt modelId="{7760ACBD-F69E-4757-9AAC-AA86DDBA486E}" type="sibTrans" cxnId="{3D3C3274-7E17-4A0A-9BAF-7F5A3D5809DE}">
      <dgm:prSet/>
      <dgm:spPr/>
      <dgm:t>
        <a:bodyPr/>
        <a:lstStyle/>
        <a:p>
          <a:endParaRPr lang="en-GB"/>
        </a:p>
      </dgm:t>
    </dgm:pt>
    <dgm:pt modelId="{9089545E-BC42-4E58-A7E8-BA04C3219B80}">
      <dgm:prSet phldrT="[Text]"/>
      <dgm:spPr/>
      <dgm:t>
        <a:bodyPr/>
        <a:lstStyle/>
        <a:p>
          <a:r>
            <a:rPr lang="en-GB"/>
            <a:t>3</a:t>
          </a:r>
        </a:p>
      </dgm:t>
    </dgm:pt>
    <dgm:pt modelId="{C8AB9B09-053E-4221-840B-42029A8DE4F2}" type="parTrans" cxnId="{8F7B1CDE-57B2-447F-AA24-C18452948654}">
      <dgm:prSet/>
      <dgm:spPr/>
      <dgm:t>
        <a:bodyPr/>
        <a:lstStyle/>
        <a:p>
          <a:endParaRPr lang="en-GB"/>
        </a:p>
      </dgm:t>
    </dgm:pt>
    <dgm:pt modelId="{7715CDB9-0E17-4F3C-A0B6-68E6B9BD2461}" type="sibTrans" cxnId="{8F7B1CDE-57B2-447F-AA24-C18452948654}">
      <dgm:prSet/>
      <dgm:spPr/>
      <dgm:t>
        <a:bodyPr/>
        <a:lstStyle/>
        <a:p>
          <a:endParaRPr lang="en-GB"/>
        </a:p>
      </dgm:t>
    </dgm:pt>
    <dgm:pt modelId="{E8FC11AC-76ED-40B6-9B12-4E2AB6E959F5}">
      <dgm:prSet phldrT="[Text]"/>
      <dgm:spPr/>
      <dgm:t>
        <a:bodyPr/>
        <a:lstStyle/>
        <a:p>
          <a:r>
            <a:rPr lang="en-GB"/>
            <a:t>Person centred interviews with 10 NICU parents focusing on intervention components</a:t>
          </a:r>
        </a:p>
      </dgm:t>
    </dgm:pt>
    <dgm:pt modelId="{A596904D-1DFE-4387-8EF3-B3C9F57F2DD9}" type="parTrans" cxnId="{724EDA6D-BAE3-4C7D-A5D6-35EB61CFFB28}">
      <dgm:prSet/>
      <dgm:spPr/>
      <dgm:t>
        <a:bodyPr/>
        <a:lstStyle/>
        <a:p>
          <a:endParaRPr lang="en-GB"/>
        </a:p>
      </dgm:t>
    </dgm:pt>
    <dgm:pt modelId="{6F60D75C-A442-416A-B72E-844D440F22C4}" type="sibTrans" cxnId="{724EDA6D-BAE3-4C7D-A5D6-35EB61CFFB28}">
      <dgm:prSet/>
      <dgm:spPr/>
      <dgm:t>
        <a:bodyPr/>
        <a:lstStyle/>
        <a:p>
          <a:endParaRPr lang="en-GB"/>
        </a:p>
      </dgm:t>
    </dgm:pt>
    <dgm:pt modelId="{22806D10-5B81-4A16-935F-06A38618298D}" type="pres">
      <dgm:prSet presAssocID="{B6DEEEA2-7A42-47CD-9372-FFA2A9753984}" presName="linearFlow" presStyleCnt="0">
        <dgm:presLayoutVars>
          <dgm:dir/>
          <dgm:animLvl val="lvl"/>
          <dgm:resizeHandles val="exact"/>
        </dgm:presLayoutVars>
      </dgm:prSet>
      <dgm:spPr/>
    </dgm:pt>
    <dgm:pt modelId="{C116ABCD-939E-4498-A0A1-82033C058213}" type="pres">
      <dgm:prSet presAssocID="{39AEA301-78C2-46F2-BB7E-D5B513E10362}" presName="composite" presStyleCnt="0"/>
      <dgm:spPr/>
    </dgm:pt>
    <dgm:pt modelId="{A565694B-DCCE-4921-B2F1-91C97670AC49}" type="pres">
      <dgm:prSet presAssocID="{39AEA301-78C2-46F2-BB7E-D5B513E10362}" presName="parentText" presStyleLbl="alignNode1" presStyleIdx="0" presStyleCnt="3">
        <dgm:presLayoutVars>
          <dgm:chMax val="1"/>
          <dgm:bulletEnabled val="1"/>
        </dgm:presLayoutVars>
      </dgm:prSet>
      <dgm:spPr/>
    </dgm:pt>
    <dgm:pt modelId="{2E183FB4-45B4-4A79-9955-8C9B1D42B35A}" type="pres">
      <dgm:prSet presAssocID="{39AEA301-78C2-46F2-BB7E-D5B513E10362}" presName="descendantText" presStyleLbl="alignAcc1" presStyleIdx="0" presStyleCnt="3">
        <dgm:presLayoutVars>
          <dgm:bulletEnabled val="1"/>
        </dgm:presLayoutVars>
      </dgm:prSet>
      <dgm:spPr/>
    </dgm:pt>
    <dgm:pt modelId="{EACCD012-2BB0-480C-95A3-76CB2126CAEC}" type="pres">
      <dgm:prSet presAssocID="{06CDAB29-EBEF-4DD9-B281-DADA0464A19D}" presName="sp" presStyleCnt="0"/>
      <dgm:spPr/>
    </dgm:pt>
    <dgm:pt modelId="{B793C146-F919-404B-BBE4-6D37E7F9C0AD}" type="pres">
      <dgm:prSet presAssocID="{1959C7C5-1110-45DC-8CDA-5E4D3A028CE7}" presName="composite" presStyleCnt="0"/>
      <dgm:spPr/>
    </dgm:pt>
    <dgm:pt modelId="{315CD29C-BABB-4736-ABF0-8FE252216EA0}" type="pres">
      <dgm:prSet presAssocID="{1959C7C5-1110-45DC-8CDA-5E4D3A028CE7}" presName="parentText" presStyleLbl="alignNode1" presStyleIdx="1" presStyleCnt="3">
        <dgm:presLayoutVars>
          <dgm:chMax val="1"/>
          <dgm:bulletEnabled val="1"/>
        </dgm:presLayoutVars>
      </dgm:prSet>
      <dgm:spPr/>
    </dgm:pt>
    <dgm:pt modelId="{F41C1308-0C24-4FAA-895F-78B223F2E895}" type="pres">
      <dgm:prSet presAssocID="{1959C7C5-1110-45DC-8CDA-5E4D3A028CE7}" presName="descendantText" presStyleLbl="alignAcc1" presStyleIdx="1" presStyleCnt="3">
        <dgm:presLayoutVars>
          <dgm:bulletEnabled val="1"/>
        </dgm:presLayoutVars>
      </dgm:prSet>
      <dgm:spPr/>
    </dgm:pt>
    <dgm:pt modelId="{46FD2283-165F-4299-951F-4623EA474429}" type="pres">
      <dgm:prSet presAssocID="{B8A35642-C290-4A1A-8D13-19168CCFC134}" presName="sp" presStyleCnt="0"/>
      <dgm:spPr/>
    </dgm:pt>
    <dgm:pt modelId="{BC8EDB3F-1A3E-4880-883B-A53383F94460}" type="pres">
      <dgm:prSet presAssocID="{9089545E-BC42-4E58-A7E8-BA04C3219B80}" presName="composite" presStyleCnt="0"/>
      <dgm:spPr/>
    </dgm:pt>
    <dgm:pt modelId="{20D44598-A3CF-40CA-8C55-3419DC106499}" type="pres">
      <dgm:prSet presAssocID="{9089545E-BC42-4E58-A7E8-BA04C3219B80}" presName="parentText" presStyleLbl="alignNode1" presStyleIdx="2" presStyleCnt="3">
        <dgm:presLayoutVars>
          <dgm:chMax val="1"/>
          <dgm:bulletEnabled val="1"/>
        </dgm:presLayoutVars>
      </dgm:prSet>
      <dgm:spPr/>
    </dgm:pt>
    <dgm:pt modelId="{FD871044-AD0C-4EFE-99DC-813016144013}" type="pres">
      <dgm:prSet presAssocID="{9089545E-BC42-4E58-A7E8-BA04C3219B80}" presName="descendantText" presStyleLbl="alignAcc1" presStyleIdx="2" presStyleCnt="3">
        <dgm:presLayoutVars>
          <dgm:bulletEnabled val="1"/>
        </dgm:presLayoutVars>
      </dgm:prSet>
      <dgm:spPr/>
    </dgm:pt>
  </dgm:ptLst>
  <dgm:cxnLst>
    <dgm:cxn modelId="{D1954561-4A98-4E1E-A918-570FC48F52AD}" type="presOf" srcId="{2AB19B28-4907-47A7-A7D7-8E2451F6EBB2}" destId="{F41C1308-0C24-4FAA-895F-78B223F2E895}" srcOrd="0" destOrd="1" presId="urn:microsoft.com/office/officeart/2005/8/layout/chevron2"/>
    <dgm:cxn modelId="{7959654B-C229-46AF-A343-41FE28751EF2}" type="presOf" srcId="{B6DEEEA2-7A42-47CD-9372-FFA2A9753984}" destId="{22806D10-5B81-4A16-935F-06A38618298D}" srcOrd="0" destOrd="0" presId="urn:microsoft.com/office/officeart/2005/8/layout/chevron2"/>
    <dgm:cxn modelId="{724EDA6D-BAE3-4C7D-A5D6-35EB61CFFB28}" srcId="{9089545E-BC42-4E58-A7E8-BA04C3219B80}" destId="{E8FC11AC-76ED-40B6-9B12-4E2AB6E959F5}" srcOrd="0" destOrd="0" parTransId="{A596904D-1DFE-4387-8EF3-B3C9F57F2DD9}" sibTransId="{6F60D75C-A442-416A-B72E-844D440F22C4}"/>
    <dgm:cxn modelId="{F1061570-A59D-4408-A906-28029658B665}" type="presOf" srcId="{9089545E-BC42-4E58-A7E8-BA04C3219B80}" destId="{20D44598-A3CF-40CA-8C55-3419DC106499}" srcOrd="0" destOrd="0" presId="urn:microsoft.com/office/officeart/2005/8/layout/chevron2"/>
    <dgm:cxn modelId="{3D3C3274-7E17-4A0A-9BAF-7F5A3D5809DE}" srcId="{1959C7C5-1110-45DC-8CDA-5E4D3A028CE7}" destId="{2AB19B28-4907-47A7-A7D7-8E2451F6EBB2}" srcOrd="1" destOrd="0" parTransId="{9DBBB002-8198-4265-84DB-B5DF962A82ED}" sibTransId="{7760ACBD-F69E-4757-9AAC-AA86DDBA486E}"/>
    <dgm:cxn modelId="{0C02617D-420D-4491-BBF2-F1B6B61D68FE}" type="presOf" srcId="{444AC9B7-0BDD-47BB-89E7-49AEA07E4B6A}" destId="{F41C1308-0C24-4FAA-895F-78B223F2E895}" srcOrd="0" destOrd="0" presId="urn:microsoft.com/office/officeart/2005/8/layout/chevron2"/>
    <dgm:cxn modelId="{BEA15F9E-1768-4853-9389-010487E61CB3}" type="presOf" srcId="{39AEA301-78C2-46F2-BB7E-D5B513E10362}" destId="{A565694B-DCCE-4921-B2F1-91C97670AC49}" srcOrd="0" destOrd="0" presId="urn:microsoft.com/office/officeart/2005/8/layout/chevron2"/>
    <dgm:cxn modelId="{CD19C8A4-F8D7-4F2B-AE41-BAD300B3BA32}" type="presOf" srcId="{E8FC11AC-76ED-40B6-9B12-4E2AB6E959F5}" destId="{FD871044-AD0C-4EFE-99DC-813016144013}" srcOrd="0" destOrd="0" presId="urn:microsoft.com/office/officeart/2005/8/layout/chevron2"/>
    <dgm:cxn modelId="{975938AC-356E-407D-B8FD-B362432B2714}" type="presOf" srcId="{92F8109B-B1FE-4E86-9A6D-53FEE1925D23}" destId="{2E183FB4-45B4-4A79-9955-8C9B1D42B35A}" srcOrd="0" destOrd="0" presId="urn:microsoft.com/office/officeart/2005/8/layout/chevron2"/>
    <dgm:cxn modelId="{99D8DBB1-24C4-4EE9-AD58-78EC06AA3BAF}" type="presOf" srcId="{1959C7C5-1110-45DC-8CDA-5E4D3A028CE7}" destId="{315CD29C-BABB-4736-ABF0-8FE252216EA0}" srcOrd="0" destOrd="0" presId="urn:microsoft.com/office/officeart/2005/8/layout/chevron2"/>
    <dgm:cxn modelId="{FD5364D8-E93F-4D71-BA75-44020128D82E}" srcId="{39AEA301-78C2-46F2-BB7E-D5B513E10362}" destId="{92F8109B-B1FE-4E86-9A6D-53FEE1925D23}" srcOrd="0" destOrd="0" parTransId="{9DA63DFC-4EDA-45DB-8C98-CA77BA1268BE}" sibTransId="{3C6100E5-D9CD-40A7-BBDD-ED612F47C9FB}"/>
    <dgm:cxn modelId="{8F7B1CDE-57B2-447F-AA24-C18452948654}" srcId="{B6DEEEA2-7A42-47CD-9372-FFA2A9753984}" destId="{9089545E-BC42-4E58-A7E8-BA04C3219B80}" srcOrd="2" destOrd="0" parTransId="{C8AB9B09-053E-4221-840B-42029A8DE4F2}" sibTransId="{7715CDB9-0E17-4F3C-A0B6-68E6B9BD2461}"/>
    <dgm:cxn modelId="{BF635DDE-E840-4E7E-B2F7-421319DF1F91}" srcId="{1959C7C5-1110-45DC-8CDA-5E4D3A028CE7}" destId="{444AC9B7-0BDD-47BB-89E7-49AEA07E4B6A}" srcOrd="0" destOrd="0" parTransId="{5A412017-0910-49EA-8C8A-703DFF90D2C4}" sibTransId="{CCAA0839-8B65-41B6-A909-0AA744514BFC}"/>
    <dgm:cxn modelId="{23859EE8-5BC4-4A44-A054-324F3F838727}" srcId="{B6DEEEA2-7A42-47CD-9372-FFA2A9753984}" destId="{1959C7C5-1110-45DC-8CDA-5E4D3A028CE7}" srcOrd="1" destOrd="0" parTransId="{23120E56-D7EA-40DB-ABF1-3D932134D58A}" sibTransId="{B8A35642-C290-4A1A-8D13-19168CCFC134}"/>
    <dgm:cxn modelId="{C3AB57EF-59F7-4ADA-A22A-A02470790DAE}" srcId="{B6DEEEA2-7A42-47CD-9372-FFA2A9753984}" destId="{39AEA301-78C2-46F2-BB7E-D5B513E10362}" srcOrd="0" destOrd="0" parTransId="{AB95B7ED-9DC3-4731-AE2F-F1020889FCC2}" sibTransId="{06CDAB29-EBEF-4DD9-B281-DADA0464A19D}"/>
    <dgm:cxn modelId="{0999718E-1F90-452B-A7E1-8F8D837D8C9B}" type="presParOf" srcId="{22806D10-5B81-4A16-935F-06A38618298D}" destId="{C116ABCD-939E-4498-A0A1-82033C058213}" srcOrd="0" destOrd="0" presId="urn:microsoft.com/office/officeart/2005/8/layout/chevron2"/>
    <dgm:cxn modelId="{F7A0FA9B-2123-4477-B2B7-1EA72397DDAC}" type="presParOf" srcId="{C116ABCD-939E-4498-A0A1-82033C058213}" destId="{A565694B-DCCE-4921-B2F1-91C97670AC49}" srcOrd="0" destOrd="0" presId="urn:microsoft.com/office/officeart/2005/8/layout/chevron2"/>
    <dgm:cxn modelId="{5BBC3A5C-A815-4D58-B97D-060AA46DBFFF}" type="presParOf" srcId="{C116ABCD-939E-4498-A0A1-82033C058213}" destId="{2E183FB4-45B4-4A79-9955-8C9B1D42B35A}" srcOrd="1" destOrd="0" presId="urn:microsoft.com/office/officeart/2005/8/layout/chevron2"/>
    <dgm:cxn modelId="{E016FABF-E19E-44F4-97A1-A8BDEEA0C4BA}" type="presParOf" srcId="{22806D10-5B81-4A16-935F-06A38618298D}" destId="{EACCD012-2BB0-480C-95A3-76CB2126CAEC}" srcOrd="1" destOrd="0" presId="urn:microsoft.com/office/officeart/2005/8/layout/chevron2"/>
    <dgm:cxn modelId="{5B854369-03A3-42B5-9561-099F6FCDF18D}" type="presParOf" srcId="{22806D10-5B81-4A16-935F-06A38618298D}" destId="{B793C146-F919-404B-BBE4-6D37E7F9C0AD}" srcOrd="2" destOrd="0" presId="urn:microsoft.com/office/officeart/2005/8/layout/chevron2"/>
    <dgm:cxn modelId="{E0BF1C22-E281-4C13-9CF4-6EB45FE95153}" type="presParOf" srcId="{B793C146-F919-404B-BBE4-6D37E7F9C0AD}" destId="{315CD29C-BABB-4736-ABF0-8FE252216EA0}" srcOrd="0" destOrd="0" presId="urn:microsoft.com/office/officeart/2005/8/layout/chevron2"/>
    <dgm:cxn modelId="{FECC7EB7-2776-4C5F-861D-03A92253883C}" type="presParOf" srcId="{B793C146-F919-404B-BBE4-6D37E7F9C0AD}" destId="{F41C1308-0C24-4FAA-895F-78B223F2E895}" srcOrd="1" destOrd="0" presId="urn:microsoft.com/office/officeart/2005/8/layout/chevron2"/>
    <dgm:cxn modelId="{D4DBB6B5-AE1D-45B7-A6E4-E53E5B443C72}" type="presParOf" srcId="{22806D10-5B81-4A16-935F-06A38618298D}" destId="{46FD2283-165F-4299-951F-4623EA474429}" srcOrd="3" destOrd="0" presId="urn:microsoft.com/office/officeart/2005/8/layout/chevron2"/>
    <dgm:cxn modelId="{2D6CADAB-A406-47D1-9A78-EDB79101A046}" type="presParOf" srcId="{22806D10-5B81-4A16-935F-06A38618298D}" destId="{BC8EDB3F-1A3E-4880-883B-A53383F94460}" srcOrd="4" destOrd="0" presId="urn:microsoft.com/office/officeart/2005/8/layout/chevron2"/>
    <dgm:cxn modelId="{EE24A1A0-E3CE-4294-A767-35A795F20BD5}" type="presParOf" srcId="{BC8EDB3F-1A3E-4880-883B-A53383F94460}" destId="{20D44598-A3CF-40CA-8C55-3419DC106499}" srcOrd="0" destOrd="0" presId="urn:microsoft.com/office/officeart/2005/8/layout/chevron2"/>
    <dgm:cxn modelId="{5B28A0E3-11FF-4A17-9795-AC162AB23F04}" type="presParOf" srcId="{BC8EDB3F-1A3E-4880-883B-A53383F94460}" destId="{FD871044-AD0C-4EFE-99DC-81301614401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5694B-DCCE-4921-B2F1-91C97670AC49}">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kern="1200"/>
            <a:t>1</a:t>
          </a:r>
        </a:p>
      </dsp:txBody>
      <dsp:txXfrm rot="-5400000">
        <a:off x="1" y="679096"/>
        <a:ext cx="1352020" cy="579438"/>
      </dsp:txXfrm>
    </dsp:sp>
    <dsp:sp modelId="{2E183FB4-45B4-4A79-9955-8C9B1D42B35A}">
      <dsp:nvSpPr>
        <dsp:cNvPr id="0" name=""/>
        <dsp:cNvSpPr/>
      </dsp:nvSpPr>
      <dsp:spPr>
        <a:xfrm rot="5400000">
          <a:off x="4690964" y="-3335857"/>
          <a:ext cx="1255447" cy="79333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a:t>Systematic review of interventions to reduce environmental smoke exposure for children</a:t>
          </a:r>
        </a:p>
      </dsp:txBody>
      <dsp:txXfrm rot="-5400000">
        <a:off x="1352020" y="64373"/>
        <a:ext cx="7872050" cy="1132875"/>
      </dsp:txXfrm>
    </dsp:sp>
    <dsp:sp modelId="{315CD29C-BABB-4736-ABF0-8FE252216EA0}">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kern="1200"/>
            <a:t>2</a:t>
          </a:r>
        </a:p>
      </dsp:txBody>
      <dsp:txXfrm rot="-5400000">
        <a:off x="1" y="2419614"/>
        <a:ext cx="1352020" cy="579438"/>
      </dsp:txXfrm>
    </dsp:sp>
    <dsp:sp modelId="{F41C1308-0C24-4FAA-895F-78B223F2E895}">
      <dsp:nvSpPr>
        <dsp:cNvPr id="0" name=""/>
        <dsp:cNvSpPr/>
      </dsp:nvSpPr>
      <dsp:spPr>
        <a:xfrm rot="5400000">
          <a:off x="4690964" y="-1595339"/>
          <a:ext cx="1255447" cy="79333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a:t>42 interviews with NICU parents</a:t>
          </a:r>
        </a:p>
        <a:p>
          <a:pPr marL="285750" lvl="1" indent="-285750" algn="l" defTabSz="1377950">
            <a:lnSpc>
              <a:spcPct val="90000"/>
            </a:lnSpc>
            <a:spcBef>
              <a:spcPct val="0"/>
            </a:spcBef>
            <a:spcAft>
              <a:spcPct val="15000"/>
            </a:spcAft>
            <a:buChar char="•"/>
          </a:pPr>
          <a:r>
            <a:rPr lang="en-GB" sz="3100" kern="1200"/>
            <a:t>Focus groups with 23 NICU HCPs</a:t>
          </a:r>
        </a:p>
      </dsp:txBody>
      <dsp:txXfrm rot="-5400000">
        <a:off x="1352020" y="1804891"/>
        <a:ext cx="7872050" cy="1132875"/>
      </dsp:txXfrm>
    </dsp:sp>
    <dsp:sp modelId="{20D44598-A3CF-40CA-8C55-3419DC106499}">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kern="1200"/>
            <a:t>3</a:t>
          </a:r>
        </a:p>
      </dsp:txBody>
      <dsp:txXfrm rot="-5400000">
        <a:off x="1" y="4160131"/>
        <a:ext cx="1352020" cy="579438"/>
      </dsp:txXfrm>
    </dsp:sp>
    <dsp:sp modelId="{FD871044-AD0C-4EFE-99DC-813016144013}">
      <dsp:nvSpPr>
        <dsp:cNvPr id="0" name=""/>
        <dsp:cNvSpPr/>
      </dsp:nvSpPr>
      <dsp:spPr>
        <a:xfrm rot="5400000">
          <a:off x="4690964" y="145178"/>
          <a:ext cx="1255447" cy="79333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GB" sz="3100" kern="1200"/>
            <a:t>Person centred interviews with 10 NICU parents focusing on intervention components</a:t>
          </a:r>
        </a:p>
      </dsp:txBody>
      <dsp:txXfrm rot="-5400000">
        <a:off x="1352020" y="3545408"/>
        <a:ext cx="7872050"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31B175A-7593-4919-AAD2-0A52DE4C6BEB}" type="datetimeFigureOut">
              <a:rPr lang="en-GB" smtClean="0"/>
              <a:t>20/06/2022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85BBACC0-B4E0-4D80-B369-ECD6270AF063}" type="slidenum">
              <a:rPr lang="en-GB" smtClean="0"/>
              <a:t>‹#›</a:t>
            </a:fld>
            <a:endParaRPr lang="en-GB"/>
          </a:p>
        </p:txBody>
      </p:sp>
    </p:spTree>
    <p:extLst>
      <p:ext uri="{BB962C8B-B14F-4D97-AF65-F5344CB8AC3E}">
        <p14:creationId xmlns:p14="http://schemas.microsoft.com/office/powerpoint/2010/main" val="101796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Acknowledge funders. No financial or other COIs. Pre-recorded – here for questions.</a:t>
            </a:r>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1</a:t>
            </a:fld>
            <a:endParaRPr lang="en-GB"/>
          </a:p>
        </p:txBody>
      </p:sp>
    </p:spTree>
    <p:extLst>
      <p:ext uri="{BB962C8B-B14F-4D97-AF65-F5344CB8AC3E}">
        <p14:creationId xmlns:p14="http://schemas.microsoft.com/office/powerpoint/2010/main" val="99750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smoking prevalence in young women of childbearing age, people on lower income, unemployed or in routine or manual occupation, and less home smoking bans for families on lower incomes</a:t>
            </a:r>
          </a:p>
        </p:txBody>
      </p:sp>
      <p:sp>
        <p:nvSpPr>
          <p:cNvPr id="4" name="Slide Number Placeholder 3"/>
          <p:cNvSpPr>
            <a:spLocks noGrp="1"/>
          </p:cNvSpPr>
          <p:nvPr>
            <p:ph type="sldNum" sz="quarter" idx="5"/>
          </p:nvPr>
        </p:nvSpPr>
        <p:spPr/>
        <p:txBody>
          <a:bodyPr/>
          <a:lstStyle/>
          <a:p>
            <a:fld id="{85BBACC0-B4E0-4D80-B369-ECD6270AF063}" type="slidenum">
              <a:rPr lang="en-GB" smtClean="0"/>
              <a:t>3</a:t>
            </a:fld>
            <a:endParaRPr lang="en-GB"/>
          </a:p>
        </p:txBody>
      </p:sp>
    </p:spTree>
    <p:extLst>
      <p:ext uri="{BB962C8B-B14F-4D97-AF65-F5344CB8AC3E}">
        <p14:creationId xmlns:p14="http://schemas.microsoft.com/office/powerpoint/2010/main" val="270306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5BBACC0-B4E0-4D80-B369-ECD6270AF063}" type="slidenum">
              <a:rPr lang="en-GB" smtClean="0"/>
              <a:t>4</a:t>
            </a:fld>
            <a:endParaRPr lang="en-GB"/>
          </a:p>
        </p:txBody>
      </p:sp>
    </p:spTree>
    <p:extLst>
      <p:ext uri="{BB962C8B-B14F-4D97-AF65-F5344CB8AC3E}">
        <p14:creationId xmlns:p14="http://schemas.microsoft.com/office/powerpoint/2010/main" val="94977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ArialMT"/>
              </a:rPr>
              <a:t>Focus on research relating to NICU babies, Northrup et al who are based in the states.</a:t>
            </a:r>
          </a:p>
          <a:p>
            <a:pPr algn="l"/>
            <a:r>
              <a:rPr lang="en-US" sz="1300" dirty="0">
                <a:latin typeface="ArialMT"/>
              </a:rPr>
              <a:t>They found that even in the relative sterile environment of a NICU…</a:t>
            </a:r>
          </a:p>
          <a:p>
            <a:pPr algn="l"/>
            <a:r>
              <a:rPr lang="en-US" sz="1300" dirty="0">
                <a:latin typeface="ArialMT"/>
              </a:rPr>
              <a:t>… not exposed through breastmilk – only source could have been thirdhand smoke.</a:t>
            </a:r>
          </a:p>
          <a:p>
            <a:pPr algn="l"/>
            <a:r>
              <a:rPr lang="en-US" sz="1300" dirty="0">
                <a:latin typeface="ArialMT"/>
              </a:rPr>
              <a:t>Impact of this is.. Neonates born to smoking parents risk a longer NICU admission than those born to non-smokers.</a:t>
            </a:r>
          </a:p>
          <a:p>
            <a:pPr algn="l"/>
            <a:r>
              <a:rPr lang="en-US" sz="1300" dirty="0">
                <a:latin typeface="ArialMT"/>
              </a:rPr>
              <a:t>… only just learning about the importance of the microbiome and we tend to think about it in relation to breastfeeding, but exposure to smoke also has a huge impact. So even before they leave the NICU smoking on having an impact. Once babies go home to a smoky environment we see increased rates of…</a:t>
            </a:r>
          </a:p>
          <a:p>
            <a:endParaRPr lang="en-GB" dirty="0"/>
          </a:p>
        </p:txBody>
      </p:sp>
      <p:sp>
        <p:nvSpPr>
          <p:cNvPr id="4" name="Slide Number Placeholder 3"/>
          <p:cNvSpPr>
            <a:spLocks noGrp="1"/>
          </p:cNvSpPr>
          <p:nvPr>
            <p:ph type="sldNum" sz="quarter" idx="5"/>
          </p:nvPr>
        </p:nvSpPr>
        <p:spPr/>
        <p:txBody>
          <a:bodyPr/>
          <a:lstStyle/>
          <a:p>
            <a:fld id="{85BBACC0-B4E0-4D80-B369-ECD6270AF063}" type="slidenum">
              <a:rPr lang="en-GB" smtClean="0"/>
              <a:t>5</a:t>
            </a:fld>
            <a:endParaRPr lang="en-GB"/>
          </a:p>
        </p:txBody>
      </p:sp>
    </p:spTree>
    <p:extLst>
      <p:ext uri="{BB962C8B-B14F-4D97-AF65-F5344CB8AC3E}">
        <p14:creationId xmlns:p14="http://schemas.microsoft.com/office/powerpoint/2010/main" val="93121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a:latin typeface="ArialMT"/>
              </a:rPr>
              <a:t>Babies born to smokers weigh on average 200g less than those born to non-smokers (1), and are at 40% higher risk of being born preterm. The relative risk of admission to NICU for infants of smokers is increased by at least 20% compared to infants of non-smoking mothers. Mothers of infants requiring admission to NICU are more likely to be smokers. </a:t>
            </a:r>
          </a:p>
          <a:p>
            <a:pPr algn="l"/>
            <a:r>
              <a:rPr lang="en-US" sz="1300">
                <a:latin typeface="ArialMT"/>
              </a:rPr>
              <a:t>We undertook a review of routinely collected patient data at NNUH, and this, together with our PPI work suggests that this is likely under reporting smoking prevalence. </a:t>
            </a:r>
            <a:r>
              <a:rPr lang="en-US" sz="1300">
                <a:latin typeface="CIDFont+F2"/>
              </a:rPr>
              <a:t>Of 32 parents approached during a 4-month period, approximately a third were smokers and a third were ex-smokers. M</a:t>
            </a:r>
            <a:r>
              <a:rPr lang="en-US" sz="1300">
                <a:latin typeface="ArialMT"/>
              </a:rPr>
              <a:t>others were often not asked about their smoking status at delivery at all, despite these figures being used for reporting purposes.  Fathers are not included within these figures, although we know that for women who quit smoking during pregnancy, having a smoking partner is a major predictor of postpartum relapse and contributes towards </a:t>
            </a:r>
            <a:r>
              <a:rPr lang="en-GB" sz="1300">
                <a:latin typeface="ArialMT"/>
              </a:rPr>
              <a:t>second-hand smoke exposure.</a:t>
            </a:r>
          </a:p>
          <a:p>
            <a:pPr algn="l"/>
            <a:r>
              <a:rPr lang="en-GB" sz="1300"/>
              <a:t>As aware, children of smokers.. In the short-term such as increased infection rates and asthma, and long-term for diseases such as cancer. There also 4 times…</a:t>
            </a:r>
          </a:p>
          <a:p>
            <a:pPr algn="l"/>
            <a:r>
              <a:rPr lang="en-GB" sz="1300"/>
              <a:t>Lab… and can also be a cause of infection and respiratory issues. THS refers to smoking particles that remain on smokers’ skin, clothes and furniture after they’ve finished smoking.</a:t>
            </a:r>
          </a:p>
          <a:p>
            <a:pPr algn="l"/>
            <a:endParaRPr lang="en-GB" sz="1300">
              <a:latin typeface="ArialMT"/>
            </a:endParaRPr>
          </a:p>
          <a:p>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6</a:t>
            </a:fld>
            <a:endParaRPr lang="en-GB"/>
          </a:p>
        </p:txBody>
      </p:sp>
    </p:spTree>
    <p:extLst>
      <p:ext uri="{BB962C8B-B14F-4D97-AF65-F5344CB8AC3E}">
        <p14:creationId xmlns:p14="http://schemas.microsoft.com/office/powerpoint/2010/main" val="101698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DIFFICULTIES WITH CESSATION - </a:t>
            </a:r>
            <a:r>
              <a:rPr lang="en-GB" sz="1200" b="0" i="0" dirty="0">
                <a:solidFill>
                  <a:srgbClr val="333333"/>
                </a:solidFill>
                <a:effectLst/>
              </a:rPr>
              <a:t>for many smokers it may take 30 or more quit attempts before being successful (</a:t>
            </a:r>
            <a:r>
              <a:rPr lang="en-GB" sz="1200" b="0" i="0" dirty="0" err="1">
                <a:solidFill>
                  <a:srgbClr val="333333"/>
                </a:solidFill>
                <a:effectLst/>
              </a:rPr>
              <a:t>Chaiton</a:t>
            </a:r>
            <a:r>
              <a:rPr lang="en-GB" sz="1200" b="0" i="0" dirty="0">
                <a:solidFill>
                  <a:srgbClr val="333333"/>
                </a:solidFill>
                <a:effectLst/>
              </a:rPr>
              <a:t> et al, 2016)</a:t>
            </a:r>
            <a:endParaRPr lang="en-GB" sz="1200" dirty="0"/>
          </a:p>
          <a:p>
            <a:endParaRPr lang="en-GB" sz="1200" dirty="0"/>
          </a:p>
          <a:p>
            <a:r>
              <a:rPr lang="en-GB" sz="1200" b="0" i="0" dirty="0">
                <a:solidFill>
                  <a:srgbClr val="222222"/>
                </a:solidFill>
                <a:effectLst/>
              </a:rPr>
              <a:t>STRESS AND RELAPSE The preterm birth of an infant and the subsequent time spent in the NICU are extremely stressful for mothers and fathers (</a:t>
            </a:r>
            <a:r>
              <a:rPr lang="en-GB" sz="1200" b="0" i="0" dirty="0" err="1">
                <a:solidFill>
                  <a:srgbClr val="222222"/>
                </a:solidFill>
                <a:effectLst/>
              </a:rPr>
              <a:t>Åhlund</a:t>
            </a:r>
            <a:r>
              <a:rPr lang="en-GB" sz="1200" b="0" i="0" dirty="0">
                <a:solidFill>
                  <a:srgbClr val="222222"/>
                </a:solidFill>
                <a:effectLst/>
              </a:rPr>
              <a:t> et al, 2009). Stress is a leading predictor of postpartum relapse (Orton et al, 2018)</a:t>
            </a:r>
          </a:p>
          <a:p>
            <a:endParaRPr lang="en-GB" sz="1200" dirty="0"/>
          </a:p>
          <a:p>
            <a:r>
              <a:rPr lang="en-GB" sz="1200" dirty="0"/>
              <a:t>CAPABILITY, OPPORTUNITY, MOTIVATION (deficits in) motivation – for self and don’t know </a:t>
            </a:r>
            <a:r>
              <a:rPr lang="en-GB" sz="1200" dirty="0" err="1"/>
              <a:t>helaht</a:t>
            </a:r>
            <a:r>
              <a:rPr lang="en-GB" sz="1200" dirty="0"/>
              <a:t> impacts on baby</a:t>
            </a:r>
          </a:p>
          <a:p>
            <a:endParaRPr lang="en-GB" dirty="0"/>
          </a:p>
        </p:txBody>
      </p:sp>
      <p:sp>
        <p:nvSpPr>
          <p:cNvPr id="4" name="Slide Number Placeholder 3"/>
          <p:cNvSpPr>
            <a:spLocks noGrp="1"/>
          </p:cNvSpPr>
          <p:nvPr>
            <p:ph type="sldNum" sz="quarter" idx="5"/>
          </p:nvPr>
        </p:nvSpPr>
        <p:spPr/>
        <p:txBody>
          <a:bodyPr/>
          <a:lstStyle/>
          <a:p>
            <a:fld id="{85BBACC0-B4E0-4D80-B369-ECD6270AF063}" type="slidenum">
              <a:rPr lang="en-GB" smtClean="0"/>
              <a:t>7</a:t>
            </a:fld>
            <a:endParaRPr lang="en-GB"/>
          </a:p>
        </p:txBody>
      </p:sp>
    </p:spTree>
    <p:extLst>
      <p:ext uri="{BB962C8B-B14F-4D97-AF65-F5344CB8AC3E}">
        <p14:creationId xmlns:p14="http://schemas.microsoft.com/office/powerpoint/2010/main" val="268215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a:latin typeface="CIDFont+F2"/>
              </a:rPr>
              <a:t>…All parents, without exception, in our PPI work said that they would be amenable to receiving smoking cessation or relapse prevention support, and would especially welcome advice on maintaining a smoke-free home</a:t>
            </a:r>
          </a:p>
          <a:p>
            <a:pPr algn="l"/>
            <a:r>
              <a:rPr lang="en-US" sz="1300">
                <a:latin typeface="CIDFont+F2"/>
              </a:rPr>
              <a:t>The National Institute for Health and Care Excellence (NICE) guidance recommends smoking cessation referral and support for all people, including patients, </a:t>
            </a:r>
            <a:r>
              <a:rPr lang="en-US" sz="1300" err="1">
                <a:latin typeface="CIDFont+F2"/>
              </a:rPr>
              <a:t>carers</a:t>
            </a:r>
            <a:r>
              <a:rPr lang="en-US" sz="1300">
                <a:latin typeface="CIDFont+F2"/>
              </a:rPr>
              <a:t> and visitors, in secondary care settings, and postpartum. </a:t>
            </a:r>
            <a:r>
              <a:rPr lang="en-US"/>
              <a:t>NHS long term plan </a:t>
            </a:r>
            <a:r>
              <a:rPr lang="en-US" err="1"/>
              <a:t>emphasise</a:t>
            </a:r>
            <a:r>
              <a:rPr lang="en-US"/>
              <a:t> prevention and suggest that smoking cessation support should be available at every point of contact with the NHS.</a:t>
            </a:r>
            <a:endParaRPr lang="en-US" sz="1300">
              <a:latin typeface="CIDFont+F2"/>
            </a:endParaRPr>
          </a:p>
          <a:p>
            <a:pPr algn="l"/>
            <a:r>
              <a:rPr lang="en-US" sz="1300">
                <a:latin typeface="CIDFont+F2"/>
              </a:rPr>
              <a:t>Given the concurrent expressed desire for support from both parents and professionals, and guidance</a:t>
            </a:r>
            <a:r>
              <a:rPr lang="en-US" sz="1300">
                <a:latin typeface="ArialMT"/>
              </a:rPr>
              <a:t>, and the fact that NICU admission may represent a teachable moment, there was a clear need for developing an intervention to offer support.</a:t>
            </a:r>
            <a:endParaRPr lang="en-GB" sz="1300">
              <a:latin typeface="ArialMT"/>
            </a:endParaRPr>
          </a:p>
          <a:p>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8</a:t>
            </a:fld>
            <a:endParaRPr lang="en-GB"/>
          </a:p>
        </p:txBody>
      </p:sp>
    </p:spTree>
    <p:extLst>
      <p:ext uri="{BB962C8B-B14F-4D97-AF65-F5344CB8AC3E}">
        <p14:creationId xmlns:p14="http://schemas.microsoft.com/office/powerpoint/2010/main" val="6624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Aim of NESCI was to define and develop a prototype intervention. We followed MRC guidance for developing complex interventions</a:t>
            </a:r>
          </a:p>
          <a:p>
            <a:r>
              <a:rPr lang="en-GB" dirty="0"/>
              <a:t>Systematic review of paediatric setting interventions to identify determinants and techniques for reducing environmental tobacco smoke exposure. Not talk too much about that, but the review suggested that approaches using counselling and self-help were most effective.</a:t>
            </a:r>
          </a:p>
          <a:p>
            <a:r>
              <a:rPr lang="en-GB" dirty="0"/>
              <a:t>We conducted focus groups with HCP and interviews with parents whilst their baby was on the unit including parents who were smoke or were recent ex-smokers and importantly fathers. </a:t>
            </a:r>
            <a:r>
              <a:rPr lang="en-US" sz="1300" dirty="0"/>
              <a:t>Interviews and FGs asked what support might be needed, in what form, delivered by who, and for what time duration. </a:t>
            </a:r>
          </a:p>
          <a:p>
            <a:r>
              <a:rPr lang="en-GB" dirty="0"/>
              <a:t>Refine a prototype intervention through further interviews with NICU parents who were smokers.</a:t>
            </a:r>
          </a:p>
          <a:p>
            <a:endParaRPr lang="en-GB" dirty="0"/>
          </a:p>
        </p:txBody>
      </p:sp>
      <p:sp>
        <p:nvSpPr>
          <p:cNvPr id="4" name="Slide Number Placeholder 3"/>
          <p:cNvSpPr>
            <a:spLocks noGrp="1"/>
          </p:cNvSpPr>
          <p:nvPr>
            <p:ph type="sldNum" sz="quarter" idx="5"/>
          </p:nvPr>
        </p:nvSpPr>
        <p:spPr/>
        <p:txBody>
          <a:bodyPr/>
          <a:lstStyle/>
          <a:p>
            <a:fld id="{85BBACC0-B4E0-4D80-B369-ECD6270AF063}" type="slidenum">
              <a:rPr lang="en-GB" smtClean="0"/>
              <a:t>9</a:t>
            </a:fld>
            <a:endParaRPr lang="en-GB"/>
          </a:p>
        </p:txBody>
      </p:sp>
    </p:spTree>
    <p:extLst>
      <p:ext uri="{BB962C8B-B14F-4D97-AF65-F5344CB8AC3E}">
        <p14:creationId xmlns:p14="http://schemas.microsoft.com/office/powerpoint/2010/main" val="109889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now we are going to hear from NICU parents about their experiences and what might have helped</a:t>
            </a:r>
          </a:p>
        </p:txBody>
      </p:sp>
      <p:sp>
        <p:nvSpPr>
          <p:cNvPr id="4" name="Slide Number Placeholder 3"/>
          <p:cNvSpPr>
            <a:spLocks noGrp="1"/>
          </p:cNvSpPr>
          <p:nvPr>
            <p:ph type="sldNum" sz="quarter" idx="5"/>
          </p:nvPr>
        </p:nvSpPr>
        <p:spPr/>
        <p:txBody>
          <a:bodyPr/>
          <a:lstStyle/>
          <a:p>
            <a:fld id="{85BBACC0-B4E0-4D80-B369-ECD6270AF063}" type="slidenum">
              <a:rPr lang="en-GB" smtClean="0"/>
              <a:t>10</a:t>
            </a:fld>
            <a:endParaRPr lang="en-GB"/>
          </a:p>
        </p:txBody>
      </p:sp>
    </p:spTree>
    <p:extLst>
      <p:ext uri="{BB962C8B-B14F-4D97-AF65-F5344CB8AC3E}">
        <p14:creationId xmlns:p14="http://schemas.microsoft.com/office/powerpoint/2010/main" val="125069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611CED4-21E3-4D71-B400-B287CC06DA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07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Content Placeholder 4" descr="Logo, company name&#10;&#10;Description automatically generated">
            <a:extLst>
              <a:ext uri="{FF2B5EF4-FFF2-40B4-BE49-F238E27FC236}">
                <a16:creationId xmlns:a16="http://schemas.microsoft.com/office/drawing/2014/main" id="{7B8866F1-A09A-45BF-B0D2-060AF9AAF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051" y="4241019"/>
            <a:ext cx="4477521" cy="2401829"/>
          </a:xfrm>
          <a:prstGeom prst="rect">
            <a:avLst/>
          </a:prstGeom>
        </p:spPr>
      </p:pic>
    </p:spTree>
    <p:extLst>
      <p:ext uri="{BB962C8B-B14F-4D97-AF65-F5344CB8AC3E}">
        <p14:creationId xmlns:p14="http://schemas.microsoft.com/office/powerpoint/2010/main" val="240998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126D4949-9DB9-4FDD-BDA0-A1EBD00B8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1" y="5953125"/>
            <a:ext cx="12030368" cy="830472"/>
          </a:xfrm>
          <a:prstGeom prst="rect">
            <a:avLst/>
          </a:prstGeom>
        </p:spPr>
      </p:pic>
    </p:spTree>
    <p:extLst>
      <p:ext uri="{BB962C8B-B14F-4D97-AF65-F5344CB8AC3E}">
        <p14:creationId xmlns:p14="http://schemas.microsoft.com/office/powerpoint/2010/main" val="3186231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6115A-9C1E-4749-8938-20B3B885C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C5FE66-CD27-454B-848A-17633D0E2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DAA16-1216-49D7-842F-9F57BE6FB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FF340-DFC6-4708-9E0B-BCE436F3278F}" type="datetimeFigureOut">
              <a:rPr lang="en-GB" smtClean="0"/>
              <a:t>20/06/2022</a:t>
            </a:fld>
            <a:endParaRPr lang="en-GB"/>
          </a:p>
        </p:txBody>
      </p:sp>
      <p:sp>
        <p:nvSpPr>
          <p:cNvPr id="5" name="Footer Placeholder 4">
            <a:extLst>
              <a:ext uri="{FF2B5EF4-FFF2-40B4-BE49-F238E27FC236}">
                <a16:creationId xmlns:a16="http://schemas.microsoft.com/office/drawing/2014/main" id="{4DE86A7C-B2EB-4941-95F1-9C2A329C2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5D3EC4-35B1-49C3-915A-D7BCCA7A7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7EEBC-C367-46CF-8DC1-4F42E3522891}" type="slidenum">
              <a:rPr lang="en-GB" smtClean="0"/>
              <a:t>‹#›</a:t>
            </a:fld>
            <a:endParaRPr lang="en-GB"/>
          </a:p>
        </p:txBody>
      </p:sp>
    </p:spTree>
    <p:extLst>
      <p:ext uri="{BB962C8B-B14F-4D97-AF65-F5344CB8AC3E}">
        <p14:creationId xmlns:p14="http://schemas.microsoft.com/office/powerpoint/2010/main" val="363086236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8.png"/><Relationship Id="rId4" Type="http://schemas.openxmlformats.org/officeDocument/2006/relationships/diagramData" Target="../diagrams/data1.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987AD-A5A7-6E2A-1B7C-7F197C52A65D}"/>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36CA3E4-DC0B-4763-99E9-3C48C4E67F2F}"/>
              </a:ext>
            </a:extLst>
          </p:cNvPr>
          <p:cNvPicPr>
            <a:picLocks noChangeAspect="1"/>
          </p:cNvPicPr>
          <p:nvPr/>
        </p:nvPicPr>
        <p:blipFill>
          <a:blip r:embed="rId4"/>
          <a:stretch>
            <a:fillRect/>
          </a:stretch>
        </p:blipFill>
        <p:spPr>
          <a:xfrm>
            <a:off x="9196459" y="5933590"/>
            <a:ext cx="2834886" cy="780356"/>
          </a:xfrm>
          <a:prstGeom prst="rect">
            <a:avLst/>
          </a:prstGeom>
        </p:spPr>
      </p:pic>
      <p:pic>
        <p:nvPicPr>
          <p:cNvPr id="3" name="Picture 2">
            <a:extLst>
              <a:ext uri="{FF2B5EF4-FFF2-40B4-BE49-F238E27FC236}">
                <a16:creationId xmlns:a16="http://schemas.microsoft.com/office/drawing/2014/main" id="{64659F23-FAA2-40AB-915B-1F9AF14EFE7C}"/>
              </a:ext>
            </a:extLst>
          </p:cNvPr>
          <p:cNvPicPr>
            <a:picLocks noChangeAspect="1"/>
          </p:cNvPicPr>
          <p:nvPr/>
        </p:nvPicPr>
        <p:blipFill>
          <a:blip r:embed="rId5"/>
          <a:stretch>
            <a:fillRect/>
          </a:stretch>
        </p:blipFill>
        <p:spPr>
          <a:xfrm>
            <a:off x="160655" y="5964073"/>
            <a:ext cx="2359356" cy="749873"/>
          </a:xfrm>
          <a:prstGeom prst="rect">
            <a:avLst/>
          </a:prstGeom>
        </p:spPr>
      </p:pic>
      <p:pic>
        <p:nvPicPr>
          <p:cNvPr id="4" name="Picture 3">
            <a:extLst>
              <a:ext uri="{FF2B5EF4-FFF2-40B4-BE49-F238E27FC236}">
                <a16:creationId xmlns:a16="http://schemas.microsoft.com/office/drawing/2014/main" id="{606A1A73-A1D0-4F5A-B2CD-750F201C840E}"/>
              </a:ext>
            </a:extLst>
          </p:cNvPr>
          <p:cNvPicPr>
            <a:picLocks noChangeAspect="1"/>
          </p:cNvPicPr>
          <p:nvPr/>
        </p:nvPicPr>
        <p:blipFill>
          <a:blip r:embed="rId6"/>
          <a:stretch>
            <a:fillRect/>
          </a:stretch>
        </p:blipFill>
        <p:spPr>
          <a:xfrm>
            <a:off x="2624959" y="5931310"/>
            <a:ext cx="2213741" cy="782635"/>
          </a:xfrm>
          <a:prstGeom prst="rect">
            <a:avLst/>
          </a:prstGeom>
        </p:spPr>
      </p:pic>
      <p:sp>
        <p:nvSpPr>
          <p:cNvPr id="6" name="TextBox 5">
            <a:extLst>
              <a:ext uri="{FF2B5EF4-FFF2-40B4-BE49-F238E27FC236}">
                <a16:creationId xmlns:a16="http://schemas.microsoft.com/office/drawing/2014/main" id="{5AD97C8A-45E2-4CE1-BEF9-A88181105270}"/>
              </a:ext>
            </a:extLst>
          </p:cNvPr>
          <p:cNvSpPr txBox="1"/>
          <p:nvPr/>
        </p:nvSpPr>
        <p:spPr>
          <a:xfrm>
            <a:off x="160655" y="3130543"/>
            <a:ext cx="6096000" cy="2462213"/>
          </a:xfrm>
          <a:prstGeom prst="rect">
            <a:avLst/>
          </a:prstGeom>
          <a:noFill/>
        </p:spPr>
        <p:txBody>
          <a:bodyPr wrap="square">
            <a:spAutoFit/>
          </a:bodyPr>
          <a:lstStyle/>
          <a:p>
            <a:pPr marL="0" indent="0">
              <a:buNone/>
            </a:pPr>
            <a:r>
              <a:rPr lang="en-US" sz="2200" dirty="0">
                <a:latin typeface="Arial" panose="020B0604020202020204" pitchFamily="34" charset="0"/>
                <a:cs typeface="Arial" panose="020B0604020202020204" pitchFamily="34" charset="0"/>
              </a:rPr>
              <a:t>Professor Caitlin Notley</a:t>
            </a:r>
          </a:p>
          <a:p>
            <a:pPr marL="0" indent="0">
              <a:buNone/>
            </a:pPr>
            <a:r>
              <a:rPr lang="en-US" sz="2200" dirty="0">
                <a:latin typeface="Arial" panose="020B0604020202020204" pitchFamily="34" charset="0"/>
                <a:cs typeface="Arial" panose="020B0604020202020204" pitchFamily="34" charset="0"/>
              </a:rPr>
              <a:t>Norwich Medical School</a:t>
            </a:r>
          </a:p>
          <a:p>
            <a:pPr marL="0" indent="0">
              <a:buNone/>
            </a:pPr>
            <a:r>
              <a:rPr lang="en-US" sz="2200" dirty="0">
                <a:latin typeface="Arial" panose="020B0604020202020204" pitchFamily="34" charset="0"/>
                <a:cs typeface="Arial" panose="020B0604020202020204" pitchFamily="34" charset="0"/>
              </a:rPr>
              <a:t>University of East Anglia</a:t>
            </a:r>
          </a:p>
          <a:p>
            <a:pPr marL="0" indent="0">
              <a:buNone/>
            </a:pPr>
            <a:r>
              <a:rPr lang="en-US" sz="2200" dirty="0">
                <a:latin typeface="Arial" panose="020B0604020202020204" pitchFamily="34" charset="0"/>
                <a:cs typeface="Arial" panose="020B0604020202020204" pitchFamily="34" charset="0"/>
              </a:rPr>
              <a:t>c.notley@uea.ac.uk </a:t>
            </a:r>
          </a:p>
          <a:p>
            <a:pPr marL="0" indent="0">
              <a:buNone/>
            </a:pPr>
            <a:r>
              <a:rPr lang="en-US" sz="2200" dirty="0">
                <a:latin typeface="Arial" panose="020B0604020202020204" pitchFamily="34" charset="0"/>
                <a:cs typeface="Arial" panose="020B0604020202020204" pitchFamily="34" charset="0"/>
              </a:rPr>
              <a:t>@AddictionUEA</a:t>
            </a:r>
          </a:p>
          <a:p>
            <a:pPr marL="0" indent="0">
              <a:buNone/>
            </a:pPr>
            <a:r>
              <a:rPr lang="en-US" sz="2200" dirty="0">
                <a:latin typeface="Arial" panose="020B0604020202020204" pitchFamily="34" charset="0"/>
                <a:cs typeface="Arial" panose="020B0604020202020204" pitchFamily="34" charset="0"/>
              </a:rPr>
              <a:t> </a:t>
            </a:r>
          </a:p>
          <a:p>
            <a:pPr marL="0" indent="0">
              <a:buNone/>
            </a:pPr>
            <a:r>
              <a:rPr lang="en-US" sz="2200" dirty="0">
                <a:latin typeface="Arial" panose="020B0604020202020204" pitchFamily="34" charset="0"/>
                <a:cs typeface="Arial" panose="020B0604020202020204" pitchFamily="34" charset="0"/>
              </a:rPr>
              <a:t>No Conflicts of interest</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15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F48D9-2527-33F0-40EB-63F02DABEBF7}"/>
              </a:ext>
            </a:extLst>
          </p:cNvPr>
          <p:cNvSpPr txBox="1"/>
          <p:nvPr/>
        </p:nvSpPr>
        <p:spPr>
          <a:xfrm>
            <a:off x="726896" y="719459"/>
            <a:ext cx="1013288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WHAT MIGHT HELP?</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A45D49-081D-2190-D182-7D1B871141BF}"/>
              </a:ext>
            </a:extLst>
          </p:cNvPr>
          <p:cNvSpPr txBox="1"/>
          <p:nvPr/>
        </p:nvSpPr>
        <p:spPr>
          <a:xfrm>
            <a:off x="914400" y="1828800"/>
            <a:ext cx="10551560" cy="4370427"/>
          </a:xfrm>
          <a:prstGeom prst="rect">
            <a:avLst/>
          </a:prstGeom>
          <a:noFill/>
        </p:spPr>
        <p:txBody>
          <a:bodyPr wrap="square" rtlCol="0">
            <a:spAutoFit/>
          </a:bodyPr>
          <a:lstStyle/>
          <a:p>
            <a:r>
              <a:rPr lang="en-GB" sz="2000" b="1" dirty="0"/>
              <a:t>Top 10 messages from intervention development work</a:t>
            </a:r>
          </a:p>
          <a:p>
            <a:endParaRPr lang="en-GB" sz="2000" dirty="0"/>
          </a:p>
          <a:p>
            <a:pPr marL="342900" indent="-342900">
              <a:buAutoNum type="arabicPeriod"/>
            </a:pPr>
            <a:r>
              <a:rPr lang="en-GB" sz="2000" dirty="0"/>
              <a:t>Intervention should be theory driven targeting BCTs most likely to effect change</a:t>
            </a:r>
          </a:p>
          <a:p>
            <a:pPr marL="342900" indent="-342900">
              <a:buAutoNum type="arabicPeriod"/>
            </a:pPr>
            <a:r>
              <a:rPr lang="en-GB" sz="2000" dirty="0"/>
              <a:t>Intervention needs to target Mums, Dads, and wider family</a:t>
            </a:r>
          </a:p>
          <a:p>
            <a:pPr marL="342900" indent="-342900">
              <a:buAutoNum type="arabicPeriod"/>
            </a:pPr>
            <a:r>
              <a:rPr lang="en-GB" sz="2000" dirty="0"/>
              <a:t>Parents want to be asked about smoking, most want to quit and need support</a:t>
            </a:r>
          </a:p>
          <a:p>
            <a:pPr marL="342900" indent="-342900">
              <a:buAutoNum type="arabicPeriod"/>
            </a:pPr>
            <a:r>
              <a:rPr lang="en-GB" sz="2000" dirty="0"/>
              <a:t>Support should be immediate, during the NICU admission</a:t>
            </a:r>
          </a:p>
          <a:p>
            <a:pPr marL="342900" indent="-342900">
              <a:buAutoNum type="arabicPeriod"/>
            </a:pPr>
            <a:r>
              <a:rPr lang="en-GB" sz="2000" dirty="0"/>
              <a:t>Parents want to know the hard facts about the impact of tobacco on </a:t>
            </a:r>
            <a:r>
              <a:rPr lang="en-GB" sz="2000"/>
              <a:t>their baby</a:t>
            </a:r>
            <a:endParaRPr lang="en-GB" sz="2000" dirty="0"/>
          </a:p>
          <a:p>
            <a:pPr marL="342900" indent="-342900">
              <a:buAutoNum type="arabicPeriod"/>
            </a:pPr>
            <a:r>
              <a:rPr lang="en-GB" sz="2000" dirty="0"/>
              <a:t>Information on third hand smoke, from baby perspective</a:t>
            </a:r>
          </a:p>
          <a:p>
            <a:pPr marL="342900" indent="-342900">
              <a:buAutoNum type="arabicPeriod"/>
            </a:pPr>
            <a:r>
              <a:rPr lang="en-GB" sz="2000" dirty="0"/>
              <a:t>Digital, easy to access materials</a:t>
            </a:r>
          </a:p>
          <a:p>
            <a:pPr marL="342900" indent="-342900">
              <a:buAutoNum type="arabicPeriod"/>
            </a:pPr>
            <a:r>
              <a:rPr lang="en-GB" sz="2000" dirty="0"/>
              <a:t>NRT and / or e cigarettes</a:t>
            </a:r>
          </a:p>
          <a:p>
            <a:pPr marL="342900" indent="-342900">
              <a:buAutoNum type="arabicPeriod"/>
            </a:pPr>
            <a:r>
              <a:rPr lang="en-GB" sz="2000" dirty="0"/>
              <a:t>HCPs bespoke training enabling discussions with parents about smoking in a way that does not compromise the relationship</a:t>
            </a:r>
          </a:p>
          <a:p>
            <a:pPr marL="342900" indent="-342900">
              <a:buAutoNum type="arabicPeriod"/>
            </a:pPr>
            <a:r>
              <a:rPr lang="en-GB" sz="2000" dirty="0"/>
              <a:t>Brief intervention and support offer to avoid stigma and shame</a:t>
            </a:r>
          </a:p>
          <a:p>
            <a:pPr marL="342900" indent="-342900">
              <a:buAutoNum type="arabicPeriod"/>
            </a:pPr>
            <a:endParaRPr lang="en-GB" dirty="0"/>
          </a:p>
        </p:txBody>
      </p:sp>
      <p:pic>
        <p:nvPicPr>
          <p:cNvPr id="5" name="Picture 4">
            <a:extLst>
              <a:ext uri="{FF2B5EF4-FFF2-40B4-BE49-F238E27FC236}">
                <a16:creationId xmlns:a16="http://schemas.microsoft.com/office/drawing/2014/main" id="{6E7BC87A-5656-A05D-6486-8B0A72725415}"/>
              </a:ext>
            </a:extLst>
          </p:cNvPr>
          <p:cNvPicPr>
            <a:picLocks noChangeAspect="1"/>
          </p:cNvPicPr>
          <p:nvPr/>
        </p:nvPicPr>
        <p:blipFill>
          <a:blip r:embed="rId3"/>
          <a:stretch>
            <a:fillRect/>
          </a:stretch>
        </p:blipFill>
        <p:spPr>
          <a:xfrm>
            <a:off x="8448759" y="420599"/>
            <a:ext cx="3016346" cy="1613683"/>
          </a:xfrm>
          <a:prstGeom prst="rect">
            <a:avLst/>
          </a:prstGeom>
        </p:spPr>
      </p:pic>
    </p:spTree>
    <p:extLst>
      <p:ext uri="{BB962C8B-B14F-4D97-AF65-F5344CB8AC3E}">
        <p14:creationId xmlns:p14="http://schemas.microsoft.com/office/powerpoint/2010/main" val="121529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F48D9-2527-33F0-40EB-63F02DABEBF7}"/>
              </a:ext>
            </a:extLst>
          </p:cNvPr>
          <p:cNvSpPr txBox="1"/>
          <p:nvPr/>
        </p:nvSpPr>
        <p:spPr>
          <a:xfrm>
            <a:off x="863029" y="267128"/>
            <a:ext cx="10490769" cy="9566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kern="1200" dirty="0">
                <a:solidFill>
                  <a:schemeClr val="tx1"/>
                </a:solidFill>
                <a:latin typeface="+mj-lt"/>
                <a:ea typeface="+mj-ea"/>
                <a:cs typeface="+mj-cs"/>
              </a:rPr>
              <a:t>SMOKING PREVALANCE (Who still smokes?)</a:t>
            </a:r>
            <a:endParaRPr lang="en-US" sz="46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5F0E8795-B42D-2499-64B6-89F9BF0B9547}"/>
              </a:ext>
            </a:extLst>
          </p:cNvPr>
          <p:cNvPicPr>
            <a:picLocks noChangeAspect="1"/>
          </p:cNvPicPr>
          <p:nvPr/>
        </p:nvPicPr>
        <p:blipFill>
          <a:blip r:embed="rId2"/>
          <a:stretch>
            <a:fillRect/>
          </a:stretch>
        </p:blipFill>
        <p:spPr>
          <a:xfrm>
            <a:off x="1371800" y="1463109"/>
            <a:ext cx="9448395" cy="4440746"/>
          </a:xfrm>
          <a:prstGeom prst="rect">
            <a:avLst/>
          </a:prstGeom>
        </p:spPr>
      </p:pic>
    </p:spTree>
    <p:extLst>
      <p:ext uri="{BB962C8B-B14F-4D97-AF65-F5344CB8AC3E}">
        <p14:creationId xmlns:p14="http://schemas.microsoft.com/office/powerpoint/2010/main" val="360185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D151D7-5D34-F03B-62C5-A570E4BF9055}"/>
              </a:ext>
            </a:extLst>
          </p:cNvPr>
          <p:cNvSpPr txBox="1"/>
          <p:nvPr/>
        </p:nvSpPr>
        <p:spPr>
          <a:xfrm>
            <a:off x="863029" y="267128"/>
            <a:ext cx="10490769" cy="9566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kern="1200" dirty="0">
                <a:solidFill>
                  <a:schemeClr val="tx1"/>
                </a:solidFill>
                <a:latin typeface="+mj-lt"/>
                <a:ea typeface="+mj-ea"/>
                <a:cs typeface="+mj-cs"/>
              </a:rPr>
              <a:t>SMOKING PREVALANCE (health disparities)</a:t>
            </a:r>
            <a:endParaRPr lang="en-US" sz="4600" kern="1200" dirty="0">
              <a:solidFill>
                <a:schemeClr val="tx1"/>
              </a:solidFill>
              <a:latin typeface="+mj-lt"/>
              <a:ea typeface="+mj-ea"/>
              <a:cs typeface="+mj-cs"/>
            </a:endParaRPr>
          </a:p>
        </p:txBody>
      </p:sp>
      <p:pic>
        <p:nvPicPr>
          <p:cNvPr id="5" name="Graphic 4" descr="Line arrow: Clockwise curve with solid fill">
            <a:extLst>
              <a:ext uri="{FF2B5EF4-FFF2-40B4-BE49-F238E27FC236}">
                <a16:creationId xmlns:a16="http://schemas.microsoft.com/office/drawing/2014/main" id="{79BC4076-8859-3C92-FDB4-6174C3DCB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797" y="1798569"/>
            <a:ext cx="638711" cy="638711"/>
          </a:xfrm>
          <a:prstGeom prst="rect">
            <a:avLst/>
          </a:prstGeom>
        </p:spPr>
      </p:pic>
      <p:sp>
        <p:nvSpPr>
          <p:cNvPr id="6" name="TextBox 5">
            <a:extLst>
              <a:ext uri="{FF2B5EF4-FFF2-40B4-BE49-F238E27FC236}">
                <a16:creationId xmlns:a16="http://schemas.microsoft.com/office/drawing/2014/main" id="{85834017-A7CF-F650-552D-314DFE60B604}"/>
              </a:ext>
            </a:extLst>
          </p:cNvPr>
          <p:cNvSpPr txBox="1"/>
          <p:nvPr/>
        </p:nvSpPr>
        <p:spPr>
          <a:xfrm>
            <a:off x="1941816" y="1749175"/>
            <a:ext cx="9308386" cy="3539430"/>
          </a:xfrm>
          <a:prstGeom prst="rect">
            <a:avLst/>
          </a:prstGeom>
          <a:noFill/>
        </p:spPr>
        <p:txBody>
          <a:bodyPr wrap="square" rtlCol="0">
            <a:spAutoFit/>
          </a:bodyPr>
          <a:lstStyle/>
          <a:p>
            <a:r>
              <a:rPr lang="en-GB" sz="2000" dirty="0"/>
              <a:t>Women of childbearing age - </a:t>
            </a:r>
            <a:r>
              <a:rPr lang="en-GB" sz="2000" b="0" i="0" dirty="0">
                <a:solidFill>
                  <a:srgbClr val="212121"/>
                </a:solidFill>
                <a:effectLst/>
                <a:latin typeface="Cambria" panose="02040503050406030204" pitchFamily="18" charset="0"/>
              </a:rPr>
              <a:t>20.1% of women aged 15-44 were current cigarette smokers (Lopez et al, 2018)</a:t>
            </a:r>
            <a:endParaRPr lang="en-GB" sz="2000" dirty="0"/>
          </a:p>
          <a:p>
            <a:endParaRPr lang="en-GB" sz="2400" dirty="0"/>
          </a:p>
          <a:p>
            <a:r>
              <a:rPr lang="en-GB" sz="2000" b="0" i="0" dirty="0">
                <a:solidFill>
                  <a:srgbClr val="323132"/>
                </a:solidFill>
                <a:effectLst/>
              </a:rPr>
              <a:t>around 1 in 4 (23.4%) people in routine and manual occupations smoked, this is around 2.5 times higher than people in managerial and professional occupations (9.3%) </a:t>
            </a:r>
            <a:r>
              <a:rPr lang="en-GB" sz="2000" dirty="0"/>
              <a:t>(ONS, 2019)</a:t>
            </a:r>
          </a:p>
          <a:p>
            <a:endParaRPr lang="en-GB" sz="2000" dirty="0"/>
          </a:p>
          <a:p>
            <a:r>
              <a:rPr lang="en-GB" sz="2000" b="0" i="0" dirty="0">
                <a:solidFill>
                  <a:srgbClr val="2A2A2A"/>
                </a:solidFill>
                <a:effectLst/>
              </a:rPr>
              <a:t>Only 27.8% ( </a:t>
            </a:r>
            <a:r>
              <a:rPr lang="en-GB" sz="2000" b="0" dirty="0">
                <a:solidFill>
                  <a:srgbClr val="2A2A2A"/>
                </a:solidFill>
                <a:effectLst/>
              </a:rPr>
              <a:t>of NICU) families</a:t>
            </a:r>
            <a:r>
              <a:rPr lang="en-GB" sz="2000" b="0" i="0" dirty="0">
                <a:solidFill>
                  <a:srgbClr val="2A2A2A"/>
                </a:solidFill>
                <a:effectLst/>
              </a:rPr>
              <a:t> earning less than $25,000 reported having a total smoking ban in place relative to almost 60% of families earning more (</a:t>
            </a:r>
            <a:r>
              <a:rPr lang="en-GB" sz="2000" b="0" i="1" dirty="0">
                <a:solidFill>
                  <a:srgbClr val="2A2A2A"/>
                </a:solidFill>
                <a:effectLst/>
              </a:rPr>
              <a:t>p</a:t>
            </a:r>
            <a:r>
              <a:rPr lang="en-GB" sz="2000" b="0" i="0" dirty="0">
                <a:solidFill>
                  <a:srgbClr val="2A2A2A"/>
                </a:solidFill>
                <a:effectLst/>
              </a:rPr>
              <a:t> &lt; .01).  (Stotts et al, 2011)</a:t>
            </a:r>
            <a:endParaRPr lang="en-GB" sz="2000" dirty="0"/>
          </a:p>
          <a:p>
            <a:endParaRPr lang="en-GB" sz="2000" dirty="0"/>
          </a:p>
        </p:txBody>
      </p:sp>
      <p:pic>
        <p:nvPicPr>
          <p:cNvPr id="7" name="Graphic 6" descr="Line arrow: Clockwise curve with solid fill">
            <a:extLst>
              <a:ext uri="{FF2B5EF4-FFF2-40B4-BE49-F238E27FC236}">
                <a16:creationId xmlns:a16="http://schemas.microsoft.com/office/drawing/2014/main" id="{1ECD27D5-4B3A-A04A-EFDA-E66A0D47A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798" y="2831387"/>
            <a:ext cx="638711" cy="638711"/>
          </a:xfrm>
          <a:prstGeom prst="rect">
            <a:avLst/>
          </a:prstGeom>
        </p:spPr>
      </p:pic>
      <p:pic>
        <p:nvPicPr>
          <p:cNvPr id="8" name="Graphic 7" descr="Line arrow: Clockwise curve with solid fill">
            <a:extLst>
              <a:ext uri="{FF2B5EF4-FFF2-40B4-BE49-F238E27FC236}">
                <a16:creationId xmlns:a16="http://schemas.microsoft.com/office/drawing/2014/main" id="{4A9A7F30-3348-71CC-90E8-48824A5D32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42" y="4026613"/>
            <a:ext cx="638711" cy="638711"/>
          </a:xfrm>
          <a:prstGeom prst="rect">
            <a:avLst/>
          </a:prstGeom>
        </p:spPr>
      </p:pic>
    </p:spTree>
    <p:extLst>
      <p:ext uri="{BB962C8B-B14F-4D97-AF65-F5344CB8AC3E}">
        <p14:creationId xmlns:p14="http://schemas.microsoft.com/office/powerpoint/2010/main" val="420651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F48D9-2527-33F0-40EB-63F02DABEBF7}"/>
              </a:ext>
            </a:extLst>
          </p:cNvPr>
          <p:cNvSpPr txBox="1"/>
          <p:nvPr/>
        </p:nvSpPr>
        <p:spPr>
          <a:xfrm>
            <a:off x="629224" y="4116156"/>
            <a:ext cx="10906008" cy="1115415"/>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5100" b="1" i="0" u="none" strike="noStrike" cap="none" spc="0" normalizeH="0" baseline="0" noProof="0" dirty="0">
                <a:ln>
                  <a:noFill/>
                </a:ln>
                <a:effectLst/>
                <a:uLnTx/>
                <a:uFillTx/>
                <a:latin typeface="+mj-lt"/>
                <a:ea typeface="+mj-ea"/>
                <a:cs typeface="+mj-cs"/>
              </a:rPr>
              <a:t>SMOKING PREVALANCE – NICU families</a:t>
            </a:r>
            <a:endParaRPr kumimoji="0" lang="en-US" sz="5100" b="0" i="0" u="none" strike="noStrike" cap="none" spc="0" normalizeH="0" baseline="0" noProof="0" dirty="0">
              <a:ln>
                <a:noFill/>
              </a:ln>
              <a:effectLst/>
              <a:uLnTx/>
              <a:uFillTx/>
              <a:latin typeface="+mj-lt"/>
              <a:ea typeface="+mj-ea"/>
              <a:cs typeface="+mj-cs"/>
            </a:endParaRPr>
          </a:p>
        </p:txBody>
      </p:sp>
      <p:pic>
        <p:nvPicPr>
          <p:cNvPr id="7" name="Graphic 6" descr="Man with baby with solid fill">
            <a:extLst>
              <a:ext uri="{FF2B5EF4-FFF2-40B4-BE49-F238E27FC236}">
                <a16:creationId xmlns:a16="http://schemas.microsoft.com/office/drawing/2014/main" id="{0BAC5E20-44EF-E7DE-0BDB-5C1808922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1445" y="587047"/>
            <a:ext cx="3529109" cy="3529109"/>
          </a:xfrm>
          <a:prstGeom prst="rect">
            <a:avLst/>
          </a:prstGeom>
        </p:spPr>
      </p:pic>
      <p:pic>
        <p:nvPicPr>
          <p:cNvPr id="5" name="Graphic 4" descr="Pregnant lady outline">
            <a:extLst>
              <a:ext uri="{FF2B5EF4-FFF2-40B4-BE49-F238E27FC236}">
                <a16:creationId xmlns:a16="http://schemas.microsoft.com/office/drawing/2014/main" id="{CC383E5B-8BEF-38E6-B320-81FF57525D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632" y="614591"/>
            <a:ext cx="3526424" cy="3526424"/>
          </a:xfrm>
          <a:prstGeom prst="rect">
            <a:avLst/>
          </a:prstGeom>
        </p:spPr>
      </p:pic>
      <p:pic>
        <p:nvPicPr>
          <p:cNvPr id="9" name="Graphic 8" descr="No smoking with solid fill">
            <a:extLst>
              <a:ext uri="{FF2B5EF4-FFF2-40B4-BE49-F238E27FC236}">
                <a16:creationId xmlns:a16="http://schemas.microsoft.com/office/drawing/2014/main" id="{BFD2F83E-DE67-C6D2-9BCB-3710A1ABD2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53400" y="587047"/>
            <a:ext cx="3553968" cy="3553968"/>
          </a:xfrm>
          <a:prstGeom prst="rect">
            <a:avLst/>
          </a:prstGeom>
        </p:spPr>
      </p:pic>
      <p:cxnSp>
        <p:nvCxnSpPr>
          <p:cNvPr id="14" name="Straight Connector 13">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65D6BB-044E-135E-0CB0-79E8ACD98E87}"/>
              </a:ext>
            </a:extLst>
          </p:cNvPr>
          <p:cNvSpPr txBox="1"/>
          <p:nvPr/>
        </p:nvSpPr>
        <p:spPr>
          <a:xfrm>
            <a:off x="629224" y="5541526"/>
            <a:ext cx="10906008" cy="307777"/>
          </a:xfrm>
          <a:prstGeom prst="rect">
            <a:avLst/>
          </a:prstGeom>
          <a:noFill/>
        </p:spPr>
        <p:txBody>
          <a:bodyPr wrap="square">
            <a:spAutoFit/>
          </a:bodyPr>
          <a:lstStyle/>
          <a:p>
            <a:pPr algn="l"/>
            <a:r>
              <a:rPr lang="en-GB" sz="1400" b="0" i="0" dirty="0">
                <a:solidFill>
                  <a:srgbClr val="333333"/>
                </a:solidFill>
                <a:effectLst/>
                <a:latin typeface="interfaceregular"/>
              </a:rPr>
              <a:t>Nichols A, Clarke P, Notley C Parental smoking and support in the NICU. </a:t>
            </a:r>
            <a:r>
              <a:rPr lang="en-GB" sz="1400" b="0" i="1" dirty="0">
                <a:solidFill>
                  <a:srgbClr val="333333"/>
                </a:solidFill>
                <a:effectLst/>
                <a:latin typeface="interfaceregular"/>
              </a:rPr>
              <a:t>Archives of Disease in Childhood - </a:t>
            </a:r>
            <a:r>
              <a:rPr lang="en-GB" sz="1400" b="0" i="1" dirty="0" err="1">
                <a:solidFill>
                  <a:srgbClr val="333333"/>
                </a:solidFill>
                <a:effectLst/>
                <a:latin typeface="interfaceregular"/>
              </a:rPr>
              <a:t>Fetal</a:t>
            </a:r>
            <a:r>
              <a:rPr lang="en-GB" sz="1400" b="0" i="1" dirty="0">
                <a:solidFill>
                  <a:srgbClr val="333333"/>
                </a:solidFill>
                <a:effectLst/>
                <a:latin typeface="interfaceregular"/>
              </a:rPr>
              <a:t> and Neonatal Edition </a:t>
            </a:r>
            <a:r>
              <a:rPr lang="en-GB" sz="1400" b="0" i="0" dirty="0">
                <a:solidFill>
                  <a:srgbClr val="333333"/>
                </a:solidFill>
                <a:effectLst/>
                <a:latin typeface="interfaceregular"/>
              </a:rPr>
              <a:t>2019;</a:t>
            </a:r>
            <a:r>
              <a:rPr lang="en-GB" sz="1400" b="1" i="0" dirty="0">
                <a:solidFill>
                  <a:srgbClr val="333333"/>
                </a:solidFill>
                <a:effectLst/>
                <a:latin typeface="interfaceregular"/>
              </a:rPr>
              <a:t>104:</a:t>
            </a:r>
            <a:r>
              <a:rPr lang="en-GB" sz="1400" b="0" i="0" dirty="0">
                <a:solidFill>
                  <a:srgbClr val="333333"/>
                </a:solidFill>
                <a:effectLst/>
                <a:latin typeface="interfaceregular"/>
              </a:rPr>
              <a:t>F342.</a:t>
            </a:r>
          </a:p>
        </p:txBody>
      </p:sp>
      <p:pic>
        <p:nvPicPr>
          <p:cNvPr id="4" name="Graphic 3" descr="Smoking with solid fill">
            <a:extLst>
              <a:ext uri="{FF2B5EF4-FFF2-40B4-BE49-F238E27FC236}">
                <a16:creationId xmlns:a16="http://schemas.microsoft.com/office/drawing/2014/main" id="{C1B8D781-CAB8-D737-1237-7A42B624B2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78540" y="-25130"/>
            <a:ext cx="914400" cy="914400"/>
          </a:xfrm>
          <a:prstGeom prst="rect">
            <a:avLst/>
          </a:prstGeom>
        </p:spPr>
      </p:pic>
      <p:pic>
        <p:nvPicPr>
          <p:cNvPr id="6" name="Picture 5">
            <a:extLst>
              <a:ext uri="{FF2B5EF4-FFF2-40B4-BE49-F238E27FC236}">
                <a16:creationId xmlns:a16="http://schemas.microsoft.com/office/drawing/2014/main" id="{C7E8CC77-884A-FF53-A1E7-F8BB930B57AE}"/>
              </a:ext>
            </a:extLst>
          </p:cNvPr>
          <p:cNvPicPr>
            <a:picLocks noChangeAspect="1"/>
          </p:cNvPicPr>
          <p:nvPr/>
        </p:nvPicPr>
        <p:blipFill>
          <a:blip r:embed="rId11"/>
          <a:stretch>
            <a:fillRect/>
          </a:stretch>
        </p:blipFill>
        <p:spPr>
          <a:xfrm>
            <a:off x="2556506" y="0"/>
            <a:ext cx="914479" cy="914479"/>
          </a:xfrm>
          <a:prstGeom prst="rect">
            <a:avLst/>
          </a:prstGeom>
        </p:spPr>
      </p:pic>
    </p:spTree>
    <p:extLst>
      <p:ext uri="{BB962C8B-B14F-4D97-AF65-F5344CB8AC3E}">
        <p14:creationId xmlns:p14="http://schemas.microsoft.com/office/powerpoint/2010/main" val="41285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D1656-276C-4453-A4EC-3D9EC83B1A94}"/>
              </a:ext>
            </a:extLst>
          </p:cNvPr>
          <p:cNvSpPr txBox="1"/>
          <p:nvPr/>
        </p:nvSpPr>
        <p:spPr>
          <a:xfrm>
            <a:off x="585926" y="337351"/>
            <a:ext cx="11248008" cy="769441"/>
          </a:xfrm>
          <a:prstGeom prst="rect">
            <a:avLst/>
          </a:prstGeom>
          <a:noFill/>
        </p:spPr>
        <p:txBody>
          <a:bodyPr wrap="square" rtlCol="0">
            <a:spAutoFit/>
          </a:bodyPr>
          <a:lstStyle/>
          <a:p>
            <a:r>
              <a:rPr lang="en-US" sz="4400" b="1" dirty="0"/>
              <a:t>IMPACTS (Northrup et al)</a:t>
            </a:r>
            <a:endParaRPr lang="en-GB" sz="4400" b="1" dirty="0"/>
          </a:p>
        </p:txBody>
      </p:sp>
      <p:sp>
        <p:nvSpPr>
          <p:cNvPr id="3" name="TextBox 2">
            <a:extLst>
              <a:ext uri="{FF2B5EF4-FFF2-40B4-BE49-F238E27FC236}">
                <a16:creationId xmlns:a16="http://schemas.microsoft.com/office/drawing/2014/main" id="{45DC9333-9D8E-45A7-A72E-0ADBFBD4F475}"/>
              </a:ext>
            </a:extLst>
          </p:cNvPr>
          <p:cNvSpPr txBox="1"/>
          <p:nvPr/>
        </p:nvSpPr>
        <p:spPr>
          <a:xfrm>
            <a:off x="585926" y="1692419"/>
            <a:ext cx="7345224" cy="3693319"/>
          </a:xfrm>
          <a:prstGeom prst="rect">
            <a:avLst/>
          </a:prstGeom>
          <a:noFill/>
        </p:spPr>
        <p:txBody>
          <a:bodyPr wrap="square" rtlCol="0">
            <a:spAutoFit/>
          </a:bodyPr>
          <a:lstStyle/>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Smoking particles have been found on NICU furniture and incubators</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Smoking chemicals found in urine of NICU babies of smokers (including formula fed babies or where only partner smokes) </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Babies of smokers likely to stay longer on NICU (Adams et al, 2002)</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NICU babies with greater exposure to smoking particles have less diverse microbiome</a:t>
            </a:r>
          </a:p>
          <a:p>
            <a:endParaRPr lang="en-GB" dirty="0"/>
          </a:p>
        </p:txBody>
      </p:sp>
      <p:pic>
        <p:nvPicPr>
          <p:cNvPr id="7" name="Picture 6" descr="A baby in a hospital bed&#10;&#10;Description automatically generated with medium confidence">
            <a:extLst>
              <a:ext uri="{FF2B5EF4-FFF2-40B4-BE49-F238E27FC236}">
                <a16:creationId xmlns:a16="http://schemas.microsoft.com/office/drawing/2014/main" id="{526F229D-A014-4376-9D21-BF80CF1A8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121" y="564523"/>
            <a:ext cx="3297953" cy="4946929"/>
          </a:xfrm>
          <a:prstGeom prst="rect">
            <a:avLst/>
          </a:prstGeom>
        </p:spPr>
      </p:pic>
    </p:spTree>
    <p:extLst>
      <p:ext uri="{BB962C8B-B14F-4D97-AF65-F5344CB8AC3E}">
        <p14:creationId xmlns:p14="http://schemas.microsoft.com/office/powerpoint/2010/main" val="399857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D1656-276C-4453-A4EC-3D9EC83B1A94}"/>
              </a:ext>
            </a:extLst>
          </p:cNvPr>
          <p:cNvSpPr txBox="1"/>
          <p:nvPr/>
        </p:nvSpPr>
        <p:spPr>
          <a:xfrm>
            <a:off x="585926" y="337351"/>
            <a:ext cx="11248008" cy="769441"/>
          </a:xfrm>
          <a:prstGeom prst="rect">
            <a:avLst/>
          </a:prstGeom>
          <a:noFill/>
        </p:spPr>
        <p:txBody>
          <a:bodyPr wrap="square" rtlCol="0">
            <a:spAutoFit/>
          </a:bodyPr>
          <a:lstStyle/>
          <a:p>
            <a:r>
              <a:rPr lang="en-US" sz="4400" b="1" dirty="0"/>
              <a:t>IMPACTS </a:t>
            </a:r>
            <a:endParaRPr lang="en-GB" sz="4400" b="1" dirty="0"/>
          </a:p>
        </p:txBody>
      </p:sp>
      <p:sp>
        <p:nvSpPr>
          <p:cNvPr id="3" name="TextBox 2">
            <a:extLst>
              <a:ext uri="{FF2B5EF4-FFF2-40B4-BE49-F238E27FC236}">
                <a16:creationId xmlns:a16="http://schemas.microsoft.com/office/drawing/2014/main" id="{45DC9333-9D8E-45A7-A72E-0ADBFBD4F475}"/>
              </a:ext>
            </a:extLst>
          </p:cNvPr>
          <p:cNvSpPr txBox="1"/>
          <p:nvPr/>
        </p:nvSpPr>
        <p:spPr>
          <a:xfrm>
            <a:off x="648070" y="1233996"/>
            <a:ext cx="6303875" cy="5170646"/>
          </a:xfrm>
          <a:prstGeom prst="rect">
            <a:avLst/>
          </a:prstGeom>
          <a:noFill/>
        </p:spPr>
        <p:txBody>
          <a:bodyPr wrap="square" rtlCol="0">
            <a:spAutoFit/>
          </a:bodyPr>
          <a:lstStyle/>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Babies born to smokers weigh 200g less than those born to non-smokers and are at 40% higher risk of being preterm  </a:t>
            </a:r>
            <a:endParaRPr lang="en-GB" sz="2400" dirty="0">
              <a:solidFill>
                <a:srgbClr val="000000"/>
              </a:solidFill>
            </a:endParaRP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b="0" i="0" dirty="0">
                <a:solidFill>
                  <a:srgbClr val="222222"/>
                </a:solidFill>
                <a:effectLst/>
              </a:rPr>
              <a:t>Lung development is incomplete. Many babies need significant medical intervention and protracted respiratory support. These infants are vulnerable to infection. </a:t>
            </a:r>
            <a:endParaRPr lang="en-GB" sz="2400" dirty="0"/>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SHS exposure in home environment increases rates of SIDS, respiratory conditions, and other infections in NICU babies.</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Children of smokers are 4 times more likely to go on to be smokers themselves. </a:t>
            </a:r>
          </a:p>
          <a:p>
            <a:pPr defTabSz="146118">
              <a:defRPr sz="1800" b="0" i="0" u="none" strike="noStrike" kern="0" cap="none" spc="0" baseline="0">
                <a:solidFill>
                  <a:srgbClr val="000000"/>
                </a:solidFill>
                <a:uFillTx/>
              </a:defRPr>
            </a:pPr>
            <a:endParaRPr lang="en-GB" sz="2400" dirty="0"/>
          </a:p>
          <a:p>
            <a:endParaRPr lang="en-GB" dirty="0"/>
          </a:p>
        </p:txBody>
      </p:sp>
      <p:pic>
        <p:nvPicPr>
          <p:cNvPr id="4" name="Picture 3">
            <a:extLst>
              <a:ext uri="{FF2B5EF4-FFF2-40B4-BE49-F238E27FC236}">
                <a16:creationId xmlns:a16="http://schemas.microsoft.com/office/drawing/2014/main" id="{7775066A-02A0-486D-B86F-84384165889E}"/>
              </a:ext>
            </a:extLst>
          </p:cNvPr>
          <p:cNvPicPr>
            <a:picLocks noChangeAspect="1"/>
          </p:cNvPicPr>
          <p:nvPr/>
        </p:nvPicPr>
        <p:blipFill>
          <a:blip r:embed="rId3"/>
          <a:stretch>
            <a:fillRect/>
          </a:stretch>
        </p:blipFill>
        <p:spPr>
          <a:xfrm>
            <a:off x="6951945" y="722071"/>
            <a:ext cx="4852837" cy="1963082"/>
          </a:xfrm>
          <a:prstGeom prst="rect">
            <a:avLst/>
          </a:prstGeom>
        </p:spPr>
      </p:pic>
      <p:pic>
        <p:nvPicPr>
          <p:cNvPr id="5" name="Picture 4">
            <a:extLst>
              <a:ext uri="{FF2B5EF4-FFF2-40B4-BE49-F238E27FC236}">
                <a16:creationId xmlns:a16="http://schemas.microsoft.com/office/drawing/2014/main" id="{2449C484-3F0E-49C7-BAEF-CE557A1FBE7F}"/>
              </a:ext>
            </a:extLst>
          </p:cNvPr>
          <p:cNvPicPr>
            <a:picLocks noChangeAspect="1"/>
          </p:cNvPicPr>
          <p:nvPr/>
        </p:nvPicPr>
        <p:blipFill>
          <a:blip r:embed="rId4"/>
          <a:stretch>
            <a:fillRect/>
          </a:stretch>
        </p:blipFill>
        <p:spPr>
          <a:xfrm>
            <a:off x="7997649" y="3429000"/>
            <a:ext cx="2981202" cy="1950889"/>
          </a:xfrm>
          <a:prstGeom prst="rect">
            <a:avLst/>
          </a:prstGeom>
        </p:spPr>
      </p:pic>
    </p:spTree>
    <p:extLst>
      <p:ext uri="{BB962C8B-B14F-4D97-AF65-F5344CB8AC3E}">
        <p14:creationId xmlns:p14="http://schemas.microsoft.com/office/powerpoint/2010/main" val="82235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F48D9-2527-33F0-40EB-63F02DABEBF7}"/>
              </a:ext>
            </a:extLst>
          </p:cNvPr>
          <p:cNvSpPr txBox="1"/>
          <p:nvPr/>
        </p:nvSpPr>
        <p:spPr>
          <a:xfrm>
            <a:off x="726896" y="719459"/>
            <a:ext cx="1013288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WHY DON’T PARENTS JUST STOP?</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705A33F-93ED-37B2-C9AF-34C58329BC77}"/>
              </a:ext>
            </a:extLst>
          </p:cNvPr>
          <p:cNvPicPr>
            <a:picLocks noChangeAspect="1"/>
          </p:cNvPicPr>
          <p:nvPr/>
        </p:nvPicPr>
        <p:blipFill>
          <a:blip r:embed="rId3"/>
          <a:stretch>
            <a:fillRect/>
          </a:stretch>
        </p:blipFill>
        <p:spPr>
          <a:xfrm>
            <a:off x="635283" y="1532401"/>
            <a:ext cx="4376791" cy="2865381"/>
          </a:xfrm>
          <a:prstGeom prst="rect">
            <a:avLst/>
          </a:prstGeom>
        </p:spPr>
      </p:pic>
      <p:pic>
        <p:nvPicPr>
          <p:cNvPr id="6" name="Picture 5">
            <a:extLst>
              <a:ext uri="{FF2B5EF4-FFF2-40B4-BE49-F238E27FC236}">
                <a16:creationId xmlns:a16="http://schemas.microsoft.com/office/drawing/2014/main" id="{031CD51E-7C1C-F7DB-924B-73B95AC98CFC}"/>
              </a:ext>
            </a:extLst>
          </p:cNvPr>
          <p:cNvPicPr>
            <a:picLocks noChangeAspect="1"/>
          </p:cNvPicPr>
          <p:nvPr/>
        </p:nvPicPr>
        <p:blipFill>
          <a:blip r:embed="rId4"/>
          <a:stretch>
            <a:fillRect/>
          </a:stretch>
        </p:blipFill>
        <p:spPr>
          <a:xfrm>
            <a:off x="2823679" y="1992862"/>
            <a:ext cx="4996665" cy="3332737"/>
          </a:xfrm>
          <a:prstGeom prst="rect">
            <a:avLst/>
          </a:prstGeom>
        </p:spPr>
      </p:pic>
      <p:pic>
        <p:nvPicPr>
          <p:cNvPr id="7" name="Picture 6">
            <a:extLst>
              <a:ext uri="{FF2B5EF4-FFF2-40B4-BE49-F238E27FC236}">
                <a16:creationId xmlns:a16="http://schemas.microsoft.com/office/drawing/2014/main" id="{2E32AAA3-C2F4-8210-215E-FE1A0411BC1D}"/>
              </a:ext>
            </a:extLst>
          </p:cNvPr>
          <p:cNvPicPr>
            <a:picLocks noChangeAspect="1"/>
          </p:cNvPicPr>
          <p:nvPr/>
        </p:nvPicPr>
        <p:blipFill>
          <a:blip r:embed="rId5"/>
          <a:stretch>
            <a:fillRect/>
          </a:stretch>
        </p:blipFill>
        <p:spPr>
          <a:xfrm>
            <a:off x="7200470" y="2504861"/>
            <a:ext cx="4450424" cy="2438186"/>
          </a:xfrm>
          <a:prstGeom prst="rect">
            <a:avLst/>
          </a:prstGeom>
        </p:spPr>
      </p:pic>
    </p:spTree>
    <p:extLst>
      <p:ext uri="{BB962C8B-B14F-4D97-AF65-F5344CB8AC3E}">
        <p14:creationId xmlns:p14="http://schemas.microsoft.com/office/powerpoint/2010/main" val="32402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D1656-276C-4453-A4EC-3D9EC83B1A94}"/>
              </a:ext>
            </a:extLst>
          </p:cNvPr>
          <p:cNvSpPr txBox="1"/>
          <p:nvPr/>
        </p:nvSpPr>
        <p:spPr>
          <a:xfrm>
            <a:off x="585926" y="337351"/>
            <a:ext cx="11248008" cy="769441"/>
          </a:xfrm>
          <a:prstGeom prst="rect">
            <a:avLst/>
          </a:prstGeom>
          <a:noFill/>
        </p:spPr>
        <p:txBody>
          <a:bodyPr wrap="square" rtlCol="0">
            <a:spAutoFit/>
          </a:bodyPr>
          <a:lstStyle/>
          <a:p>
            <a:r>
              <a:rPr lang="en-US" sz="4400" b="1"/>
              <a:t>WHAT MIGHT HELP?</a:t>
            </a:r>
            <a:endParaRPr lang="en-GB" sz="4400" b="1" dirty="0"/>
          </a:p>
        </p:txBody>
      </p:sp>
      <p:sp>
        <p:nvSpPr>
          <p:cNvPr id="3" name="TextBox 2">
            <a:extLst>
              <a:ext uri="{FF2B5EF4-FFF2-40B4-BE49-F238E27FC236}">
                <a16:creationId xmlns:a16="http://schemas.microsoft.com/office/drawing/2014/main" id="{45DC9333-9D8E-45A7-A72E-0ADBFBD4F475}"/>
              </a:ext>
            </a:extLst>
          </p:cNvPr>
          <p:cNvSpPr txBox="1"/>
          <p:nvPr/>
        </p:nvSpPr>
        <p:spPr>
          <a:xfrm>
            <a:off x="237103" y="1276585"/>
            <a:ext cx="7560982" cy="6032421"/>
          </a:xfrm>
          <a:prstGeom prst="rect">
            <a:avLst/>
          </a:prstGeom>
          <a:noFill/>
        </p:spPr>
        <p:txBody>
          <a:bodyPr wrap="square" rtlCol="0">
            <a:spAutoFit/>
          </a:bodyPr>
          <a:lstStyle/>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Stopping smoking, or remaining abstinent, is one of the few things that parents can do to significantly improve the longer-term recovery and health of their offspring.</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NHS Long-term plan, NICE guidance, Kahn review</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NICU admission may represent a ‘teachable moment’ for smoking cessation but there is no UK intervention.</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NRT &amp; Behavioural advice (Northrup, 2020, feasibility trial)</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NRT and incentives (Stott et al, 2020)</a:t>
            </a:r>
          </a:p>
          <a:p>
            <a:pPr marL="129189" indent="-129189" defTabSz="146118">
              <a:buFont typeface="Arial" panose="020B0604020202020204" pitchFamily="34" charset="0"/>
              <a:buChar char="•"/>
              <a:defRPr sz="1800" b="0" i="0" u="none" strike="noStrike" kern="0" cap="none" spc="0" baseline="0">
                <a:solidFill>
                  <a:srgbClr val="000000"/>
                </a:solidFill>
                <a:uFillTx/>
              </a:defRPr>
            </a:pPr>
            <a:r>
              <a:rPr lang="en-GB" sz="2400" dirty="0"/>
              <a:t>“</a:t>
            </a:r>
            <a:r>
              <a:rPr lang="en-GB" sz="2400" b="0" i="0" dirty="0">
                <a:solidFill>
                  <a:srgbClr val="2E2E2E"/>
                </a:solidFill>
                <a:effectLst/>
                <a:latin typeface="NexusSerif"/>
              </a:rPr>
              <a:t> More robust interventions that include maternal and partner/household smoking cessation are likely needed”</a:t>
            </a:r>
            <a:endParaRPr lang="en-GB" sz="2400" dirty="0"/>
          </a:p>
          <a:p>
            <a:pPr marL="129189" indent="-129189" defTabSz="146118">
              <a:buFont typeface="Arial" panose="020B0604020202020204" pitchFamily="34" charset="0"/>
              <a:buChar char="•"/>
              <a:defRPr sz="1800" b="0" i="0" u="none" strike="noStrike" kern="0" cap="none" spc="0" baseline="0">
                <a:solidFill>
                  <a:srgbClr val="000000"/>
                </a:solidFill>
                <a:uFillTx/>
              </a:defRPr>
            </a:pPr>
            <a:endParaRPr lang="en-GB" sz="1600" dirty="0">
              <a:highlight>
                <a:srgbClr val="FFFF00"/>
              </a:highlight>
            </a:endParaRPr>
          </a:p>
          <a:p>
            <a:endParaRPr lang="en-GB" sz="1600" dirty="0">
              <a:highlight>
                <a:srgbClr val="FFFF00"/>
              </a:highlight>
            </a:endParaRPr>
          </a:p>
          <a:p>
            <a:pPr marL="129189" indent="-129189" defTabSz="146118">
              <a:buFont typeface="Arial" panose="020B0604020202020204" pitchFamily="34" charset="0"/>
              <a:buChar char="•"/>
              <a:defRPr sz="1800" b="0" i="0" u="none" strike="noStrike" kern="0" cap="none" spc="0" baseline="0">
                <a:solidFill>
                  <a:srgbClr val="000000"/>
                </a:solidFill>
                <a:uFillTx/>
              </a:defRPr>
            </a:pPr>
            <a:endParaRPr lang="en-GB" sz="2400" dirty="0"/>
          </a:p>
          <a:p>
            <a:pPr defTabSz="146118">
              <a:defRPr sz="1800" b="0" i="0" u="none" strike="noStrike" kern="0" cap="none" spc="0" baseline="0">
                <a:solidFill>
                  <a:srgbClr val="000000"/>
                </a:solidFill>
                <a:uFillTx/>
              </a:defRPr>
            </a:pPr>
            <a:endParaRPr lang="en-GB" sz="2400" dirty="0"/>
          </a:p>
          <a:p>
            <a:pPr marL="129189" indent="-129189" defTabSz="146118">
              <a:buFont typeface="Arial" panose="020B0604020202020204" pitchFamily="34" charset="0"/>
              <a:buChar char="•"/>
              <a:defRPr sz="1800" b="0" i="0" u="none" strike="noStrike" kern="0" cap="none" spc="0" baseline="0">
                <a:solidFill>
                  <a:srgbClr val="000000"/>
                </a:solidFill>
                <a:uFillTx/>
              </a:defRPr>
            </a:pPr>
            <a:endParaRPr lang="en-GB" sz="2400" dirty="0"/>
          </a:p>
          <a:p>
            <a:endParaRPr lang="en-GB" dirty="0"/>
          </a:p>
        </p:txBody>
      </p:sp>
      <p:pic>
        <p:nvPicPr>
          <p:cNvPr id="4" name="Picture 3">
            <a:extLst>
              <a:ext uri="{FF2B5EF4-FFF2-40B4-BE49-F238E27FC236}">
                <a16:creationId xmlns:a16="http://schemas.microsoft.com/office/drawing/2014/main" id="{7775066A-02A0-486D-B86F-84384165889E}"/>
              </a:ext>
            </a:extLst>
          </p:cNvPr>
          <p:cNvPicPr>
            <a:picLocks noChangeAspect="1"/>
          </p:cNvPicPr>
          <p:nvPr/>
        </p:nvPicPr>
        <p:blipFill>
          <a:blip r:embed="rId3"/>
          <a:stretch>
            <a:fillRect/>
          </a:stretch>
        </p:blipFill>
        <p:spPr>
          <a:xfrm>
            <a:off x="7916914" y="863029"/>
            <a:ext cx="3901787" cy="1822123"/>
          </a:xfrm>
          <a:prstGeom prst="rect">
            <a:avLst/>
          </a:prstGeom>
        </p:spPr>
      </p:pic>
      <p:pic>
        <p:nvPicPr>
          <p:cNvPr id="5" name="Picture 4">
            <a:extLst>
              <a:ext uri="{FF2B5EF4-FFF2-40B4-BE49-F238E27FC236}">
                <a16:creationId xmlns:a16="http://schemas.microsoft.com/office/drawing/2014/main" id="{2449C484-3F0E-49C7-BAEF-CE557A1FBE7F}"/>
              </a:ext>
            </a:extLst>
          </p:cNvPr>
          <p:cNvPicPr>
            <a:picLocks noChangeAspect="1"/>
          </p:cNvPicPr>
          <p:nvPr/>
        </p:nvPicPr>
        <p:blipFill>
          <a:blip r:embed="rId4"/>
          <a:stretch>
            <a:fillRect/>
          </a:stretch>
        </p:blipFill>
        <p:spPr>
          <a:xfrm>
            <a:off x="7916913" y="3197404"/>
            <a:ext cx="3901787" cy="2553317"/>
          </a:xfrm>
          <a:prstGeom prst="rect">
            <a:avLst/>
          </a:prstGeom>
        </p:spPr>
      </p:pic>
    </p:spTree>
    <p:extLst>
      <p:ext uri="{BB962C8B-B14F-4D97-AF65-F5344CB8AC3E}">
        <p14:creationId xmlns:p14="http://schemas.microsoft.com/office/powerpoint/2010/main" val="92423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D1656-276C-4453-A4EC-3D9EC83B1A94}"/>
              </a:ext>
            </a:extLst>
          </p:cNvPr>
          <p:cNvSpPr txBox="1"/>
          <p:nvPr/>
        </p:nvSpPr>
        <p:spPr>
          <a:xfrm>
            <a:off x="585926" y="337351"/>
            <a:ext cx="11248008" cy="769441"/>
          </a:xfrm>
          <a:prstGeom prst="rect">
            <a:avLst/>
          </a:prstGeom>
          <a:noFill/>
        </p:spPr>
        <p:txBody>
          <a:bodyPr wrap="square" rtlCol="0">
            <a:spAutoFit/>
          </a:bodyPr>
          <a:lstStyle/>
          <a:p>
            <a:r>
              <a:rPr lang="en-US" sz="4400" b="1"/>
              <a:t>LOVE MY LUNGS DEVELOPMENT</a:t>
            </a:r>
            <a:endParaRPr lang="en-GB" sz="4400" b="1"/>
          </a:p>
        </p:txBody>
      </p:sp>
      <p:pic>
        <p:nvPicPr>
          <p:cNvPr id="6" name="Picture 5">
            <a:extLst>
              <a:ext uri="{FF2B5EF4-FFF2-40B4-BE49-F238E27FC236}">
                <a16:creationId xmlns:a16="http://schemas.microsoft.com/office/drawing/2014/main" id="{8FBC8C2D-B180-4792-B8FC-88306A1C011F}"/>
              </a:ext>
            </a:extLst>
          </p:cNvPr>
          <p:cNvPicPr>
            <a:picLocks noChangeAspect="1"/>
          </p:cNvPicPr>
          <p:nvPr/>
        </p:nvPicPr>
        <p:blipFill>
          <a:blip r:embed="rId3"/>
          <a:stretch>
            <a:fillRect/>
          </a:stretch>
        </p:blipFill>
        <p:spPr>
          <a:xfrm>
            <a:off x="8463587" y="0"/>
            <a:ext cx="3488218" cy="1446120"/>
          </a:xfrm>
          <a:prstGeom prst="rect">
            <a:avLst/>
          </a:prstGeom>
        </p:spPr>
      </p:pic>
      <p:graphicFrame>
        <p:nvGraphicFramePr>
          <p:cNvPr id="4" name="Diagram 3">
            <a:extLst>
              <a:ext uri="{FF2B5EF4-FFF2-40B4-BE49-F238E27FC236}">
                <a16:creationId xmlns:a16="http://schemas.microsoft.com/office/drawing/2014/main" id="{E64D215D-2F0E-446F-B832-5268EC7D71A0}"/>
              </a:ext>
            </a:extLst>
          </p:cNvPr>
          <p:cNvGraphicFramePr/>
          <p:nvPr/>
        </p:nvGraphicFramePr>
        <p:xfrm>
          <a:off x="998330" y="1106792"/>
          <a:ext cx="92853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4F41B8FB-45B4-49CD-4EF9-826C3A2F9E3A}"/>
              </a:ext>
            </a:extLst>
          </p:cNvPr>
          <p:cNvPicPr>
            <a:picLocks noChangeAspect="1"/>
          </p:cNvPicPr>
          <p:nvPr/>
        </p:nvPicPr>
        <p:blipFill>
          <a:blip r:embed="rId9"/>
          <a:stretch>
            <a:fillRect/>
          </a:stretch>
        </p:blipFill>
        <p:spPr>
          <a:xfrm>
            <a:off x="10478373" y="1674925"/>
            <a:ext cx="1473432" cy="1361089"/>
          </a:xfrm>
          <a:prstGeom prst="rect">
            <a:avLst/>
          </a:prstGeom>
        </p:spPr>
      </p:pic>
      <p:pic>
        <p:nvPicPr>
          <p:cNvPr id="5" name="Picture 4">
            <a:extLst>
              <a:ext uri="{FF2B5EF4-FFF2-40B4-BE49-F238E27FC236}">
                <a16:creationId xmlns:a16="http://schemas.microsoft.com/office/drawing/2014/main" id="{F9ECFBD5-1105-5DB4-DBB8-5DB2A9B6ACDC}"/>
              </a:ext>
            </a:extLst>
          </p:cNvPr>
          <p:cNvPicPr>
            <a:picLocks noChangeAspect="1"/>
          </p:cNvPicPr>
          <p:nvPr/>
        </p:nvPicPr>
        <p:blipFill>
          <a:blip r:embed="rId10"/>
          <a:stretch>
            <a:fillRect/>
          </a:stretch>
        </p:blipFill>
        <p:spPr>
          <a:xfrm>
            <a:off x="10416091" y="3821986"/>
            <a:ext cx="1555158" cy="1070408"/>
          </a:xfrm>
          <a:prstGeom prst="rect">
            <a:avLst/>
          </a:prstGeom>
        </p:spPr>
      </p:pic>
    </p:spTree>
    <p:extLst>
      <p:ext uri="{BB962C8B-B14F-4D97-AF65-F5344CB8AC3E}">
        <p14:creationId xmlns:p14="http://schemas.microsoft.com/office/powerpoint/2010/main" val="512782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393D6E-4D59-4751-8BD9-3C1293525480}">
  <ds:schemaRefs>
    <ds:schemaRef ds:uri="37e2ea6a-fd88-4508-ab30-9a48b4fb26a7"/>
    <ds:schemaRef ds:uri="7fb38363-17ae-47ed-9282-1f175d7dd5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CAA8539-36E6-4137-BA00-E5571B96CF75}">
  <ds:schemaRefs>
    <ds:schemaRef ds:uri="http://schemas.microsoft.com/sharepoint/v3/contenttype/forms"/>
  </ds:schemaRefs>
</ds:datastoreItem>
</file>

<file path=customXml/itemProps3.xml><?xml version="1.0" encoding="utf-8"?>
<ds:datastoreItem xmlns:ds="http://schemas.openxmlformats.org/officeDocument/2006/customXml" ds:itemID="{D79D3176-D861-4BFF-AFC5-DC3E1017CE6C}"/>
</file>

<file path=docProps/app.xml><?xml version="1.0" encoding="utf-8"?>
<Properties xmlns="http://schemas.openxmlformats.org/officeDocument/2006/extended-properties" xmlns:vt="http://schemas.openxmlformats.org/officeDocument/2006/docPropsVTypes">
  <TotalTime>0</TotalTime>
  <Words>1393</Words>
  <Application>Microsoft Office PowerPoint</Application>
  <PresentationFormat>Widescreen</PresentationFormat>
  <Paragraphs>92</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ArialMT</vt:lpstr>
      <vt:lpstr>Calibri</vt:lpstr>
      <vt:lpstr>Calibri Light</vt:lpstr>
      <vt:lpstr>Cambria</vt:lpstr>
      <vt:lpstr>CIDFont+F2</vt:lpstr>
      <vt:lpstr>interfaceregular</vt:lpstr>
      <vt:lpstr>NexusSerif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Mason</dc:creator>
  <cp:lastModifiedBy>Caitlin Notley</cp:lastModifiedBy>
  <cp:revision>30</cp:revision>
  <cp:lastPrinted>2022-02-28T10:53:00Z</cp:lastPrinted>
  <dcterms:created xsi:type="dcterms:W3CDTF">2022-02-17T14:53:48Z</dcterms:created>
  <dcterms:modified xsi:type="dcterms:W3CDTF">2022-06-20T09:58:07Z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