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rawing1.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tags/tag1.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69" r:id="rId5"/>
    <p:sldMasterId id="2147483675" r:id="rId6"/>
    <p:sldMasterId id="2147483684" r:id="rId7"/>
  </p:sldMasterIdLst>
  <p:notesMasterIdLst>
    <p:notesMasterId r:id="rId19"/>
  </p:notesMasterIdLst>
  <p:handoutMasterIdLst>
    <p:handoutMasterId r:id="rId20"/>
  </p:handoutMasterIdLst>
  <p:sldIdLst>
    <p:sldId id="263" r:id="rId8"/>
    <p:sldId id="273" r:id="rId9"/>
    <p:sldId id="1421" r:id="rId10"/>
    <p:sldId id="1753" r:id="rId11"/>
    <p:sldId id="1752" r:id="rId12"/>
    <p:sldId id="1820" r:id="rId13"/>
    <p:sldId id="1819" r:id="rId14"/>
    <p:sldId id="1742" r:id="rId15"/>
    <p:sldId id="1817" r:id="rId16"/>
    <p:sldId id="1738" r:id="rId17"/>
    <p:sldId id="174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6" autoAdjust="0"/>
    <p:restoredTop sz="94660"/>
  </p:normalViewPr>
  <p:slideViewPr>
    <p:cSldViewPr snapToGrid="0">
      <p:cViewPr varScale="1">
        <p:scale>
          <a:sx n="81" d="100"/>
          <a:sy n="81" d="100"/>
        </p:scale>
        <p:origin x="1051" y="6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BB8C0-DB4F-476C-BB57-DF5476E9EEC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55D11DC-727B-47FE-B383-755ABA53C57E}">
      <dgm:prSet/>
      <dgm:spPr/>
      <dgm:t>
        <a:bodyPr/>
        <a:lstStyle/>
        <a:p>
          <a:r>
            <a:rPr lang="en-GB"/>
            <a:t>use data and insight to identify opportunities for improvement, particularly in relation to unwarranted variation and to address health inequalities</a:t>
          </a:r>
          <a:endParaRPr lang="en-US"/>
        </a:p>
      </dgm:t>
    </dgm:pt>
    <dgm:pt modelId="{03444394-31D4-4B93-A0B7-6C4357C52A16}" type="parTrans" cxnId="{F7CFB3C4-0A00-4400-9D24-51332FB11C27}">
      <dgm:prSet/>
      <dgm:spPr/>
      <dgm:t>
        <a:bodyPr/>
        <a:lstStyle/>
        <a:p>
          <a:endParaRPr lang="en-US"/>
        </a:p>
      </dgm:t>
    </dgm:pt>
    <dgm:pt modelId="{866AD731-13B6-4CD1-B2D5-49B4FF357C3F}" type="sibTrans" cxnId="{F7CFB3C4-0A00-4400-9D24-51332FB11C27}">
      <dgm:prSet/>
      <dgm:spPr/>
      <dgm:t>
        <a:bodyPr/>
        <a:lstStyle/>
        <a:p>
          <a:endParaRPr lang="en-US"/>
        </a:p>
      </dgm:t>
    </dgm:pt>
    <dgm:pt modelId="{A3AF2ED9-57ED-4E51-96BB-BD48C8338292}">
      <dgm:prSet/>
      <dgm:spPr/>
      <dgm:t>
        <a:bodyPr/>
        <a:lstStyle/>
        <a:p>
          <a:r>
            <a:rPr lang="en-GB"/>
            <a:t>ensure all provider trusts investigate and learn from incidents, and share this learning</a:t>
          </a:r>
          <a:endParaRPr lang="en-US"/>
        </a:p>
      </dgm:t>
    </dgm:pt>
    <dgm:pt modelId="{7A0D95EA-4FE4-4078-915A-82343DF55763}" type="parTrans" cxnId="{9A863AA9-852B-4DA6-82D4-F5F0E0851FD6}">
      <dgm:prSet/>
      <dgm:spPr/>
      <dgm:t>
        <a:bodyPr/>
        <a:lstStyle/>
        <a:p>
          <a:endParaRPr lang="en-US"/>
        </a:p>
      </dgm:t>
    </dgm:pt>
    <dgm:pt modelId="{2FE0645B-0767-4045-920F-90BA3934E446}" type="sibTrans" cxnId="{9A863AA9-852B-4DA6-82D4-F5F0E0851FD6}">
      <dgm:prSet/>
      <dgm:spPr/>
      <dgm:t>
        <a:bodyPr/>
        <a:lstStyle/>
        <a:p>
          <a:endParaRPr lang="en-US"/>
        </a:p>
      </dgm:t>
    </dgm:pt>
    <dgm:pt modelId="{E024EE8A-9A8F-41FF-B72C-3DE02F1B83B3}">
      <dgm:prSet/>
      <dgm:spPr/>
      <dgm:t>
        <a:bodyPr/>
        <a:lstStyle/>
        <a:p>
          <a:r>
            <a:rPr lang="en-GB"/>
            <a:t>reduce by 50% the rate of stillbirths, maternal and neonatal deaths and acquired brain injuries by 2025</a:t>
          </a:r>
          <a:endParaRPr lang="en-US"/>
        </a:p>
      </dgm:t>
    </dgm:pt>
    <dgm:pt modelId="{3D09FF91-C9F9-449F-9FD4-0933A8426567}" type="parTrans" cxnId="{CDC91552-EB12-4F35-AAFE-430C84B1A8F1}">
      <dgm:prSet/>
      <dgm:spPr/>
      <dgm:t>
        <a:bodyPr/>
        <a:lstStyle/>
        <a:p>
          <a:endParaRPr lang="en-US"/>
        </a:p>
      </dgm:t>
    </dgm:pt>
    <dgm:pt modelId="{CCF5AFE0-887F-4494-B619-73F451C9C0FC}" type="sibTrans" cxnId="{CDC91552-EB12-4F35-AAFE-430C84B1A8F1}">
      <dgm:prSet/>
      <dgm:spPr/>
      <dgm:t>
        <a:bodyPr/>
        <a:lstStyle/>
        <a:p>
          <a:endParaRPr lang="en-US"/>
        </a:p>
      </dgm:t>
    </dgm:pt>
    <dgm:pt modelId="{A6BCAF41-3E80-457A-9422-B15BD7D38658}">
      <dgm:prSet/>
      <dgm:spPr/>
      <dgm:t>
        <a:bodyPr/>
        <a:lstStyle/>
        <a:p>
          <a:r>
            <a:rPr lang="en-GB"/>
            <a:t>Support the regional commissioning of Maternal Medicine Networks, as required </a:t>
          </a:r>
          <a:endParaRPr lang="en-US"/>
        </a:p>
      </dgm:t>
    </dgm:pt>
    <dgm:pt modelId="{CB920FD7-A275-4D4E-BE08-15B983AFECEC}" type="parTrans" cxnId="{B273091B-188F-40AC-AC23-99FB9D71ECFC}">
      <dgm:prSet/>
      <dgm:spPr/>
      <dgm:t>
        <a:bodyPr/>
        <a:lstStyle/>
        <a:p>
          <a:endParaRPr lang="en-US"/>
        </a:p>
      </dgm:t>
    </dgm:pt>
    <dgm:pt modelId="{F22FD4BC-47D0-43AC-953B-9A0D3B77141B}" type="sibTrans" cxnId="{B273091B-188F-40AC-AC23-99FB9D71ECFC}">
      <dgm:prSet/>
      <dgm:spPr/>
      <dgm:t>
        <a:bodyPr/>
        <a:lstStyle/>
        <a:p>
          <a:endParaRPr lang="en-US"/>
        </a:p>
      </dgm:t>
    </dgm:pt>
    <dgm:pt modelId="{BA003610-25F2-4D2E-9A34-BABC6C04FFCC}">
      <dgm:prSet/>
      <dgm:spPr/>
      <dgm:t>
        <a:bodyPr/>
        <a:lstStyle/>
        <a:p>
          <a:r>
            <a:rPr lang="en-GB"/>
            <a:t>Implement Saving Babies’ Lives Care Bundle (v2) </a:t>
          </a:r>
          <a:endParaRPr lang="en-US"/>
        </a:p>
      </dgm:t>
    </dgm:pt>
    <dgm:pt modelId="{422DC350-3970-4281-BCA9-4E127B6E9B29}" type="parTrans" cxnId="{0A81BCFD-4F93-4E68-B4ED-3599BC8766C0}">
      <dgm:prSet/>
      <dgm:spPr/>
      <dgm:t>
        <a:bodyPr/>
        <a:lstStyle/>
        <a:p>
          <a:endParaRPr lang="en-US"/>
        </a:p>
      </dgm:t>
    </dgm:pt>
    <dgm:pt modelId="{4E5FB14B-D5D4-415F-BF8F-2342D5E6557E}" type="sibTrans" cxnId="{0A81BCFD-4F93-4E68-B4ED-3599BC8766C0}">
      <dgm:prSet/>
      <dgm:spPr/>
      <dgm:t>
        <a:bodyPr/>
        <a:lstStyle/>
        <a:p>
          <a:endParaRPr lang="en-US"/>
        </a:p>
      </dgm:t>
    </dgm:pt>
    <dgm:pt modelId="{319C8298-13E4-433D-8D38-2A78120C99BB}">
      <dgm:prSet/>
      <dgm:spPr/>
      <dgm:t>
        <a:bodyPr/>
        <a:lstStyle/>
        <a:p>
          <a:r>
            <a:rPr lang="en-GB"/>
            <a:t>Improve local perinatal mental health pathways and provision </a:t>
          </a:r>
          <a:endParaRPr lang="en-US"/>
        </a:p>
      </dgm:t>
    </dgm:pt>
    <dgm:pt modelId="{2DCD91E5-538E-4759-BC3C-51365AF5C317}" type="parTrans" cxnId="{80BD0C8E-83ED-41FF-AFFA-2FF644314F2F}">
      <dgm:prSet/>
      <dgm:spPr/>
      <dgm:t>
        <a:bodyPr/>
        <a:lstStyle/>
        <a:p>
          <a:endParaRPr lang="en-US"/>
        </a:p>
      </dgm:t>
    </dgm:pt>
    <dgm:pt modelId="{499E7DC3-8B37-45EE-B8BE-5A5CC6481A31}" type="sibTrans" cxnId="{80BD0C8E-83ED-41FF-AFFA-2FF644314F2F}">
      <dgm:prSet/>
      <dgm:spPr/>
      <dgm:t>
        <a:bodyPr/>
        <a:lstStyle/>
        <a:p>
          <a:endParaRPr lang="en-US"/>
        </a:p>
      </dgm:t>
    </dgm:pt>
    <dgm:pt modelId="{BF2E2761-2BEF-4AC6-8B4B-038E576B725E}">
      <dgm:prSet/>
      <dgm:spPr/>
      <dgm:t>
        <a:bodyPr/>
        <a:lstStyle/>
        <a:p>
          <a:r>
            <a:rPr lang="en-GB"/>
            <a:t>Implement continuity of carer, in line with programme ambitions </a:t>
          </a:r>
          <a:endParaRPr lang="en-US"/>
        </a:p>
      </dgm:t>
    </dgm:pt>
    <dgm:pt modelId="{C92684DF-51B4-466D-ACDC-2945843BAAD4}" type="parTrans" cxnId="{37768E48-485D-444C-B16A-AC7831C11479}">
      <dgm:prSet/>
      <dgm:spPr/>
      <dgm:t>
        <a:bodyPr/>
        <a:lstStyle/>
        <a:p>
          <a:endParaRPr lang="en-US"/>
        </a:p>
      </dgm:t>
    </dgm:pt>
    <dgm:pt modelId="{2032271E-DE63-40DC-8642-B4E98C82D9EC}" type="sibTrans" cxnId="{37768E48-485D-444C-B16A-AC7831C11479}">
      <dgm:prSet/>
      <dgm:spPr/>
      <dgm:t>
        <a:bodyPr/>
        <a:lstStyle/>
        <a:p>
          <a:endParaRPr lang="en-US"/>
        </a:p>
      </dgm:t>
    </dgm:pt>
    <dgm:pt modelId="{3247A991-3BE8-46F2-B9C3-343A9DB7ABED}" type="pres">
      <dgm:prSet presAssocID="{42EBB8C0-DB4F-476C-BB57-DF5476E9EEC9}" presName="diagram" presStyleCnt="0">
        <dgm:presLayoutVars>
          <dgm:dir/>
          <dgm:resizeHandles val="exact"/>
        </dgm:presLayoutVars>
      </dgm:prSet>
      <dgm:spPr/>
    </dgm:pt>
    <dgm:pt modelId="{B65937CC-3707-438F-BFCE-39A99577F643}" type="pres">
      <dgm:prSet presAssocID="{955D11DC-727B-47FE-B383-755ABA53C57E}" presName="node" presStyleLbl="node1" presStyleIdx="0" presStyleCnt="7">
        <dgm:presLayoutVars>
          <dgm:bulletEnabled val="1"/>
        </dgm:presLayoutVars>
      </dgm:prSet>
      <dgm:spPr/>
    </dgm:pt>
    <dgm:pt modelId="{811A49E7-AE40-418A-9199-FD50F4E2FF91}" type="pres">
      <dgm:prSet presAssocID="{866AD731-13B6-4CD1-B2D5-49B4FF357C3F}" presName="sibTrans" presStyleCnt="0"/>
      <dgm:spPr/>
    </dgm:pt>
    <dgm:pt modelId="{7AFDA72C-7181-4130-A74D-9E344637EABF}" type="pres">
      <dgm:prSet presAssocID="{A3AF2ED9-57ED-4E51-96BB-BD48C8338292}" presName="node" presStyleLbl="node1" presStyleIdx="1" presStyleCnt="7">
        <dgm:presLayoutVars>
          <dgm:bulletEnabled val="1"/>
        </dgm:presLayoutVars>
      </dgm:prSet>
      <dgm:spPr/>
    </dgm:pt>
    <dgm:pt modelId="{F830F94B-9101-4BE8-8A1E-5031F43CC4C8}" type="pres">
      <dgm:prSet presAssocID="{2FE0645B-0767-4045-920F-90BA3934E446}" presName="sibTrans" presStyleCnt="0"/>
      <dgm:spPr/>
    </dgm:pt>
    <dgm:pt modelId="{FBA66E43-D7AA-479A-A999-B53C1D0B7DC2}" type="pres">
      <dgm:prSet presAssocID="{E024EE8A-9A8F-41FF-B72C-3DE02F1B83B3}" presName="node" presStyleLbl="node1" presStyleIdx="2" presStyleCnt="7">
        <dgm:presLayoutVars>
          <dgm:bulletEnabled val="1"/>
        </dgm:presLayoutVars>
      </dgm:prSet>
      <dgm:spPr/>
    </dgm:pt>
    <dgm:pt modelId="{D2B96DE4-5D9E-4370-997C-885E210DD34F}" type="pres">
      <dgm:prSet presAssocID="{CCF5AFE0-887F-4494-B619-73F451C9C0FC}" presName="sibTrans" presStyleCnt="0"/>
      <dgm:spPr/>
    </dgm:pt>
    <dgm:pt modelId="{21DB5D49-5414-489E-93FB-3DB1B2D4B37C}" type="pres">
      <dgm:prSet presAssocID="{A6BCAF41-3E80-457A-9422-B15BD7D38658}" presName="node" presStyleLbl="node1" presStyleIdx="3" presStyleCnt="7">
        <dgm:presLayoutVars>
          <dgm:bulletEnabled val="1"/>
        </dgm:presLayoutVars>
      </dgm:prSet>
      <dgm:spPr/>
    </dgm:pt>
    <dgm:pt modelId="{AB232D45-FA72-4528-ACC2-2BA0052ADE12}" type="pres">
      <dgm:prSet presAssocID="{F22FD4BC-47D0-43AC-953B-9A0D3B77141B}" presName="sibTrans" presStyleCnt="0"/>
      <dgm:spPr/>
    </dgm:pt>
    <dgm:pt modelId="{9831F03B-32D3-4E8C-BBCD-8690FC0C07F0}" type="pres">
      <dgm:prSet presAssocID="{BA003610-25F2-4D2E-9A34-BABC6C04FFCC}" presName="node" presStyleLbl="node1" presStyleIdx="4" presStyleCnt="7">
        <dgm:presLayoutVars>
          <dgm:bulletEnabled val="1"/>
        </dgm:presLayoutVars>
      </dgm:prSet>
      <dgm:spPr/>
    </dgm:pt>
    <dgm:pt modelId="{34CC1533-5CEF-4737-925A-EBBEC987DF1B}" type="pres">
      <dgm:prSet presAssocID="{4E5FB14B-D5D4-415F-BF8F-2342D5E6557E}" presName="sibTrans" presStyleCnt="0"/>
      <dgm:spPr/>
    </dgm:pt>
    <dgm:pt modelId="{46059E6E-D5F5-492D-9B15-49B8247D7584}" type="pres">
      <dgm:prSet presAssocID="{319C8298-13E4-433D-8D38-2A78120C99BB}" presName="node" presStyleLbl="node1" presStyleIdx="5" presStyleCnt="7">
        <dgm:presLayoutVars>
          <dgm:bulletEnabled val="1"/>
        </dgm:presLayoutVars>
      </dgm:prSet>
      <dgm:spPr/>
    </dgm:pt>
    <dgm:pt modelId="{5D1F57B3-336F-475F-A556-AD0780E4D4DC}" type="pres">
      <dgm:prSet presAssocID="{499E7DC3-8B37-45EE-B8BE-5A5CC6481A31}" presName="sibTrans" presStyleCnt="0"/>
      <dgm:spPr/>
    </dgm:pt>
    <dgm:pt modelId="{E58DE814-4017-4514-9BD9-AA43E9E1C970}" type="pres">
      <dgm:prSet presAssocID="{BF2E2761-2BEF-4AC6-8B4B-038E576B725E}" presName="node" presStyleLbl="node1" presStyleIdx="6" presStyleCnt="7">
        <dgm:presLayoutVars>
          <dgm:bulletEnabled val="1"/>
        </dgm:presLayoutVars>
      </dgm:prSet>
      <dgm:spPr/>
    </dgm:pt>
  </dgm:ptLst>
  <dgm:cxnLst>
    <dgm:cxn modelId="{95376C0A-B24C-458D-87D2-7A7A88FC331F}" type="presOf" srcId="{BA003610-25F2-4D2E-9A34-BABC6C04FFCC}" destId="{9831F03B-32D3-4E8C-BBCD-8690FC0C07F0}" srcOrd="0" destOrd="0" presId="urn:microsoft.com/office/officeart/2005/8/layout/default"/>
    <dgm:cxn modelId="{C2C4CB0A-BBBE-4AAE-BAE4-C3CAFCA3007F}" type="presOf" srcId="{A6BCAF41-3E80-457A-9422-B15BD7D38658}" destId="{21DB5D49-5414-489E-93FB-3DB1B2D4B37C}" srcOrd="0" destOrd="0" presId="urn:microsoft.com/office/officeart/2005/8/layout/default"/>
    <dgm:cxn modelId="{EE3EBF1A-4553-4BFB-A69D-A93F0C908F6C}" type="presOf" srcId="{E024EE8A-9A8F-41FF-B72C-3DE02F1B83B3}" destId="{FBA66E43-D7AA-479A-A999-B53C1D0B7DC2}" srcOrd="0" destOrd="0" presId="urn:microsoft.com/office/officeart/2005/8/layout/default"/>
    <dgm:cxn modelId="{B273091B-188F-40AC-AC23-99FB9D71ECFC}" srcId="{42EBB8C0-DB4F-476C-BB57-DF5476E9EEC9}" destId="{A6BCAF41-3E80-457A-9422-B15BD7D38658}" srcOrd="3" destOrd="0" parTransId="{CB920FD7-A275-4D4E-BE08-15B983AFECEC}" sibTransId="{F22FD4BC-47D0-43AC-953B-9A0D3B77141B}"/>
    <dgm:cxn modelId="{37768E48-485D-444C-B16A-AC7831C11479}" srcId="{42EBB8C0-DB4F-476C-BB57-DF5476E9EEC9}" destId="{BF2E2761-2BEF-4AC6-8B4B-038E576B725E}" srcOrd="6" destOrd="0" parTransId="{C92684DF-51B4-466D-ACDC-2945843BAAD4}" sibTransId="{2032271E-DE63-40DC-8642-B4E98C82D9EC}"/>
    <dgm:cxn modelId="{4293736E-AF44-48CF-9C0E-EDB9AC61BE1E}" type="presOf" srcId="{319C8298-13E4-433D-8D38-2A78120C99BB}" destId="{46059E6E-D5F5-492D-9B15-49B8247D7584}" srcOrd="0" destOrd="0" presId="urn:microsoft.com/office/officeart/2005/8/layout/default"/>
    <dgm:cxn modelId="{CDC91552-EB12-4F35-AAFE-430C84B1A8F1}" srcId="{42EBB8C0-DB4F-476C-BB57-DF5476E9EEC9}" destId="{E024EE8A-9A8F-41FF-B72C-3DE02F1B83B3}" srcOrd="2" destOrd="0" parTransId="{3D09FF91-C9F9-449F-9FD4-0933A8426567}" sibTransId="{CCF5AFE0-887F-4494-B619-73F451C9C0FC}"/>
    <dgm:cxn modelId="{80BD0C8E-83ED-41FF-AFFA-2FF644314F2F}" srcId="{42EBB8C0-DB4F-476C-BB57-DF5476E9EEC9}" destId="{319C8298-13E4-433D-8D38-2A78120C99BB}" srcOrd="5" destOrd="0" parTransId="{2DCD91E5-538E-4759-BC3C-51365AF5C317}" sibTransId="{499E7DC3-8B37-45EE-B8BE-5A5CC6481A31}"/>
    <dgm:cxn modelId="{9A863AA9-852B-4DA6-82D4-F5F0E0851FD6}" srcId="{42EBB8C0-DB4F-476C-BB57-DF5476E9EEC9}" destId="{A3AF2ED9-57ED-4E51-96BB-BD48C8338292}" srcOrd="1" destOrd="0" parTransId="{7A0D95EA-4FE4-4078-915A-82343DF55763}" sibTransId="{2FE0645B-0767-4045-920F-90BA3934E446}"/>
    <dgm:cxn modelId="{39EFFDBF-A920-4BA7-9210-D66FA73955AB}" type="presOf" srcId="{A3AF2ED9-57ED-4E51-96BB-BD48C8338292}" destId="{7AFDA72C-7181-4130-A74D-9E344637EABF}" srcOrd="0" destOrd="0" presId="urn:microsoft.com/office/officeart/2005/8/layout/default"/>
    <dgm:cxn modelId="{F7CFB3C4-0A00-4400-9D24-51332FB11C27}" srcId="{42EBB8C0-DB4F-476C-BB57-DF5476E9EEC9}" destId="{955D11DC-727B-47FE-B383-755ABA53C57E}" srcOrd="0" destOrd="0" parTransId="{03444394-31D4-4B93-A0B7-6C4357C52A16}" sibTransId="{866AD731-13B6-4CD1-B2D5-49B4FF357C3F}"/>
    <dgm:cxn modelId="{F57E23D7-43D0-4B09-A1DC-21B0999A659D}" type="presOf" srcId="{BF2E2761-2BEF-4AC6-8B4B-038E576B725E}" destId="{E58DE814-4017-4514-9BD9-AA43E9E1C970}" srcOrd="0" destOrd="0" presId="urn:microsoft.com/office/officeart/2005/8/layout/default"/>
    <dgm:cxn modelId="{1C5191DD-D0E3-4DFA-8EC7-352ACD9AA328}" type="presOf" srcId="{955D11DC-727B-47FE-B383-755ABA53C57E}" destId="{B65937CC-3707-438F-BFCE-39A99577F643}" srcOrd="0" destOrd="0" presId="urn:microsoft.com/office/officeart/2005/8/layout/default"/>
    <dgm:cxn modelId="{B7C745EC-1340-4B94-9F9D-42926651C8BD}" type="presOf" srcId="{42EBB8C0-DB4F-476C-BB57-DF5476E9EEC9}" destId="{3247A991-3BE8-46F2-B9C3-343A9DB7ABED}" srcOrd="0" destOrd="0" presId="urn:microsoft.com/office/officeart/2005/8/layout/default"/>
    <dgm:cxn modelId="{0A81BCFD-4F93-4E68-B4ED-3599BC8766C0}" srcId="{42EBB8C0-DB4F-476C-BB57-DF5476E9EEC9}" destId="{BA003610-25F2-4D2E-9A34-BABC6C04FFCC}" srcOrd="4" destOrd="0" parTransId="{422DC350-3970-4281-BCA9-4E127B6E9B29}" sibTransId="{4E5FB14B-D5D4-415F-BF8F-2342D5E6557E}"/>
    <dgm:cxn modelId="{F648FE71-2F87-4B7C-A221-C5922A089144}" type="presParOf" srcId="{3247A991-3BE8-46F2-B9C3-343A9DB7ABED}" destId="{B65937CC-3707-438F-BFCE-39A99577F643}" srcOrd="0" destOrd="0" presId="urn:microsoft.com/office/officeart/2005/8/layout/default"/>
    <dgm:cxn modelId="{94CDA2A4-2506-4FD9-906B-78BD9C0FEA2D}" type="presParOf" srcId="{3247A991-3BE8-46F2-B9C3-343A9DB7ABED}" destId="{811A49E7-AE40-418A-9199-FD50F4E2FF91}" srcOrd="1" destOrd="0" presId="urn:microsoft.com/office/officeart/2005/8/layout/default"/>
    <dgm:cxn modelId="{84AD3799-9C7C-4E12-A485-13087B17E3A1}" type="presParOf" srcId="{3247A991-3BE8-46F2-B9C3-343A9DB7ABED}" destId="{7AFDA72C-7181-4130-A74D-9E344637EABF}" srcOrd="2" destOrd="0" presId="urn:microsoft.com/office/officeart/2005/8/layout/default"/>
    <dgm:cxn modelId="{719E6210-94F9-4AD6-8EC8-9C11B7EB0EED}" type="presParOf" srcId="{3247A991-3BE8-46F2-B9C3-343A9DB7ABED}" destId="{F830F94B-9101-4BE8-8A1E-5031F43CC4C8}" srcOrd="3" destOrd="0" presId="urn:microsoft.com/office/officeart/2005/8/layout/default"/>
    <dgm:cxn modelId="{D552AAB4-E253-42BE-B180-B3C4A1CC1DB6}" type="presParOf" srcId="{3247A991-3BE8-46F2-B9C3-343A9DB7ABED}" destId="{FBA66E43-D7AA-479A-A999-B53C1D0B7DC2}" srcOrd="4" destOrd="0" presId="urn:microsoft.com/office/officeart/2005/8/layout/default"/>
    <dgm:cxn modelId="{8F5240D1-7938-4861-8A39-9EA550F4B17C}" type="presParOf" srcId="{3247A991-3BE8-46F2-B9C3-343A9DB7ABED}" destId="{D2B96DE4-5D9E-4370-997C-885E210DD34F}" srcOrd="5" destOrd="0" presId="urn:microsoft.com/office/officeart/2005/8/layout/default"/>
    <dgm:cxn modelId="{34B00803-1018-4D90-8E24-3991FAB1DFBA}" type="presParOf" srcId="{3247A991-3BE8-46F2-B9C3-343A9DB7ABED}" destId="{21DB5D49-5414-489E-93FB-3DB1B2D4B37C}" srcOrd="6" destOrd="0" presId="urn:microsoft.com/office/officeart/2005/8/layout/default"/>
    <dgm:cxn modelId="{81112DA3-4347-465D-AA79-578B6138CFEC}" type="presParOf" srcId="{3247A991-3BE8-46F2-B9C3-343A9DB7ABED}" destId="{AB232D45-FA72-4528-ACC2-2BA0052ADE12}" srcOrd="7" destOrd="0" presId="urn:microsoft.com/office/officeart/2005/8/layout/default"/>
    <dgm:cxn modelId="{BAD99D56-99A0-4AAA-8A15-0E91DC5F772B}" type="presParOf" srcId="{3247A991-3BE8-46F2-B9C3-343A9DB7ABED}" destId="{9831F03B-32D3-4E8C-BBCD-8690FC0C07F0}" srcOrd="8" destOrd="0" presId="urn:microsoft.com/office/officeart/2005/8/layout/default"/>
    <dgm:cxn modelId="{03E6ECC8-1936-406E-99CD-EB6894075668}" type="presParOf" srcId="{3247A991-3BE8-46F2-B9C3-343A9DB7ABED}" destId="{34CC1533-5CEF-4737-925A-EBBEC987DF1B}" srcOrd="9" destOrd="0" presId="urn:microsoft.com/office/officeart/2005/8/layout/default"/>
    <dgm:cxn modelId="{DFA1512D-28B1-4E65-A529-3D2064897FF0}" type="presParOf" srcId="{3247A991-3BE8-46F2-B9C3-343A9DB7ABED}" destId="{46059E6E-D5F5-492D-9B15-49B8247D7584}" srcOrd="10" destOrd="0" presId="urn:microsoft.com/office/officeart/2005/8/layout/default"/>
    <dgm:cxn modelId="{B225D2CC-180B-43E9-B639-2F1826CABC83}" type="presParOf" srcId="{3247A991-3BE8-46F2-B9C3-343A9DB7ABED}" destId="{5D1F57B3-336F-475F-A556-AD0780E4D4DC}" srcOrd="11" destOrd="0" presId="urn:microsoft.com/office/officeart/2005/8/layout/default"/>
    <dgm:cxn modelId="{8E4CEBD4-6605-44B4-B8B3-9C1B39B690AD}" type="presParOf" srcId="{3247A991-3BE8-46F2-B9C3-343A9DB7ABED}" destId="{E58DE814-4017-4514-9BD9-AA43E9E1C97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937CC-3707-438F-BFCE-39A99577F643}">
      <dsp:nvSpPr>
        <dsp:cNvPr id="0" name=""/>
        <dsp:cNvSpPr/>
      </dsp:nvSpPr>
      <dsp:spPr>
        <a:xfrm>
          <a:off x="3185" y="261761"/>
          <a:ext cx="2527237" cy="151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use data and insight to identify opportunities for improvement, particularly in relation to unwarranted variation and to address health inequalities</a:t>
          </a:r>
          <a:endParaRPr lang="en-US" sz="1600" kern="1200"/>
        </a:p>
      </dsp:txBody>
      <dsp:txXfrm>
        <a:off x="3185" y="261761"/>
        <a:ext cx="2527237" cy="1516342"/>
      </dsp:txXfrm>
    </dsp:sp>
    <dsp:sp modelId="{7AFDA72C-7181-4130-A74D-9E344637EABF}">
      <dsp:nvSpPr>
        <dsp:cNvPr id="0" name=""/>
        <dsp:cNvSpPr/>
      </dsp:nvSpPr>
      <dsp:spPr>
        <a:xfrm>
          <a:off x="2783146" y="261761"/>
          <a:ext cx="2527237" cy="151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ensure all provider trusts investigate and learn from incidents, and share this learning</a:t>
          </a:r>
          <a:endParaRPr lang="en-US" sz="1600" kern="1200"/>
        </a:p>
      </dsp:txBody>
      <dsp:txXfrm>
        <a:off x="2783146" y="261761"/>
        <a:ext cx="2527237" cy="1516342"/>
      </dsp:txXfrm>
    </dsp:sp>
    <dsp:sp modelId="{FBA66E43-D7AA-479A-A999-B53C1D0B7DC2}">
      <dsp:nvSpPr>
        <dsp:cNvPr id="0" name=""/>
        <dsp:cNvSpPr/>
      </dsp:nvSpPr>
      <dsp:spPr>
        <a:xfrm>
          <a:off x="5563107" y="261761"/>
          <a:ext cx="2527237" cy="151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reduce by 50% the rate of stillbirths, maternal and neonatal deaths and acquired brain injuries by 2025</a:t>
          </a:r>
          <a:endParaRPr lang="en-US" sz="1600" kern="1200"/>
        </a:p>
      </dsp:txBody>
      <dsp:txXfrm>
        <a:off x="5563107" y="261761"/>
        <a:ext cx="2527237" cy="1516342"/>
      </dsp:txXfrm>
    </dsp:sp>
    <dsp:sp modelId="{21DB5D49-5414-489E-93FB-3DB1B2D4B37C}">
      <dsp:nvSpPr>
        <dsp:cNvPr id="0" name=""/>
        <dsp:cNvSpPr/>
      </dsp:nvSpPr>
      <dsp:spPr>
        <a:xfrm>
          <a:off x="8343068" y="261761"/>
          <a:ext cx="2527237" cy="151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Support the regional commissioning of Maternal Medicine Networks, as required </a:t>
          </a:r>
          <a:endParaRPr lang="en-US" sz="1600" kern="1200"/>
        </a:p>
      </dsp:txBody>
      <dsp:txXfrm>
        <a:off x="8343068" y="261761"/>
        <a:ext cx="2527237" cy="1516342"/>
      </dsp:txXfrm>
    </dsp:sp>
    <dsp:sp modelId="{9831F03B-32D3-4E8C-BBCD-8690FC0C07F0}">
      <dsp:nvSpPr>
        <dsp:cNvPr id="0" name=""/>
        <dsp:cNvSpPr/>
      </dsp:nvSpPr>
      <dsp:spPr>
        <a:xfrm>
          <a:off x="1393166" y="2030827"/>
          <a:ext cx="2527237" cy="151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Implement Saving Babies’ Lives Care Bundle (v2) </a:t>
          </a:r>
          <a:endParaRPr lang="en-US" sz="1600" kern="1200"/>
        </a:p>
      </dsp:txBody>
      <dsp:txXfrm>
        <a:off x="1393166" y="2030827"/>
        <a:ext cx="2527237" cy="1516342"/>
      </dsp:txXfrm>
    </dsp:sp>
    <dsp:sp modelId="{46059E6E-D5F5-492D-9B15-49B8247D7584}">
      <dsp:nvSpPr>
        <dsp:cNvPr id="0" name=""/>
        <dsp:cNvSpPr/>
      </dsp:nvSpPr>
      <dsp:spPr>
        <a:xfrm>
          <a:off x="4173126" y="2030827"/>
          <a:ext cx="2527237" cy="151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Improve local perinatal mental health pathways and provision </a:t>
          </a:r>
          <a:endParaRPr lang="en-US" sz="1600" kern="1200"/>
        </a:p>
      </dsp:txBody>
      <dsp:txXfrm>
        <a:off x="4173126" y="2030827"/>
        <a:ext cx="2527237" cy="1516342"/>
      </dsp:txXfrm>
    </dsp:sp>
    <dsp:sp modelId="{E58DE814-4017-4514-9BD9-AA43E9E1C970}">
      <dsp:nvSpPr>
        <dsp:cNvPr id="0" name=""/>
        <dsp:cNvSpPr/>
      </dsp:nvSpPr>
      <dsp:spPr>
        <a:xfrm>
          <a:off x="6953087" y="2030827"/>
          <a:ext cx="2527237" cy="151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Implement continuity of carer, in line with programme ambitions </a:t>
          </a:r>
          <a:endParaRPr lang="en-US" sz="1600" kern="1200"/>
        </a:p>
      </dsp:txBody>
      <dsp:txXfrm>
        <a:off x="6953087" y="2030827"/>
        <a:ext cx="2527237" cy="15163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11/05/2021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11/05/2021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1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0156C-C3A1-46B6-9CFA-D70B1C3C63B6}"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923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0156C-C3A1-46B6-9CFA-D70B1C3C63B6}"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923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32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3004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71257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cs typeface="Calibri"/>
            </a:endParaRPr>
          </a:p>
        </p:txBody>
      </p:sp>
    </p:spTree>
    <p:extLst>
      <p:ext uri="{BB962C8B-B14F-4D97-AF65-F5344CB8AC3E}">
        <p14:creationId xmlns:p14="http://schemas.microsoft.com/office/powerpoint/2010/main" val="4152856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996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18436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0" y="6213677"/>
            <a:ext cx="12211879" cy="413293"/>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41009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1" y="1649628"/>
            <a:ext cx="10316899"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38" y="854491"/>
            <a:ext cx="8756073"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100" dirty="0">
              <a:solidFill>
                <a:srgbClr val="005EB8"/>
              </a:solidFill>
              <a:latin typeface="Arial" charset="0"/>
              <a:ea typeface="Arial" charset="0"/>
              <a:cs typeface="Arial" charset="0"/>
            </a:endParaRPr>
          </a:p>
        </p:txBody>
      </p:sp>
      <p:sp>
        <p:nvSpPr>
          <p:cNvPr id="8" name="TextBox 7"/>
          <p:cNvSpPr txBox="1"/>
          <p:nvPr userDrawn="1"/>
        </p:nvSpPr>
        <p:spPr>
          <a:xfrm>
            <a:off x="388420" y="6372561"/>
            <a:ext cx="863149"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dirty="0">
                <a:solidFill>
                  <a:schemeClr val="accent3">
                    <a:lumMod val="60000"/>
                    <a:lumOff val="40000"/>
                  </a:schemeClr>
                </a:solidFill>
                <a:latin typeface="Arial" panose="020B0604020202020204" pitchFamily="34" charset="0"/>
                <a:cs typeface="Arial" panose="020B0604020202020204" pitchFamily="34" charset="0"/>
              </a:rPr>
              <a:t> </a:t>
            </a:r>
            <a:r>
              <a:rPr lang="en-US" sz="900" dirty="0">
                <a:solidFill>
                  <a:schemeClr val="accent3"/>
                </a:solidFill>
                <a:latin typeface="Arial" panose="020B0604020202020204" pitchFamily="34" charset="0"/>
                <a:cs typeface="Arial" panose="020B0604020202020204" pitchFamily="34" charset="0"/>
              </a:rPr>
              <a:t>  </a:t>
            </a:r>
            <a:r>
              <a:rPr lang="en-US" sz="900" dirty="0">
                <a:solidFill>
                  <a:srgbClr val="005EB8"/>
                </a:solidFill>
                <a:latin typeface="Arial" panose="020B0604020202020204" pitchFamily="34" charset="0"/>
                <a:cs typeface="Arial" panose="020B0604020202020204" pitchFamily="34" charset="0"/>
              </a:rPr>
              <a:t>|</a:t>
            </a:r>
            <a:endParaRPr lang="en-US" sz="9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4" y="6333466"/>
            <a:ext cx="7630885"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507748" y="74815"/>
            <a:ext cx="1440873" cy="436418"/>
          </a:xfrm>
          <a:prstGeom prst="rect">
            <a:avLst/>
          </a:prstGeom>
        </p:spPr>
      </p:pic>
    </p:spTree>
    <p:extLst>
      <p:ext uri="{BB962C8B-B14F-4D97-AF65-F5344CB8AC3E}">
        <p14:creationId xmlns:p14="http://schemas.microsoft.com/office/powerpoint/2010/main" val="3437480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mmary word slide">
    <p:spTree>
      <p:nvGrpSpPr>
        <p:cNvPr id="1" name=""/>
        <p:cNvGrpSpPr/>
        <p:nvPr/>
      </p:nvGrpSpPr>
      <p:grpSpPr>
        <a:xfrm>
          <a:off x="0" y="0"/>
          <a:ext cx="0" cy="0"/>
          <a:chOff x="0" y="0"/>
          <a:chExt cx="0" cy="0"/>
        </a:xfrm>
      </p:grpSpPr>
      <p:sp>
        <p:nvSpPr>
          <p:cNvPr id="7" name="Rectangle 15"/>
          <p:cNvSpPr/>
          <p:nvPr userDrawn="1"/>
        </p:nvSpPr>
        <p:spPr bwMode="auto">
          <a:xfrm>
            <a:off x="719016" y="6597650"/>
            <a:ext cx="11472984" cy="260350"/>
          </a:xfrm>
          <a:prstGeom prst="rect">
            <a:avLst/>
          </a:prstGeom>
          <a:solidFill>
            <a:srgbClr val="00B496"/>
          </a:solidFill>
          <a:ln>
            <a:solidFill>
              <a:srgbClr val="00B496"/>
            </a:solidFill>
          </a:ln>
          <a:effectLst/>
        </p:spPr>
        <p:txBody>
          <a:bodyPr anchor="ctr"/>
          <a:lstStyle/>
          <a:p>
            <a:pPr fontAlgn="auto">
              <a:spcBef>
                <a:spcPts val="0"/>
              </a:spcBef>
              <a:spcAft>
                <a:spcPts val="0"/>
              </a:spcAft>
              <a:defRPr/>
            </a:pPr>
            <a:r>
              <a:rPr lang="en-GB" sz="1108" b="1" dirty="0">
                <a:solidFill>
                  <a:srgbClr val="FFFFFF"/>
                </a:solidFill>
                <a:latin typeface="Calibri" panose="020F0502020204030204" pitchFamily="34" charset="0"/>
                <a:cs typeface="Calibri" panose="020F0502020204030204" pitchFamily="34" charset="0"/>
              </a:rPr>
              <a:t>DH –</a:t>
            </a:r>
            <a:r>
              <a:rPr lang="en-GB" sz="1108" dirty="0">
                <a:solidFill>
                  <a:srgbClr val="FFFFFF"/>
                </a:solidFill>
                <a:latin typeface="Calibri" panose="020F0502020204030204" pitchFamily="34" charset="0"/>
                <a:cs typeface="Calibri" panose="020F0502020204030204" pitchFamily="34" charset="0"/>
              </a:rPr>
              <a:t> Leading the nation’s health and care</a:t>
            </a:r>
          </a:p>
        </p:txBody>
      </p:sp>
      <p:sp>
        <p:nvSpPr>
          <p:cNvPr id="2" name="Title 1"/>
          <p:cNvSpPr>
            <a:spLocks noGrp="1"/>
          </p:cNvSpPr>
          <p:nvPr>
            <p:ph type="title"/>
          </p:nvPr>
        </p:nvSpPr>
        <p:spPr>
          <a:xfrm>
            <a:off x="225559" y="274638"/>
            <a:ext cx="11631083" cy="778098"/>
          </a:xfrm>
          <a:prstGeom prst="rect">
            <a:avLst/>
          </a:prstGeom>
        </p:spPr>
        <p:txBody>
          <a:bodyPr lIns="36000" rIns="36000"/>
          <a:lstStyle>
            <a:lvl1pPr marL="0" algn="l" defTabSz="844083" rtl="0" eaLnBrk="0" fontAlgn="base" latinLnBrk="0" hangingPunct="0">
              <a:spcBef>
                <a:spcPct val="0"/>
              </a:spcBef>
              <a:spcAft>
                <a:spcPct val="0"/>
              </a:spcAft>
              <a:defRPr lang="en-GB" sz="1846" b="1" kern="1200" baseline="0" dirty="0">
                <a:solidFill>
                  <a:srgbClr val="00B496"/>
                </a:solidFill>
                <a:latin typeface="+mj-lt"/>
                <a:ea typeface="+mj-ea"/>
                <a:cs typeface="Calibri" pitchFamily="34" charset="0"/>
              </a:defRPr>
            </a:lvl1pPr>
          </a:lstStyle>
          <a:p>
            <a:r>
              <a:rPr lang="en-US" dirty="0"/>
              <a:t>Click to edit Master title style</a:t>
            </a:r>
            <a:endParaRPr lang="en-GB" dirty="0"/>
          </a:p>
        </p:txBody>
      </p:sp>
      <p:sp>
        <p:nvSpPr>
          <p:cNvPr id="21" name="Text Placeholder 20"/>
          <p:cNvSpPr>
            <a:spLocks noGrp="1"/>
          </p:cNvSpPr>
          <p:nvPr>
            <p:ph type="body" sz="quarter" idx="10"/>
          </p:nvPr>
        </p:nvSpPr>
        <p:spPr>
          <a:xfrm>
            <a:off x="225558" y="1196752"/>
            <a:ext cx="11586213" cy="914400"/>
          </a:xfrm>
          <a:prstGeom prst="rect">
            <a:avLst/>
          </a:prstGeom>
        </p:spPr>
        <p:txBody>
          <a:bodyPr/>
          <a:lstStyle>
            <a:lvl1pPr marL="0" indent="0">
              <a:buFont typeface="Arial" panose="020B0604020202020204" pitchFamily="34" charset="0"/>
              <a:buNone/>
              <a:defRPr sz="1292" b="1"/>
            </a:lvl1pPr>
            <a:lvl2pPr marL="332651" indent="-169989">
              <a:buFont typeface="Arial" panose="020B0604020202020204" pitchFamily="34" charset="0"/>
              <a:buChar char="•"/>
              <a:defRPr sz="1292"/>
            </a:lvl2pPr>
            <a:lvl3pPr marL="665301" indent="-256449">
              <a:buFont typeface="Courier New" panose="02070309020205020404" pitchFamily="49" charset="0"/>
              <a:buChar char="o"/>
              <a:defRPr sz="1292" baseline="0"/>
            </a:lvl3pPr>
          </a:lstStyle>
          <a:p>
            <a:pPr lvl="0"/>
            <a:r>
              <a:rPr lang="en-US" dirty="0"/>
              <a:t>Click to edit Master text styles</a:t>
            </a:r>
          </a:p>
          <a:p>
            <a:pPr lvl="1"/>
            <a:r>
              <a:rPr lang="en-US" dirty="0"/>
              <a:t>Second level</a:t>
            </a:r>
          </a:p>
          <a:p>
            <a:pPr lvl="2"/>
            <a:r>
              <a:rPr lang="en-US" dirty="0"/>
              <a:t>Third level</a:t>
            </a:r>
          </a:p>
        </p:txBody>
      </p:sp>
      <p:sp>
        <p:nvSpPr>
          <p:cNvPr id="14" name="Text Placeholder 20"/>
          <p:cNvSpPr>
            <a:spLocks noGrp="1"/>
          </p:cNvSpPr>
          <p:nvPr>
            <p:ph type="body" sz="quarter" idx="11"/>
          </p:nvPr>
        </p:nvSpPr>
        <p:spPr>
          <a:xfrm>
            <a:off x="225559" y="6165304"/>
            <a:ext cx="11631083" cy="360040"/>
          </a:xfrm>
          <a:prstGeom prst="rect">
            <a:avLst/>
          </a:prstGeom>
        </p:spPr>
        <p:txBody>
          <a:bodyPr/>
          <a:lstStyle>
            <a:lvl1pPr marL="0" indent="0">
              <a:buFont typeface="Arial" panose="020B0604020202020204" pitchFamily="34" charset="0"/>
              <a:buNone/>
              <a:defRPr sz="831" b="0"/>
            </a:lvl1pPr>
            <a:lvl2pPr marL="332651" indent="-169989">
              <a:buFont typeface="Arial" panose="020B0604020202020204" pitchFamily="34" charset="0"/>
              <a:buChar char="•"/>
              <a:defRPr sz="1292"/>
            </a:lvl2pPr>
            <a:lvl3pPr marL="665301" indent="-256449">
              <a:buFont typeface="Courier New" panose="02070309020205020404" pitchFamily="49" charset="0"/>
              <a:buChar char="o"/>
              <a:defRPr sz="1292" baseline="0"/>
            </a:lvl3pPr>
          </a:lstStyle>
          <a:p>
            <a:pPr lvl="0"/>
            <a:r>
              <a:rPr lang="en-US" dirty="0"/>
              <a:t>Click to edit Master text styles</a:t>
            </a:r>
          </a:p>
        </p:txBody>
      </p:sp>
      <p:sp>
        <p:nvSpPr>
          <p:cNvPr id="6" name="Text Placeholder 3"/>
          <p:cNvSpPr>
            <a:spLocks noGrp="1"/>
          </p:cNvSpPr>
          <p:nvPr>
            <p:ph type="body" sz="quarter" idx="20"/>
          </p:nvPr>
        </p:nvSpPr>
        <p:spPr>
          <a:xfrm>
            <a:off x="1025" y="3"/>
            <a:ext cx="12192000" cy="260647"/>
          </a:xfrm>
          <a:prstGeom prst="rect">
            <a:avLst/>
          </a:prstGeom>
          <a:solidFill>
            <a:srgbClr val="00B496"/>
          </a:solidFill>
          <a:ln>
            <a:noFill/>
          </a:ln>
          <a:effectLst/>
        </p:spPr>
        <p:txBody>
          <a:bodyPr vert="horz" wrap="square" lIns="91440" tIns="45720" rIns="91440" bIns="45720" numCol="1" rtlCol="0" anchor="ctr" anchorCtr="0" compatLnSpc="1">
            <a:prstTxWarp prst="textNoShape">
              <a:avLst/>
            </a:prstTxWarp>
            <a:noAutofit/>
          </a:bodyPr>
          <a:lstStyle>
            <a:lvl1pPr marL="0" indent="0">
              <a:buNone/>
              <a:defRPr lang="en-GB" sz="1108" b="0" dirty="0">
                <a:solidFill>
                  <a:srgbClr val="FFFFFF"/>
                </a:solidFill>
                <a:latin typeface="Calibri" panose="020F0502020204030204" pitchFamily="34" charset="0"/>
                <a:cs typeface="Calibri" panose="020F0502020204030204" pitchFamily="34" charset="0"/>
              </a:defRPr>
            </a:lvl1pPr>
          </a:lstStyle>
          <a:p>
            <a:pPr lvl="0"/>
            <a:r>
              <a:rPr lang="en-US" dirty="0"/>
              <a:t>Click to edit Master text styles</a:t>
            </a:r>
          </a:p>
        </p:txBody>
      </p:sp>
    </p:spTree>
    <p:extLst>
      <p:ext uri="{BB962C8B-B14F-4D97-AF65-F5344CB8AC3E}">
        <p14:creationId xmlns:p14="http://schemas.microsoft.com/office/powerpoint/2010/main" val="4279840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05E7B95C-A193-4CCF-A912-4D852A5A7231}" type="datetime1">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877550" y="6432550"/>
            <a:ext cx="709709" cy="216000"/>
          </a:xfrm>
        </p:spPr>
        <p:txBody>
          <a:bodyPr/>
          <a:lstStyle/>
          <a:p>
            <a:fld id="{E6607247-EB78-480B-A962-35111A450531}" type="slidenum">
              <a:rPr lang="en-GB" smtClean="0"/>
              <a:t>‹#›</a:t>
            </a:fld>
            <a:endParaRPr lang="en-GB" dirty="0"/>
          </a:p>
        </p:txBody>
      </p:sp>
    </p:spTree>
    <p:extLst>
      <p:ext uri="{BB962C8B-B14F-4D97-AF65-F5344CB8AC3E}">
        <p14:creationId xmlns:p14="http://schemas.microsoft.com/office/powerpoint/2010/main" val="386877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77" y="1593"/>
          <a:ext cx="1953" cy="1587"/>
        </p:xfrm>
        <a:graphic>
          <a:graphicData uri="http://schemas.openxmlformats.org/presentationml/2006/ole">
            <mc:AlternateContent xmlns:mc="http://schemas.openxmlformats.org/markup-compatibility/2006">
              <mc:Choice xmlns:v="urn:schemas-microsoft-com:vml" Requires="v">
                <p:oleObj spid="_x0000_s1068"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7"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71" y="163513"/>
            <a:ext cx="10301796" cy="831850"/>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53243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cSld name="Section Break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000" y="1004400"/>
            <a:ext cx="10296000" cy="2059200"/>
          </a:xfrm>
        </p:spPr>
        <p:txBody>
          <a:bodyPr anchor="b">
            <a:normAutofit/>
          </a:bodyPr>
          <a:lstStyle>
            <a:lvl1pPr>
              <a:defRPr sz="3000">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612000" y="3160800"/>
            <a:ext cx="10296000" cy="2422800"/>
          </a:xfrm>
        </p:spPr>
        <p:txBody>
          <a:bodyPr>
            <a:normAutofit/>
          </a:bodyPr>
          <a:lstStyle>
            <a:lvl1pPr marL="0" indent="0">
              <a:buNone/>
              <a:defRPr sz="1875" b="1">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6EA3223-107E-45B1-8E17-635BA3AEFADA}" type="datetime1">
              <a:rPr lang="en-GB" smtClean="0"/>
              <a:pPr/>
              <a:t>11/05/2021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pPr/>
              <a:t>‹#›</a:t>
            </a:fld>
            <a:endParaRPr lang="en-GB"/>
          </a:p>
        </p:txBody>
      </p:sp>
    </p:spTree>
    <p:extLst>
      <p:ext uri="{BB962C8B-B14F-4D97-AF65-F5344CB8AC3E}">
        <p14:creationId xmlns:p14="http://schemas.microsoft.com/office/powerpoint/2010/main" val="328783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77" y="1593"/>
          <a:ext cx="1953" cy="1587"/>
        </p:xfrm>
        <a:graphic>
          <a:graphicData uri="http://schemas.openxmlformats.org/presentationml/2006/ole">
            <mc:AlternateContent xmlns:mc="http://schemas.openxmlformats.org/markup-compatibility/2006">
              <mc:Choice xmlns:v="urn:schemas-microsoft-com:vml" Requires="v">
                <p:oleObj spid="_x0000_s2092"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7"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71" y="163513"/>
            <a:ext cx="10301796"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579991" y="1509714"/>
            <a:ext cx="11032068"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579967" y="6293224"/>
            <a:ext cx="11032088"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Tree>
    <p:extLst>
      <p:ext uri="{BB962C8B-B14F-4D97-AF65-F5344CB8AC3E}">
        <p14:creationId xmlns:p14="http://schemas.microsoft.com/office/powerpoint/2010/main" val="2171775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27A118-2E9F-4B11-81B4-334CD4129332}"/>
              </a:ext>
            </a:extLst>
          </p:cNvPr>
          <p:cNvSpPr/>
          <p:nvPr userDrawn="1"/>
        </p:nvSpPr>
        <p:spPr>
          <a:xfrm>
            <a:off x="0" y="2568633"/>
            <a:ext cx="12192000" cy="2269566"/>
          </a:xfrm>
          <a:prstGeom prst="rect">
            <a:avLst/>
          </a:prstGeom>
          <a:solidFill>
            <a:srgbClr val="006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itle 9"/>
          <p:cNvSpPr>
            <a:spLocks noGrp="1"/>
          </p:cNvSpPr>
          <p:nvPr>
            <p:ph type="title" hasCustomPrompt="1"/>
          </p:nvPr>
        </p:nvSpPr>
        <p:spPr>
          <a:xfrm>
            <a:off x="599385" y="3429001"/>
            <a:ext cx="10515600" cy="689541"/>
          </a:xfrm>
          <a:prstGeom prst="rect">
            <a:avLst/>
          </a:prstGeom>
        </p:spPr>
        <p:txBody>
          <a:bodyPr/>
          <a:lstStyle>
            <a:lvl1pPr>
              <a:defRPr sz="3600" baseline="0">
                <a:solidFill>
                  <a:schemeClr val="bg1"/>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599385" y="4133468"/>
            <a:ext cx="9144000" cy="473244"/>
          </a:xfrm>
          <a:prstGeom prst="rect">
            <a:avLst/>
          </a:prstGeom>
        </p:spPr>
        <p:txBody>
          <a:bodyPr/>
          <a:lstStyle>
            <a:lvl1pPr marL="0" indent="0" algn="l">
              <a:buNone/>
              <a:defRPr sz="1800" b="0" i="0" baseline="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28296" y="324686"/>
            <a:ext cx="1440873" cy="436418"/>
          </a:xfrm>
          <a:prstGeom prst="rect">
            <a:avLst/>
          </a:prstGeom>
        </p:spPr>
      </p:pic>
      <p:pic>
        <p:nvPicPr>
          <p:cNvPr id="3" name="Picture 2" descr="A close up of a logo&#10;&#10;Description automatically generated">
            <a:extLst>
              <a:ext uri="{FF2B5EF4-FFF2-40B4-BE49-F238E27FC236}">
                <a16:creationId xmlns:a16="http://schemas.microsoft.com/office/drawing/2014/main" id="{542DECCC-6310-4F88-96DD-8EE7D8CAE9CB}"/>
              </a:ext>
            </a:extLst>
          </p:cNvPr>
          <p:cNvPicPr>
            <a:picLocks noChangeAspect="1"/>
          </p:cNvPicPr>
          <p:nvPr userDrawn="1"/>
        </p:nvPicPr>
        <p:blipFill>
          <a:blip r:embed="rId3"/>
          <a:stretch>
            <a:fillRect/>
          </a:stretch>
        </p:blipFill>
        <p:spPr>
          <a:xfrm>
            <a:off x="10663813" y="6132612"/>
            <a:ext cx="1114119" cy="547112"/>
          </a:xfrm>
          <a:prstGeom prst="rect">
            <a:avLst/>
          </a:prstGeom>
        </p:spPr>
      </p:pic>
      <p:sp>
        <p:nvSpPr>
          <p:cNvPr id="2" name="Rectangle 1">
            <a:extLst>
              <a:ext uri="{FF2B5EF4-FFF2-40B4-BE49-F238E27FC236}">
                <a16:creationId xmlns:a16="http://schemas.microsoft.com/office/drawing/2014/main" id="{AE33AEF4-A879-4193-ACAD-F899D98B0204}"/>
              </a:ext>
            </a:extLst>
          </p:cNvPr>
          <p:cNvSpPr/>
          <p:nvPr userDrawn="1"/>
        </p:nvSpPr>
        <p:spPr>
          <a:xfrm>
            <a:off x="0" y="4838199"/>
            <a:ext cx="12192000" cy="97136"/>
          </a:xfrm>
          <a:prstGeom prst="rect">
            <a:avLst/>
          </a:prstGeom>
          <a:solidFill>
            <a:srgbClr val="3AA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itle 9">
            <a:extLst>
              <a:ext uri="{FF2B5EF4-FFF2-40B4-BE49-F238E27FC236}">
                <a16:creationId xmlns:a16="http://schemas.microsoft.com/office/drawing/2014/main" id="{3C7BED30-7B3F-4D41-8082-CAFA833500BD}"/>
              </a:ext>
            </a:extLst>
          </p:cNvPr>
          <p:cNvSpPr txBox="1">
            <a:spLocks/>
          </p:cNvSpPr>
          <p:nvPr userDrawn="1"/>
        </p:nvSpPr>
        <p:spPr>
          <a:xfrm>
            <a:off x="599385" y="2680696"/>
            <a:ext cx="6520283" cy="613006"/>
          </a:xfrm>
          <a:prstGeom prst="rect">
            <a:avLst/>
          </a:prstGeom>
        </p:spPr>
        <p:txBody>
          <a:bodyPr/>
          <a:lstStyle>
            <a:lvl1pPr algn="l" defTabSz="914400" rtl="0" eaLnBrk="1" latinLnBrk="0" hangingPunct="1">
              <a:lnSpc>
                <a:spcPct val="90000"/>
              </a:lnSpc>
              <a:spcBef>
                <a:spcPct val="0"/>
              </a:spcBef>
              <a:buNone/>
              <a:defRPr sz="3600" kern="1200" baseline="0">
                <a:solidFill>
                  <a:schemeClr val="bg1"/>
                </a:solidFill>
                <a:latin typeface="Arial" panose="020B0604020202020204" pitchFamily="34" charset="0"/>
                <a:ea typeface="+mj-ea"/>
                <a:cs typeface="Arial" panose="020B0604020202020204" pitchFamily="34" charset="0"/>
              </a:defRPr>
            </a:lvl1pPr>
          </a:lstStyle>
          <a:p>
            <a:r>
              <a:rPr lang="en-US" sz="1600" b="1"/>
              <a:t>Better Births: Personal and Safe</a:t>
            </a:r>
          </a:p>
        </p:txBody>
      </p:sp>
    </p:spTree>
    <p:extLst>
      <p:ext uri="{BB962C8B-B14F-4D97-AF65-F5344CB8AC3E}">
        <p14:creationId xmlns:p14="http://schemas.microsoft.com/office/powerpoint/2010/main" val="3009242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59660"/>
            <a:ext cx="10873491" cy="423246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hasCustomPrompt="1"/>
          </p:nvPr>
        </p:nvSpPr>
        <p:spPr>
          <a:xfrm>
            <a:off x="614920" y="842244"/>
            <a:ext cx="10878811" cy="611650"/>
          </a:xfrm>
          <a:prstGeom prst="rect">
            <a:avLst/>
          </a:prstGeom>
        </p:spPr>
        <p:txBody>
          <a:bodyPr anchor="ctr"/>
          <a:lstStyle>
            <a:lvl1pPr algn="l">
              <a:defRPr sz="2400"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pic>
        <p:nvPicPr>
          <p:cNvPr id="8" name="Picture 7" descr="A picture containing clipart&#10;&#10;Description generated with very high confidence">
            <a:extLst>
              <a:ext uri="{FF2B5EF4-FFF2-40B4-BE49-F238E27FC236}">
                <a16:creationId xmlns:a16="http://schemas.microsoft.com/office/drawing/2014/main" id="{8E425040-E0A8-4C8B-8764-EDBC86C5F8D4}"/>
              </a:ext>
            </a:extLst>
          </p:cNvPr>
          <p:cNvPicPr>
            <a:picLocks noChangeAspect="1"/>
          </p:cNvPicPr>
          <p:nvPr userDrawn="1"/>
        </p:nvPicPr>
        <p:blipFill>
          <a:blip r:embed="rId2"/>
          <a:stretch>
            <a:fillRect/>
          </a:stretch>
        </p:blipFill>
        <p:spPr>
          <a:xfrm>
            <a:off x="10228296" y="324686"/>
            <a:ext cx="1440873" cy="436418"/>
          </a:xfrm>
          <a:prstGeom prst="rect">
            <a:avLst/>
          </a:prstGeom>
        </p:spPr>
      </p:pic>
      <p:sp>
        <p:nvSpPr>
          <p:cNvPr id="12" name="Rectangle 11">
            <a:extLst>
              <a:ext uri="{FF2B5EF4-FFF2-40B4-BE49-F238E27FC236}">
                <a16:creationId xmlns:a16="http://schemas.microsoft.com/office/drawing/2014/main" id="{20BFB14A-F8D7-4EEB-9230-8D0B9AEB5C49}"/>
              </a:ext>
            </a:extLst>
          </p:cNvPr>
          <p:cNvSpPr/>
          <p:nvPr userDrawn="1"/>
        </p:nvSpPr>
        <p:spPr>
          <a:xfrm>
            <a:off x="0" y="6760864"/>
            <a:ext cx="12192000" cy="97136"/>
          </a:xfrm>
          <a:prstGeom prst="rect">
            <a:avLst/>
          </a:prstGeom>
          <a:solidFill>
            <a:srgbClr val="3AA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4" name="Picture 13" descr="A close up of a logo&#10;&#10;Description automatically generated">
            <a:extLst>
              <a:ext uri="{FF2B5EF4-FFF2-40B4-BE49-F238E27FC236}">
                <a16:creationId xmlns:a16="http://schemas.microsoft.com/office/drawing/2014/main" id="{8DAC2E4B-77D5-4799-B3E7-5DF7C168949A}"/>
              </a:ext>
            </a:extLst>
          </p:cNvPr>
          <p:cNvPicPr>
            <a:picLocks noChangeAspect="1"/>
          </p:cNvPicPr>
          <p:nvPr userDrawn="1"/>
        </p:nvPicPr>
        <p:blipFill>
          <a:blip r:embed="rId3"/>
          <a:stretch>
            <a:fillRect/>
          </a:stretch>
        </p:blipFill>
        <p:spPr>
          <a:xfrm>
            <a:off x="10663813" y="6132612"/>
            <a:ext cx="1114119" cy="547112"/>
          </a:xfrm>
          <a:prstGeom prst="rect">
            <a:avLst/>
          </a:prstGeom>
        </p:spPr>
      </p:pic>
      <p:sp>
        <p:nvSpPr>
          <p:cNvPr id="9" name="Footer Placeholder 2">
            <a:extLst>
              <a:ext uri="{FF2B5EF4-FFF2-40B4-BE49-F238E27FC236}">
                <a16:creationId xmlns:a16="http://schemas.microsoft.com/office/drawing/2014/main" id="{E7D4E651-A5F0-428F-96CA-237B348D7272}"/>
              </a:ext>
            </a:extLst>
          </p:cNvPr>
          <p:cNvSpPr>
            <a:spLocks noGrp="1"/>
          </p:cNvSpPr>
          <p:nvPr>
            <p:ph type="ftr" sz="quarter" idx="3"/>
          </p:nvPr>
        </p:nvSpPr>
        <p:spPr>
          <a:xfrm>
            <a:off x="1257232" y="6189974"/>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sz="1200"/>
              <a:t>Working together to provide personal and safe care for all </a:t>
            </a:r>
            <a:endParaRPr lang="en-US"/>
          </a:p>
        </p:txBody>
      </p:sp>
    </p:spTree>
    <p:extLst>
      <p:ext uri="{BB962C8B-B14F-4D97-AF65-F5344CB8AC3E}">
        <p14:creationId xmlns:p14="http://schemas.microsoft.com/office/powerpoint/2010/main" val="2292913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DCF4F76-31A1-4219-8273-5CC29329645E}"/>
              </a:ext>
            </a:extLst>
          </p:cNvPr>
          <p:cNvSpPr/>
          <p:nvPr userDrawn="1"/>
        </p:nvSpPr>
        <p:spPr>
          <a:xfrm>
            <a:off x="0" y="1138116"/>
            <a:ext cx="12192000" cy="791963"/>
          </a:xfrm>
          <a:prstGeom prst="rect">
            <a:avLst/>
          </a:prstGeom>
          <a:solidFill>
            <a:srgbClr val="006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Content Placeholder 9"/>
          <p:cNvSpPr>
            <a:spLocks noGrp="1"/>
          </p:cNvSpPr>
          <p:nvPr>
            <p:ph sz="quarter" idx="10"/>
          </p:nvPr>
        </p:nvSpPr>
        <p:spPr>
          <a:xfrm>
            <a:off x="620240" y="2083193"/>
            <a:ext cx="10873491" cy="3808932"/>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hasCustomPrompt="1"/>
          </p:nvPr>
        </p:nvSpPr>
        <p:spPr>
          <a:xfrm>
            <a:off x="614920" y="1228689"/>
            <a:ext cx="10878811" cy="611650"/>
          </a:xfrm>
          <a:prstGeom prst="rect">
            <a:avLst/>
          </a:prstGeom>
        </p:spPr>
        <p:txBody>
          <a:bodyPr anchor="ctr"/>
          <a:lstStyle>
            <a:lvl1pPr algn="l">
              <a:defRPr sz="2400"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pic>
        <p:nvPicPr>
          <p:cNvPr id="8" name="Picture 7" descr="A picture containing clipart&#10;&#10;Description generated with very high confidence">
            <a:extLst>
              <a:ext uri="{FF2B5EF4-FFF2-40B4-BE49-F238E27FC236}">
                <a16:creationId xmlns:a16="http://schemas.microsoft.com/office/drawing/2014/main" id="{8E425040-E0A8-4C8B-8764-EDBC86C5F8D4}"/>
              </a:ext>
            </a:extLst>
          </p:cNvPr>
          <p:cNvPicPr>
            <a:picLocks noChangeAspect="1"/>
          </p:cNvPicPr>
          <p:nvPr userDrawn="1"/>
        </p:nvPicPr>
        <p:blipFill>
          <a:blip r:embed="rId2"/>
          <a:stretch>
            <a:fillRect/>
          </a:stretch>
        </p:blipFill>
        <p:spPr>
          <a:xfrm>
            <a:off x="10228296" y="324686"/>
            <a:ext cx="1440873" cy="436418"/>
          </a:xfrm>
          <a:prstGeom prst="rect">
            <a:avLst/>
          </a:prstGeom>
        </p:spPr>
      </p:pic>
      <p:sp>
        <p:nvSpPr>
          <p:cNvPr id="12" name="Rectangle 11">
            <a:extLst>
              <a:ext uri="{FF2B5EF4-FFF2-40B4-BE49-F238E27FC236}">
                <a16:creationId xmlns:a16="http://schemas.microsoft.com/office/drawing/2014/main" id="{20BFB14A-F8D7-4EEB-9230-8D0B9AEB5C49}"/>
              </a:ext>
            </a:extLst>
          </p:cNvPr>
          <p:cNvSpPr/>
          <p:nvPr userDrawn="1"/>
        </p:nvSpPr>
        <p:spPr>
          <a:xfrm>
            <a:off x="0" y="6760864"/>
            <a:ext cx="12192000" cy="97136"/>
          </a:xfrm>
          <a:prstGeom prst="rect">
            <a:avLst/>
          </a:prstGeom>
          <a:solidFill>
            <a:srgbClr val="3AA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4" name="Picture 13" descr="A close up of a logo&#10;&#10;Description automatically generated">
            <a:extLst>
              <a:ext uri="{FF2B5EF4-FFF2-40B4-BE49-F238E27FC236}">
                <a16:creationId xmlns:a16="http://schemas.microsoft.com/office/drawing/2014/main" id="{8DAC2E4B-77D5-4799-B3E7-5DF7C168949A}"/>
              </a:ext>
            </a:extLst>
          </p:cNvPr>
          <p:cNvPicPr>
            <a:picLocks noChangeAspect="1"/>
          </p:cNvPicPr>
          <p:nvPr userDrawn="1"/>
        </p:nvPicPr>
        <p:blipFill>
          <a:blip r:embed="rId3"/>
          <a:stretch>
            <a:fillRect/>
          </a:stretch>
        </p:blipFill>
        <p:spPr>
          <a:xfrm>
            <a:off x="10663813" y="6132612"/>
            <a:ext cx="1114119" cy="547112"/>
          </a:xfrm>
          <a:prstGeom prst="rect">
            <a:avLst/>
          </a:prstGeom>
        </p:spPr>
      </p:pic>
      <p:sp>
        <p:nvSpPr>
          <p:cNvPr id="9" name="Footer Placeholder 2">
            <a:extLst>
              <a:ext uri="{FF2B5EF4-FFF2-40B4-BE49-F238E27FC236}">
                <a16:creationId xmlns:a16="http://schemas.microsoft.com/office/drawing/2014/main" id="{E7D4E651-A5F0-428F-96CA-237B348D7272}"/>
              </a:ext>
            </a:extLst>
          </p:cNvPr>
          <p:cNvSpPr>
            <a:spLocks noGrp="1"/>
          </p:cNvSpPr>
          <p:nvPr>
            <p:ph type="ftr" sz="quarter" idx="3"/>
          </p:nvPr>
        </p:nvSpPr>
        <p:spPr>
          <a:xfrm>
            <a:off x="1257232" y="6189974"/>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sz="1200"/>
              <a:t>Working together to provide personal and safe care for all </a:t>
            </a:r>
            <a:endParaRPr lang="en-US"/>
          </a:p>
        </p:txBody>
      </p:sp>
    </p:spTree>
    <p:extLst>
      <p:ext uri="{BB962C8B-B14F-4D97-AF65-F5344CB8AC3E}">
        <p14:creationId xmlns:p14="http://schemas.microsoft.com/office/powerpoint/2010/main" val="164426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370131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1" y="1649628"/>
            <a:ext cx="10316899"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38" y="854491"/>
            <a:ext cx="8756073"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100" dirty="0">
              <a:solidFill>
                <a:srgbClr val="005EB8"/>
              </a:solidFill>
              <a:latin typeface="Arial" charset="0"/>
              <a:ea typeface="Arial" charset="0"/>
              <a:cs typeface="Arial" charset="0"/>
            </a:endParaRPr>
          </a:p>
        </p:txBody>
      </p:sp>
      <p:sp>
        <p:nvSpPr>
          <p:cNvPr id="8" name="TextBox 7"/>
          <p:cNvSpPr txBox="1"/>
          <p:nvPr userDrawn="1"/>
        </p:nvSpPr>
        <p:spPr>
          <a:xfrm>
            <a:off x="388420" y="6372561"/>
            <a:ext cx="863149"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dirty="0">
                <a:solidFill>
                  <a:schemeClr val="accent3">
                    <a:lumMod val="60000"/>
                    <a:lumOff val="40000"/>
                  </a:schemeClr>
                </a:solidFill>
                <a:latin typeface="Arial" panose="020B0604020202020204" pitchFamily="34" charset="0"/>
                <a:cs typeface="Arial" panose="020B0604020202020204" pitchFamily="34" charset="0"/>
              </a:rPr>
              <a:t> </a:t>
            </a:r>
            <a:r>
              <a:rPr lang="en-US" sz="900" dirty="0">
                <a:solidFill>
                  <a:schemeClr val="accent3"/>
                </a:solidFill>
                <a:latin typeface="Arial" panose="020B0604020202020204" pitchFamily="34" charset="0"/>
                <a:cs typeface="Arial" panose="020B0604020202020204" pitchFamily="34" charset="0"/>
              </a:rPr>
              <a:t>  </a:t>
            </a:r>
            <a:r>
              <a:rPr lang="en-US" sz="900" dirty="0">
                <a:solidFill>
                  <a:srgbClr val="005EB8"/>
                </a:solidFill>
                <a:latin typeface="Arial" panose="020B0604020202020204" pitchFamily="34" charset="0"/>
                <a:cs typeface="Arial" panose="020B0604020202020204" pitchFamily="34" charset="0"/>
              </a:rPr>
              <a:t>|</a:t>
            </a:r>
            <a:endParaRPr lang="en-US" sz="9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4" y="6333466"/>
            <a:ext cx="7630885"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507748" y="74815"/>
            <a:ext cx="1440873" cy="436418"/>
          </a:xfrm>
          <a:prstGeom prst="rect">
            <a:avLst/>
          </a:prstGeom>
        </p:spPr>
      </p:pic>
    </p:spTree>
    <p:extLst>
      <p:ext uri="{BB962C8B-B14F-4D97-AF65-F5344CB8AC3E}">
        <p14:creationId xmlns:p14="http://schemas.microsoft.com/office/powerpoint/2010/main" val="130406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422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688155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Word slide - standard NHSI">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505928" y="1343804"/>
            <a:ext cx="1112208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
        <p:nvSpPr>
          <p:cNvPr id="7" name="Title 10">
            <a:extLst>
              <a:ext uri="{FF2B5EF4-FFF2-40B4-BE49-F238E27FC236}">
                <a16:creationId xmlns:a16="http://schemas.microsoft.com/office/drawing/2014/main" id="{6E6050CD-0BC4-4328-A366-D79C64580C7E}"/>
              </a:ext>
            </a:extLst>
          </p:cNvPr>
          <p:cNvSpPr>
            <a:spLocks noGrp="1"/>
          </p:cNvSpPr>
          <p:nvPr>
            <p:ph type="title"/>
          </p:nvPr>
        </p:nvSpPr>
        <p:spPr>
          <a:xfrm>
            <a:off x="251969" y="219457"/>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1582620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and graph">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B6FA4E7-03C8-44AC-9D36-1FDA60A79274}"/>
              </a:ext>
            </a:extLst>
          </p:cNvPr>
          <p:cNvSpPr>
            <a:spLocks noGrp="1"/>
          </p:cNvSpPr>
          <p:nvPr>
            <p:ph type="ftr" sz="quarter" idx="10"/>
          </p:nvPr>
        </p:nvSpPr>
        <p:spPr/>
        <p:txBody>
          <a:bodyPr/>
          <a:lstStyle/>
          <a:p>
            <a:r>
              <a:rPr lang="en-US"/>
              <a:t>Presentation title</a:t>
            </a:r>
            <a:endParaRPr lang="en-US" dirty="0"/>
          </a:p>
        </p:txBody>
      </p:sp>
      <p:pic>
        <p:nvPicPr>
          <p:cNvPr id="4" name="Picture 3" descr="A picture containing clipart&#10;&#10;Description generated with very high confidence">
            <a:extLst>
              <a:ext uri="{FF2B5EF4-FFF2-40B4-BE49-F238E27FC236}">
                <a16:creationId xmlns:a16="http://schemas.microsoft.com/office/drawing/2014/main" id="{069AB281-6180-44BB-B640-B5DEC3CE9D03}"/>
              </a:ext>
            </a:extLst>
          </p:cNvPr>
          <p:cNvPicPr>
            <a:picLocks noChangeAspect="1"/>
          </p:cNvPicPr>
          <p:nvPr userDrawn="1"/>
        </p:nvPicPr>
        <p:blipFill>
          <a:blip r:embed="rId2"/>
          <a:stretch>
            <a:fillRect/>
          </a:stretch>
        </p:blipFill>
        <p:spPr>
          <a:xfrm>
            <a:off x="10261546" y="293024"/>
            <a:ext cx="1440873" cy="436418"/>
          </a:xfrm>
          <a:prstGeom prst="rect">
            <a:avLst/>
          </a:prstGeom>
        </p:spPr>
      </p:pic>
      <p:sp>
        <p:nvSpPr>
          <p:cNvPr id="6" name="Text Placeholder 20">
            <a:extLst>
              <a:ext uri="{FF2B5EF4-FFF2-40B4-BE49-F238E27FC236}">
                <a16:creationId xmlns:a16="http://schemas.microsoft.com/office/drawing/2014/main" id="{63DD8009-8C71-470C-8673-BED1114C63A4}"/>
              </a:ext>
            </a:extLst>
          </p:cNvPr>
          <p:cNvSpPr>
            <a:spLocks noGrp="1"/>
          </p:cNvSpPr>
          <p:nvPr>
            <p:ph type="body" sz="quarter" idx="11" hasCustomPrompt="1"/>
          </p:nvPr>
        </p:nvSpPr>
        <p:spPr>
          <a:xfrm>
            <a:off x="244355" y="1578393"/>
            <a:ext cx="5662364" cy="4514800"/>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text) </a:t>
            </a:r>
          </a:p>
          <a:p>
            <a:pPr lvl="1"/>
            <a:r>
              <a:rPr lang="en-US" dirty="0"/>
              <a:t>First level bullet</a:t>
            </a:r>
          </a:p>
          <a:p>
            <a:pPr lvl="2"/>
            <a:r>
              <a:rPr lang="en-US" dirty="0"/>
              <a:t>Second level bullet</a:t>
            </a:r>
          </a:p>
        </p:txBody>
      </p:sp>
      <p:sp>
        <p:nvSpPr>
          <p:cNvPr id="7" name="Text Placeholder 2">
            <a:extLst>
              <a:ext uri="{FF2B5EF4-FFF2-40B4-BE49-F238E27FC236}">
                <a16:creationId xmlns:a16="http://schemas.microsoft.com/office/drawing/2014/main" id="{8FD99CF1-A51A-4157-B445-FFB5A65B5967}"/>
              </a:ext>
            </a:extLst>
          </p:cNvPr>
          <p:cNvSpPr>
            <a:spLocks noGrp="1"/>
          </p:cNvSpPr>
          <p:nvPr>
            <p:ph type="body" idx="1" hasCustomPrompt="1"/>
          </p:nvPr>
        </p:nvSpPr>
        <p:spPr>
          <a:xfrm>
            <a:off x="244356" y="1010837"/>
            <a:ext cx="5662363" cy="545852"/>
          </a:xfrm>
          <a:prstGeom prst="rect">
            <a:avLst/>
          </a:prstGeom>
        </p:spPr>
        <p:txBody>
          <a:bodyPr anchor="b"/>
          <a:lstStyle>
            <a:lvl1pPr marL="0" indent="0" algn="ctr">
              <a:spcBef>
                <a:spcPts val="0"/>
              </a:spcBef>
              <a:buNone/>
              <a:defRPr sz="1600" b="1" i="0" u="none">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a:p>
            <a:pPr lvl="0"/>
            <a:r>
              <a:rPr lang="en-US" dirty="0"/>
              <a:t> (max two lines)</a:t>
            </a:r>
          </a:p>
        </p:txBody>
      </p:sp>
      <p:sp>
        <p:nvSpPr>
          <p:cNvPr id="8" name="Text Placeholder 2">
            <a:extLst>
              <a:ext uri="{FF2B5EF4-FFF2-40B4-BE49-F238E27FC236}">
                <a16:creationId xmlns:a16="http://schemas.microsoft.com/office/drawing/2014/main" id="{53627F78-B9FE-453B-AECD-4D2235DCE406}"/>
              </a:ext>
            </a:extLst>
          </p:cNvPr>
          <p:cNvSpPr>
            <a:spLocks noGrp="1"/>
          </p:cNvSpPr>
          <p:nvPr>
            <p:ph type="body" idx="13" hasCustomPrompt="1"/>
          </p:nvPr>
        </p:nvSpPr>
        <p:spPr>
          <a:xfrm>
            <a:off x="6277025" y="1010837"/>
            <a:ext cx="5663009" cy="545852"/>
          </a:xfrm>
          <a:prstGeom prst="rect">
            <a:avLst/>
          </a:prstGeom>
        </p:spPr>
        <p:txBody>
          <a:bodyPr anchor="b"/>
          <a:lstStyle>
            <a:lvl1pPr marL="0" indent="0" algn="ctr">
              <a:spcBef>
                <a:spcPts val="0"/>
              </a:spcBef>
              <a:buNone/>
              <a:defRPr sz="1600" b="1" i="0" u="none" baseline="0">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title for chart/graphic below</a:t>
            </a:r>
          </a:p>
          <a:p>
            <a:pPr lvl="0"/>
            <a:r>
              <a:rPr lang="en-US" dirty="0"/>
              <a:t> (max two lines)</a:t>
            </a:r>
          </a:p>
        </p:txBody>
      </p:sp>
      <p:sp>
        <p:nvSpPr>
          <p:cNvPr id="9" name="Content Placeholder 5">
            <a:extLst>
              <a:ext uri="{FF2B5EF4-FFF2-40B4-BE49-F238E27FC236}">
                <a16:creationId xmlns:a16="http://schemas.microsoft.com/office/drawing/2014/main" id="{F22509C7-FF1A-4FCE-B48D-194C7477D2CF}"/>
              </a:ext>
            </a:extLst>
          </p:cNvPr>
          <p:cNvSpPr>
            <a:spLocks noGrp="1"/>
          </p:cNvSpPr>
          <p:nvPr>
            <p:ph sz="quarter" idx="14" hasCustomPrompt="1"/>
          </p:nvPr>
        </p:nvSpPr>
        <p:spPr>
          <a:xfrm>
            <a:off x="6277026" y="1581494"/>
            <a:ext cx="5663007" cy="4511803"/>
          </a:xfrm>
          <a:prstGeom prst="rect">
            <a:avLst/>
          </a:prstGeom>
        </p:spPr>
        <p:txBody>
          <a:bodyPr/>
          <a:lstStyle>
            <a:lvl1pPr>
              <a:defRPr sz="1400" b="1" baseline="0"/>
            </a:lvl1pPr>
          </a:lstStyle>
          <a:p>
            <a:pPr lvl="0"/>
            <a:r>
              <a:rPr lang="en-US" dirty="0"/>
              <a:t>Click on the icons below to add a table, chart, smart art, picture or other media</a:t>
            </a:r>
            <a:endParaRPr lang="en-GB" dirty="0"/>
          </a:p>
        </p:txBody>
      </p:sp>
      <p:sp>
        <p:nvSpPr>
          <p:cNvPr id="10" name="Title 10">
            <a:extLst>
              <a:ext uri="{FF2B5EF4-FFF2-40B4-BE49-F238E27FC236}">
                <a16:creationId xmlns:a16="http://schemas.microsoft.com/office/drawing/2014/main" id="{8566680A-38CD-43A5-B5EA-8CBDB834A204}"/>
              </a:ext>
            </a:extLst>
          </p:cNvPr>
          <p:cNvSpPr>
            <a:spLocks noGrp="1"/>
          </p:cNvSpPr>
          <p:nvPr>
            <p:ph type="title" hasCustomPrompt="1"/>
          </p:nvPr>
        </p:nvSpPr>
        <p:spPr>
          <a:xfrm>
            <a:off x="251969" y="219456"/>
            <a:ext cx="9598393" cy="796544"/>
          </a:xfrm>
          <a:prstGeom prst="rect">
            <a:avLst/>
          </a:prstGeom>
        </p:spPr>
        <p:txBody>
          <a:bodyPr/>
          <a:lstStyle>
            <a:lvl1pPr>
              <a:defRPr sz="2400" b="0">
                <a:solidFill>
                  <a:srgbClr val="005EB8"/>
                </a:solidFill>
                <a:latin typeface="Arial" panose="020B0604020202020204" pitchFamily="34" charset="0"/>
                <a:cs typeface="Arial" panose="020B0604020202020204" pitchFamily="34" charset="0"/>
              </a:defRPr>
            </a:lvl1pPr>
          </a:lstStyle>
          <a:p>
            <a:r>
              <a:rPr lang="en-US" dirty="0"/>
              <a:t>Click to edit - Narrative title style </a:t>
            </a:r>
            <a:br>
              <a:rPr lang="en-US" dirty="0"/>
            </a:br>
            <a:r>
              <a:rPr lang="en-US" dirty="0"/>
              <a:t>(no more than two lines long)</a:t>
            </a:r>
            <a:endParaRPr lang="en-US" sz="2800" dirty="0">
              <a:solidFill>
                <a:srgbClr val="005EB8"/>
              </a:solidFill>
              <a:latin typeface="Arial" charset="0"/>
              <a:ea typeface="Arial" charset="0"/>
              <a:cs typeface="Arial" charset="0"/>
            </a:endParaRPr>
          </a:p>
        </p:txBody>
      </p:sp>
      <p:cxnSp>
        <p:nvCxnSpPr>
          <p:cNvPr id="11" name="Straight Connector 10">
            <a:extLst>
              <a:ext uri="{FF2B5EF4-FFF2-40B4-BE49-F238E27FC236}">
                <a16:creationId xmlns:a16="http://schemas.microsoft.com/office/drawing/2014/main" id="{516D5FD6-9572-4CCB-A1E8-06724B4C4E22}"/>
              </a:ext>
            </a:extLst>
          </p:cNvPr>
          <p:cNvCxnSpPr/>
          <p:nvPr userDrawn="1"/>
        </p:nvCxnSpPr>
        <p:spPr bwMode="auto">
          <a:xfrm>
            <a:off x="251968" y="1579756"/>
            <a:ext cx="5667645"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54ABF0E8-ACEE-4393-BA58-233006DD27CF}"/>
              </a:ext>
            </a:extLst>
          </p:cNvPr>
          <p:cNvCxnSpPr/>
          <p:nvPr userDrawn="1"/>
        </p:nvCxnSpPr>
        <p:spPr bwMode="auto">
          <a:xfrm>
            <a:off x="6274115" y="1581493"/>
            <a:ext cx="5667645"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2269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production">
    <p:spTree>
      <p:nvGrpSpPr>
        <p:cNvPr id="1" name=""/>
        <p:cNvGrpSpPr/>
        <p:nvPr/>
      </p:nvGrpSpPr>
      <p:grpSpPr>
        <a:xfrm>
          <a:off x="0" y="0"/>
          <a:ext cx="0" cy="0"/>
          <a:chOff x="0" y="0"/>
          <a:chExt cx="0" cy="0"/>
        </a:xfrm>
      </p:grpSpPr>
      <p:pic>
        <p:nvPicPr>
          <p:cNvPr id="15" name="Picture Placeholder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7282" r="26309" b="-57282"/>
          <a:stretch/>
        </p:blipFill>
        <p:spPr>
          <a:xfrm>
            <a:off x="885218" y="1018956"/>
            <a:ext cx="3253740" cy="897318"/>
          </a:xfrm>
          <a:prstGeom prst="rect">
            <a:avLst/>
          </a:prstGeom>
        </p:spPr>
      </p:pic>
      <p:pic>
        <p:nvPicPr>
          <p:cNvPr id="16" name="Picture Placeholder 9"/>
          <p:cNvPicPr>
            <a:picLocks noChangeAspect="1"/>
          </p:cNvPicPr>
          <p:nvPr userDrawn="1"/>
        </p:nvPicPr>
        <p:blipFill rotWithShape="1">
          <a:blip r:embed="rId3">
            <a:extLst>
              <a:ext uri="{28A0092B-C50C-407E-A947-70E740481C1C}">
                <a14:useLocalDpi xmlns:a14="http://schemas.microsoft.com/office/drawing/2010/main" val="0"/>
              </a:ext>
            </a:extLst>
          </a:blip>
          <a:srcRect l="2104" t="2605" r="847" b="-3342"/>
          <a:stretch/>
        </p:blipFill>
        <p:spPr>
          <a:xfrm>
            <a:off x="6770450" y="976411"/>
            <a:ext cx="2459639" cy="982408"/>
          </a:xfrm>
          <a:prstGeom prst="rect">
            <a:avLst/>
          </a:prstGeom>
        </p:spPr>
      </p:pic>
      <p:sp>
        <p:nvSpPr>
          <p:cNvPr id="2" name="TextBox 1"/>
          <p:cNvSpPr txBox="1"/>
          <p:nvPr userDrawn="1"/>
        </p:nvSpPr>
        <p:spPr>
          <a:xfrm>
            <a:off x="885217" y="2441644"/>
            <a:ext cx="5000016" cy="3531141"/>
          </a:xfrm>
          <a:prstGeom prst="rect">
            <a:avLst/>
          </a:prstGeom>
        </p:spPr>
        <p:txBody>
          <a:bodyPr vert="horz" wrap="square" lIns="68580" tIns="34290" rIns="68580" bIns="34290" rtlCol="0">
            <a:normAutofit/>
          </a:bodyPr>
          <a:lstStyle/>
          <a:p>
            <a:r>
              <a:rPr lang="en-US" sz="1350" dirty="0">
                <a:solidFill>
                  <a:schemeClr val="tx1"/>
                </a:solidFill>
                <a:latin typeface="Arial" panose="020B0604020202020204" pitchFamily="34" charset="0"/>
                <a:cs typeface="Arial" panose="020B0604020202020204" pitchFamily="34" charset="0"/>
              </a:rPr>
              <a:t>At THIS Institute we’re strengthening </a:t>
            </a:r>
            <a:br>
              <a:rPr lang="en-US" sz="1350" dirty="0">
                <a:solidFill>
                  <a:schemeClr val="tx1"/>
                </a:solidFill>
                <a:latin typeface="Arial" panose="020B0604020202020204" pitchFamily="34" charset="0"/>
                <a:cs typeface="Arial" panose="020B0604020202020204" pitchFamily="34" charset="0"/>
              </a:rPr>
            </a:br>
            <a:r>
              <a:rPr lang="en-US" sz="1350" dirty="0">
                <a:solidFill>
                  <a:schemeClr val="tx1"/>
                </a:solidFill>
                <a:latin typeface="Arial" panose="020B0604020202020204" pitchFamily="34" charset="0"/>
                <a:cs typeface="Arial" panose="020B0604020202020204" pitchFamily="34" charset="0"/>
              </a:rPr>
              <a:t>the evidence-base for improving the </a:t>
            </a:r>
            <a:br>
              <a:rPr lang="en-US" sz="1350" dirty="0">
                <a:solidFill>
                  <a:schemeClr val="tx1"/>
                </a:solidFill>
                <a:latin typeface="Arial" panose="020B0604020202020204" pitchFamily="34" charset="0"/>
                <a:cs typeface="Arial" panose="020B0604020202020204" pitchFamily="34" charset="0"/>
              </a:rPr>
            </a:br>
            <a:r>
              <a:rPr lang="en-US" sz="1350" dirty="0">
                <a:solidFill>
                  <a:schemeClr val="tx1"/>
                </a:solidFill>
                <a:latin typeface="Arial" panose="020B0604020202020204" pitchFamily="34" charset="0"/>
                <a:cs typeface="Arial" panose="020B0604020202020204" pitchFamily="34" charset="0"/>
              </a:rPr>
              <a:t>quality and safety of healthcare.</a:t>
            </a:r>
            <a:endParaRPr lang="en-GB" sz="1350" dirty="0">
              <a:solidFill>
                <a:schemeClr val="tx1"/>
              </a:solidFill>
              <a:latin typeface="Arial" panose="020B0604020202020204" pitchFamily="34" charset="0"/>
              <a:cs typeface="Arial" panose="020B0604020202020204" pitchFamily="34" charset="0"/>
            </a:endParaRPr>
          </a:p>
          <a:p>
            <a:endParaRPr lang="en-GB" sz="1350" dirty="0">
              <a:solidFill>
                <a:schemeClr val="tx1"/>
              </a:solidFill>
              <a:latin typeface="Arial" panose="020B0604020202020204" pitchFamily="34" charset="0"/>
              <a:cs typeface="Arial" panose="020B0604020202020204" pitchFamily="34" charset="0"/>
            </a:endParaRPr>
          </a:p>
          <a:p>
            <a:r>
              <a:rPr lang="en-US" sz="1350" dirty="0">
                <a:solidFill>
                  <a:schemeClr val="tx1"/>
                </a:solidFill>
                <a:latin typeface="Arial" panose="020B0604020202020204" pitchFamily="34" charset="0"/>
                <a:cs typeface="Arial" panose="020B0604020202020204" pitchFamily="34" charset="0"/>
              </a:rPr>
              <a:t>We believe efforts to improve care </a:t>
            </a:r>
            <a:br>
              <a:rPr lang="en-US" sz="1350" dirty="0">
                <a:solidFill>
                  <a:schemeClr val="tx1"/>
                </a:solidFill>
                <a:latin typeface="Arial" panose="020B0604020202020204" pitchFamily="34" charset="0"/>
                <a:cs typeface="Arial" panose="020B0604020202020204" pitchFamily="34" charset="0"/>
              </a:rPr>
            </a:br>
            <a:r>
              <a:rPr lang="en-US" sz="1350" dirty="0">
                <a:solidFill>
                  <a:schemeClr val="tx1"/>
                </a:solidFill>
                <a:latin typeface="Arial" panose="020B0604020202020204" pitchFamily="34" charset="0"/>
                <a:cs typeface="Arial" panose="020B0604020202020204" pitchFamily="34" charset="0"/>
              </a:rPr>
              <a:t>should be based on the highest quality evidence, and address the real concerns </a:t>
            </a:r>
            <a:br>
              <a:rPr lang="en-US" sz="1350" dirty="0">
                <a:solidFill>
                  <a:schemeClr val="tx1"/>
                </a:solidFill>
                <a:latin typeface="Arial" panose="020B0604020202020204" pitchFamily="34" charset="0"/>
                <a:cs typeface="Arial" panose="020B0604020202020204" pitchFamily="34" charset="0"/>
              </a:rPr>
            </a:br>
            <a:r>
              <a:rPr lang="en-US" sz="1350" dirty="0">
                <a:solidFill>
                  <a:schemeClr val="tx1"/>
                </a:solidFill>
                <a:latin typeface="Arial" panose="020B0604020202020204" pitchFamily="34" charset="0"/>
                <a:cs typeface="Arial" panose="020B0604020202020204" pitchFamily="34" charset="0"/>
              </a:rPr>
              <a:t>of patients and staff. </a:t>
            </a:r>
            <a:endParaRPr lang="en-GB" sz="1350" dirty="0">
              <a:solidFill>
                <a:schemeClr val="tx1"/>
              </a:solidFill>
              <a:latin typeface="Arial" panose="020B0604020202020204" pitchFamily="34" charset="0"/>
              <a:cs typeface="Arial" panose="020B0604020202020204" pitchFamily="34" charset="0"/>
            </a:endParaRPr>
          </a:p>
          <a:p>
            <a:endParaRPr lang="en-GB" sz="1350" dirty="0">
              <a:solidFill>
                <a:schemeClr val="tx1"/>
              </a:solidFill>
              <a:latin typeface="Arial" panose="020B0604020202020204" pitchFamily="34" charset="0"/>
              <a:cs typeface="Arial" panose="020B0604020202020204" pitchFamily="34" charset="0"/>
            </a:endParaRPr>
          </a:p>
          <a:p>
            <a:r>
              <a:rPr lang="en-US" sz="1350" dirty="0">
                <a:solidFill>
                  <a:schemeClr val="tx1"/>
                </a:solidFill>
                <a:latin typeface="Arial" panose="020B0604020202020204" pitchFamily="34" charset="0"/>
                <a:cs typeface="Arial" panose="020B0604020202020204" pitchFamily="34" charset="0"/>
              </a:rPr>
              <a:t>We welcome everyone to join our mission, </a:t>
            </a:r>
            <a:br>
              <a:rPr lang="en-US" sz="1350" dirty="0">
                <a:solidFill>
                  <a:schemeClr val="tx1"/>
                </a:solidFill>
                <a:latin typeface="Arial" panose="020B0604020202020204" pitchFamily="34" charset="0"/>
                <a:cs typeface="Arial" panose="020B0604020202020204" pitchFamily="34" charset="0"/>
              </a:rPr>
            </a:br>
            <a:r>
              <a:rPr lang="en-US" sz="1350" dirty="0">
                <a:solidFill>
                  <a:schemeClr val="tx1"/>
                </a:solidFill>
                <a:latin typeface="Arial" panose="020B0604020202020204" pitchFamily="34" charset="0"/>
                <a:cs typeface="Arial" panose="020B0604020202020204" pitchFamily="34" charset="0"/>
              </a:rPr>
              <a:t>and together improve healthcare. </a:t>
            </a:r>
            <a:endParaRPr lang="en-GB" sz="1350" dirty="0">
              <a:solidFill>
                <a:schemeClr val="tx1"/>
              </a:solidFill>
              <a:latin typeface="Arial" panose="020B0604020202020204" pitchFamily="34" charset="0"/>
              <a:cs typeface="Arial" panose="020B0604020202020204" pitchFamily="34" charset="0"/>
            </a:endParaRPr>
          </a:p>
        </p:txBody>
      </p:sp>
      <p:sp>
        <p:nvSpPr>
          <p:cNvPr id="18" name="TextBox 17"/>
          <p:cNvSpPr txBox="1"/>
          <p:nvPr userDrawn="1"/>
        </p:nvSpPr>
        <p:spPr>
          <a:xfrm>
            <a:off x="6770450" y="2441644"/>
            <a:ext cx="4503908" cy="3531141"/>
          </a:xfrm>
          <a:prstGeom prst="rect">
            <a:avLst/>
          </a:prstGeom>
        </p:spPr>
        <p:txBody>
          <a:bodyPr vert="horz" wrap="square" lIns="68580" tIns="34290" rIns="68580" bIns="34290" rtlCol="0">
            <a:normAutofit/>
          </a:bodyPr>
          <a:lstStyle/>
          <a:p>
            <a:r>
              <a:rPr lang="en-US" sz="1350" dirty="0">
                <a:solidFill>
                  <a:schemeClr val="tx1"/>
                </a:solidFill>
                <a:latin typeface="Arial" panose="020B0604020202020204" pitchFamily="34" charset="0"/>
                <a:cs typeface="Arial" panose="020B0604020202020204" pitchFamily="34" charset="0"/>
              </a:rPr>
              <a:t>THIS Institute is made possible by the </a:t>
            </a:r>
            <a:br>
              <a:rPr lang="en-US" sz="1350" dirty="0">
                <a:solidFill>
                  <a:schemeClr val="tx1"/>
                </a:solidFill>
                <a:latin typeface="Arial" panose="020B0604020202020204" pitchFamily="34" charset="0"/>
                <a:cs typeface="Arial" panose="020B0604020202020204" pitchFamily="34" charset="0"/>
              </a:rPr>
            </a:br>
            <a:r>
              <a:rPr lang="en-US" sz="1350" dirty="0">
                <a:solidFill>
                  <a:schemeClr val="tx1"/>
                </a:solidFill>
                <a:latin typeface="Arial" panose="020B0604020202020204" pitchFamily="34" charset="0"/>
                <a:cs typeface="Arial" panose="020B0604020202020204" pitchFamily="34" charset="0"/>
              </a:rPr>
              <a:t>Health Foundation, an independent charity committed to bringing about better health </a:t>
            </a:r>
            <a:br>
              <a:rPr lang="en-US" sz="1350" dirty="0">
                <a:solidFill>
                  <a:schemeClr val="tx1"/>
                </a:solidFill>
                <a:latin typeface="Arial" panose="020B0604020202020204" pitchFamily="34" charset="0"/>
                <a:cs typeface="Arial" panose="020B0604020202020204" pitchFamily="34" charset="0"/>
              </a:rPr>
            </a:br>
            <a:r>
              <a:rPr lang="en-US" sz="1350" dirty="0">
                <a:solidFill>
                  <a:schemeClr val="tx1"/>
                </a:solidFill>
                <a:latin typeface="Arial" panose="020B0604020202020204" pitchFamily="34" charset="0"/>
                <a:cs typeface="Arial" panose="020B0604020202020204" pitchFamily="34" charset="0"/>
              </a:rPr>
              <a:t>and healthcare in the UK. </a:t>
            </a:r>
          </a:p>
          <a:p>
            <a:endParaRPr lang="en-US" sz="1350" dirty="0">
              <a:solidFill>
                <a:schemeClr val="tx1"/>
              </a:solidFill>
              <a:latin typeface="Arial" panose="020B0604020202020204" pitchFamily="34" charset="0"/>
              <a:cs typeface="Arial" panose="020B0604020202020204" pitchFamily="34" charset="0"/>
            </a:endParaRPr>
          </a:p>
          <a:p>
            <a:r>
              <a:rPr lang="en-US" sz="1350" dirty="0">
                <a:solidFill>
                  <a:schemeClr val="tx1"/>
                </a:solidFill>
                <a:latin typeface="Arial" panose="020B0604020202020204" pitchFamily="34" charset="0"/>
                <a:cs typeface="Arial" panose="020B0604020202020204" pitchFamily="34" charset="0"/>
              </a:rPr>
              <a:t>From initial inception and through </a:t>
            </a:r>
            <a:br>
              <a:rPr lang="en-US" sz="1350" dirty="0">
                <a:solidFill>
                  <a:schemeClr val="tx1"/>
                </a:solidFill>
                <a:latin typeface="Arial" panose="020B0604020202020204" pitchFamily="34" charset="0"/>
                <a:cs typeface="Arial" panose="020B0604020202020204" pitchFamily="34" charset="0"/>
              </a:rPr>
            </a:br>
            <a:r>
              <a:rPr lang="en-US" sz="1350" dirty="0">
                <a:solidFill>
                  <a:schemeClr val="tx1"/>
                </a:solidFill>
                <a:latin typeface="Arial" panose="020B0604020202020204" pitchFamily="34" charset="0"/>
                <a:cs typeface="Arial" panose="020B0604020202020204" pitchFamily="34" charset="0"/>
              </a:rPr>
              <a:t>ongoing funding and collaboration, </a:t>
            </a:r>
            <a:br>
              <a:rPr lang="en-US" sz="1350" dirty="0">
                <a:solidFill>
                  <a:schemeClr val="tx1"/>
                </a:solidFill>
                <a:latin typeface="Arial" panose="020B0604020202020204" pitchFamily="34" charset="0"/>
                <a:cs typeface="Arial" panose="020B0604020202020204" pitchFamily="34" charset="0"/>
              </a:rPr>
            </a:br>
            <a:r>
              <a:rPr lang="en-US" sz="1350" dirty="0">
                <a:solidFill>
                  <a:schemeClr val="tx1"/>
                </a:solidFill>
                <a:latin typeface="Arial" panose="020B0604020202020204" pitchFamily="34" charset="0"/>
                <a:cs typeface="Arial" panose="020B0604020202020204" pitchFamily="34" charset="0"/>
              </a:rPr>
              <a:t>the Health Foundation is supporting </a:t>
            </a:r>
            <a:br>
              <a:rPr lang="en-US" sz="1350" dirty="0">
                <a:solidFill>
                  <a:schemeClr val="tx1"/>
                </a:solidFill>
                <a:latin typeface="Arial" panose="020B0604020202020204" pitchFamily="34" charset="0"/>
                <a:cs typeface="Arial" panose="020B0604020202020204" pitchFamily="34" charset="0"/>
              </a:rPr>
            </a:br>
            <a:r>
              <a:rPr lang="en-US" sz="1350" dirty="0">
                <a:solidFill>
                  <a:schemeClr val="tx1"/>
                </a:solidFill>
                <a:latin typeface="Arial" panose="020B0604020202020204" pitchFamily="34" charset="0"/>
                <a:cs typeface="Arial" panose="020B0604020202020204" pitchFamily="34" charset="0"/>
              </a:rPr>
              <a:t>THIS Institute's aim of creating an </a:t>
            </a:r>
            <a:br>
              <a:rPr lang="en-US" sz="1350" dirty="0">
                <a:solidFill>
                  <a:schemeClr val="tx1"/>
                </a:solidFill>
                <a:latin typeface="Arial" panose="020B0604020202020204" pitchFamily="34" charset="0"/>
                <a:cs typeface="Arial" panose="020B0604020202020204" pitchFamily="34" charset="0"/>
              </a:rPr>
            </a:br>
            <a:r>
              <a:rPr lang="en-US" sz="1350" dirty="0">
                <a:solidFill>
                  <a:schemeClr val="tx1"/>
                </a:solidFill>
                <a:latin typeface="Arial" panose="020B0604020202020204" pitchFamily="34" charset="0"/>
                <a:cs typeface="Arial" panose="020B0604020202020204" pitchFamily="34" charset="0"/>
              </a:rPr>
              <a:t>evidence-base that will support replicable </a:t>
            </a:r>
            <a:br>
              <a:rPr lang="en-US" sz="1350" dirty="0">
                <a:solidFill>
                  <a:schemeClr val="tx1"/>
                </a:solidFill>
                <a:latin typeface="Arial" panose="020B0604020202020204" pitchFamily="34" charset="0"/>
                <a:cs typeface="Arial" panose="020B0604020202020204" pitchFamily="34" charset="0"/>
              </a:rPr>
            </a:br>
            <a:r>
              <a:rPr lang="en-US" sz="1350" dirty="0">
                <a:solidFill>
                  <a:schemeClr val="tx1"/>
                </a:solidFill>
                <a:latin typeface="Arial" panose="020B0604020202020204" pitchFamily="34" charset="0"/>
                <a:cs typeface="Arial" panose="020B0604020202020204" pitchFamily="34" charset="0"/>
              </a:rPr>
              <a:t>and scalable improvements to healthcare.</a:t>
            </a:r>
            <a:endParaRPr lang="en-GB" sz="1350" dirty="0">
              <a:solidFill>
                <a:schemeClr val="tx1"/>
              </a:solidFill>
              <a:latin typeface="Arial" panose="020B0604020202020204" pitchFamily="34" charset="0"/>
              <a:cs typeface="Arial" panose="020B0604020202020204" pitchFamily="34" charset="0"/>
            </a:endParaRPr>
          </a:p>
          <a:p>
            <a:endParaRPr lang="en-GB" sz="1350" dirty="0">
              <a:solidFill>
                <a:schemeClr val="tx1"/>
              </a:solidFill>
              <a:latin typeface="Arial" panose="020B0604020202020204" pitchFamily="34" charset="0"/>
              <a:cs typeface="Arial" panose="020B0604020202020204" pitchFamily="34" charset="0"/>
            </a:endParaRPr>
          </a:p>
        </p:txBody>
      </p:sp>
      <p:cxnSp>
        <p:nvCxnSpPr>
          <p:cNvPr id="19" name="Straight Connector 18"/>
          <p:cNvCxnSpPr/>
          <p:nvPr userDrawn="1"/>
        </p:nvCxnSpPr>
        <p:spPr>
          <a:xfrm>
            <a:off x="6096000" y="321013"/>
            <a:ext cx="0" cy="5651770"/>
          </a:xfrm>
          <a:prstGeom prst="line">
            <a:avLst/>
          </a:prstGeom>
          <a:ln>
            <a:solidFill>
              <a:schemeClr val="tx1">
                <a:lumMod val="40000"/>
                <a:lumOff val="6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879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0137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11/05/2021</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27695041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478470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94083" y="6229071"/>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1257232" y="6189974"/>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sz="1200"/>
              <a:t>Working together to provide personal and safe care for all </a:t>
            </a:r>
            <a:endParaRPr lang="en-US"/>
          </a:p>
        </p:txBody>
      </p:sp>
    </p:spTree>
    <p:extLst>
      <p:ext uri="{BB962C8B-B14F-4D97-AF65-F5344CB8AC3E}">
        <p14:creationId xmlns:p14="http://schemas.microsoft.com/office/powerpoint/2010/main" val="14698634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3693" y="4454206"/>
            <a:ext cx="7357846" cy="1094338"/>
          </a:xfrm>
        </p:spPr>
        <p:txBody>
          <a:bodyPr vert="horz" lIns="91440" tIns="45720" rIns="91440" bIns="45720" rtlCol="0" anchor="t">
            <a:noAutofit/>
          </a:bodyPr>
          <a:lstStyle/>
          <a:p>
            <a:pPr lvl="0">
              <a:lnSpc>
                <a:spcPct val="100000"/>
              </a:lnSpc>
              <a:spcBef>
                <a:spcPts val="0"/>
              </a:spcBef>
            </a:pPr>
            <a:r>
              <a:rPr lang="en-GB" b="1" dirty="0">
                <a:latin typeface="Calibri" panose="020F0502020204030204"/>
                <a:cs typeface="+mn-cs"/>
              </a:rPr>
              <a:t>Professor Jacqueline </a:t>
            </a:r>
            <a:r>
              <a:rPr lang="en-GB" b="1" dirty="0" err="1">
                <a:latin typeface="Calibri" panose="020F0502020204030204"/>
                <a:cs typeface="+mn-cs"/>
              </a:rPr>
              <a:t>Dunkley-Bent</a:t>
            </a:r>
            <a:r>
              <a:rPr lang="en-GB" b="1" dirty="0">
                <a:latin typeface="Calibri" panose="020F0502020204030204"/>
                <a:cs typeface="+mn-cs"/>
              </a:rPr>
              <a:t> OBE</a:t>
            </a:r>
          </a:p>
          <a:p>
            <a:pPr lvl="0">
              <a:lnSpc>
                <a:spcPct val="100000"/>
              </a:lnSpc>
              <a:spcBef>
                <a:spcPts val="0"/>
              </a:spcBef>
            </a:pPr>
            <a:r>
              <a:rPr lang="en-GB" b="1" dirty="0">
                <a:latin typeface="Calibri" panose="020F0502020204030204"/>
                <a:cs typeface="+mn-cs"/>
              </a:rPr>
              <a:t>Chief Midwifery Officer for England</a:t>
            </a:r>
          </a:p>
          <a:p>
            <a:r>
              <a:rPr lang="en-GB" sz="1400" dirty="0"/>
              <a:t>12</a:t>
            </a:r>
            <a:r>
              <a:rPr lang="en-GB" sz="1400" baseline="30000" dirty="0"/>
              <a:t>th</a:t>
            </a:r>
            <a:r>
              <a:rPr lang="en-GB" sz="1400" dirty="0"/>
              <a:t> May 2021 ASH and the </a:t>
            </a:r>
            <a:r>
              <a:rPr lang="en-GB" sz="1400" dirty="0" err="1"/>
              <a:t>SiP</a:t>
            </a:r>
            <a:r>
              <a:rPr lang="en-GB" sz="1400" dirty="0"/>
              <a:t> Challenge Group Webinar</a:t>
            </a:r>
          </a:p>
          <a:p>
            <a:endParaRPr lang="en-GB" sz="1400" dirty="0"/>
          </a:p>
        </p:txBody>
      </p:sp>
      <p:sp>
        <p:nvSpPr>
          <p:cNvPr id="4" name="Rectangle 3">
            <a:extLst>
              <a:ext uri="{FF2B5EF4-FFF2-40B4-BE49-F238E27FC236}">
                <a16:creationId xmlns:a16="http://schemas.microsoft.com/office/drawing/2014/main" id="{0913C27A-9F9C-416F-9C09-1017FD3AA1F5}"/>
              </a:ext>
            </a:extLst>
          </p:cNvPr>
          <p:cNvSpPr/>
          <p:nvPr/>
        </p:nvSpPr>
        <p:spPr>
          <a:xfrm>
            <a:off x="1562469" y="2690336"/>
            <a:ext cx="8655991" cy="1077218"/>
          </a:xfrm>
          <a:prstGeom prst="rect">
            <a:avLst/>
          </a:prstGeom>
        </p:spPr>
        <p:txBody>
          <a:bodyPr wrap="square">
            <a:spAutoFit/>
          </a:bodyPr>
          <a:lstStyle/>
          <a:p>
            <a:r>
              <a:rPr lang="en-GB" sz="3200" b="1" dirty="0">
                <a:solidFill>
                  <a:srgbClr val="0070C0"/>
                </a:solidFill>
              </a:rPr>
              <a:t>NHS England and Improvement’s contribution to the prevention agenda and closing remarks </a:t>
            </a:r>
          </a:p>
        </p:txBody>
      </p:sp>
      <p:pic>
        <p:nvPicPr>
          <p:cNvPr id="5" name="Picture 4">
            <a:extLst>
              <a:ext uri="{FF2B5EF4-FFF2-40B4-BE49-F238E27FC236}">
                <a16:creationId xmlns:a16="http://schemas.microsoft.com/office/drawing/2014/main" id="{F2A0B76C-ED25-4644-81BF-D82FD190B145}"/>
              </a:ext>
            </a:extLst>
          </p:cNvPr>
          <p:cNvPicPr>
            <a:picLocks noChangeAspect="1"/>
          </p:cNvPicPr>
          <p:nvPr/>
        </p:nvPicPr>
        <p:blipFill>
          <a:blip r:embed="rId2"/>
          <a:stretch>
            <a:fillRect/>
          </a:stretch>
        </p:blipFill>
        <p:spPr>
          <a:xfrm>
            <a:off x="0" y="0"/>
            <a:ext cx="12192001" cy="1694835"/>
          </a:xfrm>
          <a:prstGeom prst="rect">
            <a:avLst/>
          </a:prstGeom>
        </p:spPr>
      </p:pic>
    </p:spTree>
    <p:extLst>
      <p:ext uri="{BB962C8B-B14F-4D97-AF65-F5344CB8AC3E}">
        <p14:creationId xmlns:p14="http://schemas.microsoft.com/office/powerpoint/2010/main" val="314411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8CF235-B64E-46B9-9F89-EC2D73D2FD53}"/>
              </a:ext>
            </a:extLst>
          </p:cNvPr>
          <p:cNvSpPr>
            <a:spLocks noGrp="1"/>
          </p:cNvSpPr>
          <p:nvPr>
            <p:ph sz="quarter" idx="10"/>
          </p:nvPr>
        </p:nvSpPr>
        <p:spPr>
          <a:xfrm>
            <a:off x="6096000" y="1371600"/>
            <a:ext cx="5604588" cy="4912443"/>
          </a:xfrm>
        </p:spPr>
        <p:txBody>
          <a:bodyPr/>
          <a:lstStyle/>
          <a:p>
            <a:pPr marL="0" indent="0">
              <a:buNone/>
            </a:pPr>
            <a:endParaRPr lang="en-GB" sz="1600" dirty="0"/>
          </a:p>
          <a:p>
            <a:endParaRPr lang="en-GB" sz="1600" dirty="0"/>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B95B8931-F291-493C-A7F4-82DFA3B645C6}"/>
              </a:ext>
            </a:extLst>
          </p:cNvPr>
          <p:cNvSpPr/>
          <p:nvPr/>
        </p:nvSpPr>
        <p:spPr>
          <a:xfrm>
            <a:off x="0" y="854464"/>
            <a:ext cx="12192000" cy="517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Saving Babies’ Lives Care Bundle Version 2 – CO monitoring pause and restart </a:t>
            </a:r>
          </a:p>
        </p:txBody>
      </p:sp>
      <p:pic>
        <p:nvPicPr>
          <p:cNvPr id="2" name="Picture 1">
            <a:extLst>
              <a:ext uri="{FF2B5EF4-FFF2-40B4-BE49-F238E27FC236}">
                <a16:creationId xmlns:a16="http://schemas.microsoft.com/office/drawing/2014/main" id="{ACEA938E-136D-4053-BA72-1DCE5B5F099E}"/>
              </a:ext>
            </a:extLst>
          </p:cNvPr>
          <p:cNvPicPr>
            <a:picLocks noChangeAspect="1"/>
          </p:cNvPicPr>
          <p:nvPr/>
        </p:nvPicPr>
        <p:blipFill>
          <a:blip r:embed="rId3"/>
          <a:stretch>
            <a:fillRect/>
          </a:stretch>
        </p:blipFill>
        <p:spPr>
          <a:xfrm>
            <a:off x="5894228" y="2305616"/>
            <a:ext cx="5365102" cy="3340360"/>
          </a:xfrm>
          <a:prstGeom prst="rect">
            <a:avLst/>
          </a:prstGeom>
        </p:spPr>
      </p:pic>
      <p:sp>
        <p:nvSpPr>
          <p:cNvPr id="7" name="Rectangle 6">
            <a:extLst>
              <a:ext uri="{FF2B5EF4-FFF2-40B4-BE49-F238E27FC236}">
                <a16:creationId xmlns:a16="http://schemas.microsoft.com/office/drawing/2014/main" id="{9AFC4595-E460-48CD-B305-E95BA88B2A5A}"/>
              </a:ext>
            </a:extLst>
          </p:cNvPr>
          <p:cNvSpPr/>
          <p:nvPr/>
        </p:nvSpPr>
        <p:spPr>
          <a:xfrm>
            <a:off x="6226628" y="1997839"/>
            <a:ext cx="5365102" cy="307777"/>
          </a:xfrm>
          <a:prstGeom prst="rect">
            <a:avLst/>
          </a:prstGeom>
        </p:spPr>
        <p:txBody>
          <a:bodyPr wrap="square">
            <a:spAutoFit/>
          </a:bodyPr>
          <a:lstStyle/>
          <a:p>
            <a:endParaRPr lang="en-GB" sz="1400" dirty="0"/>
          </a:p>
        </p:txBody>
      </p:sp>
      <p:pic>
        <p:nvPicPr>
          <p:cNvPr id="3" name="Picture 2">
            <a:extLst>
              <a:ext uri="{FF2B5EF4-FFF2-40B4-BE49-F238E27FC236}">
                <a16:creationId xmlns:a16="http://schemas.microsoft.com/office/drawing/2014/main" id="{3ED28DAF-B9F5-4461-BF98-CD60714515BE}"/>
              </a:ext>
            </a:extLst>
          </p:cNvPr>
          <p:cNvPicPr>
            <a:picLocks noChangeAspect="1"/>
          </p:cNvPicPr>
          <p:nvPr/>
        </p:nvPicPr>
        <p:blipFill>
          <a:blip r:embed="rId4"/>
          <a:stretch>
            <a:fillRect/>
          </a:stretch>
        </p:blipFill>
        <p:spPr>
          <a:xfrm>
            <a:off x="1356252" y="1836888"/>
            <a:ext cx="3092575" cy="4184163"/>
          </a:xfrm>
          <a:prstGeom prst="rect">
            <a:avLst/>
          </a:prstGeom>
        </p:spPr>
      </p:pic>
    </p:spTree>
    <p:extLst>
      <p:ext uri="{BB962C8B-B14F-4D97-AF65-F5344CB8AC3E}">
        <p14:creationId xmlns:p14="http://schemas.microsoft.com/office/powerpoint/2010/main" val="323469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FB559-02A0-4644-9644-BB8B8E6A5628}"/>
              </a:ext>
            </a:extLst>
          </p:cNvPr>
          <p:cNvSpPr>
            <a:spLocks noGrp="1"/>
          </p:cNvSpPr>
          <p:nvPr>
            <p:ph type="title"/>
          </p:nvPr>
        </p:nvSpPr>
        <p:spPr>
          <a:xfrm>
            <a:off x="0" y="1037979"/>
            <a:ext cx="12191999" cy="611649"/>
          </a:xfrm>
          <a:solidFill>
            <a:schemeClr val="accent1"/>
          </a:solidFill>
        </p:spPr>
        <p:txBody>
          <a:bodyPr/>
          <a:lstStyle/>
          <a:p>
            <a:r>
              <a:rPr lang="en-GB" dirty="0">
                <a:solidFill>
                  <a:schemeClr val="bg1"/>
                </a:solidFill>
              </a:rPr>
              <a:t>                 Closing Remarks and ‘call to action’ </a:t>
            </a:r>
          </a:p>
        </p:txBody>
      </p:sp>
      <p:pic>
        <p:nvPicPr>
          <p:cNvPr id="4" name="Content Placeholder 3">
            <a:extLst>
              <a:ext uri="{FF2B5EF4-FFF2-40B4-BE49-F238E27FC236}">
                <a16:creationId xmlns:a16="http://schemas.microsoft.com/office/drawing/2014/main" id="{F2C959B0-D960-4542-9661-7180B2AEAFD6}"/>
              </a:ext>
            </a:extLst>
          </p:cNvPr>
          <p:cNvPicPr>
            <a:picLocks noGrp="1" noChangeAspect="1"/>
          </p:cNvPicPr>
          <p:nvPr>
            <p:ph sz="quarter" idx="10"/>
          </p:nvPr>
        </p:nvPicPr>
        <p:blipFill>
          <a:blip r:embed="rId3"/>
          <a:stretch>
            <a:fillRect/>
          </a:stretch>
        </p:blipFill>
        <p:spPr>
          <a:xfrm>
            <a:off x="3678101" y="1984483"/>
            <a:ext cx="4336330" cy="4133604"/>
          </a:xfrm>
          <a:prstGeom prst="rect">
            <a:avLst/>
          </a:prstGeom>
        </p:spPr>
      </p:pic>
    </p:spTree>
    <p:extLst>
      <p:ext uri="{BB962C8B-B14F-4D97-AF65-F5344CB8AC3E}">
        <p14:creationId xmlns:p14="http://schemas.microsoft.com/office/powerpoint/2010/main" val="50631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CEFB798-D4A8-4031-9310-16F56B9B216B}"/>
              </a:ext>
            </a:extLst>
          </p:cNvPr>
          <p:cNvSpPr>
            <a:spLocks noGrp="1"/>
          </p:cNvSpPr>
          <p:nvPr>
            <p:ph sz="quarter" idx="10"/>
          </p:nvPr>
        </p:nvSpPr>
        <p:spPr>
          <a:xfrm>
            <a:off x="1698814" y="1660241"/>
            <a:ext cx="5230236" cy="2179372"/>
          </a:xfrm>
        </p:spPr>
        <p:txBody>
          <a:bodyPr lIns="91440" tIns="45720" rIns="91440" bIns="45720" anchor="t"/>
          <a:lstStyle/>
          <a:p>
            <a:pPr>
              <a:lnSpc>
                <a:spcPct val="110000"/>
              </a:lnSpc>
            </a:pPr>
            <a:endParaRPr lang="en-GB" sz="2400" dirty="0">
              <a:latin typeface="Arial"/>
              <a:cs typeface="Arial"/>
            </a:endParaRPr>
          </a:p>
          <a:p>
            <a:pPr>
              <a:lnSpc>
                <a:spcPct val="110000"/>
              </a:lnSpc>
            </a:pPr>
            <a:r>
              <a:rPr lang="en-GB" sz="2400" dirty="0">
                <a:latin typeface="Arial"/>
                <a:cs typeface="Arial"/>
              </a:rPr>
              <a:t>Workforce challenges</a:t>
            </a:r>
          </a:p>
          <a:p>
            <a:pPr>
              <a:lnSpc>
                <a:spcPct val="110000"/>
              </a:lnSpc>
            </a:pPr>
            <a:r>
              <a:rPr lang="en-GB" sz="2400" dirty="0">
                <a:latin typeface="Arial"/>
                <a:cs typeface="Arial"/>
              </a:rPr>
              <a:t>CO monitoring ‘pause and restart’</a:t>
            </a:r>
          </a:p>
          <a:p>
            <a:pPr>
              <a:lnSpc>
                <a:spcPct val="110000"/>
              </a:lnSpc>
            </a:pPr>
            <a:r>
              <a:rPr lang="en-GB" sz="2400" dirty="0">
                <a:latin typeface="Arial"/>
                <a:cs typeface="Arial"/>
              </a:rPr>
              <a:t>Service reconfigurations </a:t>
            </a:r>
            <a:endParaRPr lang="en-GB" sz="2400" dirty="0"/>
          </a:p>
          <a:p>
            <a:pPr>
              <a:lnSpc>
                <a:spcPct val="110000"/>
              </a:lnSpc>
            </a:pPr>
            <a:r>
              <a:rPr lang="en-GB" sz="2400" dirty="0">
                <a:latin typeface="Arial"/>
                <a:cs typeface="Arial"/>
              </a:rPr>
              <a:t>Restrictions on support partners</a:t>
            </a:r>
            <a:endParaRPr lang="en-GB" sz="2400" dirty="0"/>
          </a:p>
          <a:p>
            <a:endParaRPr lang="en-GB" dirty="0"/>
          </a:p>
        </p:txBody>
      </p:sp>
      <p:sp>
        <p:nvSpPr>
          <p:cNvPr id="3" name="Title 2">
            <a:extLst>
              <a:ext uri="{FF2B5EF4-FFF2-40B4-BE49-F238E27FC236}">
                <a16:creationId xmlns:a16="http://schemas.microsoft.com/office/drawing/2014/main" id="{DC5B2855-26A9-4D30-BF71-AEA874559EAB}"/>
              </a:ext>
            </a:extLst>
          </p:cNvPr>
          <p:cNvSpPr>
            <a:spLocks noGrp="1"/>
          </p:cNvSpPr>
          <p:nvPr>
            <p:ph type="title"/>
          </p:nvPr>
        </p:nvSpPr>
        <p:spPr>
          <a:xfrm>
            <a:off x="0" y="842244"/>
            <a:ext cx="12192000" cy="611650"/>
          </a:xfrm>
          <a:solidFill>
            <a:schemeClr val="accent1"/>
          </a:solidFill>
        </p:spPr>
        <p:txBody>
          <a:bodyPr lIns="91440" tIns="45720" rIns="91440" bIns="45720" anchor="ctr"/>
          <a:lstStyle/>
          <a:p>
            <a:r>
              <a:rPr lang="en-GB" b="1" dirty="0">
                <a:latin typeface="Arial"/>
                <a:cs typeface="Arial"/>
              </a:rPr>
              <a:t>Recognition of the impact of Covid-19</a:t>
            </a:r>
            <a:r>
              <a:rPr lang="en-GB" dirty="0">
                <a:latin typeface="Arial"/>
                <a:cs typeface="Arial"/>
              </a:rPr>
              <a:t> </a:t>
            </a:r>
            <a:endParaRPr lang="en-GB" dirty="0"/>
          </a:p>
        </p:txBody>
      </p:sp>
      <p:pic>
        <p:nvPicPr>
          <p:cNvPr id="7" name="Picture 2" descr="Keeping our mums-to-be safe - North Tees and Hartlepool NHS Foundation  Trust | North Tees and Hartlepool NHS Foundation Trust">
            <a:extLst>
              <a:ext uri="{FF2B5EF4-FFF2-40B4-BE49-F238E27FC236}">
                <a16:creationId xmlns:a16="http://schemas.microsoft.com/office/drawing/2014/main" id="{75032841-A271-4535-87D9-148A38CB4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8036" y="1976854"/>
            <a:ext cx="3105150" cy="38957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4116CF0D-0AE5-47A4-84FF-F03C091A7C75}"/>
              </a:ext>
            </a:extLst>
          </p:cNvPr>
          <p:cNvSpPr txBox="1">
            <a:spLocks/>
          </p:cNvSpPr>
          <p:nvPr/>
        </p:nvSpPr>
        <p:spPr>
          <a:xfrm>
            <a:off x="1857371" y="4651899"/>
            <a:ext cx="4037402" cy="13571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6000" b="0" i="0" u="none" strike="noStrike" kern="1200" cap="none" spc="0" normalizeH="0" baseline="0" noProof="0" dirty="0">
                <a:ln>
                  <a:noFill/>
                </a:ln>
                <a:solidFill>
                  <a:srgbClr val="003087"/>
                </a:solidFill>
                <a:effectLst/>
                <a:uLnTx/>
                <a:uFillTx/>
                <a:latin typeface="Script MT Bold" panose="03040602040607080904" pitchFamily="66" charset="0"/>
                <a:ea typeface="+mn-ea"/>
                <a:cs typeface="Arial" panose="020B0604020202020204" pitchFamily="34" charset="0"/>
              </a:rPr>
              <a:t>Thank you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9356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descr="image004">
            <a:extLst>
              <a:ext uri="{FF2B5EF4-FFF2-40B4-BE49-F238E27FC236}">
                <a16:creationId xmlns:a16="http://schemas.microsoft.com/office/drawing/2014/main" id="{E5C4D2BC-D827-4BAA-B5F6-43E004D89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078" y="1573779"/>
            <a:ext cx="4174362" cy="428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5E0EBF2-47AD-4085-856B-A4632092F808}"/>
              </a:ext>
            </a:extLst>
          </p:cNvPr>
          <p:cNvPicPr>
            <a:picLocks noChangeAspect="1"/>
          </p:cNvPicPr>
          <p:nvPr/>
        </p:nvPicPr>
        <p:blipFill>
          <a:blip r:embed="rId4"/>
          <a:stretch>
            <a:fillRect/>
          </a:stretch>
        </p:blipFill>
        <p:spPr>
          <a:xfrm>
            <a:off x="1700153" y="1790853"/>
            <a:ext cx="781790" cy="1032268"/>
          </a:xfrm>
          <a:prstGeom prst="rect">
            <a:avLst/>
          </a:prstGeom>
          <a:ln w="38100">
            <a:solidFill>
              <a:schemeClr val="tx2"/>
            </a:solidFill>
          </a:ln>
        </p:spPr>
      </p:pic>
      <p:sp>
        <p:nvSpPr>
          <p:cNvPr id="3" name="Title 2"/>
          <p:cNvSpPr>
            <a:spLocks noGrp="1"/>
          </p:cNvSpPr>
          <p:nvPr>
            <p:ph type="title"/>
          </p:nvPr>
        </p:nvSpPr>
        <p:spPr>
          <a:xfrm>
            <a:off x="2718298" y="1349225"/>
            <a:ext cx="6432209" cy="458737"/>
          </a:xfrm>
        </p:spPr>
        <p:txBody>
          <a:bodyPr>
            <a:normAutofit fontScale="90000"/>
          </a:bodyPr>
          <a:lstStyle/>
          <a:p>
            <a:br>
              <a:rPr lang="en-US" dirty="0"/>
            </a:br>
            <a:br>
              <a:rPr lang="en-US" dirty="0"/>
            </a:br>
            <a:br>
              <a:rPr lang="en-US" sz="1200" dirty="0"/>
            </a:br>
            <a:endParaRPr lang="en-GB" sz="1200" dirty="0"/>
          </a:p>
        </p:txBody>
      </p:sp>
      <p:sp>
        <p:nvSpPr>
          <p:cNvPr id="19" name="Title 2">
            <a:extLst>
              <a:ext uri="{FF2B5EF4-FFF2-40B4-BE49-F238E27FC236}">
                <a16:creationId xmlns:a16="http://schemas.microsoft.com/office/drawing/2014/main" id="{CFF9812C-B986-462D-B1BE-1133A90B3934}"/>
              </a:ext>
            </a:extLst>
          </p:cNvPr>
          <p:cNvSpPr txBox="1">
            <a:spLocks/>
          </p:cNvSpPr>
          <p:nvPr/>
        </p:nvSpPr>
        <p:spPr>
          <a:xfrm>
            <a:off x="1" y="500213"/>
            <a:ext cx="12192000" cy="393712"/>
          </a:xfrm>
          <a:prstGeom prst="rect">
            <a:avLst/>
          </a:prstGeom>
          <a:solidFill>
            <a:schemeClr val="accent1"/>
          </a:solidFill>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800" dirty="0">
                <a:solidFill>
                  <a:schemeClr val="bg1"/>
                </a:solidFill>
              </a:rPr>
              <a:t>Maternity Transformation Programme at a glance  </a:t>
            </a:r>
          </a:p>
          <a:p>
            <a:br>
              <a:rPr lang="en-US" sz="2000" dirty="0">
                <a:solidFill>
                  <a:schemeClr val="bg1"/>
                </a:solidFill>
              </a:rPr>
            </a:br>
            <a:br>
              <a:rPr lang="en-US" sz="1050" dirty="0"/>
            </a:br>
            <a:endParaRPr lang="en-GB" sz="1050" dirty="0"/>
          </a:p>
        </p:txBody>
      </p:sp>
      <p:sp>
        <p:nvSpPr>
          <p:cNvPr id="44" name="Rectangle 43">
            <a:extLst>
              <a:ext uri="{FF2B5EF4-FFF2-40B4-BE49-F238E27FC236}">
                <a16:creationId xmlns:a16="http://schemas.microsoft.com/office/drawing/2014/main" id="{46A87E0E-1D32-4D13-91BE-0FED475CC184}"/>
              </a:ext>
            </a:extLst>
          </p:cNvPr>
          <p:cNvSpPr/>
          <p:nvPr/>
        </p:nvSpPr>
        <p:spPr>
          <a:xfrm>
            <a:off x="5994680" y="1347446"/>
            <a:ext cx="3378287" cy="507831"/>
          </a:xfrm>
          <a:prstGeom prst="rect">
            <a:avLst/>
          </a:prstGeom>
        </p:spPr>
        <p:txBody>
          <a:bodyPr wrap="square">
            <a:spAutoFit/>
          </a:bodyPr>
          <a:lstStyle/>
          <a:p>
            <a:pPr defTabSz="914400"/>
            <a:endParaRPr lang="en-GB" sz="900" dirty="0">
              <a:solidFill>
                <a:srgbClr val="000000"/>
              </a:solidFill>
              <a:latin typeface="Calibri" panose="020F0502020204030204"/>
            </a:endParaRPr>
          </a:p>
          <a:p>
            <a:pPr defTabSz="914400"/>
            <a:endParaRPr lang="en-GB" sz="900" dirty="0">
              <a:solidFill>
                <a:srgbClr val="000000"/>
              </a:solidFill>
              <a:latin typeface="Calibri" panose="020F0502020204030204" pitchFamily="34" charset="0"/>
            </a:endParaRPr>
          </a:p>
          <a:p>
            <a:pPr defTabSz="914400"/>
            <a:endParaRPr lang="en-GB" sz="900" dirty="0">
              <a:solidFill>
                <a:srgbClr val="000000"/>
              </a:solidFill>
              <a:latin typeface="Calibri" panose="020F0502020204030204" pitchFamily="34" charset="0"/>
            </a:endParaRPr>
          </a:p>
        </p:txBody>
      </p:sp>
      <p:sp>
        <p:nvSpPr>
          <p:cNvPr id="6" name="TextBox 5">
            <a:extLst>
              <a:ext uri="{FF2B5EF4-FFF2-40B4-BE49-F238E27FC236}">
                <a16:creationId xmlns:a16="http://schemas.microsoft.com/office/drawing/2014/main" id="{233F4854-2BA2-4C8E-9CD4-AC15D32C9511}"/>
              </a:ext>
            </a:extLst>
          </p:cNvPr>
          <p:cNvSpPr txBox="1"/>
          <p:nvPr/>
        </p:nvSpPr>
        <p:spPr>
          <a:xfrm>
            <a:off x="2528664" y="1729336"/>
            <a:ext cx="813306" cy="1200329"/>
          </a:xfrm>
          <a:prstGeom prst="rect">
            <a:avLst/>
          </a:prstGeom>
          <a:noFill/>
        </p:spPr>
        <p:txBody>
          <a:bodyPr wrap="square" rtlCol="0">
            <a:spAutoFit/>
          </a:bodyPr>
          <a:lstStyle/>
          <a:p>
            <a:pPr algn="ctr" defTabSz="914400"/>
            <a:r>
              <a:rPr lang="en-GB" sz="1200" dirty="0">
                <a:solidFill>
                  <a:srgbClr val="000000"/>
                </a:solidFill>
                <a:latin typeface="Calibri" panose="020F0502020204030204"/>
              </a:rPr>
              <a:t>28 Recommendations from Better Births </a:t>
            </a:r>
          </a:p>
        </p:txBody>
      </p:sp>
      <p:sp>
        <p:nvSpPr>
          <p:cNvPr id="16" name="TextBox 15">
            <a:extLst>
              <a:ext uri="{FF2B5EF4-FFF2-40B4-BE49-F238E27FC236}">
                <a16:creationId xmlns:a16="http://schemas.microsoft.com/office/drawing/2014/main" id="{C1DAB075-560C-45DD-ACED-B59BDF55641D}"/>
              </a:ext>
            </a:extLst>
          </p:cNvPr>
          <p:cNvSpPr txBox="1"/>
          <p:nvPr/>
        </p:nvSpPr>
        <p:spPr>
          <a:xfrm>
            <a:off x="5835545" y="937984"/>
            <a:ext cx="1967344" cy="646331"/>
          </a:xfrm>
          <a:prstGeom prst="rect">
            <a:avLst/>
          </a:prstGeom>
          <a:noFill/>
        </p:spPr>
        <p:txBody>
          <a:bodyPr wrap="square" rtlCol="0">
            <a:spAutoFit/>
          </a:bodyPr>
          <a:lstStyle/>
          <a:p>
            <a:pPr algn="ctr" defTabSz="914400"/>
            <a:r>
              <a:rPr lang="en-GB" sz="1200" dirty="0">
                <a:solidFill>
                  <a:srgbClr val="005EB8"/>
                </a:solidFill>
                <a:latin typeface="Calibri" panose="020F0502020204030204"/>
              </a:rPr>
              <a:t>10 workstreams, multiple deliverables,  owned across organisations</a:t>
            </a:r>
          </a:p>
        </p:txBody>
      </p:sp>
      <p:cxnSp>
        <p:nvCxnSpPr>
          <p:cNvPr id="18" name="Straight Arrow Connector 17">
            <a:extLst>
              <a:ext uri="{FF2B5EF4-FFF2-40B4-BE49-F238E27FC236}">
                <a16:creationId xmlns:a16="http://schemas.microsoft.com/office/drawing/2014/main" id="{9892DBE2-BBDD-4D50-B057-066DCFB7003C}"/>
              </a:ext>
            </a:extLst>
          </p:cNvPr>
          <p:cNvCxnSpPr>
            <a:cxnSpLocks/>
          </p:cNvCxnSpPr>
          <p:nvPr/>
        </p:nvCxnSpPr>
        <p:spPr>
          <a:xfrm flipV="1">
            <a:off x="5983352" y="3530124"/>
            <a:ext cx="50555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2492206" y="3530123"/>
            <a:ext cx="974683" cy="523018"/>
          </a:xfrm>
          <a:custGeom>
            <a:avLst/>
            <a:gdLst>
              <a:gd name="connsiteX0" fmla="*/ 0 w 1564629"/>
              <a:gd name="connsiteY0" fmla="*/ 0 h 1936124"/>
              <a:gd name="connsiteX1" fmla="*/ 1564629 w 1564629"/>
              <a:gd name="connsiteY1" fmla="*/ 0 h 1936124"/>
              <a:gd name="connsiteX2" fmla="*/ 1564629 w 1564629"/>
              <a:gd name="connsiteY2" fmla="*/ 1936124 h 1936124"/>
              <a:gd name="connsiteX3" fmla="*/ 0 w 1564629"/>
              <a:gd name="connsiteY3" fmla="*/ 1936124 h 1936124"/>
              <a:gd name="connsiteX4" fmla="*/ 0 w 1564629"/>
              <a:gd name="connsiteY4" fmla="*/ 0 h 193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629" h="1936124">
                <a:moveTo>
                  <a:pt x="0" y="0"/>
                </a:moveTo>
                <a:lnTo>
                  <a:pt x="1564629" y="0"/>
                </a:lnTo>
                <a:lnTo>
                  <a:pt x="1564629" y="1936124"/>
                </a:lnTo>
                <a:lnTo>
                  <a:pt x="0" y="1936124"/>
                </a:lnTo>
                <a:lnTo>
                  <a:pt x="0" y="0"/>
                </a:lnTo>
                <a:close/>
              </a:path>
            </a:pathLst>
          </a:custGeom>
          <a:noFill/>
          <a:ln>
            <a:noFill/>
          </a:ln>
          <a:effectLst/>
        </p:spPr>
        <p:txBody>
          <a:bodyPr spcFirstLastPara="0" vert="horz" wrap="square" lIns="64008" tIns="64008" rIns="64008" bIns="64008" numCol="1" spcCol="1270" anchor="b" anchorCtr="0">
            <a:noAutofit/>
          </a:bodyPr>
          <a:lstStyle/>
          <a:p>
            <a:pPr algn="ctr" defTabSz="400050">
              <a:lnSpc>
                <a:spcPct val="90000"/>
              </a:lnSpc>
              <a:spcBef>
                <a:spcPct val="0"/>
              </a:spcBef>
              <a:spcAft>
                <a:spcPct val="35000"/>
              </a:spcAft>
              <a:defRPr/>
            </a:pPr>
            <a:r>
              <a:rPr lang="en-GB" sz="1200" kern="0" dirty="0">
                <a:solidFill>
                  <a:srgbClr val="0070C0"/>
                </a:solidFill>
                <a:latin typeface="Calibri" panose="020F0502020204030204"/>
              </a:rPr>
              <a:t>2016 – Safer Maternity Care Action Plan – 11 actions</a:t>
            </a:r>
          </a:p>
        </p:txBody>
      </p:sp>
      <p:pic>
        <p:nvPicPr>
          <p:cNvPr id="32"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718" t="13207" r="38203" b="22778"/>
          <a:stretch/>
        </p:blipFill>
        <p:spPr bwMode="auto">
          <a:xfrm>
            <a:off x="1760597" y="4320011"/>
            <a:ext cx="691355" cy="1069596"/>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4" name="TextBox 33"/>
          <p:cNvSpPr txBox="1"/>
          <p:nvPr/>
        </p:nvSpPr>
        <p:spPr>
          <a:xfrm>
            <a:off x="2509696" y="4320012"/>
            <a:ext cx="923022" cy="1015663"/>
          </a:xfrm>
          <a:prstGeom prst="rect">
            <a:avLst/>
          </a:prstGeom>
          <a:noFill/>
        </p:spPr>
        <p:txBody>
          <a:bodyPr wrap="square" rtlCol="0">
            <a:spAutoFit/>
          </a:bodyPr>
          <a:lstStyle/>
          <a:p>
            <a:pPr algn="ctr" defTabSz="514350">
              <a:defRPr/>
            </a:pPr>
            <a:r>
              <a:rPr lang="en-GB" sz="1200" kern="0" dirty="0">
                <a:solidFill>
                  <a:srgbClr val="005EB8">
                    <a:lumMod val="75000"/>
                  </a:srgbClr>
                </a:solidFill>
                <a:latin typeface="Calibri" panose="020F0502020204030204"/>
              </a:rPr>
              <a:t>2017 – Progress and next steps – 9 actions</a:t>
            </a:r>
          </a:p>
        </p:txBody>
      </p:sp>
      <p:pic>
        <p:nvPicPr>
          <p:cNvPr id="35"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196" t="11241" r="38451" b="24715"/>
          <a:stretch/>
        </p:blipFill>
        <p:spPr bwMode="auto">
          <a:xfrm>
            <a:off x="1730147" y="2971963"/>
            <a:ext cx="721805" cy="1116325"/>
          </a:xfrm>
          <a:prstGeom prst="rect">
            <a:avLst/>
          </a:prstGeom>
          <a:noFill/>
          <a:ln w="38100">
            <a:solidFill>
              <a:schemeClr val="accent1">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7" name="Right Brace 16"/>
          <p:cNvSpPr/>
          <p:nvPr/>
        </p:nvSpPr>
        <p:spPr>
          <a:xfrm>
            <a:off x="3319675" y="1729336"/>
            <a:ext cx="226088" cy="3857423"/>
          </a:xfrm>
          <a:prstGeom prst="rightBrace">
            <a:avLst>
              <a:gd name="adj1" fmla="val 8333"/>
              <a:gd name="adj2" fmla="val 4589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sz="1350">
              <a:solidFill>
                <a:srgbClr val="000000"/>
              </a:solidFill>
              <a:latin typeface="Calibri" panose="020F0502020204030204"/>
            </a:endParaRPr>
          </a:p>
        </p:txBody>
      </p:sp>
      <p:grpSp>
        <p:nvGrpSpPr>
          <p:cNvPr id="36" name="Group 35"/>
          <p:cNvGrpSpPr/>
          <p:nvPr/>
        </p:nvGrpSpPr>
        <p:grpSpPr>
          <a:xfrm>
            <a:off x="3798622" y="937984"/>
            <a:ext cx="2837586" cy="5773771"/>
            <a:chOff x="2749697" y="653911"/>
            <a:chExt cx="3783445" cy="7678865"/>
          </a:xfrm>
        </p:grpSpPr>
        <p:sp>
          <p:nvSpPr>
            <p:cNvPr id="24" name="TextBox 23">
              <a:extLst>
                <a:ext uri="{FF2B5EF4-FFF2-40B4-BE49-F238E27FC236}">
                  <a16:creationId xmlns:a16="http://schemas.microsoft.com/office/drawing/2014/main" id="{2EE76B10-EF1B-4760-B67E-7DDC20111643}"/>
                </a:ext>
              </a:extLst>
            </p:cNvPr>
            <p:cNvSpPr txBox="1"/>
            <p:nvPr/>
          </p:nvSpPr>
          <p:spPr>
            <a:xfrm>
              <a:off x="2749697" y="653911"/>
              <a:ext cx="2855170" cy="861775"/>
            </a:xfrm>
            <a:prstGeom prst="rect">
              <a:avLst/>
            </a:prstGeom>
            <a:noFill/>
          </p:spPr>
          <p:txBody>
            <a:bodyPr wrap="square" rtlCol="0">
              <a:spAutoFit/>
            </a:bodyPr>
            <a:lstStyle/>
            <a:p>
              <a:pPr algn="ctr" defTabSz="914400"/>
              <a:r>
                <a:rPr lang="en-GB" sz="1200" dirty="0">
                  <a:solidFill>
                    <a:srgbClr val="005EB8"/>
                  </a:solidFill>
                  <a:latin typeface="Calibri" panose="020F0502020204030204"/>
                </a:rPr>
                <a:t>Overseen by the Maternity Transformation Programme Board</a:t>
              </a:r>
            </a:p>
          </p:txBody>
        </p:sp>
        <p:sp>
          <p:nvSpPr>
            <p:cNvPr id="27" name="TextBox 26">
              <a:extLst>
                <a:ext uri="{FF2B5EF4-FFF2-40B4-BE49-F238E27FC236}">
                  <a16:creationId xmlns:a16="http://schemas.microsoft.com/office/drawing/2014/main" id="{AC8DD851-15DB-43C1-982F-08E6FA3B29B6}"/>
                </a:ext>
              </a:extLst>
            </p:cNvPr>
            <p:cNvSpPr txBox="1"/>
            <p:nvPr/>
          </p:nvSpPr>
          <p:spPr>
            <a:xfrm>
              <a:off x="4084695" y="7378668"/>
              <a:ext cx="2448447" cy="954108"/>
            </a:xfrm>
            <a:prstGeom prst="rect">
              <a:avLst/>
            </a:prstGeom>
            <a:noFill/>
          </p:spPr>
          <p:txBody>
            <a:bodyPr wrap="square" rtlCol="0">
              <a:spAutoFit/>
            </a:bodyPr>
            <a:lstStyle/>
            <a:p>
              <a:pPr algn="ctr" defTabSz="914400"/>
              <a:r>
                <a:rPr lang="en-GB" sz="1350" dirty="0">
                  <a:solidFill>
                    <a:srgbClr val="005EB8"/>
                  </a:solidFill>
                  <a:latin typeface="Calibri" panose="020F0502020204030204"/>
                </a:rPr>
                <a:t>Delivery challenged and supported by the Stakeholder Council </a:t>
              </a:r>
            </a:p>
          </p:txBody>
        </p:sp>
      </p:grpSp>
      <p:cxnSp>
        <p:nvCxnSpPr>
          <p:cNvPr id="39" name="Straight Arrow Connector 38"/>
          <p:cNvCxnSpPr>
            <a:cxnSpLocks/>
          </p:cNvCxnSpPr>
          <p:nvPr/>
        </p:nvCxnSpPr>
        <p:spPr>
          <a:xfrm>
            <a:off x="7713232" y="3530123"/>
            <a:ext cx="40345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664390" y="5691705"/>
            <a:ext cx="0" cy="323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cxnSpLocks/>
          </p:cNvCxnSpPr>
          <p:nvPr/>
        </p:nvCxnSpPr>
        <p:spPr>
          <a:xfrm>
            <a:off x="5705808" y="1301910"/>
            <a:ext cx="1" cy="312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3908A3F-FB69-4FD9-8590-1C600876EA62}"/>
              </a:ext>
            </a:extLst>
          </p:cNvPr>
          <p:cNvSpPr/>
          <p:nvPr/>
        </p:nvSpPr>
        <p:spPr>
          <a:xfrm>
            <a:off x="9372967" y="2965305"/>
            <a:ext cx="905695" cy="1083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latin typeface="Calibri" panose="020F0502020204030204"/>
            </a:endParaRPr>
          </a:p>
        </p:txBody>
      </p:sp>
      <p:sp>
        <p:nvSpPr>
          <p:cNvPr id="4" name="TextBox 3">
            <a:extLst>
              <a:ext uri="{FF2B5EF4-FFF2-40B4-BE49-F238E27FC236}">
                <a16:creationId xmlns:a16="http://schemas.microsoft.com/office/drawing/2014/main" id="{B10207AE-CD3C-49B2-BE23-5D15E66EA9AA}"/>
              </a:ext>
            </a:extLst>
          </p:cNvPr>
          <p:cNvSpPr txBox="1"/>
          <p:nvPr/>
        </p:nvSpPr>
        <p:spPr>
          <a:xfrm>
            <a:off x="8211845" y="3530123"/>
            <a:ext cx="2601157" cy="738664"/>
          </a:xfrm>
          <a:prstGeom prst="rect">
            <a:avLst/>
          </a:prstGeom>
          <a:noFill/>
        </p:spPr>
        <p:txBody>
          <a:bodyPr wrap="square" rtlCol="0">
            <a:spAutoFit/>
          </a:bodyPr>
          <a:lstStyle/>
          <a:p>
            <a:r>
              <a:rPr lang="en-GB" sz="1400" dirty="0">
                <a:solidFill>
                  <a:schemeClr val="bg2"/>
                </a:solidFill>
              </a:rPr>
              <a:t>7 Regions assuring the delivery of 11 key ‘system asks’ through 44 Local Maternity Systems</a:t>
            </a:r>
          </a:p>
        </p:txBody>
      </p:sp>
    </p:spTree>
    <p:extLst>
      <p:ext uri="{BB962C8B-B14F-4D97-AF65-F5344CB8AC3E}">
        <p14:creationId xmlns:p14="http://schemas.microsoft.com/office/powerpoint/2010/main" val="236096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32CC7B-E468-44A1-91D6-1F4E9AE0C315}"/>
              </a:ext>
            </a:extLst>
          </p:cNvPr>
          <p:cNvSpPr txBox="1"/>
          <p:nvPr/>
        </p:nvSpPr>
        <p:spPr>
          <a:xfrm>
            <a:off x="1765130" y="1108420"/>
            <a:ext cx="8641614" cy="507831"/>
          </a:xfrm>
          <a:prstGeom prst="rect">
            <a:avLst/>
          </a:prstGeom>
          <a:noFill/>
        </p:spPr>
        <p:txBody>
          <a:bodyPr wrap="square" rtlCol="0">
            <a:spAutoFit/>
          </a:bodyPr>
          <a:lstStyle/>
          <a:p>
            <a:pPr defTabSz="914400"/>
            <a:r>
              <a:rPr lang="en-GB" sz="1350" dirty="0">
                <a:solidFill>
                  <a:srgbClr val="0070C0"/>
                </a:solidFill>
                <a:latin typeface="Calibri" panose="020F0502020204030204"/>
              </a:rPr>
              <a:t>The programme’s twin, mutually-reinforcing aims are to improve the </a:t>
            </a:r>
            <a:r>
              <a:rPr lang="en-GB" sz="1350" b="1" dirty="0">
                <a:solidFill>
                  <a:srgbClr val="0070C0"/>
                </a:solidFill>
                <a:latin typeface="Calibri" panose="020F0502020204030204"/>
              </a:rPr>
              <a:t>safety </a:t>
            </a:r>
            <a:r>
              <a:rPr lang="en-GB" sz="1350" dirty="0">
                <a:solidFill>
                  <a:srgbClr val="0070C0"/>
                </a:solidFill>
                <a:latin typeface="Calibri" panose="020F0502020204030204"/>
              </a:rPr>
              <a:t>of maternity care and improve outcomes, and to improve the </a:t>
            </a:r>
            <a:r>
              <a:rPr lang="en-GB" sz="1350" b="1" dirty="0">
                <a:solidFill>
                  <a:srgbClr val="0070C0"/>
                </a:solidFill>
                <a:latin typeface="Calibri" panose="020F0502020204030204"/>
              </a:rPr>
              <a:t>personalisation</a:t>
            </a:r>
            <a:r>
              <a:rPr lang="en-GB" sz="1350" dirty="0">
                <a:solidFill>
                  <a:srgbClr val="0070C0"/>
                </a:solidFill>
                <a:latin typeface="Calibri" panose="020F0502020204030204"/>
              </a:rPr>
              <a:t> of care so as to empower women to get their new or extended family off to the best start.</a:t>
            </a:r>
          </a:p>
        </p:txBody>
      </p:sp>
      <p:sp>
        <p:nvSpPr>
          <p:cNvPr id="19" name="Title 2">
            <a:extLst>
              <a:ext uri="{FF2B5EF4-FFF2-40B4-BE49-F238E27FC236}">
                <a16:creationId xmlns:a16="http://schemas.microsoft.com/office/drawing/2014/main" id="{CFF9812C-B986-462D-B1BE-1133A90B3934}"/>
              </a:ext>
            </a:extLst>
          </p:cNvPr>
          <p:cNvSpPr txBox="1">
            <a:spLocks/>
          </p:cNvSpPr>
          <p:nvPr/>
        </p:nvSpPr>
        <p:spPr>
          <a:xfrm>
            <a:off x="1496188" y="582644"/>
            <a:ext cx="9429996" cy="458737"/>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br>
              <a:rPr lang="en-US" sz="2800" dirty="0"/>
            </a:br>
            <a:br>
              <a:rPr lang="en-US" sz="2800" dirty="0"/>
            </a:br>
            <a:endParaRPr lang="en-GB" sz="2800" dirty="0"/>
          </a:p>
        </p:txBody>
      </p:sp>
      <p:sp>
        <p:nvSpPr>
          <p:cNvPr id="25" name="Rectangle: Rounded Corners 24">
            <a:extLst>
              <a:ext uri="{FF2B5EF4-FFF2-40B4-BE49-F238E27FC236}">
                <a16:creationId xmlns:a16="http://schemas.microsoft.com/office/drawing/2014/main" id="{3A3A5AE4-5D67-475B-8FD8-5785D51C6CA1}"/>
              </a:ext>
            </a:extLst>
          </p:cNvPr>
          <p:cNvSpPr/>
          <p:nvPr/>
        </p:nvSpPr>
        <p:spPr>
          <a:xfrm>
            <a:off x="2020389" y="1616250"/>
            <a:ext cx="3999272" cy="3734188"/>
          </a:xfrm>
          <a:prstGeom prst="roundRect">
            <a:avLst>
              <a:gd name="adj" fmla="val 4855"/>
            </a:avLst>
          </a:prstGeom>
          <a:solidFill>
            <a:schemeClr val="bg1"/>
          </a:solidFill>
          <a:ln w="19050" cap="flat" cmpd="sng" algn="ctr">
            <a:solidFill>
              <a:schemeClr val="accent2"/>
            </a:solidFill>
            <a:prstDash val="solid"/>
            <a:miter lim="800000"/>
          </a:ln>
          <a:effectLst/>
        </p:spPr>
        <p:txBody>
          <a:bodyPr rtlCol="0" anchor="ctr"/>
          <a:lstStyle/>
          <a:p>
            <a:pPr algn="ctr" defTabSz="685800">
              <a:defRPr/>
            </a:pPr>
            <a:r>
              <a:rPr lang="en-GB" sz="1600" b="1" kern="0" dirty="0">
                <a:solidFill>
                  <a:prstClr val="black"/>
                </a:solidFill>
                <a:latin typeface="Calibri" panose="020F0502020204030204"/>
              </a:rPr>
              <a:t>Safety Aim</a:t>
            </a:r>
          </a:p>
          <a:p>
            <a:pPr algn="just" defTabSz="914400">
              <a:defRPr/>
            </a:pPr>
            <a:r>
              <a:rPr lang="en-GB" sz="1000" dirty="0">
                <a:solidFill>
                  <a:srgbClr val="000000"/>
                </a:solidFill>
                <a:latin typeface="Calibri" panose="020F0502020204030204"/>
              </a:rPr>
              <a:t>Our aim is to make measurable improvements in safety outcomes for women, their babies and families. We are doing this by bringing together a range of organisations contributing to maternity and neonatal safety in order to deliver the recommendations set out  in </a:t>
            </a:r>
            <a:r>
              <a:rPr lang="en-GB" sz="1000" i="1" dirty="0">
                <a:solidFill>
                  <a:srgbClr val="000000"/>
                </a:solidFill>
                <a:latin typeface="Calibri" panose="020F0502020204030204"/>
              </a:rPr>
              <a:t>Better Births</a:t>
            </a:r>
            <a:r>
              <a:rPr lang="en-GB" sz="1000" dirty="0">
                <a:solidFill>
                  <a:srgbClr val="000000"/>
                </a:solidFill>
                <a:latin typeface="Calibri" panose="020F0502020204030204"/>
              </a:rPr>
              <a:t> and to deliver the government’s strategy to halve the 2010 rates of stillbirths, neonatal and maternal deaths and intrapartum brain injuries in babies by 2025, with a 20% reduction by 2020. This means:</a:t>
            </a:r>
          </a:p>
          <a:p>
            <a:pPr algn="just" defTabSz="685800">
              <a:defRPr/>
            </a:pPr>
            <a:endParaRPr lang="en-GB" sz="1000" kern="0" dirty="0">
              <a:solidFill>
                <a:prstClr val="black"/>
              </a:solidFill>
              <a:latin typeface="Calibri" panose="020F0502020204030204"/>
            </a:endParaRPr>
          </a:p>
          <a:p>
            <a:pPr marL="128588" indent="-128588" defTabSz="914400">
              <a:buFont typeface="Arial" panose="020B0604020202020204" pitchFamily="34" charset="0"/>
              <a:buChar char="•"/>
            </a:pPr>
            <a:r>
              <a:rPr lang="en-GB" sz="1000" dirty="0">
                <a:solidFill>
                  <a:srgbClr val="000000"/>
                </a:solidFill>
                <a:latin typeface="Calibri" panose="020F0502020204030204"/>
              </a:rPr>
              <a:t>reducing the rate of stillbirths from 5.1 per 1,000 births in 2010 to 4.1 in 2020 and 2.5 in 2025.</a:t>
            </a:r>
          </a:p>
          <a:p>
            <a:pPr marL="128588" indent="-128588" defTabSz="914400">
              <a:buFont typeface="Arial" panose="020B0604020202020204" pitchFamily="34" charset="0"/>
              <a:buChar char="•"/>
            </a:pPr>
            <a:r>
              <a:rPr lang="en-GB" sz="1000" dirty="0">
                <a:solidFill>
                  <a:srgbClr val="000000"/>
                </a:solidFill>
                <a:latin typeface="Calibri" panose="020F0502020204030204"/>
              </a:rPr>
              <a:t>reducing the rate of neonatal deaths from 2.9 per 1,000 births in 2010 to 2.3 in 2020 and 1.5 in 2025.</a:t>
            </a:r>
          </a:p>
          <a:p>
            <a:pPr marL="128588" indent="-128588" defTabSz="914400">
              <a:buFont typeface="Arial" panose="020B0604020202020204" pitchFamily="34" charset="0"/>
              <a:buChar char="•"/>
            </a:pPr>
            <a:r>
              <a:rPr lang="en-GB" sz="1000" dirty="0">
                <a:solidFill>
                  <a:srgbClr val="000000"/>
                </a:solidFill>
                <a:latin typeface="Calibri" panose="020F0502020204030204"/>
              </a:rPr>
              <a:t>reducing the rate of brain injury from 4.9 per 1,000 births in 2012 to 4.1 in 2020 and 2.5 in 2025.</a:t>
            </a:r>
          </a:p>
          <a:p>
            <a:pPr marL="128588" indent="-128588" defTabSz="914400">
              <a:buFont typeface="Arial" panose="020B0604020202020204" pitchFamily="34" charset="0"/>
              <a:buChar char="•"/>
            </a:pPr>
            <a:r>
              <a:rPr lang="en-GB" sz="1000" dirty="0">
                <a:solidFill>
                  <a:srgbClr val="000000"/>
                </a:solidFill>
                <a:latin typeface="Calibri" panose="020F0502020204030204"/>
              </a:rPr>
              <a:t>reducing the rate of maternal deaths from 10.6 per 100,000 maternities in 2010 to 8.5 in 2020 and 5.3 in 2025.</a:t>
            </a:r>
          </a:p>
          <a:p>
            <a:pPr marL="128588" indent="-128588" defTabSz="914400">
              <a:buFont typeface="Arial" panose="020B0604020202020204" pitchFamily="34" charset="0"/>
              <a:buChar char="•"/>
            </a:pPr>
            <a:r>
              <a:rPr lang="en-GB" sz="1000" dirty="0">
                <a:solidFill>
                  <a:srgbClr val="000000"/>
                </a:solidFill>
                <a:latin typeface="Calibri" panose="020F0502020204030204"/>
              </a:rPr>
              <a:t>reducing the rate of pre-term births by 25% from a 2015 baseline of 8% to 6% by 2025.  </a:t>
            </a:r>
          </a:p>
          <a:p>
            <a:pPr marL="128588" indent="-128588" defTabSz="914400">
              <a:buFont typeface="Arial" panose="020B0604020202020204" pitchFamily="34" charset="0"/>
              <a:buChar char="•"/>
            </a:pPr>
            <a:r>
              <a:rPr lang="en-GB" sz="1000" dirty="0">
                <a:solidFill>
                  <a:srgbClr val="000000"/>
                </a:solidFill>
                <a:latin typeface="Calibri" panose="020F0502020204030204"/>
              </a:rPr>
              <a:t>reducing the prevalence of smoking in pregnancy from 10.5% to 6% or less by 2022. </a:t>
            </a:r>
          </a:p>
        </p:txBody>
      </p:sp>
      <p:sp>
        <p:nvSpPr>
          <p:cNvPr id="26" name="Rectangle: Rounded Corners 25">
            <a:extLst>
              <a:ext uri="{FF2B5EF4-FFF2-40B4-BE49-F238E27FC236}">
                <a16:creationId xmlns:a16="http://schemas.microsoft.com/office/drawing/2014/main" id="{4548C22D-F979-4229-B3EB-A1A39FACBE61}"/>
              </a:ext>
            </a:extLst>
          </p:cNvPr>
          <p:cNvSpPr/>
          <p:nvPr/>
        </p:nvSpPr>
        <p:spPr>
          <a:xfrm>
            <a:off x="6172341" y="1616250"/>
            <a:ext cx="4129900" cy="3734188"/>
          </a:xfrm>
          <a:prstGeom prst="roundRect">
            <a:avLst>
              <a:gd name="adj" fmla="val 5432"/>
            </a:avLst>
          </a:prstGeom>
          <a:solidFill>
            <a:schemeClr val="bg1"/>
          </a:solidFill>
          <a:ln w="19050" cap="flat" cmpd="sng" algn="ctr">
            <a:solidFill>
              <a:schemeClr val="accent2"/>
            </a:solidFill>
            <a:prstDash val="solid"/>
            <a:miter lim="800000"/>
          </a:ln>
          <a:effectLst/>
        </p:spPr>
        <p:txBody>
          <a:bodyPr rtlCol="0" anchor="ctr"/>
          <a:lstStyle/>
          <a:p>
            <a:pPr algn="ctr" defTabSz="685800">
              <a:defRPr/>
            </a:pPr>
            <a:r>
              <a:rPr lang="en-GB" sz="1600" b="1" kern="0" dirty="0">
                <a:solidFill>
                  <a:prstClr val="black"/>
                </a:solidFill>
                <a:latin typeface="Calibri" panose="020F0502020204030204"/>
              </a:rPr>
              <a:t>Personalisation  Aim</a:t>
            </a:r>
          </a:p>
          <a:p>
            <a:pPr algn="just" defTabSz="914400">
              <a:defRPr/>
            </a:pPr>
            <a:r>
              <a:rPr lang="en-GB" sz="1000" dirty="0">
                <a:solidFill>
                  <a:srgbClr val="000000"/>
                </a:solidFill>
                <a:latin typeface="Calibri" panose="020F0502020204030204"/>
              </a:rPr>
              <a:t>The </a:t>
            </a:r>
            <a:r>
              <a:rPr lang="en-GB" sz="1000" i="1" dirty="0">
                <a:solidFill>
                  <a:srgbClr val="000000"/>
                </a:solidFill>
                <a:latin typeface="Calibri" panose="020F0502020204030204"/>
              </a:rPr>
              <a:t>Better Births </a:t>
            </a:r>
            <a:r>
              <a:rPr lang="en-GB" sz="1000" dirty="0">
                <a:solidFill>
                  <a:srgbClr val="000000"/>
                </a:solidFill>
                <a:latin typeface="Calibri" panose="020F0502020204030204"/>
              </a:rPr>
              <a:t>vision is personalised care, centred on the woman, her baby and her family, based around their needs and their decisions, where they have genuine choice, informed by unbiased information.  Alongside this there is a ambition for most women to have continuity of carer, to ensure safe care based on a relationship of mutual trust and respect in line with the woman’s decisions</a:t>
            </a:r>
          </a:p>
          <a:p>
            <a:pPr algn="just" defTabSz="914400">
              <a:defRPr/>
            </a:pPr>
            <a:r>
              <a:rPr lang="en-GB" sz="1000" dirty="0">
                <a:solidFill>
                  <a:srgbClr val="000000"/>
                </a:solidFill>
                <a:latin typeface="Calibri" panose="020F0502020204030204"/>
              </a:rPr>
              <a:t>Enabled by:</a:t>
            </a:r>
          </a:p>
          <a:p>
            <a:pPr marL="128588" indent="-128588" algn="just" defTabSz="914400">
              <a:buFont typeface="Arial" panose="020B0604020202020204" pitchFamily="34" charset="0"/>
              <a:buChar char="•"/>
            </a:pPr>
            <a:r>
              <a:rPr lang="en-GB" sz="1000" dirty="0">
                <a:solidFill>
                  <a:srgbClr val="000000"/>
                </a:solidFill>
                <a:latin typeface="Calibri" panose="020F0502020204030204"/>
              </a:rPr>
              <a:t>All pregnant women have a personalised care plan by March 2021</a:t>
            </a:r>
          </a:p>
          <a:p>
            <a:pPr marL="128588" indent="-128588" algn="just" defTabSz="914400">
              <a:buFont typeface="Arial" panose="020B0604020202020204" pitchFamily="34" charset="0"/>
              <a:buChar char="•"/>
            </a:pPr>
            <a:r>
              <a:rPr lang="en-GB" sz="1000" dirty="0">
                <a:solidFill>
                  <a:srgbClr val="000000"/>
                </a:solidFill>
                <a:latin typeface="Calibri" panose="020F0502020204030204"/>
                <a:ea typeface="Calibri" panose="020F0502020204030204" pitchFamily="34" charset="0"/>
                <a:cs typeface="Arial" panose="020B0604020202020204" pitchFamily="34" charset="0"/>
              </a:rPr>
              <a:t>All women can make choices about their maternity care during pregnancy, birth and postnatally</a:t>
            </a:r>
          </a:p>
          <a:p>
            <a:pPr marL="128588" indent="-128588" algn="just" defTabSz="914400">
              <a:buFont typeface="Arial" panose="020B0604020202020204" pitchFamily="34" charset="0"/>
              <a:buChar char="•"/>
            </a:pPr>
            <a:r>
              <a:rPr lang="en-GB" sz="1000" dirty="0">
                <a:solidFill>
                  <a:srgbClr val="000000"/>
                </a:solidFill>
                <a:latin typeface="Calibri" panose="020F0502020204030204"/>
                <a:ea typeface="Calibri" panose="020F0502020204030204" pitchFamily="34" charset="0"/>
                <a:cs typeface="Arial" panose="020B0604020202020204" pitchFamily="34" charset="0"/>
              </a:rPr>
              <a:t>Most women (&gt;51%) receive continuity of the person caring for them during pregnancy, birth and postnatally by 2021, with 35% of women booked onto a continuity of carer pathway in March 2020, and 20% in March 2019</a:t>
            </a:r>
          </a:p>
          <a:p>
            <a:pPr marL="128588" indent="-128588" algn="just" defTabSz="914400">
              <a:buFont typeface="Arial" panose="020B0604020202020204" pitchFamily="34" charset="0"/>
              <a:buChar char="•"/>
            </a:pPr>
            <a:r>
              <a:rPr lang="en-GB" sz="1000" dirty="0">
                <a:solidFill>
                  <a:srgbClr val="000000"/>
                </a:solidFill>
                <a:latin typeface="Calibri" panose="020F0502020204030204"/>
                <a:ea typeface="Calibri" panose="020F0502020204030204" pitchFamily="34" charset="0"/>
                <a:cs typeface="Arial" panose="020B0604020202020204" pitchFamily="34" charset="0"/>
              </a:rPr>
              <a:t>More women can give birth in midwifery settings (at home and in midwifery units) </a:t>
            </a:r>
          </a:p>
          <a:p>
            <a:pPr marL="128588" indent="-128588" algn="just" defTabSz="914400">
              <a:buFont typeface="Arial" panose="020B0604020202020204" pitchFamily="34" charset="0"/>
              <a:buChar char="•"/>
            </a:pPr>
            <a:r>
              <a:rPr lang="en-GB" sz="1000" dirty="0">
                <a:solidFill>
                  <a:srgbClr val="000000"/>
                </a:solidFill>
                <a:latin typeface="Calibri" panose="020F0502020204030204"/>
                <a:ea typeface="Calibri" panose="020F0502020204030204" pitchFamily="34" charset="0"/>
                <a:cs typeface="Arial" panose="020B0604020202020204" pitchFamily="34" charset="0"/>
              </a:rPr>
              <a:t>All women receive improved postnatal care, in line with an improvement plan agreed by commissioners and providers</a:t>
            </a:r>
          </a:p>
          <a:p>
            <a:pPr marL="128588" indent="-128588" algn="just" defTabSz="914400">
              <a:buFont typeface="Arial" panose="020B0604020202020204" pitchFamily="34" charset="0"/>
              <a:buChar char="•"/>
            </a:pPr>
            <a:r>
              <a:rPr lang="en-GB" sz="1000" dirty="0">
                <a:solidFill>
                  <a:srgbClr val="000000"/>
                </a:solidFill>
                <a:latin typeface="Calibri" panose="020F0502020204030204"/>
                <a:ea typeface="Calibri" panose="020F0502020204030204" pitchFamily="34" charset="0"/>
                <a:cs typeface="Arial" panose="020B0604020202020204" pitchFamily="34" charset="0"/>
              </a:rPr>
              <a:t>All women can access their electronic maternity personal health records by 2024.</a:t>
            </a:r>
          </a:p>
          <a:p>
            <a:pPr algn="ctr" defTabSz="914400">
              <a:defRPr/>
            </a:pPr>
            <a:endParaRPr lang="en-GB" sz="788" kern="0" dirty="0">
              <a:solidFill>
                <a:prstClr val="white"/>
              </a:solidFill>
              <a:latin typeface="Calibri" panose="020F0502020204030204"/>
            </a:endParaRPr>
          </a:p>
        </p:txBody>
      </p:sp>
      <p:sp>
        <p:nvSpPr>
          <p:cNvPr id="29" name="Rectangle: Rounded Corners 28">
            <a:extLst>
              <a:ext uri="{FF2B5EF4-FFF2-40B4-BE49-F238E27FC236}">
                <a16:creationId xmlns:a16="http://schemas.microsoft.com/office/drawing/2014/main" id="{A279C36C-8554-42AD-9F43-A3027DBD1340}"/>
              </a:ext>
            </a:extLst>
          </p:cNvPr>
          <p:cNvSpPr/>
          <p:nvPr/>
        </p:nvSpPr>
        <p:spPr>
          <a:xfrm>
            <a:off x="2020389" y="5542150"/>
            <a:ext cx="8281852" cy="869408"/>
          </a:xfrm>
          <a:prstGeom prst="roundRect">
            <a:avLst>
              <a:gd name="adj" fmla="val 6615"/>
            </a:avLst>
          </a:prstGeom>
          <a:solidFill>
            <a:schemeClr val="accent2"/>
          </a:solidFill>
          <a:ln w="19050" cap="flat" cmpd="sng" algn="ctr">
            <a:solidFill>
              <a:schemeClr val="accent2"/>
            </a:solidFill>
            <a:prstDash val="solid"/>
            <a:miter lim="800000"/>
          </a:ln>
          <a:effectLst/>
        </p:spPr>
        <p:txBody>
          <a:bodyPr rtlCol="0" anchor="ctr"/>
          <a:lstStyle/>
          <a:p>
            <a:pPr algn="ctr" defTabSz="685800">
              <a:defRPr/>
            </a:pPr>
            <a:r>
              <a:rPr lang="en-GB" sz="1600" b="1" kern="0" dirty="0">
                <a:solidFill>
                  <a:prstClr val="black"/>
                </a:solidFill>
                <a:latin typeface="Calibri" panose="020F0502020204030204"/>
              </a:rPr>
              <a:t>Health Inequalities</a:t>
            </a:r>
          </a:p>
          <a:p>
            <a:pPr defTabSz="914400">
              <a:spcAft>
                <a:spcPts val="600"/>
              </a:spcAft>
              <a:buClr>
                <a:srgbClr val="005EB8"/>
              </a:buClr>
            </a:pPr>
            <a:r>
              <a:rPr lang="en-GB" sz="1000" dirty="0">
                <a:solidFill>
                  <a:srgbClr val="000000"/>
                </a:solidFill>
                <a:latin typeface="Calibri" panose="020F0502020204030204"/>
              </a:rPr>
              <a:t>The programme’s twin aims are underpinned by a commitment to reducing health inequalities.  We will not meet our twin aims if we do not tackle the underlying causes of health inequalities.  Stark health inequalities persist - MBRRACE-UK - Maternal mortality:  Black women x 5, Asian women x 2, most deprived x 3, Stillbirth rate is increasing for Black babies - 121% ↑, Neonatal mortality: Black babies 50% ↑, Asian 66%↑, deprived areas x 2</a:t>
            </a:r>
          </a:p>
          <a:p>
            <a:pPr algn="just" defTabSz="914400">
              <a:defRPr/>
            </a:pPr>
            <a:r>
              <a:rPr lang="en-GB" sz="900" dirty="0">
                <a:solidFill>
                  <a:srgbClr val="000000"/>
                </a:solidFill>
                <a:latin typeface="Calibri" panose="020F0502020204030204"/>
              </a:rPr>
              <a:t> </a:t>
            </a:r>
          </a:p>
        </p:txBody>
      </p:sp>
      <p:sp>
        <p:nvSpPr>
          <p:cNvPr id="2" name="Rectangle 1">
            <a:extLst>
              <a:ext uri="{FF2B5EF4-FFF2-40B4-BE49-F238E27FC236}">
                <a16:creationId xmlns:a16="http://schemas.microsoft.com/office/drawing/2014/main" id="{EEFA9CFD-C0F0-4259-9FFB-FEFE89DB851A}"/>
              </a:ext>
            </a:extLst>
          </p:cNvPr>
          <p:cNvSpPr/>
          <p:nvPr/>
        </p:nvSpPr>
        <p:spPr>
          <a:xfrm>
            <a:off x="0" y="582645"/>
            <a:ext cx="12192000" cy="507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Maternity transformation - what are we trying to achieve? </a:t>
            </a:r>
          </a:p>
        </p:txBody>
      </p:sp>
    </p:spTree>
    <p:extLst>
      <p:ext uri="{BB962C8B-B14F-4D97-AF65-F5344CB8AC3E}">
        <p14:creationId xmlns:p14="http://schemas.microsoft.com/office/powerpoint/2010/main" val="189976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21AE6B-761C-417E-93E7-B748B6A5D4C4}"/>
              </a:ext>
            </a:extLst>
          </p:cNvPr>
          <p:cNvSpPr>
            <a:spLocks noGrp="1"/>
          </p:cNvSpPr>
          <p:nvPr>
            <p:ph sz="quarter" idx="10"/>
          </p:nvPr>
        </p:nvSpPr>
        <p:spPr/>
        <p:txBody>
          <a:bodyPr/>
          <a:lstStyle/>
          <a:p>
            <a:pPr marL="0" indent="0">
              <a:buNone/>
            </a:pPr>
            <a:endParaRPr lang="en-GB" sz="1800"/>
          </a:p>
          <a:p>
            <a:endParaRPr lang="en-GB" sz="1800"/>
          </a:p>
          <a:p>
            <a:endParaRPr lang="en-GB"/>
          </a:p>
        </p:txBody>
      </p:sp>
      <p:sp>
        <p:nvSpPr>
          <p:cNvPr id="3" name="Title 2">
            <a:extLst>
              <a:ext uri="{FF2B5EF4-FFF2-40B4-BE49-F238E27FC236}">
                <a16:creationId xmlns:a16="http://schemas.microsoft.com/office/drawing/2014/main" id="{66C01721-52BC-4DB4-8DEF-03208EFD3326}"/>
              </a:ext>
            </a:extLst>
          </p:cNvPr>
          <p:cNvSpPr>
            <a:spLocks noGrp="1"/>
          </p:cNvSpPr>
          <p:nvPr>
            <p:ph type="title"/>
          </p:nvPr>
        </p:nvSpPr>
        <p:spPr>
          <a:xfrm>
            <a:off x="0" y="806519"/>
            <a:ext cx="12192000" cy="476286"/>
          </a:xfrm>
          <a:solidFill>
            <a:srgbClr val="0070C0"/>
          </a:solidFill>
        </p:spPr>
        <p:txBody>
          <a:bodyPr/>
          <a:lstStyle/>
          <a:p>
            <a:r>
              <a:rPr lang="en-GB" dirty="0"/>
              <a:t>Progress towards Safety Ambition </a:t>
            </a:r>
          </a:p>
        </p:txBody>
      </p:sp>
      <p:pic>
        <p:nvPicPr>
          <p:cNvPr id="1026" name="Picture 2">
            <a:extLst>
              <a:ext uri="{FF2B5EF4-FFF2-40B4-BE49-F238E27FC236}">
                <a16:creationId xmlns:a16="http://schemas.microsoft.com/office/drawing/2014/main" id="{275EACF5-2474-4E19-8ED9-2296D3D3B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4" y="1376038"/>
            <a:ext cx="8715375" cy="467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884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44A055-E502-4EAE-BBA8-B05F5E8C697E}"/>
              </a:ext>
            </a:extLst>
          </p:cNvPr>
          <p:cNvSpPr>
            <a:spLocks noGrp="1"/>
          </p:cNvSpPr>
          <p:nvPr>
            <p:ph sz="quarter" idx="10"/>
          </p:nvPr>
        </p:nvSpPr>
        <p:spPr/>
        <p:txBody>
          <a:bodyPr/>
          <a:lstStyle/>
          <a:p>
            <a:r>
              <a:rPr lang="en-GB" sz="2000" b="1" dirty="0">
                <a:latin typeface="Arial"/>
                <a:cs typeface="Arial"/>
              </a:rPr>
              <a:t>Relationship-based care saves babies’ lives:  </a:t>
            </a:r>
            <a:r>
              <a:rPr lang="en-GB" sz="2000" dirty="0">
                <a:latin typeface="Arial"/>
                <a:cs typeface="Arial"/>
              </a:rPr>
              <a:t>Baby loss reduces by 16%; women 19% less likely to lose their baby before 24 weeks; reduces preterm birth by 24% </a:t>
            </a:r>
            <a:r>
              <a:rPr lang="en-GB" sz="1200" dirty="0">
                <a:latin typeface="Arial"/>
                <a:cs typeface="Arial"/>
              </a:rPr>
              <a:t>(Sandall et al 2016)</a:t>
            </a:r>
            <a:endParaRPr lang="en-GB" sz="1200" dirty="0"/>
          </a:p>
          <a:p>
            <a:pPr>
              <a:lnSpc>
                <a:spcPct val="110000"/>
              </a:lnSpc>
            </a:pPr>
            <a:r>
              <a:rPr lang="en-GB" sz="2000" b="1" dirty="0">
                <a:latin typeface="Arial"/>
                <a:cs typeface="Arial"/>
              </a:rPr>
              <a:t>Midwives report increased job satisfaction</a:t>
            </a:r>
            <a:r>
              <a:rPr lang="en-GB" sz="2000" dirty="0">
                <a:latin typeface="Arial"/>
                <a:cs typeface="Arial"/>
              </a:rPr>
              <a:t> due to the better relationships with the women they care for and the higher standard of care they feel able to deliver </a:t>
            </a:r>
            <a:r>
              <a:rPr lang="en-GB" sz="1200" dirty="0">
                <a:latin typeface="Arial"/>
                <a:cs typeface="Arial"/>
              </a:rPr>
              <a:t>(2019 survey of 432 staff across 8 LMS)</a:t>
            </a:r>
          </a:p>
          <a:p>
            <a:pPr>
              <a:lnSpc>
                <a:spcPct val="110000"/>
              </a:lnSpc>
            </a:pPr>
            <a:r>
              <a:rPr lang="en-GB" sz="2000" b="1" dirty="0">
                <a:latin typeface="Arial"/>
                <a:cs typeface="Arial"/>
              </a:rPr>
              <a:t>Many services were able to maintain their continuity of carer teams </a:t>
            </a:r>
            <a:r>
              <a:rPr lang="en-GB" sz="2000" dirty="0">
                <a:latin typeface="Arial"/>
                <a:cs typeface="Arial"/>
              </a:rPr>
              <a:t>during the pandemic; new teams continue to be launched across the country</a:t>
            </a:r>
            <a:endParaRPr lang="en-GB" dirty="0">
              <a:latin typeface="Arial"/>
              <a:cs typeface="Arial"/>
            </a:endParaRPr>
          </a:p>
          <a:p>
            <a:pPr>
              <a:lnSpc>
                <a:spcPct val="110000"/>
              </a:lnSpc>
            </a:pPr>
            <a:r>
              <a:rPr lang="en-GB" sz="2000" dirty="0">
                <a:latin typeface="Arial"/>
                <a:cs typeface="Arial"/>
              </a:rPr>
              <a:t>In November, there were:</a:t>
            </a:r>
          </a:p>
          <a:p>
            <a:pPr lvl="1"/>
            <a:r>
              <a:rPr lang="en-US" sz="2000" b="1" dirty="0">
                <a:solidFill>
                  <a:schemeClr val="tx2">
                    <a:lumMod val="75000"/>
                  </a:schemeClr>
                </a:solidFill>
                <a:latin typeface="Arial"/>
                <a:cs typeface="Arial"/>
              </a:rPr>
              <a:t>347 continuity of </a:t>
            </a:r>
            <a:r>
              <a:rPr lang="en-US" sz="2000" b="1" dirty="0" err="1">
                <a:solidFill>
                  <a:schemeClr val="tx2">
                    <a:lumMod val="75000"/>
                  </a:schemeClr>
                </a:solidFill>
                <a:latin typeface="Arial"/>
                <a:cs typeface="Arial"/>
              </a:rPr>
              <a:t>carer</a:t>
            </a:r>
            <a:r>
              <a:rPr lang="en-US" sz="2000" b="1" dirty="0">
                <a:solidFill>
                  <a:schemeClr val="tx2">
                    <a:lumMod val="75000"/>
                  </a:schemeClr>
                </a:solidFill>
                <a:latin typeface="Arial"/>
                <a:cs typeface="Arial"/>
              </a:rPr>
              <a:t> teams in place </a:t>
            </a:r>
            <a:r>
              <a:rPr lang="en-US" sz="2000" dirty="0">
                <a:solidFill>
                  <a:schemeClr val="tx2">
                    <a:lumMod val="75000"/>
                  </a:schemeClr>
                </a:solidFill>
                <a:latin typeface="Arial"/>
                <a:cs typeface="Arial"/>
              </a:rPr>
              <a:t>where each midwife provides all 3 </a:t>
            </a:r>
            <a:r>
              <a:rPr lang="en-US" sz="2000" dirty="0">
                <a:latin typeface="Arial"/>
                <a:cs typeface="Arial"/>
              </a:rPr>
              <a:t>elements of midwifery care</a:t>
            </a:r>
          </a:p>
          <a:p>
            <a:pPr lvl="1"/>
            <a:r>
              <a:rPr lang="en-US" sz="2000" dirty="0">
                <a:solidFill>
                  <a:schemeClr val="accent1"/>
                </a:solidFill>
                <a:latin typeface="Arial"/>
                <a:cs typeface="Arial"/>
              </a:rPr>
              <a:t>214 teams placed in areas of </a:t>
            </a:r>
            <a:r>
              <a:rPr lang="en-US" sz="2000" b="1" dirty="0">
                <a:solidFill>
                  <a:schemeClr val="accent1"/>
                </a:solidFill>
                <a:latin typeface="Arial"/>
                <a:cs typeface="Arial"/>
              </a:rPr>
              <a:t>deprivation</a:t>
            </a:r>
          </a:p>
          <a:p>
            <a:pPr lvl="1"/>
            <a:r>
              <a:rPr lang="en-US" sz="2000" dirty="0">
                <a:solidFill>
                  <a:schemeClr val="accent1"/>
                </a:solidFill>
                <a:latin typeface="Arial"/>
                <a:cs typeface="Arial"/>
              </a:rPr>
              <a:t>165 teams placed where many women from </a:t>
            </a:r>
            <a:r>
              <a:rPr lang="en-US" sz="2000" b="1" dirty="0">
                <a:solidFill>
                  <a:schemeClr val="accent1"/>
                </a:solidFill>
                <a:latin typeface="Arial"/>
                <a:cs typeface="Arial"/>
              </a:rPr>
              <a:t>Black, Asian or Mixed ethnic </a:t>
            </a:r>
            <a:r>
              <a:rPr lang="en-US" sz="2000" dirty="0">
                <a:solidFill>
                  <a:schemeClr val="accent1"/>
                </a:solidFill>
                <a:latin typeface="Arial"/>
                <a:cs typeface="Arial"/>
              </a:rPr>
              <a:t>groups live</a:t>
            </a:r>
          </a:p>
          <a:p>
            <a:pPr lvl="1"/>
            <a:r>
              <a:rPr lang="en-US" sz="2000" b="1" dirty="0">
                <a:solidFill>
                  <a:srgbClr val="000000"/>
                </a:solidFill>
                <a:latin typeface="Arial"/>
                <a:cs typeface="Arial"/>
              </a:rPr>
              <a:t>2,322</a:t>
            </a:r>
            <a:r>
              <a:rPr lang="en-US" sz="2000" b="1" dirty="0">
                <a:latin typeface="Arial"/>
                <a:cs typeface="Arial"/>
              </a:rPr>
              <a:t> midwives </a:t>
            </a:r>
            <a:r>
              <a:rPr lang="en-US" sz="2000" dirty="0">
                <a:latin typeface="Arial"/>
                <a:cs typeface="Arial"/>
              </a:rPr>
              <a:t>providing continuity of </a:t>
            </a:r>
            <a:r>
              <a:rPr lang="en-US" sz="2000" dirty="0" err="1">
                <a:latin typeface="Arial"/>
                <a:cs typeface="Arial"/>
              </a:rPr>
              <a:t>carer</a:t>
            </a:r>
            <a:r>
              <a:rPr lang="en-US" sz="2000" dirty="0">
                <a:latin typeface="Arial"/>
                <a:cs typeface="Arial"/>
              </a:rPr>
              <a:t> to 94,458 women</a:t>
            </a:r>
            <a:endParaRPr lang="en-US" dirty="0"/>
          </a:p>
          <a:p>
            <a:endParaRPr lang="en-GB" dirty="0"/>
          </a:p>
        </p:txBody>
      </p:sp>
      <p:sp>
        <p:nvSpPr>
          <p:cNvPr id="3" name="Title 2">
            <a:extLst>
              <a:ext uri="{FF2B5EF4-FFF2-40B4-BE49-F238E27FC236}">
                <a16:creationId xmlns:a16="http://schemas.microsoft.com/office/drawing/2014/main" id="{DC5EE0A0-B51E-4B80-80D0-A545F3DF9EE0}"/>
              </a:ext>
            </a:extLst>
          </p:cNvPr>
          <p:cNvSpPr>
            <a:spLocks noGrp="1"/>
          </p:cNvSpPr>
          <p:nvPr>
            <p:ph type="title"/>
          </p:nvPr>
        </p:nvSpPr>
        <p:spPr>
          <a:xfrm>
            <a:off x="0" y="842244"/>
            <a:ext cx="12192000" cy="611650"/>
          </a:xfrm>
          <a:solidFill>
            <a:schemeClr val="accent1"/>
          </a:solidFill>
        </p:spPr>
        <p:txBody>
          <a:bodyPr/>
          <a:lstStyle/>
          <a:p>
            <a:r>
              <a:rPr lang="en-GB" dirty="0"/>
              <a:t>Progress Continuity of Carer</a:t>
            </a:r>
          </a:p>
        </p:txBody>
      </p:sp>
    </p:spTree>
    <p:extLst>
      <p:ext uri="{BB962C8B-B14F-4D97-AF65-F5344CB8AC3E}">
        <p14:creationId xmlns:p14="http://schemas.microsoft.com/office/powerpoint/2010/main" val="378611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55FE19E-3FDA-497B-A0F2-19CA91FD5E09}"/>
              </a:ext>
            </a:extLst>
          </p:cNvPr>
          <p:cNvSpPr/>
          <p:nvPr/>
        </p:nvSpPr>
        <p:spPr>
          <a:xfrm>
            <a:off x="5932768" y="438071"/>
            <a:ext cx="3340489" cy="4666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NHS Long Term Plan</a:t>
            </a:r>
          </a:p>
          <a:p>
            <a:r>
              <a:rPr lang="en-GB" b="1" dirty="0"/>
              <a:t>NHS will accelerate action</a:t>
            </a:r>
          </a:p>
          <a:p>
            <a:r>
              <a:rPr lang="en-GB" b="1" dirty="0"/>
              <a:t>to achieve 50% reductions</a:t>
            </a:r>
          </a:p>
          <a:p>
            <a:r>
              <a:rPr lang="en-GB" b="1" dirty="0"/>
              <a:t>in stillbirth, maternal</a:t>
            </a:r>
          </a:p>
          <a:p>
            <a:r>
              <a:rPr lang="en-GB" b="1" dirty="0"/>
              <a:t>mortality, neonatal</a:t>
            </a:r>
          </a:p>
          <a:p>
            <a:r>
              <a:rPr lang="en-GB" b="1" dirty="0"/>
              <a:t>mortality and serious brain</a:t>
            </a:r>
          </a:p>
          <a:p>
            <a:r>
              <a:rPr lang="en-GB" b="1" dirty="0"/>
              <a:t>injury by 2025</a:t>
            </a:r>
            <a:endParaRPr lang="en-GB" dirty="0"/>
          </a:p>
        </p:txBody>
      </p:sp>
      <p:sp>
        <p:nvSpPr>
          <p:cNvPr id="5" name="Rectangle: Rounded Corners 4">
            <a:extLst>
              <a:ext uri="{FF2B5EF4-FFF2-40B4-BE49-F238E27FC236}">
                <a16:creationId xmlns:a16="http://schemas.microsoft.com/office/drawing/2014/main" id="{6F621C01-DE21-491B-BE8A-86FB7643A9F6}"/>
              </a:ext>
            </a:extLst>
          </p:cNvPr>
          <p:cNvSpPr/>
          <p:nvPr/>
        </p:nvSpPr>
        <p:spPr>
          <a:xfrm>
            <a:off x="1666516" y="1994502"/>
            <a:ext cx="3613211" cy="46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National Maternity Ambition</a:t>
            </a:r>
          </a:p>
          <a:p>
            <a:r>
              <a:rPr lang="en-GB" b="1" i="1" dirty="0"/>
              <a:t>To reduce the rate of stillbirths,</a:t>
            </a:r>
          </a:p>
          <a:p>
            <a:r>
              <a:rPr lang="en-GB" b="1" i="1" dirty="0"/>
              <a:t>neonatal and maternal deaths,</a:t>
            </a:r>
          </a:p>
          <a:p>
            <a:r>
              <a:rPr lang="en-GB" b="1" i="1" dirty="0"/>
              <a:t>and brain injuries occurring</a:t>
            </a:r>
          </a:p>
          <a:p>
            <a:r>
              <a:rPr lang="en-GB" b="1" i="1" dirty="0"/>
              <a:t>during or soon after birth by</a:t>
            </a:r>
          </a:p>
          <a:p>
            <a:r>
              <a:rPr lang="en-GB" b="1" i="1" dirty="0"/>
              <a:t>50% by 2030; and 20% by 2020</a:t>
            </a:r>
            <a:endParaRPr lang="en-GB" dirty="0"/>
          </a:p>
        </p:txBody>
      </p:sp>
      <p:pic>
        <p:nvPicPr>
          <p:cNvPr id="6" name="Picture 5">
            <a:extLst>
              <a:ext uri="{FF2B5EF4-FFF2-40B4-BE49-F238E27FC236}">
                <a16:creationId xmlns:a16="http://schemas.microsoft.com/office/drawing/2014/main" id="{F3637B41-C26C-4816-9CCC-1051415EDD04}"/>
              </a:ext>
            </a:extLst>
          </p:cNvPr>
          <p:cNvPicPr>
            <a:picLocks noChangeAspect="1"/>
          </p:cNvPicPr>
          <p:nvPr/>
        </p:nvPicPr>
        <p:blipFill>
          <a:blip r:embed="rId3"/>
          <a:stretch>
            <a:fillRect/>
          </a:stretch>
        </p:blipFill>
        <p:spPr>
          <a:xfrm>
            <a:off x="232241" y="1346834"/>
            <a:ext cx="2670757" cy="1720500"/>
          </a:xfrm>
          <a:prstGeom prst="rect">
            <a:avLst/>
          </a:prstGeom>
        </p:spPr>
      </p:pic>
      <p:pic>
        <p:nvPicPr>
          <p:cNvPr id="7" name="Picture 6">
            <a:extLst>
              <a:ext uri="{FF2B5EF4-FFF2-40B4-BE49-F238E27FC236}">
                <a16:creationId xmlns:a16="http://schemas.microsoft.com/office/drawing/2014/main" id="{9B602168-F78F-433B-9B89-F3545E6CA007}"/>
              </a:ext>
            </a:extLst>
          </p:cNvPr>
          <p:cNvPicPr>
            <a:picLocks noChangeAspect="1"/>
          </p:cNvPicPr>
          <p:nvPr/>
        </p:nvPicPr>
        <p:blipFill>
          <a:blip r:embed="rId4"/>
          <a:stretch>
            <a:fillRect/>
          </a:stretch>
        </p:blipFill>
        <p:spPr>
          <a:xfrm>
            <a:off x="3152994" y="364793"/>
            <a:ext cx="2779774" cy="2165343"/>
          </a:xfrm>
          <a:prstGeom prst="rect">
            <a:avLst/>
          </a:prstGeom>
        </p:spPr>
      </p:pic>
      <p:pic>
        <p:nvPicPr>
          <p:cNvPr id="8" name="Picture 7">
            <a:extLst>
              <a:ext uri="{FF2B5EF4-FFF2-40B4-BE49-F238E27FC236}">
                <a16:creationId xmlns:a16="http://schemas.microsoft.com/office/drawing/2014/main" id="{512B072C-BAF5-44DD-8DEF-44FEF7061FDC}"/>
              </a:ext>
            </a:extLst>
          </p:cNvPr>
          <p:cNvPicPr>
            <a:picLocks noChangeAspect="1"/>
          </p:cNvPicPr>
          <p:nvPr/>
        </p:nvPicPr>
        <p:blipFill>
          <a:blip r:embed="rId5"/>
          <a:stretch>
            <a:fillRect/>
          </a:stretch>
        </p:blipFill>
        <p:spPr>
          <a:xfrm>
            <a:off x="8538617" y="3722000"/>
            <a:ext cx="1986867" cy="2912150"/>
          </a:xfrm>
          <a:prstGeom prst="rect">
            <a:avLst/>
          </a:prstGeom>
        </p:spPr>
      </p:pic>
    </p:spTree>
    <p:extLst>
      <p:ext uri="{BB962C8B-B14F-4D97-AF65-F5344CB8AC3E}">
        <p14:creationId xmlns:p14="http://schemas.microsoft.com/office/powerpoint/2010/main" val="404195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887666-8414-4C71-82CC-0BA958064B77}"/>
              </a:ext>
            </a:extLst>
          </p:cNvPr>
          <p:cNvSpPr>
            <a:spLocks noGrp="1"/>
          </p:cNvSpPr>
          <p:nvPr>
            <p:ph type="title"/>
          </p:nvPr>
        </p:nvSpPr>
        <p:spPr>
          <a:xfrm>
            <a:off x="614920" y="1228689"/>
            <a:ext cx="10878811" cy="611650"/>
          </a:xfrm>
        </p:spPr>
        <p:txBody>
          <a:bodyPr anchor="ctr">
            <a:normAutofit/>
          </a:bodyPr>
          <a:lstStyle/>
          <a:p>
            <a:r>
              <a:rPr lang="en-GB" dirty="0"/>
              <a:t>Maternity transformation programme priorities </a:t>
            </a:r>
          </a:p>
        </p:txBody>
      </p:sp>
      <p:graphicFrame>
        <p:nvGraphicFramePr>
          <p:cNvPr id="12" name="Content Placeholder 1">
            <a:extLst>
              <a:ext uri="{FF2B5EF4-FFF2-40B4-BE49-F238E27FC236}">
                <a16:creationId xmlns:a16="http://schemas.microsoft.com/office/drawing/2014/main" id="{D10BC561-5FDE-414F-9FD7-2A4CC68CCD49}"/>
              </a:ext>
            </a:extLst>
          </p:cNvPr>
          <p:cNvGraphicFramePr>
            <a:graphicFrameLocks noGrp="1"/>
          </p:cNvGraphicFramePr>
          <p:nvPr>
            <p:ph sz="quarter" idx="10"/>
            <p:extLst>
              <p:ext uri="{D42A27DB-BD31-4B8C-83A1-F6EECF244321}">
                <p14:modId xmlns:p14="http://schemas.microsoft.com/office/powerpoint/2010/main" val="334590177"/>
              </p:ext>
            </p:extLst>
          </p:nvPr>
        </p:nvGraphicFramePr>
        <p:xfrm>
          <a:off x="620240" y="2083193"/>
          <a:ext cx="10873491" cy="3808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9069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199" y="1696022"/>
            <a:ext cx="10638184" cy="4426482"/>
          </a:xfrm>
        </p:spPr>
        <p:txBody>
          <a:bodyPr vert="horz" lIns="91440" tIns="45720" rIns="91440" bIns="45720" rtlCol="0" anchor="t">
            <a:normAutofit/>
          </a:bodyPr>
          <a:lstStyle/>
          <a:p>
            <a:pPr>
              <a:buClr>
                <a:srgbClr val="005EB8"/>
              </a:buClr>
            </a:pPr>
            <a:endParaRPr lang="en-GB" dirty="0"/>
          </a:p>
          <a:p>
            <a:pPr>
              <a:buClr>
                <a:srgbClr val="005EB8"/>
              </a:buClr>
            </a:pPr>
            <a:endParaRPr lang="en-GB" dirty="0"/>
          </a:p>
          <a:p>
            <a:pPr>
              <a:buClr>
                <a:srgbClr val="005EB8"/>
              </a:buClr>
            </a:pPr>
            <a:r>
              <a:rPr lang="en-GB" dirty="0"/>
              <a:t>Key achievements</a:t>
            </a:r>
          </a:p>
          <a:p>
            <a:pPr>
              <a:buClr>
                <a:srgbClr val="005EB8"/>
              </a:buClr>
            </a:pPr>
            <a:endParaRPr lang="en-GB" dirty="0"/>
          </a:p>
          <a:p>
            <a:pPr>
              <a:buClr>
                <a:srgbClr val="005EB8"/>
              </a:buClr>
            </a:pPr>
            <a:r>
              <a:rPr lang="en-GB" dirty="0"/>
              <a:t>Next steps</a:t>
            </a:r>
          </a:p>
          <a:p>
            <a:pPr>
              <a:buClr>
                <a:srgbClr val="005EB8"/>
              </a:buClr>
            </a:pPr>
            <a:endParaRPr lang="en-GB" dirty="0"/>
          </a:p>
          <a:p>
            <a:pPr marL="0" indent="0">
              <a:buClr>
                <a:srgbClr val="005EB8"/>
              </a:buClr>
              <a:buNone/>
            </a:pPr>
            <a:endParaRPr lang="en-GB" dirty="0"/>
          </a:p>
          <a:p>
            <a:pPr marL="0" indent="0">
              <a:buClr>
                <a:srgbClr val="005EB8"/>
              </a:buClr>
              <a:buNone/>
            </a:pPr>
            <a:r>
              <a:rPr lang="en-GB" sz="1000" dirty="0"/>
              <a:t>•	</a:t>
            </a:r>
            <a:endParaRPr lang="en-GB" dirty="0"/>
          </a:p>
        </p:txBody>
      </p:sp>
      <p:sp>
        <p:nvSpPr>
          <p:cNvPr id="7" name="Rectangle 6">
            <a:extLst>
              <a:ext uri="{FF2B5EF4-FFF2-40B4-BE49-F238E27FC236}">
                <a16:creationId xmlns:a16="http://schemas.microsoft.com/office/drawing/2014/main" id="{C8278E7D-B631-40EF-98D9-562A3503EA7C}"/>
              </a:ext>
            </a:extLst>
          </p:cNvPr>
          <p:cNvSpPr/>
          <p:nvPr/>
        </p:nvSpPr>
        <p:spPr>
          <a:xfrm>
            <a:off x="1" y="975360"/>
            <a:ext cx="12192000" cy="720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Long Term Plan </a:t>
            </a:r>
          </a:p>
        </p:txBody>
      </p:sp>
      <p:pic>
        <p:nvPicPr>
          <p:cNvPr id="5" name="Picture 4">
            <a:extLst>
              <a:ext uri="{FF2B5EF4-FFF2-40B4-BE49-F238E27FC236}">
                <a16:creationId xmlns:a16="http://schemas.microsoft.com/office/drawing/2014/main" id="{A249A499-D8DF-40EE-BAD7-2AC3B3237B24}"/>
              </a:ext>
            </a:extLst>
          </p:cNvPr>
          <p:cNvPicPr>
            <a:picLocks noChangeAspect="1"/>
          </p:cNvPicPr>
          <p:nvPr/>
        </p:nvPicPr>
        <p:blipFill>
          <a:blip r:embed="rId3"/>
          <a:stretch>
            <a:fillRect/>
          </a:stretch>
        </p:blipFill>
        <p:spPr>
          <a:xfrm>
            <a:off x="4738557" y="2018127"/>
            <a:ext cx="2837468" cy="3959257"/>
          </a:xfrm>
          <a:prstGeom prst="rect">
            <a:avLst/>
          </a:prstGeom>
          <a:ln>
            <a:solidFill>
              <a:srgbClr val="005EB8"/>
            </a:solidFill>
          </a:ln>
        </p:spPr>
      </p:pic>
      <p:pic>
        <p:nvPicPr>
          <p:cNvPr id="4" name="Picture 3">
            <a:extLst>
              <a:ext uri="{FF2B5EF4-FFF2-40B4-BE49-F238E27FC236}">
                <a16:creationId xmlns:a16="http://schemas.microsoft.com/office/drawing/2014/main" id="{117A0E62-8A36-4BFC-8E24-83615CA04269}"/>
              </a:ext>
            </a:extLst>
          </p:cNvPr>
          <p:cNvPicPr>
            <a:picLocks noChangeAspect="1"/>
          </p:cNvPicPr>
          <p:nvPr/>
        </p:nvPicPr>
        <p:blipFill>
          <a:blip r:embed="rId4"/>
          <a:stretch>
            <a:fillRect/>
          </a:stretch>
        </p:blipFill>
        <p:spPr>
          <a:xfrm>
            <a:off x="8531441" y="1874642"/>
            <a:ext cx="2159978" cy="1694181"/>
          </a:xfrm>
          <a:prstGeom prst="rect">
            <a:avLst/>
          </a:prstGeom>
        </p:spPr>
      </p:pic>
      <p:pic>
        <p:nvPicPr>
          <p:cNvPr id="6" name="Picture 5">
            <a:extLst>
              <a:ext uri="{FF2B5EF4-FFF2-40B4-BE49-F238E27FC236}">
                <a16:creationId xmlns:a16="http://schemas.microsoft.com/office/drawing/2014/main" id="{37AA6668-8BC5-4266-AC45-B57BD50676B8}"/>
              </a:ext>
            </a:extLst>
          </p:cNvPr>
          <p:cNvPicPr>
            <a:picLocks noChangeAspect="1"/>
          </p:cNvPicPr>
          <p:nvPr/>
        </p:nvPicPr>
        <p:blipFill>
          <a:blip r:embed="rId5"/>
          <a:stretch>
            <a:fillRect/>
          </a:stretch>
        </p:blipFill>
        <p:spPr>
          <a:xfrm>
            <a:off x="9344923" y="3568823"/>
            <a:ext cx="2489269" cy="2032279"/>
          </a:xfrm>
          <a:prstGeom prst="rect">
            <a:avLst/>
          </a:prstGeom>
        </p:spPr>
      </p:pic>
      <p:pic>
        <p:nvPicPr>
          <p:cNvPr id="8" name="Picture 7">
            <a:extLst>
              <a:ext uri="{FF2B5EF4-FFF2-40B4-BE49-F238E27FC236}">
                <a16:creationId xmlns:a16="http://schemas.microsoft.com/office/drawing/2014/main" id="{9A9F1E04-862A-4D59-A085-F6E3A8842D3F}"/>
              </a:ext>
            </a:extLst>
          </p:cNvPr>
          <p:cNvPicPr>
            <a:picLocks noChangeAspect="1"/>
          </p:cNvPicPr>
          <p:nvPr/>
        </p:nvPicPr>
        <p:blipFill>
          <a:blip r:embed="rId6"/>
          <a:stretch>
            <a:fillRect/>
          </a:stretch>
        </p:blipFill>
        <p:spPr>
          <a:xfrm>
            <a:off x="7297935" y="4154750"/>
            <a:ext cx="2046988" cy="2441852"/>
          </a:xfrm>
          <a:prstGeom prst="rect">
            <a:avLst/>
          </a:prstGeom>
        </p:spPr>
      </p:pic>
    </p:spTree>
    <p:extLst>
      <p:ext uri="{BB962C8B-B14F-4D97-AF65-F5344CB8AC3E}">
        <p14:creationId xmlns:p14="http://schemas.microsoft.com/office/powerpoint/2010/main" val="100507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tter_Births_template" id="{DA32258E-B4D8-414D-8D81-BEBCFCDE7453}" vid="{03B84604-57C6-4CB6-B93B-6A1C4D3948C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2" ma:contentTypeDescription="Create a new document." ma:contentTypeScope="" ma:versionID="722992648aa88657d9402659db8eb70b">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cc6eafedabdf690c653678aa7d50aaae"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2.xml><?xml version="1.0" encoding="utf-8"?>
<ds:datastoreItem xmlns:ds="http://schemas.openxmlformats.org/officeDocument/2006/customXml" ds:itemID="{34BA2626-25E0-448F-B090-F49985403BD2}"/>
</file>

<file path=customXml/itemProps3.xml><?xml version="1.0" encoding="utf-8"?>
<ds:datastoreItem xmlns:ds="http://schemas.openxmlformats.org/officeDocument/2006/customXml" ds:itemID="{A4D9FD49-C1C5-400A-B04D-90A236984D1F}">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f90e7bc6-a3db-487f-b513-bfabef5bed32"/>
    <ds:schemaRef ds:uri="http://schemas.openxmlformats.org/package/2006/metadata/core-properties"/>
    <ds:schemaRef ds:uri="http://purl.org/dc/terms/"/>
    <ds:schemaRef ds:uri="5d66da30-c57e-467e-bd92-94ce3dcc2d9c"/>
    <ds:schemaRef ds:uri="cccaf3ac-2de9-44d4-aa31-54302fceb5f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36</TotalTime>
  <Words>1046</Words>
  <Application>Microsoft Office PowerPoint</Application>
  <PresentationFormat>Widescreen</PresentationFormat>
  <Paragraphs>100</Paragraphs>
  <Slides>11</Slides>
  <Notes>9</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11</vt:i4>
      </vt:variant>
    </vt:vector>
  </HeadingPairs>
  <TitlesOfParts>
    <vt:vector size="21" baseType="lpstr">
      <vt:lpstr>Arial</vt:lpstr>
      <vt:lpstr>Calibri</vt:lpstr>
      <vt:lpstr>Calibri Light</vt:lpstr>
      <vt:lpstr>Courier New</vt:lpstr>
      <vt:lpstr>Script MT Bold</vt:lpstr>
      <vt:lpstr>Custom Design</vt:lpstr>
      <vt:lpstr>Office Theme</vt:lpstr>
      <vt:lpstr>1_Office Theme</vt:lpstr>
      <vt:lpstr>2_Office Theme</vt:lpstr>
      <vt:lpstr>think-cell Slide</vt:lpstr>
      <vt:lpstr>PowerPoint Presentation</vt:lpstr>
      <vt:lpstr>Recognition of the impact of Covid-19 </vt:lpstr>
      <vt:lpstr>   </vt:lpstr>
      <vt:lpstr>PowerPoint Presentation</vt:lpstr>
      <vt:lpstr>Progress towards Safety Ambition </vt:lpstr>
      <vt:lpstr>Progress Continuity of Carer</vt:lpstr>
      <vt:lpstr>PowerPoint Presentation</vt:lpstr>
      <vt:lpstr>Maternity transformation programme priorities </vt:lpstr>
      <vt:lpstr>PowerPoint Presentation</vt:lpstr>
      <vt:lpstr>PowerPoint Presentation</vt:lpstr>
      <vt:lpstr>                 Closing Remarks and ‘call to action’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Thirsk, Karen</dc:creator>
  <cp:lastModifiedBy>BULLEN, Gemma (NHS ENGLAND &amp; NHS IMPROVEMENT - T1520)</cp:lastModifiedBy>
  <cp:revision>9</cp:revision>
  <dcterms:created xsi:type="dcterms:W3CDTF">2021-05-10T16:53:14Z</dcterms:created>
  <dcterms:modified xsi:type="dcterms:W3CDTF">2021-05-11T14:23:47Z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0x0101008924553EA454694B8CD2AA52A00C529E</vt:lpwstr>
  </property>
</Properties>
</file>