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3" r:id="rId3"/>
    <p:sldMasterId id="2147483696" r:id="rId4"/>
    <p:sldMasterId id="2147483708" r:id="rId5"/>
    <p:sldMasterId id="2147483720" r:id="rId6"/>
  </p:sldMasterIdLst>
  <p:notesMasterIdLst>
    <p:notesMasterId r:id="rId27"/>
  </p:notesMasterIdLst>
  <p:handoutMasterIdLst>
    <p:handoutMasterId r:id="rId28"/>
  </p:handoutMasterIdLst>
  <p:sldIdLst>
    <p:sldId id="264" r:id="rId7"/>
    <p:sldId id="260" r:id="rId8"/>
    <p:sldId id="787" r:id="rId9"/>
    <p:sldId id="788" r:id="rId10"/>
    <p:sldId id="261" r:id="rId11"/>
    <p:sldId id="342" r:id="rId12"/>
    <p:sldId id="314" r:id="rId13"/>
    <p:sldId id="797" r:id="rId14"/>
    <p:sldId id="316" r:id="rId15"/>
    <p:sldId id="259" r:id="rId16"/>
    <p:sldId id="716" r:id="rId17"/>
    <p:sldId id="756" r:id="rId18"/>
    <p:sldId id="780" r:id="rId19"/>
    <p:sldId id="764" r:id="rId20"/>
    <p:sldId id="765" r:id="rId21"/>
    <p:sldId id="776" r:id="rId22"/>
    <p:sldId id="777" r:id="rId23"/>
    <p:sldId id="792" r:id="rId24"/>
    <p:sldId id="798" r:id="rId25"/>
    <p:sldId id="791" r:id="rId26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54CC"/>
    <a:srgbClr val="803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74315968535386E-2"/>
          <c:y val="8.8870359010029487E-2"/>
          <c:w val="0.87974093497808081"/>
          <c:h val="0.75403699105896449"/>
        </c:manualLayout>
      </c:layout>
      <c:lineChart>
        <c:grouping val="standard"/>
        <c:varyColors val="0"/>
        <c:ser>
          <c:idx val="0"/>
          <c:order val="0"/>
          <c:tx>
            <c:strRef>
              <c:f>'[stat-wome-smok-time-deli-eng-q1-18-19-tab.xlsx]Table 1'!$E$10</c:f>
              <c:strCache>
                <c:ptCount val="1"/>
                <c:pt idx="0">
                  <c:v>SATOD rate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'[stat-wome-smok-time-deli-eng-q1-18-19-tab.xlsx]Table 1'!$A$11:$D$26</c:f>
              <c:strCache>
                <c:ptCount val="13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 Q1</c:v>
                </c:pt>
              </c:strCache>
            </c:strRef>
          </c:cat>
          <c:val>
            <c:numRef>
              <c:f>'[stat-wome-smok-time-deli-eng-q1-18-19-tab.xlsx]Table 1'!$E$11:$E$26</c:f>
              <c:numCache>
                <c:formatCode>0.0</c:formatCode>
                <c:ptCount val="13"/>
                <c:pt idx="0">
                  <c:v>15.768097738021297</c:v>
                </c:pt>
                <c:pt idx="1">
                  <c:v>14.673373114812941</c:v>
                </c:pt>
                <c:pt idx="2">
                  <c:v>14.615158846626741</c:v>
                </c:pt>
                <c:pt idx="3">
                  <c:v>14.235079570428791</c:v>
                </c:pt>
                <c:pt idx="4">
                  <c:v>13.662552070570937</c:v>
                </c:pt>
                <c:pt idx="5">
                  <c:v>13.310531479619577</c:v>
                </c:pt>
                <c:pt idx="6">
                  <c:v>12.852300227220947</c:v>
                </c:pt>
                <c:pt idx="7">
                  <c:v>12.163283748533926</c:v>
                </c:pt>
                <c:pt idx="8">
                  <c:v>11.73382644353099</c:v>
                </c:pt>
                <c:pt idx="9">
                  <c:v>10.98896606086574</c:v>
                </c:pt>
                <c:pt idx="10">
                  <c:v>10.710091431828026</c:v>
                </c:pt>
                <c:pt idx="11" formatCode="#,##0.0">
                  <c:v>10.804112848288383</c:v>
                </c:pt>
                <c:pt idx="12">
                  <c:v>10.426315246189313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0C-4D18-95F9-8C3726367129}"/>
            </c:ext>
          </c:extLst>
        </c:ser>
        <c:ser>
          <c:idx val="1"/>
          <c:order val="1"/>
          <c:tx>
            <c:strRef>
              <c:f>'[stat-wome-smok-time-deli-eng-q1-18-19-tab.xlsx]Table 1'!$F$10</c:f>
              <c:strCache>
                <c:ptCount val="1"/>
                <c:pt idx="0">
                  <c:v>Adult prevalence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pPr>
              <a:solidFill>
                <a:schemeClr val="accent1">
                  <a:lumMod val="20000"/>
                  <a:lumOff val="80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'[stat-wome-smok-time-deli-eng-q1-18-19-tab.xlsx]Table 1'!$A$11:$D$26</c:f>
              <c:strCache>
                <c:ptCount val="13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 Q1</c:v>
                </c:pt>
              </c:strCache>
            </c:strRef>
          </c:cat>
          <c:val>
            <c:numRef>
              <c:f>'[stat-wome-smok-time-deli-eng-q1-18-19-tab.xlsx]Table 1'!$F$11:$F$26</c:f>
              <c:numCache>
                <c:formatCode>0.0</c:formatCode>
                <c:ptCount val="13"/>
                <c:pt idx="0">
                  <c:v>22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20.8</c:v>
                </c:pt>
                <c:pt idx="5">
                  <c:v>20.2</c:v>
                </c:pt>
                <c:pt idx="6">
                  <c:v>19.3</c:v>
                </c:pt>
                <c:pt idx="7">
                  <c:v>18.399999999999999</c:v>
                </c:pt>
                <c:pt idx="8">
                  <c:v>17.8</c:v>
                </c:pt>
                <c:pt idx="9">
                  <c:v>16.899999999999999</c:v>
                </c:pt>
                <c:pt idx="10">
                  <c:v>15.5</c:v>
                </c:pt>
                <c:pt idx="11" formatCode="#,##0.0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0C-4D18-95F9-8C3726367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97920"/>
        <c:axId val="44099840"/>
      </c:lineChart>
      <c:catAx>
        <c:axId val="44097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1980000"/>
          <a:lstStyle/>
          <a:p>
            <a:pPr>
              <a:defRPr sz="1200"/>
            </a:pPr>
            <a:endParaRPr lang="en-US"/>
          </a:p>
        </c:txPr>
        <c:crossAx val="44099840"/>
        <c:crosses val="autoZero"/>
        <c:auto val="1"/>
        <c:lblAlgn val="ctr"/>
        <c:lblOffset val="100"/>
        <c:noMultiLvlLbl val="0"/>
      </c:catAx>
      <c:valAx>
        <c:axId val="44099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Smoking rate (%)</a:t>
                </a:r>
              </a:p>
              <a:p>
                <a:pPr>
                  <a:defRPr/>
                </a:pPr>
                <a:endParaRPr lang="en-GB" dirty="0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09792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427361-23BD-42DB-A0B5-5059D05C63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A37E0-BAED-478E-AA1E-2F943487C9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029C0-34B1-4675-97B9-139FE485D5B1}" type="datetimeFigureOut">
              <a:rPr lang="en-GB" smtClean="0"/>
              <a:t>23/04/2019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99204-3C70-464A-9731-EF56A2E19B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090993"/>
            <a:ext cx="5963478" cy="853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1000" dirty="0"/>
              <a:t>Share/projects/current/T425/presentations/ASH 04.19</a:t>
            </a:r>
          </a:p>
        </p:txBody>
      </p:sp>
    </p:spTree>
    <p:extLst>
      <p:ext uri="{BB962C8B-B14F-4D97-AF65-F5344CB8AC3E}">
        <p14:creationId xmlns:p14="http://schemas.microsoft.com/office/powerpoint/2010/main" val="390801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40DA0-938E-4EB9-8978-73A1D243EE59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B3382-96BE-4D44-BA00-01CDCDC5D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Improvement in prevention throughout the pregnancy pathway is necessary for an improvement in choice as it will mean not only an increase in the amount of choice available in a particular locality, but an increase in the proportion of those able to access a range of options through an improvement in their overall health and wellbeing.  We</a:t>
            </a:r>
            <a:r>
              <a:rPr lang="en-GB" sz="1200" baseline="0" dirty="0"/>
              <a:t> think about preconception – 6/8 weeks but actually extended up to age two to further develop support offered. We have a range of programmes from routine screening through to promoting healthy behaviours such as cutting out smoking and drinking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Safety in the delivery room is also impacted by the health of the women under the care of maternity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en-GB" sz="1200" dirty="0"/>
              <a:t>PHE is providing support to local maternity systems to promote a whole systems, holistic approach to prevention both to build healthy places to have and raise families, and through supporting women and their partners.</a:t>
            </a:r>
          </a:p>
          <a:p>
            <a:endParaRPr lang="en-GB" sz="1200" baseline="0" dirty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a typeface="ヒラギノ角ゴ Pro W3" pitchFamily="84" charset="-128"/>
              </a:rPr>
              <a:t>Provide early, universal access to information and support for health issues such as smoking, obesity and poor mental health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a typeface="ヒラギノ角ゴ Pro W3" pitchFamily="84" charset="-128"/>
              </a:rPr>
              <a:t>Embed opportunistic enquiry on need for contraception and preconception care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a typeface="ヒラギノ角ゴ Pro W3" pitchFamily="84" charset="-128"/>
              </a:rPr>
              <a:t>Improve access to immunisations recommended in pregnancy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Upskill workforce to give public health advice, offer or refer to interventions 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3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 reduction in health inequalities and improvement in prevention is vital for delivering on the ambitions of every woman fit for pregnancy and every woman fit in pregnancy.  </a:t>
            </a:r>
            <a:endParaRPr lang="en-GB" sz="1200" baseline="0" dirty="0"/>
          </a:p>
          <a:p>
            <a:pPr marL="0" indent="0"/>
            <a:r>
              <a:rPr lang="en-GB" sz="1200" baseline="0" dirty="0" err="1"/>
              <a:t>SiP</a:t>
            </a:r>
            <a:r>
              <a:rPr lang="en-GB" sz="1200" baseline="0" dirty="0"/>
              <a:t>: </a:t>
            </a:r>
            <a:r>
              <a:rPr lang="en-GB" sz="1200" dirty="0"/>
              <a:t>Smoking is the main modifiable risk factor in pregnancy</a:t>
            </a:r>
          </a:p>
          <a:p>
            <a:pPr marL="171450" indent="-171450">
              <a:buFontTx/>
              <a:buChar char="-"/>
            </a:pPr>
            <a:r>
              <a:rPr lang="en-GB" sz="1200" b="0" dirty="0"/>
              <a:t>70,000 </a:t>
            </a:r>
            <a:r>
              <a:rPr lang="en-GB" sz="1200" dirty="0"/>
              <a:t>babies born to mothers who smoke</a:t>
            </a:r>
            <a:endParaRPr lang="en-GB" sz="1200" baseline="0" dirty="0"/>
          </a:p>
          <a:p>
            <a:pPr>
              <a:buFont typeface="Arial" panose="020B0604020202020204" pitchFamily="34" charset="0"/>
              <a:buNone/>
            </a:pPr>
            <a:r>
              <a:rPr lang="en-GB" sz="1200" baseline="0" dirty="0"/>
              <a:t>PMH: </a:t>
            </a:r>
            <a:r>
              <a:rPr lang="en-GB" sz="1200" dirty="0"/>
              <a:t>One of the strongest predictors of wellbeing in the early years is the mental health and wellbeing of the mother or caregiver 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1200" dirty="0"/>
              <a:t> - up to 20% of women experience a mental health problem during pregnancy or within a year of giving birth</a:t>
            </a:r>
          </a:p>
          <a:p>
            <a:r>
              <a:rPr lang="en-GB" dirty="0"/>
              <a:t>With the continued development of the maternity services data set</a:t>
            </a:r>
            <a:r>
              <a:rPr lang="en-GB" baseline="0" dirty="0"/>
              <a:t> this is helping us to look at risk factors and </a:t>
            </a:r>
            <a:r>
              <a:rPr lang="en-GB" baseline="0" dirty="0" err="1"/>
              <a:t>ineqaulities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9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6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69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261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F71B5A3E-AB5C-4394-BB97-07D04CB99A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71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BAADB3B0-2D09-4AA3-A340-09780B8284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12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55FD54BE-53AE-43A8-A8D2-A8E4EFCA2A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5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3C92E8B8-980F-4FD9-89A2-235B13F5A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D02A3ABA-32EC-4D50-B075-F06DC786BA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35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34F5B560-165B-4748-8F10-4294154EB5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95440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share/projects/current/T425/presentation/APHNA/results and next steps/Oct2018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664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EB4B846C-37E1-4198-8614-DFE920AB1F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obacco Control.jpg">
            <a:extLst>
              <a:ext uri="{FF2B5EF4-FFF2-40B4-BE49-F238E27FC236}">
                <a16:creationId xmlns:a16="http://schemas.microsoft.com/office/drawing/2014/main" id="{C79FE095-803B-4A92-A406-46AE084FF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4" t="39047" r="2756" b="6258"/>
          <a:stretch>
            <a:fillRect/>
          </a:stretch>
        </p:blipFill>
        <p:spPr bwMode="auto">
          <a:xfrm>
            <a:off x="7729538" y="4830763"/>
            <a:ext cx="122396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obacco Control.jpg">
            <a:extLst>
              <a:ext uri="{FF2B5EF4-FFF2-40B4-BE49-F238E27FC236}">
                <a16:creationId xmlns:a16="http://schemas.microsoft.com/office/drawing/2014/main" id="{1D88658D-B55D-40C9-BA45-3244623BD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6"/>
          <a:stretch>
            <a:fillRect/>
          </a:stretch>
        </p:blipFill>
        <p:spPr bwMode="auto">
          <a:xfrm>
            <a:off x="0" y="6589713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1C8DEB-2450-469F-927E-87EF9BD8A4A9}"/>
              </a:ext>
            </a:extLst>
          </p:cNvPr>
          <p:cNvCxnSpPr/>
          <p:nvPr userDrawn="1"/>
        </p:nvCxnSpPr>
        <p:spPr>
          <a:xfrm>
            <a:off x="0" y="1187450"/>
            <a:ext cx="9144000" cy="0"/>
          </a:xfrm>
          <a:prstGeom prst="line">
            <a:avLst/>
          </a:prstGeom>
          <a:ln>
            <a:solidFill>
              <a:srgbClr val="66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286871" y="276503"/>
            <a:ext cx="8229600" cy="77649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9109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46DFF-2E74-4D6D-9325-90FA8963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24EF-350B-456A-9786-18AB3EFBD5F9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625C-F1AF-43F4-AA72-E250F364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2E435-A94D-4152-953F-285E688B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613C-68B0-46F1-BD07-62560809E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0610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obacco Control.jpg">
            <a:extLst>
              <a:ext uri="{FF2B5EF4-FFF2-40B4-BE49-F238E27FC236}">
                <a16:creationId xmlns:a16="http://schemas.microsoft.com/office/drawing/2014/main" id="{C79FE095-803B-4A92-A406-46AE084FF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4" t="39047" r="2756" b="6258"/>
          <a:stretch>
            <a:fillRect/>
          </a:stretch>
        </p:blipFill>
        <p:spPr bwMode="auto">
          <a:xfrm>
            <a:off x="7729538" y="4830763"/>
            <a:ext cx="122396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obacco Control.jpg">
            <a:extLst>
              <a:ext uri="{FF2B5EF4-FFF2-40B4-BE49-F238E27FC236}">
                <a16:creationId xmlns:a16="http://schemas.microsoft.com/office/drawing/2014/main" id="{1D88658D-B55D-40C9-BA45-3244623BD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6"/>
          <a:stretch>
            <a:fillRect/>
          </a:stretch>
        </p:blipFill>
        <p:spPr bwMode="auto">
          <a:xfrm>
            <a:off x="0" y="6589713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1C8DEB-2450-469F-927E-87EF9BD8A4A9}"/>
              </a:ext>
            </a:extLst>
          </p:cNvPr>
          <p:cNvCxnSpPr/>
          <p:nvPr userDrawn="1"/>
        </p:nvCxnSpPr>
        <p:spPr>
          <a:xfrm>
            <a:off x="0" y="1187450"/>
            <a:ext cx="9144000" cy="0"/>
          </a:xfrm>
          <a:prstGeom prst="line">
            <a:avLst/>
          </a:prstGeom>
          <a:ln>
            <a:solidFill>
              <a:srgbClr val="66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286871" y="276503"/>
            <a:ext cx="8229600" cy="77649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226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895FC-F11A-4C8F-9611-E66C8C4E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98B7-46F6-48F2-ACB4-FB2B8BAC2B3E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120BC-EDA7-4F1C-A6C3-E5986549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BCA6-965B-4572-9732-46A987A4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7BB4-BFF5-4221-A38B-37AB314AA3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7133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137EAE-E449-49CF-8F4F-65FEE554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F748-1588-48BF-B3DD-C09BFA37A7D3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D6387F-F4B6-4DB9-86D9-B92DA22C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FB8485-304F-4BBC-93CC-E659F488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F579-C558-4138-91A6-3B3D26288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904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1B2CC3-782B-4974-8483-6B708740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3672-2C57-4919-8276-034871CEDBDD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D97E5D-E58A-47AE-9193-7D5002CC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B6C732-ACDD-467F-B633-FE38E05F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E6EA-0F79-4984-AE5F-53A0AC6C5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2938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910EA1-C430-4B8B-A303-AEA8DFF1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4AA2-CEB8-4954-BFE3-88DB215F505F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20C25E-2E70-4186-A550-495CBAA7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450B5C-8E2E-4DF3-8E35-5A3FE183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47D6-94A9-48EA-B964-62CF7BB6C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43236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C78A08-E645-43CC-A088-0C796C32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CA0AB-2284-4EA9-B0B4-CFCE64C5E0DB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62BECE-8174-41B1-8EA0-CE31E8C8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90070D-74FE-4C20-A234-122CFD09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CB2F-5391-4B20-8595-837AFDC9E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5434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17CF7E-A5D6-4342-8ECB-8A74B90F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7D8D-5676-43C0-9B1F-4B1CA639F1AB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80B6F-0D36-40F8-9DB9-4DFE921E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3BA5C4-68D9-4C63-A08C-001F3557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608C-00F3-41F7-AA5E-87E20673E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961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512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3DEDDC-9A08-470D-85B5-9ADC8462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1D4E-BFDF-48D0-AA2A-144A6CFAFB83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9E9E75-9F14-421B-8647-7CE45D91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13F10-647A-4D95-BEA0-CC9DF107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0C16-D8AD-463D-85CE-406463C21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0784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0FED-BABE-4154-BFC0-728E4C9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BC20-B51A-4623-B88E-E3E8333DBB4D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8CF92-08A6-466A-8987-C976130D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B229-9F0C-4698-9BC8-292CCF91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FE59-1502-49E5-9C65-10124F440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75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EA57E-7BD6-47F8-92FC-9039C428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1979-9FCE-4057-802D-1C38C6985FC3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412D-071E-4D93-B818-C9AF7799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56136-2670-4F27-80EC-4ABB2014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7FDF-F1EA-4940-A978-7DB547C3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7993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/>
          <a:lstStyle>
            <a:lvl1pPr>
              <a:defRPr sz="3692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5"/>
            <a:ext cx="8028000" cy="4064455"/>
          </a:xfrm>
        </p:spPr>
        <p:txBody>
          <a:bodyPr/>
          <a:lstStyle>
            <a:lvl1pPr>
              <a:spcBef>
                <a:spcPts val="1108"/>
              </a:spcBef>
              <a:defRPr sz="166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11398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932E-399A-4544-AAD9-C69B0753ABD5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12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share/projects/current/T425/presentation/APHNA/results and next steps/Oct2018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163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D158-1E0A-4228-B4AC-0BAC260A0BA0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224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E27B-2FB4-4C59-91E8-BE5C5168C6D8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256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2F74-9A28-4B07-AED9-EE051602A1CE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500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0A8-90F2-4EE5-B308-5FAE7C736297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3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756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170B-1FA0-4476-9AE0-BE57147D8859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181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39C4-0B12-4215-A17D-A18BA78CFEAB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913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76D8-8658-4C22-9342-EB3F179ADFB9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123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668-35C6-4773-8971-1A3D1CC2847A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422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14E0-E815-4214-B4ED-1C632582C69E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905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628777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1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8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616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1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3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2"/>
            <a:ext cx="8028000" cy="4064455"/>
          </a:xfrm>
        </p:spPr>
        <p:txBody>
          <a:bodyPr/>
          <a:lstStyle>
            <a:lvl1pPr>
              <a:spcBef>
                <a:spcPts val="900"/>
              </a:spcBef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607366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1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3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9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F71B5A3E-AB5C-4394-BB97-07D04CB99A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4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1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350" baseline="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350" baseline="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BAADB3B0-2D09-4AA3-A340-09780B8284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98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1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350" baseline="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350" baseline="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55FD54BE-53AE-43A8-A8D2-A8E4EFCA2A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3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62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1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3C92E8B8-980F-4FD9-89A2-235B13F5A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80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1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350" b="0" i="0" spc="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3" y="1368001"/>
            <a:ext cx="4799138" cy="4788000"/>
          </a:xfrm>
        </p:spPr>
        <p:txBody>
          <a:bodyPr/>
          <a:lstStyle>
            <a:lvl1pPr>
              <a:defRPr sz="1350" baseline="0"/>
            </a:lvl1pPr>
            <a:lvl2pPr>
              <a:defRPr sz="1350" baseline="0"/>
            </a:lvl2pPr>
            <a:lvl3pPr>
              <a:defRPr sz="135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05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D02A3ABA-32EC-4D50-B075-F06DC786BA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64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628777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1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2700" b="0" i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34F5B560-165B-4748-8F10-4294154EB5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934174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</a:t>
            </a:r>
            <a:fld id="{EB4B846C-37E1-4198-8614-DFE920AB1F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9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27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14859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DB73BC5-CDE8-4C4F-BA49-D678BC7067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60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87BFD-CF34-49EB-B63F-9622ED44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FB66-9901-40F6-A790-BFBAE34E22F4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7E757-0B15-4BDA-9EFB-0C611AE4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7435-9327-4319-9254-1A50920A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9E8B-2A62-4307-9F55-D5755DFA9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31011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obacco Control.jpg">
            <a:extLst>
              <a:ext uri="{FF2B5EF4-FFF2-40B4-BE49-F238E27FC236}">
                <a16:creationId xmlns:a16="http://schemas.microsoft.com/office/drawing/2014/main" id="{4C13E95A-7DD4-494B-8307-30E70989E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4" t="39047" r="2756" b="6258"/>
          <a:stretch>
            <a:fillRect/>
          </a:stretch>
        </p:blipFill>
        <p:spPr bwMode="auto">
          <a:xfrm>
            <a:off x="7729538" y="4830763"/>
            <a:ext cx="122396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obacco Control.jpg">
            <a:extLst>
              <a:ext uri="{FF2B5EF4-FFF2-40B4-BE49-F238E27FC236}">
                <a16:creationId xmlns:a16="http://schemas.microsoft.com/office/drawing/2014/main" id="{2D415272-6B8E-4E44-9793-73676B3E3C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6"/>
          <a:stretch>
            <a:fillRect/>
          </a:stretch>
        </p:blipFill>
        <p:spPr bwMode="auto">
          <a:xfrm>
            <a:off x="0" y="6589713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98E724-31B9-4442-8892-C421BE94C1BF}"/>
              </a:ext>
            </a:extLst>
          </p:cNvPr>
          <p:cNvCxnSpPr/>
          <p:nvPr userDrawn="1"/>
        </p:nvCxnSpPr>
        <p:spPr>
          <a:xfrm>
            <a:off x="0" y="1187450"/>
            <a:ext cx="9144000" cy="0"/>
          </a:xfrm>
          <a:prstGeom prst="line">
            <a:avLst/>
          </a:prstGeom>
          <a:ln>
            <a:solidFill>
              <a:srgbClr val="66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286871" y="276503"/>
            <a:ext cx="8229600" cy="77649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7022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522D3-EFDA-4ED0-885E-C7FE00AB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9F9B-4781-4E34-BC69-7AA36BEFC25B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D0E34-A491-4B93-A03C-9B5B5D88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A3D74-F41A-41DA-86A8-057763B5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19CF-B076-406F-B533-8ADF4928B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47340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596017-4ABF-452F-BFB2-6D7885B7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43C6-E7BB-4E6C-A2BD-19F5457ADAEE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B8AF8-72F9-4477-867A-B9B4F897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681CE8-FCC2-4D09-956E-24E80879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D422-6CF5-4553-97D4-E685737DE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3907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FCCC89-947D-4D14-86F2-39A9461C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ECE1-0E5B-4F70-A42B-29142527ECB9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E75FC3-DBD0-4EC1-A8C3-0EE2ECE4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CDD2A1-BBB2-4BF6-A5E3-4F72656B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6CF56-1CFC-4BAF-AA20-719B512BC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5645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373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62D648-251D-4F6D-925E-9256B4ED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02B1-2885-4F7F-9EC3-B3FA259FD028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BD2250-E769-460F-B45B-3487D565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B694FD-60F7-4F8C-8E86-8A963FE5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C81E-F3EB-4AEB-B3A7-6C5D2D293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9959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D645BE-67AE-477A-9CCB-9844623A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5A46-CB95-4FC9-8C96-FDF4695DC56C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76D98E-502B-4B3D-8A4B-632AE9D3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2E3EB5-DC87-4C73-8AF6-E78CFA77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365D-B17B-4C7C-BB42-E28C341B9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7771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98B860-BD28-4245-8E8B-833DAC4D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AA00-97A8-4F1D-BF83-5986350E41A3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7D6402-9ABE-489A-9E5C-2BD0BFE3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7C489C-68DF-4CC0-86B6-A80ECB5B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1FBB-86F1-414F-B442-B70F5F2BE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2442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332F8B-AD6C-4D75-88FE-8D581C72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3992-6610-4CD1-A528-1802115C45E6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1BA965-7398-479E-A700-17868D30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FD472-3A33-4571-AFFC-160170D5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BEEDD-37EC-44FC-A7BB-FBB8AE3FD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80434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2DF54-C320-4A4F-95D4-58B1EDD7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FA41-2729-47EB-9017-FB454B05ADCB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66173-C21E-4CD9-960E-7429EDF2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5BD8F-A336-4330-A699-85528F1A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9EA4-9F77-4329-84D3-9E0B8A64B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87909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9578-13E7-4BC7-B987-E36D3D02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6690-BA58-4334-8D8D-9418824067F3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EB2C-21F2-4F19-A444-7F915010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C77E3-4F42-4657-BC50-80238DC3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BE7BC-23E8-40B6-AF24-9A5E25954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42610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/>
          <a:lstStyle>
            <a:lvl1pPr>
              <a:defRPr sz="2769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5"/>
            <a:ext cx="8028000" cy="4064455"/>
          </a:xfrm>
        </p:spPr>
        <p:txBody>
          <a:bodyPr/>
          <a:lstStyle>
            <a:lvl1pPr>
              <a:spcBef>
                <a:spcPts val="831"/>
              </a:spcBef>
              <a:defRPr sz="124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43996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4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03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8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Tobacco Contro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4" t="39047" r="2756" b="6258"/>
          <a:stretch>
            <a:fillRect/>
          </a:stretch>
        </p:blipFill>
        <p:spPr bwMode="auto">
          <a:xfrm>
            <a:off x="7729538" y="4830763"/>
            <a:ext cx="122396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0"/>
          <a:ext cx="381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46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9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9CC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3568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719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A99E805-BE61-4727-BDE5-1B0A67EAC9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354ECF5-E5C0-4D94-943E-D58036A0D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B45D8-0709-4AAA-9099-45824D324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25AD30-57E1-40A2-837C-872B6E806DB1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76138-39E7-4F71-A745-0CD677004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1AB7-63E1-438D-8944-C6A4E682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EFEC7C-B1F4-4386-A241-44541061B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69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18F9-B962-4E35-8BB4-01626E1E2FF0}" type="datetime1">
              <a:rPr lang="en-GB" smtClean="0"/>
              <a:t>23/04/2019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share/projects/current/T425/presentation/APHNA/results and next steps/Oct2018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2D40-196E-49FF-BA02-6A82DB5F704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Tobacco Contro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4" t="39047" r="2756" b="6258"/>
          <a:stretch>
            <a:fillRect/>
          </a:stretch>
        </p:blipFill>
        <p:spPr bwMode="auto">
          <a:xfrm>
            <a:off x="7729538" y="4830763"/>
            <a:ext cx="122396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0"/>
          <a:ext cx="381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46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66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9CC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2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7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7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73987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spc="-113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257175" indent="-257175" algn="l" rtl="0" eaLnBrk="0" fontAlgn="base" hangingPunct="0">
        <a:spcBef>
          <a:spcPts val="9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265510" indent="-132160" algn="l" rtl="0" eaLnBrk="0" fontAlgn="base" hangingPunct="0">
        <a:spcBef>
          <a:spcPts val="45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161925" indent="-161925" algn="l" rtl="0" eaLnBrk="0" fontAlgn="base" hangingPunct="0">
        <a:spcBef>
          <a:spcPts val="45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469106" indent="-142875" algn="l" rtl="0" eaLnBrk="0" fontAlgn="base" hangingPunct="0">
        <a:spcBef>
          <a:spcPts val="45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804863" indent="-133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25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140619" indent="-140494" algn="l" defTabSz="685800" rtl="0" eaLnBrk="1" latinLnBrk="0" hangingPunct="1">
        <a:spcBef>
          <a:spcPct val="20000"/>
        </a:spcBef>
        <a:buFontTx/>
        <a:buNone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F70135-7D2D-468C-A294-33D928782B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9DA820-4498-4FA2-9567-4604DB2533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B45D8-0709-4AAA-9099-45824D324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45D2E-7AB4-4E06-9267-306886819458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76138-39E7-4F71-A745-0CD677004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1AB7-63E1-438D-8944-C6A4E682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E52310-85DE-408F-8F32-18CCDEA1A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3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www.gov.uk/government/uploads/system/uploads/attachment_data/file/630217/Towards_a_Smoke_free_Generation_-_A_Tobacco_Control_Plan_for_England_2017-2022__2_.pdf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www.england.nhs.uk/mat-transformation/" TargetMode="Externa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8.JPG"/><Relationship Id="rId11" Type="http://schemas.openxmlformats.org/officeDocument/2006/relationships/image" Target="../media/image22.tmp"/><Relationship Id="rId5" Type="http://schemas.openxmlformats.org/officeDocument/2006/relationships/image" Target="../media/image17.png"/><Relationship Id="rId10" Type="http://schemas.openxmlformats.org/officeDocument/2006/relationships/hyperlink" Target="https://www.nice.org.uk/guidance/ph26" TargetMode="External"/><Relationship Id="rId4" Type="http://schemas.openxmlformats.org/officeDocument/2006/relationships/hyperlink" Target="https://www.england.nhs.uk/wp-content/uploads/2016/03/saving-babies-lives-car-bundl.pdf" TargetMode="Externa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>
          <a:xfrm>
            <a:off x="0" y="-139700"/>
            <a:ext cx="9144000" cy="5626099"/>
          </a:xfrm>
          <a:solidFill>
            <a:srgbClr val="7A468A"/>
          </a:solidFill>
        </p:spPr>
        <p:txBody>
          <a:bodyPr/>
          <a:lstStyle/>
          <a:p>
            <a:pPr eaLnBrk="1" hangingPunct="1"/>
            <a:r>
              <a:rPr lang="en-GB" altLang="en-US" sz="3600" kern="0" dirty="0">
                <a:ea typeface="+mn-ea"/>
                <a:cs typeface="Arial" charset="0"/>
              </a:rPr>
              <a:t>   </a:t>
            </a:r>
            <a:br>
              <a:rPr lang="en-GB" altLang="en-US" sz="3600" kern="0" dirty="0">
                <a:ea typeface="+mn-ea"/>
                <a:cs typeface="Arial" charset="0"/>
              </a:rPr>
            </a:br>
            <a:br>
              <a:rPr lang="en-GB" altLang="en-US" sz="3600" kern="0" dirty="0">
                <a:ea typeface="+mn-ea"/>
                <a:cs typeface="Arial" charset="0"/>
              </a:rPr>
            </a:br>
            <a:br>
              <a:rPr lang="en-GB" altLang="en-US" sz="3600" kern="0" dirty="0">
                <a:ea typeface="+mn-ea"/>
                <a:cs typeface="Arial" charset="0"/>
              </a:rPr>
            </a:br>
            <a:br>
              <a:rPr lang="en-GB" altLang="en-US" sz="3600" kern="0" dirty="0">
                <a:ea typeface="+mn-ea"/>
                <a:cs typeface="Arial" charset="0"/>
              </a:rPr>
            </a:br>
            <a:r>
              <a:rPr lang="en-GB" altLang="en-US" sz="3600" kern="0" dirty="0">
                <a:ea typeface="+mn-ea"/>
                <a:cs typeface="Arial" charset="0"/>
              </a:rPr>
              <a:t>   </a:t>
            </a:r>
            <a:r>
              <a:rPr lang="en-GB" altLang="en-US" sz="2400" kern="0" dirty="0">
                <a:ea typeface="+mn-ea"/>
                <a:cs typeface="Arial" charset="0"/>
              </a:rPr>
              <a:t>Hilary Wareing Director </a:t>
            </a:r>
            <a:r>
              <a:rPr lang="en-GB" altLang="en-US" sz="2400" kern="0" dirty="0" err="1">
                <a:ea typeface="+mn-ea"/>
                <a:cs typeface="Arial" charset="0"/>
              </a:rPr>
              <a:t>iPiP</a:t>
            </a:r>
            <a:endParaRPr lang="en-GB" altLang="en-US" sz="2400" kern="0" dirty="0">
              <a:ea typeface="+mn-ea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7"/>
          <a:stretch/>
        </p:blipFill>
        <p:spPr bwMode="auto">
          <a:xfrm>
            <a:off x="297256" y="5784373"/>
            <a:ext cx="35124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97256" y="879133"/>
            <a:ext cx="6804992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+mn-lt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kern="0" dirty="0">
                <a:solidFill>
                  <a:srgbClr val="99CC00"/>
                </a:solidFill>
                <a:cs typeface="Arial" charset="0"/>
              </a:rPr>
              <a:t>S</a:t>
            </a:r>
            <a:r>
              <a:rPr kumimoji="0" lang="en-GB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n-lt"/>
                <a:cs typeface="Arial" charset="0"/>
              </a:rPr>
              <a:t>moking</a:t>
            </a: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n-lt"/>
                <a:cs typeface="Arial" charset="0"/>
              </a:rPr>
              <a:t> in Pregnancy and Beyond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kern="0" dirty="0">
                <a:solidFill>
                  <a:srgbClr val="99CC00"/>
                </a:solidFill>
                <a:cs typeface="Arial" charset="0"/>
              </a:rPr>
              <a:t>A Public Health Nursing 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n-lt"/>
                <a:cs typeface="Arial" charset="0"/>
              </a:rPr>
              <a:t>Approach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8" y="5883910"/>
            <a:ext cx="1740992" cy="819593"/>
          </a:xfrm>
          <a:prstGeom prst="rect">
            <a:avLst/>
          </a:prstGeom>
        </p:spPr>
      </p:pic>
      <p:pic>
        <p:nvPicPr>
          <p:cNvPr id="6" name="Picture 5" descr="Macintosh HD:Users:cherylladams:Desktop:IHV Logo RightText.png">
            <a:extLst>
              <a:ext uri="{FF2B5EF4-FFF2-40B4-BE49-F238E27FC236}">
                <a16:creationId xmlns:a16="http://schemas.microsoft.com/office/drawing/2014/main" id="{86ED3391-F709-4CEF-89CA-D06FFA322F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63" y="5974618"/>
            <a:ext cx="1914138" cy="6381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37642-67B3-472D-B5FD-FBE234B1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87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4B6EA3A-8F0D-4ED3-8F2D-801D7025CE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0488"/>
            <a:ext cx="7886700" cy="844550"/>
          </a:xfrm>
        </p:spPr>
        <p:txBody>
          <a:bodyPr>
            <a:normAutofit/>
          </a:bodyPr>
          <a:lstStyle/>
          <a:p>
            <a:r>
              <a:rPr lang="en-GB" altLang="en-US" b="1" dirty="0">
                <a:solidFill>
                  <a:srgbClr val="9954CC"/>
                </a:solidFill>
              </a:rPr>
              <a:t>What women want?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7D716-F677-4434-BCA6-91973EB9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GB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CB9A38-19B7-4AB9-935C-D2E8F30BF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9630"/>
              </p:ext>
            </p:extLst>
          </p:nvPr>
        </p:nvGraphicFramePr>
        <p:xfrm>
          <a:off x="453056" y="1447007"/>
          <a:ext cx="8618538" cy="51085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4664">
                  <a:extLst>
                    <a:ext uri="{9D8B030D-6E8A-4147-A177-3AD203B41FA5}">
                      <a16:colId xmlns:a16="http://schemas.microsoft.com/office/drawing/2014/main" val="72889323"/>
                    </a:ext>
                  </a:extLst>
                </a:gridCol>
                <a:gridCol w="5513874">
                  <a:extLst>
                    <a:ext uri="{9D8B030D-6E8A-4147-A177-3AD203B41FA5}">
                      <a16:colId xmlns:a16="http://schemas.microsoft.com/office/drawing/2014/main" val="2077398958"/>
                    </a:ext>
                  </a:extLst>
                </a:gridCol>
              </a:tblGrid>
              <a:tr h="704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effectLst/>
                        </a:rPr>
                        <a:t>Women expect to be asked and screened</a:t>
                      </a:r>
                      <a:endParaRPr lang="en-GB" sz="1300" kern="1200" dirty="0">
                        <a:effectLst/>
                      </a:endParaRPr>
                    </a:p>
                    <a:p>
                      <a:endParaRPr lang="en-GB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1" marR="68581" marT="34299" marB="3429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kern="1200" dirty="0">
                          <a:effectLst/>
                        </a:rPr>
                        <a:t>“It’s about attitude not the profession, I don’t care if they are nurses, doctors or midwives, they just need to tell me the facts and understand me”</a:t>
                      </a:r>
                      <a:endParaRPr lang="en-GB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34299" marB="34299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96688"/>
                  </a:ext>
                </a:extLst>
              </a:tr>
              <a:tr h="1110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effectLst/>
                        </a:rPr>
                        <a:t>To have a conversation (expectation), done in the right way at the right time</a:t>
                      </a:r>
                    </a:p>
                    <a:p>
                      <a:endParaRPr lang="en-GB" sz="1300" b="1" dirty="0">
                        <a:latin typeface="+mn-lt"/>
                      </a:endParaRPr>
                    </a:p>
                  </a:txBody>
                  <a:tcPr marL="68581" marR="68581" marT="34299" marB="3429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kern="1200" dirty="0">
                          <a:effectLst/>
                        </a:rPr>
                        <a:t>“Being shown all the graphic images makes it real. Being spoken to like they understand and not just talking at you”</a:t>
                      </a:r>
                    </a:p>
                    <a:p>
                      <a:r>
                        <a:rPr lang="en-GB" sz="1300" kern="1200" dirty="0">
                          <a:effectLst/>
                        </a:rPr>
                        <a:t> </a:t>
                      </a:r>
                    </a:p>
                    <a:p>
                      <a:r>
                        <a:rPr lang="en-GB" sz="1300" kern="1200" dirty="0">
                          <a:effectLst/>
                        </a:rPr>
                        <a:t>“ Being direct and honest”</a:t>
                      </a:r>
                    </a:p>
                    <a:p>
                      <a:endParaRPr lang="en-GB" sz="1300" dirty="0"/>
                    </a:p>
                  </a:txBody>
                  <a:tcPr marL="68581" marR="68581" marT="34299" marB="3429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24921"/>
                  </a:ext>
                </a:extLst>
              </a:tr>
              <a:tr h="1007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effectLst/>
                        </a:rPr>
                        <a:t>Relate it to them, their  experience, their  needs, their fears</a:t>
                      </a:r>
                    </a:p>
                    <a:p>
                      <a:endParaRPr lang="en-GB" sz="1300" b="1" dirty="0">
                        <a:latin typeface="+mn-lt"/>
                      </a:endParaRPr>
                    </a:p>
                  </a:txBody>
                  <a:tcPr marL="68581" marR="68581" marT="34299" marB="3429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kern="1200" dirty="0">
                          <a:effectLst/>
                        </a:rPr>
                        <a:t>“Relate it to a person, emotions make it so </a:t>
                      </a:r>
                    </a:p>
                    <a:p>
                      <a:r>
                        <a:rPr lang="en-GB" sz="1300" kern="1200" dirty="0">
                          <a:effectLst/>
                        </a:rPr>
                        <a:t>much more real “it can happen to me”</a:t>
                      </a:r>
                    </a:p>
                    <a:p>
                      <a:r>
                        <a:rPr lang="en-GB" sz="1300" kern="1200" dirty="0">
                          <a:effectLst/>
                        </a:rPr>
                        <a:t> “Don’t just say its not good for the baby and leave it at that. It just doesn’t seem important”</a:t>
                      </a:r>
                      <a:endParaRPr lang="en-GB" sz="1300" dirty="0"/>
                    </a:p>
                  </a:txBody>
                  <a:tcPr marL="68581" marR="68581" marT="34299" marB="3429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09693"/>
                  </a:ext>
                </a:extLst>
              </a:tr>
              <a:tr h="704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effectLst/>
                        </a:rPr>
                        <a:t>Not just a one off conversations </a:t>
                      </a:r>
                    </a:p>
                    <a:p>
                      <a:endParaRPr lang="en-GB" sz="1300" b="1" dirty="0">
                        <a:latin typeface="+mn-lt"/>
                      </a:endParaRPr>
                    </a:p>
                  </a:txBody>
                  <a:tcPr marL="68581" marR="68581" marT="34299" marB="3429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effectLst/>
                        </a:rPr>
                        <a:t>“It feels like they are just asking ‘cos they have to” “do you smoke? yes”-Want to quit?, No-The end”</a:t>
                      </a:r>
                    </a:p>
                    <a:p>
                      <a:endParaRPr lang="en-GB" sz="1300" dirty="0"/>
                    </a:p>
                  </a:txBody>
                  <a:tcPr marL="68581" marR="68581" marT="34299" marB="3429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529172"/>
                  </a:ext>
                </a:extLst>
              </a:tr>
              <a:tr h="704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effectLst/>
                        </a:rPr>
                        <a:t>Style and content- language is key to </a:t>
                      </a:r>
                    </a:p>
                    <a:p>
                      <a:endParaRPr lang="en-GB" sz="1300" b="1" dirty="0">
                        <a:latin typeface="+mn-lt"/>
                      </a:endParaRPr>
                    </a:p>
                  </a:txBody>
                  <a:tcPr marL="68581" marR="68581" marT="34299" marB="3429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kern="1200" dirty="0">
                          <a:effectLst/>
                        </a:rPr>
                        <a:t>The way you speak to someone is vital – don’t tell me ‘I must not smoke”, but “ Let’s see what stops you from stopping smoking and see how we can help you to give </a:t>
                      </a:r>
                      <a:endParaRPr lang="en-GB" sz="1300" dirty="0"/>
                    </a:p>
                  </a:txBody>
                  <a:tcPr marL="68581" marR="68581" marT="34299" marB="3429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04978"/>
                  </a:ext>
                </a:extLst>
              </a:tr>
              <a:tr h="87752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effectLst/>
                        </a:rPr>
                        <a:t>Involve people around them </a:t>
                      </a:r>
                      <a:endParaRPr lang="en-GB" sz="13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kern="1200" dirty="0">
                          <a:effectLst/>
                        </a:rPr>
                        <a:t>“She made a separate appointment for my husband and discussed the risks of second hand smoking to the baby… this made it seem so important, that I certainly wasn’t going to take any risks”</a:t>
                      </a:r>
                      <a:endParaRPr lang="en-GB" sz="1300" dirty="0"/>
                    </a:p>
                  </a:txBody>
                  <a:tcPr marL="68581" marR="68581" marT="34299" marB="3429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901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5DAAC-94DA-410D-B849-3167F167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10</a:t>
            </a:fld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9410-E76B-4F69-A34B-C20EE117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75" y="90145"/>
            <a:ext cx="7712182" cy="969831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GB" b="1" dirty="0"/>
            </a:br>
            <a:r>
              <a:rPr lang="en-GB" b="1" dirty="0">
                <a:solidFill>
                  <a:srgbClr val="9954CC"/>
                </a:solidFill>
              </a:rPr>
              <a:t>What</a:t>
            </a:r>
            <a:r>
              <a:rPr lang="en-GB" b="1" dirty="0"/>
              <a:t> </a:t>
            </a:r>
            <a:r>
              <a:rPr lang="en-GB" b="1" dirty="0">
                <a:solidFill>
                  <a:srgbClr val="9954CC"/>
                </a:solidFill>
              </a:rPr>
              <a:t>Health Visitors told us</a:t>
            </a:r>
            <a:br>
              <a:rPr lang="en-GB" b="1" dirty="0">
                <a:solidFill>
                  <a:srgbClr val="9954CC"/>
                </a:solidFill>
              </a:rPr>
            </a:br>
            <a:br>
              <a:rPr lang="en-GB" sz="1350" dirty="0">
                <a:solidFill>
                  <a:srgbClr val="850985"/>
                </a:solidFill>
              </a:rPr>
            </a:br>
            <a:r>
              <a:rPr lang="en-GB" b="1" dirty="0"/>
              <a:t> </a:t>
            </a:r>
            <a:r>
              <a:rPr lang="en-GB" sz="1600" i="1" dirty="0">
                <a:solidFill>
                  <a:srgbClr val="9954CC"/>
                </a:solidFill>
              </a:rPr>
              <a:t>Over 90% of health visitors  reported recording smoking status of pregnant women and new mothers</a:t>
            </a:r>
            <a:endParaRPr lang="en-GB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A3C578-CB53-41A3-B9A3-4572E0726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626" y="1726556"/>
            <a:ext cx="7846615" cy="33835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200" dirty="0"/>
              <a:t>80% received no handover information on women's smoking status or quit status</a:t>
            </a:r>
          </a:p>
          <a:p>
            <a:pPr>
              <a:defRPr/>
            </a:pPr>
            <a:r>
              <a:rPr lang="en-GB" sz="2200" dirty="0"/>
              <a:t>consider smoking as one of many conversations they are expected to have in limited time and contact </a:t>
            </a:r>
          </a:p>
          <a:p>
            <a:pPr>
              <a:defRPr/>
            </a:pPr>
            <a:r>
              <a:rPr lang="en-GB" sz="2200" dirty="0"/>
              <a:t>report they offer VBA “a</a:t>
            </a:r>
            <a:r>
              <a:rPr lang="en-GB" sz="2200" dirty="0">
                <a:ea typeface="Calibri" charset="0"/>
                <a:cs typeface="Times New Roman" charset="0"/>
              </a:rPr>
              <a:t>sk, advise and signpost”  generally to the GP or SSS if woman wants support to stop</a:t>
            </a:r>
          </a:p>
          <a:p>
            <a:pPr>
              <a:lnSpc>
                <a:spcPct val="107000"/>
              </a:lnSpc>
              <a:defRPr/>
            </a:pPr>
            <a:r>
              <a:rPr lang="en-GB" sz="2200" dirty="0">
                <a:ea typeface="Calibri" charset="0"/>
                <a:cs typeface="Times New Roman" charset="0"/>
              </a:rPr>
              <a:t>report second hand smoke conversation seems more acceptable</a:t>
            </a:r>
          </a:p>
          <a:p>
            <a:pPr>
              <a:defRPr/>
            </a:pPr>
            <a:r>
              <a:rPr lang="en-GB" sz="2200" dirty="0">
                <a:ea typeface="Calibri" charset="0"/>
                <a:cs typeface="Times New Roman" charset="0"/>
              </a:rPr>
              <a:t>feel that smoking isn’t always seen as the most important issue</a:t>
            </a:r>
          </a:p>
          <a:p>
            <a:pPr marL="160735" indent="-160735">
              <a:buFont typeface="Arial" charset="0"/>
              <a:buChar char="•"/>
              <a:defRPr/>
            </a:pPr>
            <a:endParaRPr lang="en-GB" dirty="0"/>
          </a:p>
          <a:p>
            <a:pPr marL="160735" indent="-160735"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B58FDE0-5081-40BB-9A41-88F7ED360389}"/>
              </a:ext>
            </a:extLst>
          </p:cNvPr>
          <p:cNvSpPr txBox="1">
            <a:spLocks/>
          </p:cNvSpPr>
          <p:nvPr/>
        </p:nvSpPr>
        <p:spPr>
          <a:xfrm>
            <a:off x="764274" y="4983062"/>
            <a:ext cx="7020709" cy="10968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68580" tIns="34290" rIns="68580" bIns="3429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350" dirty="0"/>
          </a:p>
          <a:p>
            <a:pPr algn="ctr">
              <a:defRPr/>
            </a:pPr>
            <a:endParaRPr lang="en-GB" sz="1350" b="0" dirty="0"/>
          </a:p>
          <a:p>
            <a:pPr algn="ctr">
              <a:defRPr/>
            </a:pPr>
            <a:r>
              <a:rPr lang="en-GB" sz="1600" dirty="0">
                <a:solidFill>
                  <a:srgbClr val="9954CC"/>
                </a:solidFill>
              </a:rPr>
              <a:t>95% of Health Visitors reported not using CO monitoring with pregnant women or new mothers </a:t>
            </a:r>
          </a:p>
          <a:p>
            <a:pPr algn="ctr">
              <a:defRPr/>
            </a:pPr>
            <a:r>
              <a:rPr lang="en-GB" sz="1600" dirty="0">
                <a:solidFill>
                  <a:srgbClr val="9954CC"/>
                </a:solidFill>
              </a:rPr>
              <a:t>93% of Health Visitors wanted more training on smoking in pregnancy and new mothers </a:t>
            </a:r>
            <a:endParaRPr lang="en-US" sz="1600" dirty="0">
              <a:solidFill>
                <a:srgbClr val="9954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1061-4A15-4147-9377-42AFB7B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11</a:t>
            </a:fld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>
            <a:extLst>
              <a:ext uri="{FF2B5EF4-FFF2-40B4-BE49-F238E27FC236}">
                <a16:creationId xmlns:a16="http://schemas.microsoft.com/office/drawing/2014/main" id="{BCC00BD5-8907-4A84-81C2-16CB9319B3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228" y="276225"/>
            <a:ext cx="8707772" cy="1141413"/>
          </a:xfrm>
          <a:solidFill>
            <a:schemeClr val="bg1"/>
          </a:solidFill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035" name="Title 1">
            <a:extLst>
              <a:ext uri="{FF2B5EF4-FFF2-40B4-BE49-F238E27FC236}">
                <a16:creationId xmlns:a16="http://schemas.microsoft.com/office/drawing/2014/main" id="{C08C9376-4489-4858-B5E7-3A4644D34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36524"/>
            <a:ext cx="8229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9954CC"/>
                </a:solidFill>
              </a:rPr>
              <a:t>Barriers and enablers </a:t>
            </a:r>
          </a:p>
        </p:txBody>
      </p:sp>
      <p:sp>
        <p:nvSpPr>
          <p:cNvPr id="44036" name="Text Placeholder 6">
            <a:extLst>
              <a:ext uri="{FF2B5EF4-FFF2-40B4-BE49-F238E27FC236}">
                <a16:creationId xmlns:a16="http://schemas.microsoft.com/office/drawing/2014/main" id="{69C7A338-A168-49BE-804E-97D5F408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862138"/>
            <a:ext cx="3751262" cy="585787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Barriers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3B6605-FAA4-481A-B668-82B7947EFF11}"/>
              </a:ext>
            </a:extLst>
          </p:cNvPr>
          <p:cNvSpPr txBox="1">
            <a:spLocks/>
          </p:cNvSpPr>
          <p:nvPr/>
        </p:nvSpPr>
        <p:spPr>
          <a:xfrm>
            <a:off x="630238" y="2703513"/>
            <a:ext cx="3751262" cy="340518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4000" dirty="0">
                <a:ea typeface="Calibri" charset="0"/>
                <a:cs typeface="Times New Roman" charset="0"/>
              </a:rPr>
              <a:t>Lack of time and resources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4000" dirty="0">
                <a:ea typeface="Calibri" charset="0"/>
                <a:cs typeface="Times New Roman" charset="0"/>
              </a:rPr>
              <a:t>Tick box to meet targets 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4000" dirty="0">
                <a:ea typeface="Calibri" charset="0"/>
                <a:cs typeface="Times New Roman" charset="0"/>
              </a:rPr>
              <a:t>Feeling that its not their role 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4000" dirty="0">
                <a:ea typeface="Calibri" charset="0"/>
                <a:cs typeface="Times New Roman" charset="0"/>
              </a:rPr>
              <a:t>Lack of training and knowledge 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4000" dirty="0">
                <a:ea typeface="Calibri" charset="0"/>
                <a:cs typeface="Times New Roman" charset="0"/>
              </a:rPr>
              <a:t>Unclear pathways for support 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4000" dirty="0">
                <a:ea typeface="Calibri" charset="0"/>
                <a:cs typeface="Times New Roman" charset="0"/>
              </a:rPr>
              <a:t>Professional view of the subject to whether they broach the conversation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4000" dirty="0">
                <a:ea typeface="Calibri" charset="0"/>
                <a:cs typeface="Times New Roman" charset="0"/>
              </a:rPr>
              <a:t>Concern about the trust and relationship 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4000" dirty="0">
                <a:ea typeface="Calibri" charset="0"/>
                <a:cs typeface="Times New Roman" charset="0"/>
              </a:rPr>
              <a:t>Normalisation of behaviours, conditions and practice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F9DFABE-A925-4423-A2A9-C8AC6D2DDD26}"/>
              </a:ext>
            </a:extLst>
          </p:cNvPr>
          <p:cNvSpPr txBox="1">
            <a:spLocks/>
          </p:cNvSpPr>
          <p:nvPr/>
        </p:nvSpPr>
        <p:spPr>
          <a:xfrm>
            <a:off x="4762500" y="2703513"/>
            <a:ext cx="3640138" cy="31003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1600" dirty="0">
                <a:ea typeface="Calibri" charset="0"/>
                <a:cs typeface="Times New Roman" charset="0"/>
              </a:rPr>
              <a:t>If the mum asks them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1600" dirty="0">
                <a:ea typeface="Calibri" charset="0"/>
                <a:cs typeface="Times New Roman" charset="0"/>
              </a:rPr>
              <a:t>If they have knowledge of pregnancy (</a:t>
            </a:r>
            <a:r>
              <a:rPr lang="en-GB" sz="1600" dirty="0" err="1">
                <a:ea typeface="Calibri" charset="0"/>
                <a:cs typeface="Times New Roman" charset="0"/>
              </a:rPr>
              <a:t>eg</a:t>
            </a:r>
            <a:r>
              <a:rPr lang="en-GB" sz="1600" dirty="0">
                <a:ea typeface="Calibri" charset="0"/>
                <a:cs typeface="Times New Roman" charset="0"/>
              </a:rPr>
              <a:t> previously a MW)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1600" dirty="0">
                <a:ea typeface="Calibri" charset="0"/>
                <a:cs typeface="Times New Roman" charset="0"/>
              </a:rPr>
              <a:t>Knowing smoking status on referral 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GB" sz="1600" dirty="0">
                <a:ea typeface="Calibri" charset="0"/>
                <a:cs typeface="Times New Roman" charset="0"/>
              </a:rPr>
              <a:t>Being able to offer CO testing</a:t>
            </a:r>
          </a:p>
          <a:p>
            <a:pPr marL="160735" indent="-160735">
              <a:lnSpc>
                <a:spcPct val="107000"/>
              </a:lnSpc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sz="1600" dirty="0">
                <a:ea typeface="Calibri" charset="0"/>
                <a:cs typeface="Times New Roman" charset="0"/>
              </a:rPr>
              <a:t>Leadership, so role seen as the ‘norm’ and ‘routine’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44039" name="Text Placeholder 6">
            <a:extLst>
              <a:ext uri="{FF2B5EF4-FFF2-40B4-BE49-F238E27FC236}">
                <a16:creationId xmlns:a16="http://schemas.microsoft.com/office/drawing/2014/main" id="{618F5D42-8260-457D-AC8C-7166BB8F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1862138"/>
            <a:ext cx="3640138" cy="585787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Enablers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6564C-F1CA-41FD-8B10-83E591D1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12</a:t>
            </a:fld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B22C-9DE2-4D57-9011-559DA663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78" y="1742364"/>
            <a:ext cx="7769272" cy="4939426"/>
          </a:xfrm>
        </p:spPr>
        <p:txBody>
          <a:bodyPr>
            <a:norm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200" dirty="0"/>
              <a:t>Knowledge and confidence to have a challenging conversation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200" dirty="0"/>
              <a:t>Face to face training to build knowledge and change practice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200" dirty="0"/>
              <a:t>CO monitors (important tool but not essential)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200" dirty="0"/>
              <a:t>Relationships with and confidence in other services</a:t>
            </a:r>
          </a:p>
          <a:p>
            <a:pPr marL="542925" indent="-542925"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en-GB" sz="2200" dirty="0"/>
              <a:t>Improved communications/information flow s between organisations</a:t>
            </a:r>
          </a:p>
          <a:p>
            <a:pPr marL="542925" indent="-542925"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en-GB" sz="2200" dirty="0"/>
              <a:t>Materials specifically for health visiting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200" dirty="0"/>
              <a:t>This being a priority within commissioning and provider organisations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97B59B-8D72-4389-B27A-B40A5784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03424" cy="977001"/>
          </a:xfrm>
        </p:spPr>
        <p:txBody>
          <a:bodyPr/>
          <a:lstStyle/>
          <a:p>
            <a:r>
              <a:rPr lang="en-GB" dirty="0">
                <a:solidFill>
                  <a:srgbClr val="9954CC"/>
                </a:solidFill>
              </a:rPr>
              <a:t>What do we need?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B3EC-5F90-4D6C-8801-9E532F9C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22D40-196E-49FF-BA02-6A82DB5F70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0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B22C-9DE2-4D57-9011-559DA663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48" y="847023"/>
            <a:ext cx="7886700" cy="4852219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400" b="1" dirty="0"/>
              <a:t>Design:</a:t>
            </a:r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dirty="0"/>
              <a:t>The key messages were:</a:t>
            </a:r>
          </a:p>
          <a:p>
            <a:pPr marL="0" indent="0">
              <a:buNone/>
            </a:pPr>
            <a:endParaRPr lang="en-GB" dirty="0"/>
          </a:p>
          <a:p>
            <a:pPr marL="539750" indent="-539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/>
              <a:t>training should be offered as part of a </a:t>
            </a:r>
            <a:r>
              <a:rPr lang="en-GB" b="1" dirty="0"/>
              <a:t>whole systems approach</a:t>
            </a:r>
          </a:p>
          <a:p>
            <a:pPr marL="539750" indent="-539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/>
              <a:t>the focus should be on </a:t>
            </a:r>
            <a:r>
              <a:rPr lang="en-GB" b="1" dirty="0"/>
              <a:t>very brief advice </a:t>
            </a:r>
            <a:r>
              <a:rPr lang="en-GB" dirty="0"/>
              <a:t>that uses time effectively</a:t>
            </a:r>
          </a:p>
          <a:p>
            <a:pPr marL="539750" indent="-539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/>
              <a:t>the need to increase professional </a:t>
            </a:r>
            <a:r>
              <a:rPr lang="en-GB" b="1" dirty="0"/>
              <a:t>knowledge of and confidence </a:t>
            </a:r>
            <a:r>
              <a:rPr lang="en-GB" dirty="0"/>
              <a:t>in the support available to support women to quit smoking</a:t>
            </a:r>
          </a:p>
          <a:p>
            <a:pPr marL="539750" indent="-539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/>
              <a:t>the need to enhance confidence to use a </a:t>
            </a:r>
            <a:r>
              <a:rPr lang="en-GB" b="1" dirty="0"/>
              <a:t>CO monitor </a:t>
            </a:r>
            <a:r>
              <a:rPr lang="en-GB" dirty="0"/>
              <a:t>as part of a brief intervention</a:t>
            </a:r>
          </a:p>
          <a:p>
            <a:pPr marL="539750" indent="-539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enhance </a:t>
            </a:r>
            <a:r>
              <a:rPr lang="en-GB" b="1" dirty="0"/>
              <a:t>confidence to have the conversation</a:t>
            </a:r>
          </a:p>
          <a:p>
            <a:pPr marL="539750" indent="-539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to build on existing skills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B3EC-5F90-4D6C-8801-9E532F9C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14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37B9E9-3C65-4FD5-A818-FA0FF273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72" y="15573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9954CC"/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98336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B22C-9DE2-4D57-9011-559DA663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1284"/>
            <a:ext cx="7886700" cy="47922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400" dirty="0"/>
              <a:t>The </a:t>
            </a:r>
            <a:r>
              <a:rPr lang="en-GB" sz="3400" b="1" dirty="0"/>
              <a:t>overall aim</a:t>
            </a:r>
            <a:r>
              <a:rPr lang="en-GB" sz="3400" dirty="0"/>
              <a:t> of the training is:</a:t>
            </a:r>
          </a:p>
          <a:p>
            <a:pPr marL="0" indent="0">
              <a:buNone/>
            </a:pPr>
            <a:endParaRPr lang="en-GB" sz="3400" dirty="0"/>
          </a:p>
          <a:p>
            <a:pPr marL="0" indent="5397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100" dirty="0"/>
              <a:t> to enable practice nurses and health visitors to identify those women</a:t>
            </a:r>
          </a:p>
          <a:p>
            <a:pPr marL="0" indent="5397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100" dirty="0"/>
              <a:t> who are smoking in pregnancy and early after birth, raise concern</a:t>
            </a:r>
          </a:p>
          <a:p>
            <a:pPr marL="0" indent="5397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100" dirty="0"/>
              <a:t> about the impact and refer to specialist support to quit smoking.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000" dirty="0"/>
              <a:t>The objectives are to support participants to:</a:t>
            </a:r>
          </a:p>
          <a:p>
            <a:pPr marL="539750" lvl="0" indent="-539750">
              <a:buFont typeface="Wingdings" panose="05000000000000000000" pitchFamily="2" charset="2"/>
              <a:buChar char="Ø"/>
            </a:pPr>
            <a:r>
              <a:rPr lang="en-GB" sz="3200" dirty="0"/>
              <a:t>understand the impact of smoking on foetal and child health</a:t>
            </a:r>
          </a:p>
          <a:p>
            <a:pPr marL="539750" lvl="0" indent="-539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be confident in assessing women’s CO levels and identifying those who smoke</a:t>
            </a:r>
          </a:p>
          <a:p>
            <a:pPr marL="539750" indent="-539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recognise the opportunities within their practice to undertake </a:t>
            </a:r>
            <a:r>
              <a:rPr lang="en-GB" sz="3200"/>
              <a:t>CO testing </a:t>
            </a:r>
            <a:r>
              <a:rPr lang="en-GB" sz="3200" dirty="0"/>
              <a:t>and deliver very brief advice 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en-GB" sz="3200" dirty="0"/>
              <a:t>be confident to support a pregnant woman / new mother to take action</a:t>
            </a:r>
          </a:p>
          <a:p>
            <a:pPr marL="539750" lvl="0" indent="-539750">
              <a:buFont typeface="Wingdings" panose="05000000000000000000" pitchFamily="2" charset="2"/>
              <a:buChar char="Ø"/>
            </a:pPr>
            <a:r>
              <a:rPr lang="en-GB" sz="3200" dirty="0"/>
              <a:t>be aware of support available and how to access this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97B59B-8D72-4389-B27A-B40A5784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73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9954CC"/>
                </a:solidFill>
              </a:rPr>
              <a:t>Aims and Objectives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B3EC-5F90-4D6C-8801-9E532F9C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11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B22C-9DE2-4D57-9011-559DA663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4" y="1325572"/>
            <a:ext cx="8563776" cy="540694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100" b="1" dirty="0"/>
              <a:t>Post training</a:t>
            </a:r>
            <a:r>
              <a:rPr lang="en-GB" sz="5100" dirty="0"/>
              <a:t> participants reported what had been most beneficial: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4200" dirty="0"/>
              <a:t>“Top tips for awkward questions.”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200" dirty="0"/>
              <a:t>“Role play for something so emotional”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200" dirty="0"/>
              <a:t>“Learning about the effects of smoking and second-hand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/>
              <a:t>  smoking”</a:t>
            </a:r>
          </a:p>
          <a:p>
            <a:pPr marL="0" indent="0">
              <a:buNone/>
            </a:pPr>
            <a:r>
              <a:rPr lang="en-GB" sz="4200" dirty="0"/>
              <a:t>“Real life situations and how to manage them.”</a:t>
            </a:r>
          </a:p>
          <a:p>
            <a:pPr marL="0" indent="0">
              <a:buNone/>
            </a:pPr>
            <a:r>
              <a:rPr lang="en-GB" sz="4200" dirty="0"/>
              <a:t>“Practice scenarios.”</a:t>
            </a:r>
          </a:p>
          <a:p>
            <a:pPr marL="0" indent="0">
              <a:buNone/>
            </a:pPr>
            <a:r>
              <a:rPr lang="en-GB" sz="4200" dirty="0"/>
              <a:t>Use of CO monitors and results.”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4200" dirty="0"/>
              <a:t>“How to have a difficult conversation.”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4200" dirty="0"/>
              <a:t>“Language to use for best effect.”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B3EC-5F90-4D6C-8801-9E532F9C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22D40-196E-49FF-BA02-6A82DB5F70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C1DCAB-94BD-4771-896C-B3649455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14" y="202874"/>
            <a:ext cx="8014836" cy="137240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954CC"/>
                </a:solidFill>
              </a:rPr>
              <a:t>Evaluation of Local Pilot Sites</a:t>
            </a:r>
            <a:br>
              <a:rPr lang="en-GB" sz="3600" dirty="0">
                <a:solidFill>
                  <a:srgbClr val="9954CC"/>
                </a:solidFill>
              </a:rPr>
            </a:br>
            <a:endParaRPr lang="en-GB" sz="3600" dirty="0">
              <a:solidFill>
                <a:srgbClr val="9954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7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B22C-9DE2-4D57-9011-559DA663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4" y="1363662"/>
            <a:ext cx="8486774" cy="5296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Pledges made</a:t>
            </a:r>
            <a:r>
              <a:rPr lang="en-GB" dirty="0"/>
              <a:t> by participants included: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“Be clear and consistent with messages.”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“To use the CO monitor and make referrals.”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“I will start screening at the first post natal visit.”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“I am going to monitor everyone at new visits. 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“I will have a conversation about smoking at my visits.”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B3EC-5F90-4D6C-8801-9E532F9C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22D40-196E-49FF-BA02-6A82DB5F70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A61B4B-04D6-4E5F-9CA8-794E8E82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14" y="15574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954CC"/>
                </a:solidFill>
              </a:rPr>
              <a:t>Evaluation of Local Pilot Sites</a:t>
            </a:r>
            <a:br>
              <a:rPr lang="en-GB" sz="3600" dirty="0">
                <a:solidFill>
                  <a:srgbClr val="9954CC"/>
                </a:solidFill>
              </a:rPr>
            </a:br>
            <a:endParaRPr lang="en-GB" sz="3600" dirty="0">
              <a:solidFill>
                <a:srgbClr val="9954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8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B3EC-5F90-4D6C-8801-9E532F9C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22D40-196E-49FF-BA02-6A82DB5F70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46C582-574D-4C97-B702-1EFFBC241093}"/>
              </a:ext>
            </a:extLst>
          </p:cNvPr>
          <p:cNvSpPr txBox="1">
            <a:spLocks/>
          </p:cNvSpPr>
          <p:nvPr/>
        </p:nvSpPr>
        <p:spPr>
          <a:xfrm>
            <a:off x="500514" y="75501"/>
            <a:ext cx="7125079" cy="102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9CC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954CC"/>
                </a:solidFill>
              </a:rPr>
              <a:t>Training the Trainer - Pilot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F5E0A0-D9FB-491F-85D1-6A5B7141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4" y="1097339"/>
            <a:ext cx="7886700" cy="43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434975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Aim</a:t>
            </a:r>
          </a:p>
          <a:p>
            <a:pPr marL="0" marR="434975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enable participants to be confident to deliver very brief advice training to public health nurses.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participants to: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the impact of smoking on foetal and child health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the national context regarding smoking in pregnancy and beyond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an understanding of how the training was developed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recognise the opportunities, within health visiting and practice nursing, to deliver very brief advice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confident to deliver training utilising the resources provided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4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B22C-9DE2-4D57-9011-559DA663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78" y="1742364"/>
            <a:ext cx="7769272" cy="4939426"/>
          </a:xfrm>
        </p:spPr>
        <p:txBody>
          <a:bodyPr>
            <a:norm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200" dirty="0">
                <a:highlight>
                  <a:srgbClr val="FFFF00"/>
                </a:highlight>
              </a:rPr>
              <a:t>Knowledge and confidence to have a challenging conversation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200" dirty="0">
                <a:highlight>
                  <a:srgbClr val="00FF00"/>
                </a:highlight>
              </a:rPr>
              <a:t>Face to face training to build knowledge and change practice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200" dirty="0">
                <a:highlight>
                  <a:srgbClr val="FFFF00"/>
                </a:highlight>
              </a:rPr>
              <a:t>CO monitors (important tool but not essential)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200" dirty="0">
                <a:highlight>
                  <a:srgbClr val="FFFF00"/>
                </a:highlight>
              </a:rPr>
              <a:t>Relationships with and confidence in other services</a:t>
            </a:r>
          </a:p>
          <a:p>
            <a:pPr marL="542925" indent="-542925"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en-GB" sz="2200" dirty="0">
                <a:highlight>
                  <a:srgbClr val="FFFF00"/>
                </a:highlight>
              </a:rPr>
              <a:t>Improved communications/information flow s between organisations</a:t>
            </a:r>
          </a:p>
          <a:p>
            <a:pPr marL="542925" indent="-542925"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en-GB" sz="2200" dirty="0">
                <a:highlight>
                  <a:srgbClr val="00FF00"/>
                </a:highlight>
              </a:rPr>
              <a:t>Materials specifically for health visiting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200" dirty="0">
                <a:highlight>
                  <a:srgbClr val="FF0000"/>
                </a:highlight>
              </a:rPr>
              <a:t>This being a priority within commissioning and provider organisations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97B59B-8D72-4389-B27A-B40A5784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03424" cy="977001"/>
          </a:xfrm>
        </p:spPr>
        <p:txBody>
          <a:bodyPr/>
          <a:lstStyle/>
          <a:p>
            <a:r>
              <a:rPr lang="en-GB" dirty="0">
                <a:solidFill>
                  <a:srgbClr val="9954CC"/>
                </a:solidFill>
              </a:rPr>
              <a:t>What Next?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B3EC-5F90-4D6C-8801-9E532F9C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22D40-196E-49FF-BA02-6A82DB5F70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338F6-4D0F-42D8-8439-05ACFED58169}"/>
              </a:ext>
            </a:extLst>
          </p:cNvPr>
          <p:cNvSpPr txBox="1"/>
          <p:nvPr/>
        </p:nvSpPr>
        <p:spPr>
          <a:xfrm>
            <a:off x="1031846" y="1191237"/>
            <a:ext cx="723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178CE-B616-4C61-B056-5A45FDCC1829}"/>
              </a:ext>
            </a:extLst>
          </p:cNvPr>
          <p:cNvSpPr txBox="1"/>
          <p:nvPr/>
        </p:nvSpPr>
        <p:spPr>
          <a:xfrm>
            <a:off x="1359016" y="1742364"/>
            <a:ext cx="7231310" cy="36000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Knowledge and confidence to have a challenging conversation</a:t>
            </a:r>
            <a:endParaRPr lang="en-GB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01D7C-6CDD-42B1-A060-7A98DEF5D9E8}"/>
              </a:ext>
            </a:extLst>
          </p:cNvPr>
          <p:cNvSpPr txBox="1"/>
          <p:nvPr/>
        </p:nvSpPr>
        <p:spPr>
          <a:xfrm>
            <a:off x="1359017" y="2579616"/>
            <a:ext cx="5570289" cy="36000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CO  monitors (important tool but not essential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11583-9836-4BB9-B5BB-1E5FDD7923BA}"/>
              </a:ext>
            </a:extLst>
          </p:cNvPr>
          <p:cNvSpPr txBox="1"/>
          <p:nvPr/>
        </p:nvSpPr>
        <p:spPr>
          <a:xfrm>
            <a:off x="1359016" y="3040090"/>
            <a:ext cx="6123964" cy="36000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Relationships with and confidence in other services</a:t>
            </a:r>
            <a:endParaRPr lang="en-GB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D45DC-6690-43ED-A42D-3A68C0ADEB0A}"/>
              </a:ext>
            </a:extLst>
          </p:cNvPr>
          <p:cNvSpPr txBox="1"/>
          <p:nvPr/>
        </p:nvSpPr>
        <p:spPr>
          <a:xfrm>
            <a:off x="1363202" y="3457911"/>
            <a:ext cx="6535024" cy="64800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Improved communications/information flows between </a:t>
            </a:r>
            <a:r>
              <a:rPr lang="en-US" sz="2200" dirty="0" err="1"/>
              <a:t>organisations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2193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DE353B02-08B7-4805-AD0E-29944B1A3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0"/>
          <a:stretch>
            <a:fillRect/>
          </a:stretch>
        </p:blipFill>
        <p:spPr bwMode="auto">
          <a:xfrm>
            <a:off x="5349711" y="845263"/>
            <a:ext cx="2492740" cy="37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97D47C-93CF-418E-9F4B-0EBA79C5F96B}"/>
              </a:ext>
            </a:extLst>
          </p:cNvPr>
          <p:cNvSpPr/>
          <p:nvPr/>
        </p:nvSpPr>
        <p:spPr>
          <a:xfrm>
            <a:off x="715277" y="78539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is the 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most important modifiable risk factor </a:t>
            </a:r>
            <a:r>
              <a:rPr lang="en-US" alt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pregnancy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004477-9B9A-45A7-9640-2BC6A2F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D40-196E-49FF-BA02-6A82DB5F704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28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20F16-4F2C-4D8C-BEE6-406A5825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/>
          </a:p>
          <a:p>
            <a:endParaRPr lang="en-GB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860D0B-EC95-4D4F-9D6F-46724B986BBE}"/>
              </a:ext>
            </a:extLst>
          </p:cNvPr>
          <p:cNvSpPr txBox="1">
            <a:spLocks/>
          </p:cNvSpPr>
          <p:nvPr/>
        </p:nvSpPr>
        <p:spPr bwMode="auto">
          <a:xfrm>
            <a:off x="0" y="-6350"/>
            <a:ext cx="9144000" cy="5129213"/>
          </a:xfrm>
          <a:prstGeom prst="rect">
            <a:avLst/>
          </a:prstGeom>
          <a:solidFill>
            <a:srgbClr val="7A4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GB" altLang="en-US" sz="4000">
                <a:solidFill>
                  <a:srgbClr val="92D050"/>
                </a:solidFill>
              </a:rPr>
            </a:br>
            <a:br>
              <a:rPr lang="en-GB" altLang="en-US" sz="4000">
                <a:solidFill>
                  <a:srgbClr val="92D050"/>
                </a:solidFill>
              </a:rPr>
            </a:br>
            <a:br>
              <a:rPr lang="en-GB" altLang="en-US" sz="4000">
                <a:solidFill>
                  <a:srgbClr val="92D050"/>
                </a:solidFill>
              </a:rPr>
            </a:br>
            <a:br>
              <a:rPr lang="en-GB" altLang="en-US" sz="4000">
                <a:solidFill>
                  <a:srgbClr val="92D050"/>
                </a:solidFill>
              </a:rPr>
            </a:br>
            <a:endParaRPr lang="en-GB" altLang="en-US" sz="4000">
              <a:solidFill>
                <a:srgbClr val="92D05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A75366C-F5C0-47D5-88BA-BD3A5770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"/>
          <a:stretch>
            <a:fillRect/>
          </a:stretch>
        </p:blipFill>
        <p:spPr bwMode="auto">
          <a:xfrm>
            <a:off x="76303" y="5221434"/>
            <a:ext cx="6599237" cy="135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124F0494-6C06-4263-940C-8B79E74520BE}"/>
              </a:ext>
            </a:extLst>
          </p:cNvPr>
          <p:cNvSpPr txBox="1">
            <a:spLocks/>
          </p:cNvSpPr>
          <p:nvPr/>
        </p:nvSpPr>
        <p:spPr>
          <a:xfrm>
            <a:off x="733425" y="182324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50">
                <a:solidFill>
                  <a:srgbClr val="00AE9E"/>
                </a:solidFill>
                <a:latin typeface="+mj-lt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algn="ctr" defTabSz="914400" eaLnBrk="1" hangingPunct="1"/>
            <a:r>
              <a:rPr lang="en-GB" altLang="en-US">
                <a:solidFill>
                  <a:srgbClr val="99CC00"/>
                </a:solidFill>
              </a:rPr>
              <a:t>Thank you</a:t>
            </a:r>
            <a:br>
              <a:rPr lang="en-GB" altLang="en-US">
                <a:solidFill>
                  <a:srgbClr val="99CC00"/>
                </a:solidFill>
              </a:rPr>
            </a:br>
            <a:r>
              <a:rPr lang="en-GB" altLang="en-US">
                <a:solidFill>
                  <a:srgbClr val="99CC00"/>
                </a:solidFill>
              </a:rPr>
              <a:t>Any questions?</a:t>
            </a:r>
            <a:endParaRPr lang="en-GB" altLang="en-US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980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1">
            <a:extLst>
              <a:ext uri="{FF2B5EF4-FFF2-40B4-BE49-F238E27FC236}">
                <a16:creationId xmlns:a16="http://schemas.microsoft.com/office/drawing/2014/main" id="{92B00706-56B0-4D45-9BC8-AE200165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6467475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Reference: 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PHE (2015) Reducing infant mortality in London: An evidence based resource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Picture credits: 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 Marilena Korkodilos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16BC48-4622-4EA9-9770-CF5BFE3EE642}"/>
              </a:ext>
            </a:extLst>
          </p:cNvPr>
          <p:cNvSpPr txBox="1">
            <a:spLocks/>
          </p:cNvSpPr>
          <p:nvPr/>
        </p:nvSpPr>
        <p:spPr>
          <a:xfrm>
            <a:off x="125129" y="322263"/>
            <a:ext cx="5265018" cy="665162"/>
          </a:xfrm>
          <a:prstGeom prst="rect">
            <a:avLst/>
          </a:prstGeom>
        </p:spPr>
        <p:txBody>
          <a:bodyPr lIns="0" tIns="0" rIns="0" bIns="0" anchor="ctr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ヒラギノ角ゴ Pro W3" pitchFamily="84" charset="-128"/>
                <a:cs typeface="+mj-cs"/>
              </a:rPr>
              <a:t>               </a:t>
            </a: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9954CC"/>
                </a:solidFill>
                <a:effectLst/>
                <a:uLnTx/>
                <a:uFillTx/>
                <a:latin typeface="Calibri Light" panose="020F0302020204030204" pitchFamily="34" charset="0"/>
                <a:ea typeface="ヒラギノ角ゴ Pro W3" pitchFamily="84" charset="-128"/>
                <a:cs typeface="+mj-cs"/>
              </a:rPr>
              <a:t>Smoking in pregnancy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91787-687D-4FAC-AAD8-BBC437132F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408" y="1152065"/>
            <a:ext cx="4892379" cy="515076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>
            <a:extLst>
              <a:ext uri="{FF2B5EF4-FFF2-40B4-BE49-F238E27FC236}">
                <a16:creationId xmlns:a16="http://schemas.microsoft.com/office/drawing/2014/main" id="{C670E182-611E-4624-8A26-0A61DABAB2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" y="461963"/>
          <a:ext cx="8680450" cy="613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3" imgW="8020016" imgH="5667355" progId="AcroExch.Document.DC">
                  <p:embed/>
                </p:oleObj>
              </mc:Choice>
              <mc:Fallback>
                <p:oleObj name="Acrobat Document" r:id="rId3" imgW="8020016" imgH="5667355" progId="AcroExch.Document.DC">
                  <p:embed/>
                  <p:pic>
                    <p:nvPicPr>
                      <p:cNvPr id="19458" name="Object 3">
                        <a:extLst>
                          <a:ext uri="{FF2B5EF4-FFF2-40B4-BE49-F238E27FC236}">
                            <a16:creationId xmlns:a16="http://schemas.microsoft.com/office/drawing/2014/main" id="{C670E182-611E-4624-8A26-0A61DABAB2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461963"/>
                        <a:ext cx="8680450" cy="613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Giving every child the best start in life: A public health approach.  Early Years Children's Health, Transition to Transformation 7th February 2017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221962" cy="648072"/>
          </a:xfrm>
        </p:spPr>
        <p:txBody>
          <a:bodyPr>
            <a:normAutofit/>
          </a:bodyPr>
          <a:lstStyle/>
          <a:p>
            <a:r>
              <a:rPr lang="en-GB" sz="2800" dirty="0"/>
              <a:t>Prevention pathway: preconception to 6-8 weeks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6450003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5</a:t>
            </a:r>
          </a:p>
        </p:txBody>
      </p:sp>
      <p:sp>
        <p:nvSpPr>
          <p:cNvPr id="41" name="Footer Placeholder 4"/>
          <p:cNvSpPr txBox="1">
            <a:spLocks/>
          </p:cNvSpPr>
          <p:nvPr/>
        </p:nvSpPr>
        <p:spPr>
          <a:xfrm>
            <a:off x="993283" y="6304170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173038" indent="0"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marL="1730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2" descr="C:\Users\Lucy.Pylypiw\Downloads\6.1682_PHE_CP_Health Matters - early years_online 960x640 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t="11820"/>
          <a:stretch/>
        </p:blipFill>
        <p:spPr bwMode="auto">
          <a:xfrm>
            <a:off x="1603074" y="908720"/>
            <a:ext cx="588746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56773" y="1523334"/>
            <a:ext cx="1980455" cy="1217171"/>
          </a:xfrm>
          <a:prstGeom prst="roundRect">
            <a:avLst/>
          </a:prstGeom>
          <a:solidFill>
            <a:srgbClr val="8CB8C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Promote contraceptive choices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70447" y="4849768"/>
            <a:ext cx="2897498" cy="1277844"/>
          </a:xfrm>
          <a:prstGeom prst="roundRect">
            <a:avLst/>
          </a:prstGeom>
          <a:solidFill>
            <a:srgbClr val="8CB8C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84" charset="-128"/>
                <a:cs typeface="+mn-cs"/>
              </a:rPr>
              <a:t>Promote healthy behaviours and reduce risk factors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55976" y="4931472"/>
            <a:ext cx="2304256" cy="1017808"/>
          </a:xfrm>
          <a:prstGeom prst="roundRect">
            <a:avLst/>
          </a:prstGeom>
          <a:solidFill>
            <a:srgbClr val="8CB8C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84" charset="-128"/>
                <a:cs typeface="+mn-cs"/>
              </a:rPr>
              <a:t>Screening and immunisations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6630" y="3068960"/>
            <a:ext cx="2304256" cy="1296144"/>
          </a:xfrm>
          <a:prstGeom prst="roundRect">
            <a:avLst/>
          </a:prstGeom>
          <a:solidFill>
            <a:srgbClr val="8CB8C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preconception health and care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92280" y="3334652"/>
            <a:ext cx="1864625" cy="2758644"/>
          </a:xfrm>
          <a:prstGeom prst="roundRect">
            <a:avLst/>
          </a:prstGeom>
          <a:solidFill>
            <a:srgbClr val="8CB8C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84" charset="-128"/>
                <a:cs typeface="+mn-cs"/>
              </a:rPr>
              <a:t>Improve postnatal care and transition to health visiting / early years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60905" y="4743839"/>
            <a:ext cx="553216" cy="1245982"/>
            <a:chOff x="5828143" y="2743509"/>
            <a:chExt cx="814567" cy="1934741"/>
          </a:xfrm>
          <a:solidFill>
            <a:srgbClr val="00AE9E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5828143" y="2743509"/>
              <a:ext cx="814567" cy="1934741"/>
              <a:chOff x="5828143" y="2743509"/>
              <a:chExt cx="814567" cy="1934741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 flipH="1">
                <a:off x="5867749" y="2743509"/>
                <a:ext cx="725135" cy="1934741"/>
                <a:chOff x="7138724" y="2724734"/>
                <a:chExt cx="1210319" cy="3229264"/>
              </a:xfrm>
              <a:grpFill/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7138724" y="2724734"/>
                  <a:ext cx="1210319" cy="3229264"/>
                  <a:chOff x="6539439" y="3128334"/>
                  <a:chExt cx="1210319" cy="3229264"/>
                </a:xfrm>
                <a:grpFill/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6539439" y="3128334"/>
                    <a:ext cx="1192427" cy="3229264"/>
                    <a:chOff x="7702188" y="2640360"/>
                    <a:chExt cx="1192427" cy="3229264"/>
                  </a:xfrm>
                  <a:grpFill/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8011135" y="2640360"/>
                      <a:ext cx="576064" cy="576064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B09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" name="Trapezoid 2065"/>
                    <p:cNvSpPr/>
                    <p:nvPr/>
                  </p:nvSpPr>
                  <p:spPr>
                    <a:xfrm>
                      <a:off x="7720345" y="3553269"/>
                      <a:ext cx="1174270" cy="1415984"/>
                    </a:xfrm>
                    <a:custGeom>
                      <a:avLst/>
                      <a:gdLst>
                        <a:gd name="connsiteX0" fmla="*/ 0 w 1230868"/>
                        <a:gd name="connsiteY0" fmla="*/ 1342832 h 1342832"/>
                        <a:gd name="connsiteX1" fmla="*/ 307717 w 1230868"/>
                        <a:gd name="connsiteY1" fmla="*/ 0 h 1342832"/>
                        <a:gd name="connsiteX2" fmla="*/ 923151 w 1230868"/>
                        <a:gd name="connsiteY2" fmla="*/ 0 h 1342832"/>
                        <a:gd name="connsiteX3" fmla="*/ 1230868 w 1230868"/>
                        <a:gd name="connsiteY3" fmla="*/ 1342832 h 1342832"/>
                        <a:gd name="connsiteX4" fmla="*/ 0 w 1230868"/>
                        <a:gd name="connsiteY4" fmla="*/ 1342832 h 1342832"/>
                        <a:gd name="connsiteX0" fmla="*/ 0 w 1230868"/>
                        <a:gd name="connsiteY0" fmla="*/ 1386724 h 1386724"/>
                        <a:gd name="connsiteX1" fmla="*/ 388185 w 1230868"/>
                        <a:gd name="connsiteY1" fmla="*/ 0 h 1386724"/>
                        <a:gd name="connsiteX2" fmla="*/ 923151 w 1230868"/>
                        <a:gd name="connsiteY2" fmla="*/ 43892 h 1386724"/>
                        <a:gd name="connsiteX3" fmla="*/ 1230868 w 1230868"/>
                        <a:gd name="connsiteY3" fmla="*/ 1386724 h 1386724"/>
                        <a:gd name="connsiteX4" fmla="*/ 0 w 1230868"/>
                        <a:gd name="connsiteY4" fmla="*/ 1386724 h 1386724"/>
                        <a:gd name="connsiteX0" fmla="*/ 0 w 1230868"/>
                        <a:gd name="connsiteY0" fmla="*/ 1415984 h 1415984"/>
                        <a:gd name="connsiteX1" fmla="*/ 388185 w 1230868"/>
                        <a:gd name="connsiteY1" fmla="*/ 29260 h 1415984"/>
                        <a:gd name="connsiteX2" fmla="*/ 879260 w 1230868"/>
                        <a:gd name="connsiteY2" fmla="*/ 0 h 1415984"/>
                        <a:gd name="connsiteX3" fmla="*/ 1230868 w 1230868"/>
                        <a:gd name="connsiteY3" fmla="*/ 1415984 h 1415984"/>
                        <a:gd name="connsiteX4" fmla="*/ 0 w 1230868"/>
                        <a:gd name="connsiteY4" fmla="*/ 1415984 h 14159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0868" h="1415984">
                          <a:moveTo>
                            <a:pt x="0" y="1415984"/>
                          </a:moveTo>
                          <a:lnTo>
                            <a:pt x="388185" y="29260"/>
                          </a:lnTo>
                          <a:lnTo>
                            <a:pt x="879260" y="0"/>
                          </a:lnTo>
                          <a:lnTo>
                            <a:pt x="1230868" y="1415984"/>
                          </a:lnTo>
                          <a:lnTo>
                            <a:pt x="0" y="1415984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rgbClr val="00B09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7702188" y="3300135"/>
                      <a:ext cx="527768" cy="736345"/>
                      <a:chOff x="7647333" y="3309822"/>
                      <a:chExt cx="527768" cy="736345"/>
                    </a:xfrm>
                    <a:grpFill/>
                  </p:grpSpPr>
                  <p:sp>
                    <p:nvSpPr>
                      <p:cNvPr id="43" name="Oval 60"/>
                      <p:cNvSpPr/>
                      <p:nvPr/>
                    </p:nvSpPr>
                    <p:spPr>
                      <a:xfrm>
                        <a:off x="7706246" y="3309822"/>
                        <a:ext cx="468855" cy="314275"/>
                      </a:xfrm>
                      <a:custGeom>
                        <a:avLst/>
                        <a:gdLst>
                          <a:gd name="connsiteX0" fmla="*/ 0 w 633681"/>
                          <a:gd name="connsiteY0" fmla="*/ 237624 h 475247"/>
                          <a:gd name="connsiteX1" fmla="*/ 316841 w 633681"/>
                          <a:gd name="connsiteY1" fmla="*/ 0 h 475247"/>
                          <a:gd name="connsiteX2" fmla="*/ 633682 w 633681"/>
                          <a:gd name="connsiteY2" fmla="*/ 237624 h 475247"/>
                          <a:gd name="connsiteX3" fmla="*/ 316841 w 633681"/>
                          <a:gd name="connsiteY3" fmla="*/ 475248 h 475247"/>
                          <a:gd name="connsiteX4" fmla="*/ 0 w 633681"/>
                          <a:gd name="connsiteY4" fmla="*/ 237624 h 475247"/>
                          <a:gd name="connsiteX0" fmla="*/ 0 w 573298"/>
                          <a:gd name="connsiteY0" fmla="*/ 289838 h 476481"/>
                          <a:gd name="connsiteX1" fmla="*/ 256457 w 573298"/>
                          <a:gd name="connsiteY1" fmla="*/ 456 h 476481"/>
                          <a:gd name="connsiteX2" fmla="*/ 573298 w 573298"/>
                          <a:gd name="connsiteY2" fmla="*/ 238080 h 476481"/>
                          <a:gd name="connsiteX3" fmla="*/ 256457 w 573298"/>
                          <a:gd name="connsiteY3" fmla="*/ 475704 h 476481"/>
                          <a:gd name="connsiteX4" fmla="*/ 0 w 573298"/>
                          <a:gd name="connsiteY4" fmla="*/ 289838 h 476481"/>
                          <a:gd name="connsiteX0" fmla="*/ 8328 w 581626"/>
                          <a:gd name="connsiteY0" fmla="*/ 294249 h 480521"/>
                          <a:gd name="connsiteX1" fmla="*/ 81018 w 581626"/>
                          <a:gd name="connsiteY1" fmla="*/ 98826 h 480521"/>
                          <a:gd name="connsiteX2" fmla="*/ 264785 w 581626"/>
                          <a:gd name="connsiteY2" fmla="*/ 4867 h 480521"/>
                          <a:gd name="connsiteX3" fmla="*/ 581626 w 581626"/>
                          <a:gd name="connsiteY3" fmla="*/ 242491 h 480521"/>
                          <a:gd name="connsiteX4" fmla="*/ 264785 w 581626"/>
                          <a:gd name="connsiteY4" fmla="*/ 480115 h 480521"/>
                          <a:gd name="connsiteX5" fmla="*/ 8328 w 581626"/>
                          <a:gd name="connsiteY5" fmla="*/ 294249 h 480521"/>
                          <a:gd name="connsiteX0" fmla="*/ 8785 w 582083"/>
                          <a:gd name="connsiteY0" fmla="*/ 294249 h 451347"/>
                          <a:gd name="connsiteX1" fmla="*/ 81475 w 582083"/>
                          <a:gd name="connsiteY1" fmla="*/ 98826 h 451347"/>
                          <a:gd name="connsiteX2" fmla="*/ 265242 w 582083"/>
                          <a:gd name="connsiteY2" fmla="*/ 4867 h 451347"/>
                          <a:gd name="connsiteX3" fmla="*/ 582083 w 582083"/>
                          <a:gd name="connsiteY3" fmla="*/ 242491 h 451347"/>
                          <a:gd name="connsiteX4" fmla="*/ 272558 w 582083"/>
                          <a:gd name="connsiteY4" fmla="*/ 450854 h 451347"/>
                          <a:gd name="connsiteX5" fmla="*/ 8785 w 582083"/>
                          <a:gd name="connsiteY5" fmla="*/ 294249 h 451347"/>
                          <a:gd name="connsiteX0" fmla="*/ 8785 w 582083"/>
                          <a:gd name="connsiteY0" fmla="*/ 280000 h 437098"/>
                          <a:gd name="connsiteX1" fmla="*/ 81475 w 582083"/>
                          <a:gd name="connsiteY1" fmla="*/ 84577 h 437098"/>
                          <a:gd name="connsiteX2" fmla="*/ 248347 w 582083"/>
                          <a:gd name="connsiteY2" fmla="*/ 5831 h 437098"/>
                          <a:gd name="connsiteX3" fmla="*/ 582083 w 582083"/>
                          <a:gd name="connsiteY3" fmla="*/ 228242 h 437098"/>
                          <a:gd name="connsiteX4" fmla="*/ 272558 w 582083"/>
                          <a:gd name="connsiteY4" fmla="*/ 436605 h 437098"/>
                          <a:gd name="connsiteX5" fmla="*/ 8785 w 582083"/>
                          <a:gd name="connsiteY5" fmla="*/ 280000 h 437098"/>
                          <a:gd name="connsiteX0" fmla="*/ 8785 w 582083"/>
                          <a:gd name="connsiteY0" fmla="*/ 280000 h 437098"/>
                          <a:gd name="connsiteX1" fmla="*/ 81475 w 582083"/>
                          <a:gd name="connsiteY1" fmla="*/ 84577 h 437098"/>
                          <a:gd name="connsiteX2" fmla="*/ 253573 w 582083"/>
                          <a:gd name="connsiteY2" fmla="*/ 5831 h 437098"/>
                          <a:gd name="connsiteX3" fmla="*/ 582083 w 582083"/>
                          <a:gd name="connsiteY3" fmla="*/ 228242 h 437098"/>
                          <a:gd name="connsiteX4" fmla="*/ 272558 w 582083"/>
                          <a:gd name="connsiteY4" fmla="*/ 436605 h 437098"/>
                          <a:gd name="connsiteX5" fmla="*/ 8785 w 582083"/>
                          <a:gd name="connsiteY5" fmla="*/ 280000 h 437098"/>
                          <a:gd name="connsiteX0" fmla="*/ 8785 w 519353"/>
                          <a:gd name="connsiteY0" fmla="*/ 274798 h 435094"/>
                          <a:gd name="connsiteX1" fmla="*/ 81475 w 519353"/>
                          <a:gd name="connsiteY1" fmla="*/ 79375 h 435094"/>
                          <a:gd name="connsiteX2" fmla="*/ 253573 w 519353"/>
                          <a:gd name="connsiteY2" fmla="*/ 629 h 435094"/>
                          <a:gd name="connsiteX3" fmla="*/ 519353 w 519353"/>
                          <a:gd name="connsiteY3" fmla="*/ 114785 h 435094"/>
                          <a:gd name="connsiteX4" fmla="*/ 272558 w 519353"/>
                          <a:gd name="connsiteY4" fmla="*/ 431403 h 435094"/>
                          <a:gd name="connsiteX5" fmla="*/ 8785 w 519353"/>
                          <a:gd name="connsiteY5" fmla="*/ 274798 h 435094"/>
                          <a:gd name="connsiteX0" fmla="*/ 9321 w 514662"/>
                          <a:gd name="connsiteY0" fmla="*/ 297415 h 436794"/>
                          <a:gd name="connsiteX1" fmla="*/ 76784 w 514662"/>
                          <a:gd name="connsiteY1" fmla="*/ 79375 h 436794"/>
                          <a:gd name="connsiteX2" fmla="*/ 248882 w 514662"/>
                          <a:gd name="connsiteY2" fmla="*/ 629 h 436794"/>
                          <a:gd name="connsiteX3" fmla="*/ 514662 w 514662"/>
                          <a:gd name="connsiteY3" fmla="*/ 114785 h 436794"/>
                          <a:gd name="connsiteX4" fmla="*/ 267867 w 514662"/>
                          <a:gd name="connsiteY4" fmla="*/ 431403 h 436794"/>
                          <a:gd name="connsiteX5" fmla="*/ 9321 w 514662"/>
                          <a:gd name="connsiteY5" fmla="*/ 297415 h 436794"/>
                          <a:gd name="connsiteX0" fmla="*/ 8306 w 524102"/>
                          <a:gd name="connsiteY0" fmla="*/ 348303 h 443387"/>
                          <a:gd name="connsiteX1" fmla="*/ 86224 w 524102"/>
                          <a:gd name="connsiteY1" fmla="*/ 79375 h 443387"/>
                          <a:gd name="connsiteX2" fmla="*/ 258322 w 524102"/>
                          <a:gd name="connsiteY2" fmla="*/ 629 h 443387"/>
                          <a:gd name="connsiteX3" fmla="*/ 524102 w 524102"/>
                          <a:gd name="connsiteY3" fmla="*/ 114785 h 443387"/>
                          <a:gd name="connsiteX4" fmla="*/ 277307 w 524102"/>
                          <a:gd name="connsiteY4" fmla="*/ 431403 h 443387"/>
                          <a:gd name="connsiteX5" fmla="*/ 8306 w 524102"/>
                          <a:gd name="connsiteY5" fmla="*/ 348303 h 443387"/>
                          <a:gd name="connsiteX0" fmla="*/ 12623 w 528419"/>
                          <a:gd name="connsiteY0" fmla="*/ 348303 h 405584"/>
                          <a:gd name="connsiteX1" fmla="*/ 90541 w 528419"/>
                          <a:gd name="connsiteY1" fmla="*/ 79375 h 405584"/>
                          <a:gd name="connsiteX2" fmla="*/ 262639 w 528419"/>
                          <a:gd name="connsiteY2" fmla="*/ 629 h 405584"/>
                          <a:gd name="connsiteX3" fmla="*/ 528419 w 528419"/>
                          <a:gd name="connsiteY3" fmla="*/ 114785 h 405584"/>
                          <a:gd name="connsiteX4" fmla="*/ 350191 w 528419"/>
                          <a:gd name="connsiteY4" fmla="*/ 386904 h 405584"/>
                          <a:gd name="connsiteX5" fmla="*/ 12623 w 528419"/>
                          <a:gd name="connsiteY5" fmla="*/ 348303 h 405584"/>
                          <a:gd name="connsiteX0" fmla="*/ 12623 w 541434"/>
                          <a:gd name="connsiteY0" fmla="*/ 348303 h 392549"/>
                          <a:gd name="connsiteX1" fmla="*/ 90541 w 541434"/>
                          <a:gd name="connsiteY1" fmla="*/ 79375 h 392549"/>
                          <a:gd name="connsiteX2" fmla="*/ 262639 w 541434"/>
                          <a:gd name="connsiteY2" fmla="*/ 629 h 392549"/>
                          <a:gd name="connsiteX3" fmla="*/ 528419 w 541434"/>
                          <a:gd name="connsiteY3" fmla="*/ 114785 h 392549"/>
                          <a:gd name="connsiteX4" fmla="*/ 513595 w 541434"/>
                          <a:gd name="connsiteY4" fmla="*/ 290749 h 392549"/>
                          <a:gd name="connsiteX5" fmla="*/ 350191 w 541434"/>
                          <a:gd name="connsiteY5" fmla="*/ 386904 h 392549"/>
                          <a:gd name="connsiteX6" fmla="*/ 12623 w 541434"/>
                          <a:gd name="connsiteY6" fmla="*/ 348303 h 3925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41434" h="392549">
                            <a:moveTo>
                              <a:pt x="12623" y="348303"/>
                            </a:moveTo>
                            <a:cubicBezTo>
                              <a:pt x="-30652" y="297048"/>
                              <a:pt x="47798" y="127605"/>
                              <a:pt x="90541" y="79375"/>
                            </a:cubicBezTo>
                            <a:cubicBezTo>
                              <a:pt x="133284" y="31145"/>
                              <a:pt x="189659" y="-5273"/>
                              <a:pt x="262639" y="629"/>
                            </a:cubicBezTo>
                            <a:cubicBezTo>
                              <a:pt x="335619" y="6531"/>
                              <a:pt x="506021" y="56543"/>
                              <a:pt x="528419" y="114785"/>
                            </a:cubicBezTo>
                            <a:cubicBezTo>
                              <a:pt x="550817" y="173027"/>
                              <a:pt x="543300" y="245396"/>
                              <a:pt x="513595" y="290749"/>
                            </a:cubicBezTo>
                            <a:cubicBezTo>
                              <a:pt x="483890" y="336102"/>
                              <a:pt x="433686" y="377312"/>
                              <a:pt x="350191" y="386904"/>
                            </a:cubicBezTo>
                            <a:cubicBezTo>
                              <a:pt x="266696" y="396496"/>
                              <a:pt x="55898" y="399558"/>
                              <a:pt x="12623" y="348303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00B09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" name="Rectangle 2073"/>
                      <p:cNvSpPr/>
                      <p:nvPr/>
                    </p:nvSpPr>
                    <p:spPr>
                      <a:xfrm rot="952966">
                        <a:off x="7647333" y="3487413"/>
                        <a:ext cx="238082" cy="558754"/>
                      </a:xfrm>
                      <a:custGeom>
                        <a:avLst/>
                        <a:gdLst>
                          <a:gd name="connsiteX0" fmla="*/ 0 w 237637"/>
                          <a:gd name="connsiteY0" fmla="*/ 0 h 1023024"/>
                          <a:gd name="connsiteX1" fmla="*/ 237637 w 237637"/>
                          <a:gd name="connsiteY1" fmla="*/ 0 h 1023024"/>
                          <a:gd name="connsiteX2" fmla="*/ 237637 w 237637"/>
                          <a:gd name="connsiteY2" fmla="*/ 1023024 h 1023024"/>
                          <a:gd name="connsiteX3" fmla="*/ 0 w 237637"/>
                          <a:gd name="connsiteY3" fmla="*/ 1023024 h 1023024"/>
                          <a:gd name="connsiteX4" fmla="*/ 0 w 237637"/>
                          <a:gd name="connsiteY4" fmla="*/ 0 h 1023024"/>
                          <a:gd name="connsiteX0" fmla="*/ 21242 w 237637"/>
                          <a:gd name="connsiteY0" fmla="*/ 0 h 1028537"/>
                          <a:gd name="connsiteX1" fmla="*/ 237637 w 237637"/>
                          <a:gd name="connsiteY1" fmla="*/ 5513 h 1028537"/>
                          <a:gd name="connsiteX2" fmla="*/ 237637 w 237637"/>
                          <a:gd name="connsiteY2" fmla="*/ 1028537 h 1028537"/>
                          <a:gd name="connsiteX3" fmla="*/ 0 w 237637"/>
                          <a:gd name="connsiteY3" fmla="*/ 1028537 h 1028537"/>
                          <a:gd name="connsiteX4" fmla="*/ 21242 w 237637"/>
                          <a:gd name="connsiteY4" fmla="*/ 0 h 1028537"/>
                          <a:gd name="connsiteX0" fmla="*/ 0 w 244177"/>
                          <a:gd name="connsiteY0" fmla="*/ 62158 h 1023024"/>
                          <a:gd name="connsiteX1" fmla="*/ 244177 w 244177"/>
                          <a:gd name="connsiteY1" fmla="*/ 0 h 1023024"/>
                          <a:gd name="connsiteX2" fmla="*/ 244177 w 244177"/>
                          <a:gd name="connsiteY2" fmla="*/ 1023024 h 1023024"/>
                          <a:gd name="connsiteX3" fmla="*/ 6540 w 244177"/>
                          <a:gd name="connsiteY3" fmla="*/ 1023024 h 1023024"/>
                          <a:gd name="connsiteX4" fmla="*/ 0 w 244177"/>
                          <a:gd name="connsiteY4" fmla="*/ 62158 h 10230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4177" h="1023024">
                            <a:moveTo>
                              <a:pt x="0" y="62158"/>
                            </a:moveTo>
                            <a:lnTo>
                              <a:pt x="244177" y="0"/>
                            </a:lnTo>
                            <a:lnTo>
                              <a:pt x="244177" y="1023024"/>
                            </a:lnTo>
                            <a:lnTo>
                              <a:pt x="6540" y="1023024"/>
                            </a:lnTo>
                            <a:lnTo>
                              <a:pt x="0" y="62158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00B09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8361436" y="4548404"/>
                      <a:ext cx="225763" cy="1321220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B09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7991762" y="3300135"/>
                      <a:ext cx="647422" cy="276329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B09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 flipH="1">
                    <a:off x="7241264" y="3788109"/>
                    <a:ext cx="508494" cy="707802"/>
                    <a:chOff x="7875425" y="3452535"/>
                    <a:chExt cx="506931" cy="707802"/>
                  </a:xfrm>
                  <a:grpFill/>
                </p:grpSpPr>
                <p:sp>
                  <p:nvSpPr>
                    <p:cNvPr id="35" name="Oval 60"/>
                    <p:cNvSpPr/>
                    <p:nvPr/>
                  </p:nvSpPr>
                  <p:spPr>
                    <a:xfrm>
                      <a:off x="7913501" y="3452535"/>
                      <a:ext cx="468855" cy="314275"/>
                    </a:xfrm>
                    <a:custGeom>
                      <a:avLst/>
                      <a:gdLst>
                        <a:gd name="connsiteX0" fmla="*/ 0 w 633681"/>
                        <a:gd name="connsiteY0" fmla="*/ 237624 h 475247"/>
                        <a:gd name="connsiteX1" fmla="*/ 316841 w 633681"/>
                        <a:gd name="connsiteY1" fmla="*/ 0 h 475247"/>
                        <a:gd name="connsiteX2" fmla="*/ 633682 w 633681"/>
                        <a:gd name="connsiteY2" fmla="*/ 237624 h 475247"/>
                        <a:gd name="connsiteX3" fmla="*/ 316841 w 633681"/>
                        <a:gd name="connsiteY3" fmla="*/ 475248 h 475247"/>
                        <a:gd name="connsiteX4" fmla="*/ 0 w 633681"/>
                        <a:gd name="connsiteY4" fmla="*/ 237624 h 475247"/>
                        <a:gd name="connsiteX0" fmla="*/ 0 w 573298"/>
                        <a:gd name="connsiteY0" fmla="*/ 289838 h 476481"/>
                        <a:gd name="connsiteX1" fmla="*/ 256457 w 573298"/>
                        <a:gd name="connsiteY1" fmla="*/ 456 h 476481"/>
                        <a:gd name="connsiteX2" fmla="*/ 573298 w 573298"/>
                        <a:gd name="connsiteY2" fmla="*/ 238080 h 476481"/>
                        <a:gd name="connsiteX3" fmla="*/ 256457 w 573298"/>
                        <a:gd name="connsiteY3" fmla="*/ 475704 h 476481"/>
                        <a:gd name="connsiteX4" fmla="*/ 0 w 573298"/>
                        <a:gd name="connsiteY4" fmla="*/ 289838 h 476481"/>
                        <a:gd name="connsiteX0" fmla="*/ 8328 w 581626"/>
                        <a:gd name="connsiteY0" fmla="*/ 294249 h 480521"/>
                        <a:gd name="connsiteX1" fmla="*/ 81018 w 581626"/>
                        <a:gd name="connsiteY1" fmla="*/ 98826 h 480521"/>
                        <a:gd name="connsiteX2" fmla="*/ 264785 w 581626"/>
                        <a:gd name="connsiteY2" fmla="*/ 4867 h 480521"/>
                        <a:gd name="connsiteX3" fmla="*/ 581626 w 581626"/>
                        <a:gd name="connsiteY3" fmla="*/ 242491 h 480521"/>
                        <a:gd name="connsiteX4" fmla="*/ 264785 w 581626"/>
                        <a:gd name="connsiteY4" fmla="*/ 480115 h 480521"/>
                        <a:gd name="connsiteX5" fmla="*/ 8328 w 581626"/>
                        <a:gd name="connsiteY5" fmla="*/ 294249 h 480521"/>
                        <a:gd name="connsiteX0" fmla="*/ 8785 w 582083"/>
                        <a:gd name="connsiteY0" fmla="*/ 294249 h 451347"/>
                        <a:gd name="connsiteX1" fmla="*/ 81475 w 582083"/>
                        <a:gd name="connsiteY1" fmla="*/ 98826 h 451347"/>
                        <a:gd name="connsiteX2" fmla="*/ 265242 w 582083"/>
                        <a:gd name="connsiteY2" fmla="*/ 4867 h 451347"/>
                        <a:gd name="connsiteX3" fmla="*/ 582083 w 582083"/>
                        <a:gd name="connsiteY3" fmla="*/ 242491 h 451347"/>
                        <a:gd name="connsiteX4" fmla="*/ 272558 w 582083"/>
                        <a:gd name="connsiteY4" fmla="*/ 450854 h 451347"/>
                        <a:gd name="connsiteX5" fmla="*/ 8785 w 582083"/>
                        <a:gd name="connsiteY5" fmla="*/ 294249 h 451347"/>
                        <a:gd name="connsiteX0" fmla="*/ 8785 w 582083"/>
                        <a:gd name="connsiteY0" fmla="*/ 280000 h 437098"/>
                        <a:gd name="connsiteX1" fmla="*/ 81475 w 582083"/>
                        <a:gd name="connsiteY1" fmla="*/ 84577 h 437098"/>
                        <a:gd name="connsiteX2" fmla="*/ 248347 w 582083"/>
                        <a:gd name="connsiteY2" fmla="*/ 5831 h 437098"/>
                        <a:gd name="connsiteX3" fmla="*/ 582083 w 582083"/>
                        <a:gd name="connsiteY3" fmla="*/ 228242 h 437098"/>
                        <a:gd name="connsiteX4" fmla="*/ 272558 w 582083"/>
                        <a:gd name="connsiteY4" fmla="*/ 436605 h 437098"/>
                        <a:gd name="connsiteX5" fmla="*/ 8785 w 582083"/>
                        <a:gd name="connsiteY5" fmla="*/ 280000 h 437098"/>
                        <a:gd name="connsiteX0" fmla="*/ 8785 w 582083"/>
                        <a:gd name="connsiteY0" fmla="*/ 280000 h 437098"/>
                        <a:gd name="connsiteX1" fmla="*/ 81475 w 582083"/>
                        <a:gd name="connsiteY1" fmla="*/ 84577 h 437098"/>
                        <a:gd name="connsiteX2" fmla="*/ 253573 w 582083"/>
                        <a:gd name="connsiteY2" fmla="*/ 5831 h 437098"/>
                        <a:gd name="connsiteX3" fmla="*/ 582083 w 582083"/>
                        <a:gd name="connsiteY3" fmla="*/ 228242 h 437098"/>
                        <a:gd name="connsiteX4" fmla="*/ 272558 w 582083"/>
                        <a:gd name="connsiteY4" fmla="*/ 436605 h 437098"/>
                        <a:gd name="connsiteX5" fmla="*/ 8785 w 582083"/>
                        <a:gd name="connsiteY5" fmla="*/ 280000 h 437098"/>
                        <a:gd name="connsiteX0" fmla="*/ 8785 w 519353"/>
                        <a:gd name="connsiteY0" fmla="*/ 274798 h 435094"/>
                        <a:gd name="connsiteX1" fmla="*/ 81475 w 519353"/>
                        <a:gd name="connsiteY1" fmla="*/ 79375 h 435094"/>
                        <a:gd name="connsiteX2" fmla="*/ 253573 w 519353"/>
                        <a:gd name="connsiteY2" fmla="*/ 629 h 435094"/>
                        <a:gd name="connsiteX3" fmla="*/ 519353 w 519353"/>
                        <a:gd name="connsiteY3" fmla="*/ 114785 h 435094"/>
                        <a:gd name="connsiteX4" fmla="*/ 272558 w 519353"/>
                        <a:gd name="connsiteY4" fmla="*/ 431403 h 435094"/>
                        <a:gd name="connsiteX5" fmla="*/ 8785 w 519353"/>
                        <a:gd name="connsiteY5" fmla="*/ 274798 h 435094"/>
                        <a:gd name="connsiteX0" fmla="*/ 9321 w 514662"/>
                        <a:gd name="connsiteY0" fmla="*/ 297415 h 436794"/>
                        <a:gd name="connsiteX1" fmla="*/ 76784 w 514662"/>
                        <a:gd name="connsiteY1" fmla="*/ 79375 h 436794"/>
                        <a:gd name="connsiteX2" fmla="*/ 248882 w 514662"/>
                        <a:gd name="connsiteY2" fmla="*/ 629 h 436794"/>
                        <a:gd name="connsiteX3" fmla="*/ 514662 w 514662"/>
                        <a:gd name="connsiteY3" fmla="*/ 114785 h 436794"/>
                        <a:gd name="connsiteX4" fmla="*/ 267867 w 514662"/>
                        <a:gd name="connsiteY4" fmla="*/ 431403 h 436794"/>
                        <a:gd name="connsiteX5" fmla="*/ 9321 w 514662"/>
                        <a:gd name="connsiteY5" fmla="*/ 297415 h 436794"/>
                        <a:gd name="connsiteX0" fmla="*/ 8306 w 524102"/>
                        <a:gd name="connsiteY0" fmla="*/ 348303 h 443387"/>
                        <a:gd name="connsiteX1" fmla="*/ 86224 w 524102"/>
                        <a:gd name="connsiteY1" fmla="*/ 79375 h 443387"/>
                        <a:gd name="connsiteX2" fmla="*/ 258322 w 524102"/>
                        <a:gd name="connsiteY2" fmla="*/ 629 h 443387"/>
                        <a:gd name="connsiteX3" fmla="*/ 524102 w 524102"/>
                        <a:gd name="connsiteY3" fmla="*/ 114785 h 443387"/>
                        <a:gd name="connsiteX4" fmla="*/ 277307 w 524102"/>
                        <a:gd name="connsiteY4" fmla="*/ 431403 h 443387"/>
                        <a:gd name="connsiteX5" fmla="*/ 8306 w 524102"/>
                        <a:gd name="connsiteY5" fmla="*/ 348303 h 443387"/>
                        <a:gd name="connsiteX0" fmla="*/ 12623 w 528419"/>
                        <a:gd name="connsiteY0" fmla="*/ 348303 h 405584"/>
                        <a:gd name="connsiteX1" fmla="*/ 90541 w 528419"/>
                        <a:gd name="connsiteY1" fmla="*/ 79375 h 405584"/>
                        <a:gd name="connsiteX2" fmla="*/ 262639 w 528419"/>
                        <a:gd name="connsiteY2" fmla="*/ 629 h 405584"/>
                        <a:gd name="connsiteX3" fmla="*/ 528419 w 528419"/>
                        <a:gd name="connsiteY3" fmla="*/ 114785 h 405584"/>
                        <a:gd name="connsiteX4" fmla="*/ 350191 w 528419"/>
                        <a:gd name="connsiteY4" fmla="*/ 386904 h 405584"/>
                        <a:gd name="connsiteX5" fmla="*/ 12623 w 528419"/>
                        <a:gd name="connsiteY5" fmla="*/ 348303 h 405584"/>
                        <a:gd name="connsiteX0" fmla="*/ 12623 w 541434"/>
                        <a:gd name="connsiteY0" fmla="*/ 348303 h 392549"/>
                        <a:gd name="connsiteX1" fmla="*/ 90541 w 541434"/>
                        <a:gd name="connsiteY1" fmla="*/ 79375 h 392549"/>
                        <a:gd name="connsiteX2" fmla="*/ 262639 w 541434"/>
                        <a:gd name="connsiteY2" fmla="*/ 629 h 392549"/>
                        <a:gd name="connsiteX3" fmla="*/ 528419 w 541434"/>
                        <a:gd name="connsiteY3" fmla="*/ 114785 h 392549"/>
                        <a:gd name="connsiteX4" fmla="*/ 513595 w 541434"/>
                        <a:gd name="connsiteY4" fmla="*/ 290749 h 392549"/>
                        <a:gd name="connsiteX5" fmla="*/ 350191 w 541434"/>
                        <a:gd name="connsiteY5" fmla="*/ 386904 h 392549"/>
                        <a:gd name="connsiteX6" fmla="*/ 12623 w 541434"/>
                        <a:gd name="connsiteY6" fmla="*/ 348303 h 3925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41434" h="392549">
                          <a:moveTo>
                            <a:pt x="12623" y="348303"/>
                          </a:moveTo>
                          <a:cubicBezTo>
                            <a:pt x="-30652" y="297048"/>
                            <a:pt x="47798" y="127605"/>
                            <a:pt x="90541" y="79375"/>
                          </a:cubicBezTo>
                          <a:cubicBezTo>
                            <a:pt x="133284" y="31145"/>
                            <a:pt x="189659" y="-5273"/>
                            <a:pt x="262639" y="629"/>
                          </a:cubicBezTo>
                          <a:cubicBezTo>
                            <a:pt x="335619" y="6531"/>
                            <a:pt x="506021" y="56543"/>
                            <a:pt x="528419" y="114785"/>
                          </a:cubicBezTo>
                          <a:cubicBezTo>
                            <a:pt x="550817" y="173027"/>
                            <a:pt x="543300" y="245396"/>
                            <a:pt x="513595" y="290749"/>
                          </a:cubicBezTo>
                          <a:cubicBezTo>
                            <a:pt x="483890" y="336102"/>
                            <a:pt x="433686" y="377312"/>
                            <a:pt x="350191" y="386904"/>
                          </a:cubicBezTo>
                          <a:cubicBezTo>
                            <a:pt x="266696" y="396496"/>
                            <a:pt x="55898" y="399558"/>
                            <a:pt x="12623" y="348303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rgbClr val="00B09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" name="Rectangle 2073"/>
                    <p:cNvSpPr/>
                    <p:nvPr/>
                  </p:nvSpPr>
                  <p:spPr>
                    <a:xfrm rot="952966">
                      <a:off x="7875425" y="3612397"/>
                      <a:ext cx="219276" cy="547940"/>
                    </a:xfrm>
                    <a:custGeom>
                      <a:avLst/>
                      <a:gdLst>
                        <a:gd name="connsiteX0" fmla="*/ 0 w 237637"/>
                        <a:gd name="connsiteY0" fmla="*/ 0 h 1023024"/>
                        <a:gd name="connsiteX1" fmla="*/ 237637 w 237637"/>
                        <a:gd name="connsiteY1" fmla="*/ 0 h 1023024"/>
                        <a:gd name="connsiteX2" fmla="*/ 237637 w 237637"/>
                        <a:gd name="connsiteY2" fmla="*/ 1023024 h 1023024"/>
                        <a:gd name="connsiteX3" fmla="*/ 0 w 237637"/>
                        <a:gd name="connsiteY3" fmla="*/ 1023024 h 1023024"/>
                        <a:gd name="connsiteX4" fmla="*/ 0 w 237637"/>
                        <a:gd name="connsiteY4" fmla="*/ 0 h 1023024"/>
                        <a:gd name="connsiteX0" fmla="*/ 21242 w 237637"/>
                        <a:gd name="connsiteY0" fmla="*/ 0 h 1028537"/>
                        <a:gd name="connsiteX1" fmla="*/ 237637 w 237637"/>
                        <a:gd name="connsiteY1" fmla="*/ 5513 h 1028537"/>
                        <a:gd name="connsiteX2" fmla="*/ 237637 w 237637"/>
                        <a:gd name="connsiteY2" fmla="*/ 1028537 h 1028537"/>
                        <a:gd name="connsiteX3" fmla="*/ 0 w 237637"/>
                        <a:gd name="connsiteY3" fmla="*/ 1028537 h 1028537"/>
                        <a:gd name="connsiteX4" fmla="*/ 21242 w 237637"/>
                        <a:gd name="connsiteY4" fmla="*/ 0 h 1028537"/>
                        <a:gd name="connsiteX0" fmla="*/ 0 w 244177"/>
                        <a:gd name="connsiteY0" fmla="*/ 62158 h 1023024"/>
                        <a:gd name="connsiteX1" fmla="*/ 244177 w 244177"/>
                        <a:gd name="connsiteY1" fmla="*/ 0 h 1023024"/>
                        <a:gd name="connsiteX2" fmla="*/ 244177 w 244177"/>
                        <a:gd name="connsiteY2" fmla="*/ 1023024 h 1023024"/>
                        <a:gd name="connsiteX3" fmla="*/ 6540 w 244177"/>
                        <a:gd name="connsiteY3" fmla="*/ 1023024 h 1023024"/>
                        <a:gd name="connsiteX4" fmla="*/ 0 w 244177"/>
                        <a:gd name="connsiteY4" fmla="*/ 62158 h 10230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4177" h="1023024">
                          <a:moveTo>
                            <a:pt x="0" y="62158"/>
                          </a:moveTo>
                          <a:lnTo>
                            <a:pt x="244177" y="0"/>
                          </a:lnTo>
                          <a:lnTo>
                            <a:pt x="244177" y="1023024"/>
                          </a:lnTo>
                          <a:lnTo>
                            <a:pt x="6540" y="1023024"/>
                          </a:lnTo>
                          <a:lnTo>
                            <a:pt x="0" y="6215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rgbClr val="00B09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7478592" y="4632778"/>
                  <a:ext cx="225763" cy="1321220"/>
                </a:xfrm>
                <a:prstGeom prst="rect">
                  <a:avLst/>
                </a:prstGeom>
                <a:grpFill/>
                <a:ln>
                  <a:solidFill>
                    <a:srgbClr val="00B0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Rectangle 2073"/>
              <p:cNvSpPr/>
              <p:nvPr/>
            </p:nvSpPr>
            <p:spPr>
              <a:xfrm rot="3728663" flipH="1">
                <a:off x="6404440" y="3420611"/>
                <a:ext cx="141775" cy="334765"/>
              </a:xfrm>
              <a:custGeom>
                <a:avLst/>
                <a:gdLst>
                  <a:gd name="connsiteX0" fmla="*/ 0 w 237637"/>
                  <a:gd name="connsiteY0" fmla="*/ 0 h 1023024"/>
                  <a:gd name="connsiteX1" fmla="*/ 237637 w 237637"/>
                  <a:gd name="connsiteY1" fmla="*/ 0 h 1023024"/>
                  <a:gd name="connsiteX2" fmla="*/ 237637 w 237637"/>
                  <a:gd name="connsiteY2" fmla="*/ 1023024 h 1023024"/>
                  <a:gd name="connsiteX3" fmla="*/ 0 w 237637"/>
                  <a:gd name="connsiteY3" fmla="*/ 1023024 h 1023024"/>
                  <a:gd name="connsiteX4" fmla="*/ 0 w 237637"/>
                  <a:gd name="connsiteY4" fmla="*/ 0 h 1023024"/>
                  <a:gd name="connsiteX0" fmla="*/ 21242 w 237637"/>
                  <a:gd name="connsiteY0" fmla="*/ 0 h 1028537"/>
                  <a:gd name="connsiteX1" fmla="*/ 237637 w 237637"/>
                  <a:gd name="connsiteY1" fmla="*/ 5513 h 1028537"/>
                  <a:gd name="connsiteX2" fmla="*/ 237637 w 237637"/>
                  <a:gd name="connsiteY2" fmla="*/ 1028537 h 1028537"/>
                  <a:gd name="connsiteX3" fmla="*/ 0 w 237637"/>
                  <a:gd name="connsiteY3" fmla="*/ 1028537 h 1028537"/>
                  <a:gd name="connsiteX4" fmla="*/ 21242 w 237637"/>
                  <a:gd name="connsiteY4" fmla="*/ 0 h 1028537"/>
                  <a:gd name="connsiteX0" fmla="*/ 0 w 244177"/>
                  <a:gd name="connsiteY0" fmla="*/ 62158 h 1023024"/>
                  <a:gd name="connsiteX1" fmla="*/ 244177 w 244177"/>
                  <a:gd name="connsiteY1" fmla="*/ 0 h 1023024"/>
                  <a:gd name="connsiteX2" fmla="*/ 244177 w 244177"/>
                  <a:gd name="connsiteY2" fmla="*/ 1023024 h 1023024"/>
                  <a:gd name="connsiteX3" fmla="*/ 6540 w 244177"/>
                  <a:gd name="connsiteY3" fmla="*/ 1023024 h 1023024"/>
                  <a:gd name="connsiteX4" fmla="*/ 0 w 244177"/>
                  <a:gd name="connsiteY4" fmla="*/ 62158 h 102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177" h="1023024">
                    <a:moveTo>
                      <a:pt x="0" y="62158"/>
                    </a:moveTo>
                    <a:lnTo>
                      <a:pt x="244177" y="0"/>
                    </a:lnTo>
                    <a:lnTo>
                      <a:pt x="244177" y="1023024"/>
                    </a:lnTo>
                    <a:lnTo>
                      <a:pt x="6540" y="1023024"/>
                    </a:lnTo>
                    <a:lnTo>
                      <a:pt x="0" y="6215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Rectangle 2073"/>
              <p:cNvSpPr/>
              <p:nvPr/>
            </p:nvSpPr>
            <p:spPr>
              <a:xfrm rot="20647034" flipH="1">
                <a:off x="6439276" y="3191056"/>
                <a:ext cx="144321" cy="402867"/>
              </a:xfrm>
              <a:custGeom>
                <a:avLst/>
                <a:gdLst>
                  <a:gd name="connsiteX0" fmla="*/ 0 w 237637"/>
                  <a:gd name="connsiteY0" fmla="*/ 0 h 1023024"/>
                  <a:gd name="connsiteX1" fmla="*/ 237637 w 237637"/>
                  <a:gd name="connsiteY1" fmla="*/ 0 h 1023024"/>
                  <a:gd name="connsiteX2" fmla="*/ 237637 w 237637"/>
                  <a:gd name="connsiteY2" fmla="*/ 1023024 h 1023024"/>
                  <a:gd name="connsiteX3" fmla="*/ 0 w 237637"/>
                  <a:gd name="connsiteY3" fmla="*/ 1023024 h 1023024"/>
                  <a:gd name="connsiteX4" fmla="*/ 0 w 237637"/>
                  <a:gd name="connsiteY4" fmla="*/ 0 h 1023024"/>
                  <a:gd name="connsiteX0" fmla="*/ 21242 w 237637"/>
                  <a:gd name="connsiteY0" fmla="*/ 0 h 1028537"/>
                  <a:gd name="connsiteX1" fmla="*/ 237637 w 237637"/>
                  <a:gd name="connsiteY1" fmla="*/ 5513 h 1028537"/>
                  <a:gd name="connsiteX2" fmla="*/ 237637 w 237637"/>
                  <a:gd name="connsiteY2" fmla="*/ 1028537 h 1028537"/>
                  <a:gd name="connsiteX3" fmla="*/ 0 w 237637"/>
                  <a:gd name="connsiteY3" fmla="*/ 1028537 h 1028537"/>
                  <a:gd name="connsiteX4" fmla="*/ 21242 w 237637"/>
                  <a:gd name="connsiteY4" fmla="*/ 0 h 1028537"/>
                  <a:gd name="connsiteX0" fmla="*/ 0 w 244177"/>
                  <a:gd name="connsiteY0" fmla="*/ 62158 h 1023024"/>
                  <a:gd name="connsiteX1" fmla="*/ 244177 w 244177"/>
                  <a:gd name="connsiteY1" fmla="*/ 0 h 1023024"/>
                  <a:gd name="connsiteX2" fmla="*/ 244177 w 244177"/>
                  <a:gd name="connsiteY2" fmla="*/ 1023024 h 1023024"/>
                  <a:gd name="connsiteX3" fmla="*/ 6540 w 244177"/>
                  <a:gd name="connsiteY3" fmla="*/ 1023024 h 1023024"/>
                  <a:gd name="connsiteX4" fmla="*/ 0 w 244177"/>
                  <a:gd name="connsiteY4" fmla="*/ 62158 h 102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177" h="1023024">
                    <a:moveTo>
                      <a:pt x="0" y="62158"/>
                    </a:moveTo>
                    <a:lnTo>
                      <a:pt x="244177" y="0"/>
                    </a:lnTo>
                    <a:lnTo>
                      <a:pt x="244177" y="1023024"/>
                    </a:lnTo>
                    <a:lnTo>
                      <a:pt x="6540" y="1023024"/>
                    </a:lnTo>
                    <a:lnTo>
                      <a:pt x="0" y="62158"/>
                    </a:lnTo>
                    <a:close/>
                  </a:path>
                </a:pathLst>
              </a:custGeom>
              <a:grpFill/>
              <a:ln>
                <a:solidFill>
                  <a:srgbClr val="00B0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Rectangle 2073"/>
              <p:cNvSpPr/>
              <p:nvPr/>
            </p:nvSpPr>
            <p:spPr>
              <a:xfrm rot="17588849" flipH="1">
                <a:off x="5906371" y="3435951"/>
                <a:ext cx="142641" cy="299098"/>
              </a:xfrm>
              <a:custGeom>
                <a:avLst/>
                <a:gdLst>
                  <a:gd name="connsiteX0" fmla="*/ 0 w 237637"/>
                  <a:gd name="connsiteY0" fmla="*/ 0 h 1023024"/>
                  <a:gd name="connsiteX1" fmla="*/ 237637 w 237637"/>
                  <a:gd name="connsiteY1" fmla="*/ 0 h 1023024"/>
                  <a:gd name="connsiteX2" fmla="*/ 237637 w 237637"/>
                  <a:gd name="connsiteY2" fmla="*/ 1023024 h 1023024"/>
                  <a:gd name="connsiteX3" fmla="*/ 0 w 237637"/>
                  <a:gd name="connsiteY3" fmla="*/ 1023024 h 1023024"/>
                  <a:gd name="connsiteX4" fmla="*/ 0 w 237637"/>
                  <a:gd name="connsiteY4" fmla="*/ 0 h 1023024"/>
                  <a:gd name="connsiteX0" fmla="*/ 21242 w 237637"/>
                  <a:gd name="connsiteY0" fmla="*/ 0 h 1028537"/>
                  <a:gd name="connsiteX1" fmla="*/ 237637 w 237637"/>
                  <a:gd name="connsiteY1" fmla="*/ 5513 h 1028537"/>
                  <a:gd name="connsiteX2" fmla="*/ 237637 w 237637"/>
                  <a:gd name="connsiteY2" fmla="*/ 1028537 h 1028537"/>
                  <a:gd name="connsiteX3" fmla="*/ 0 w 237637"/>
                  <a:gd name="connsiteY3" fmla="*/ 1028537 h 1028537"/>
                  <a:gd name="connsiteX4" fmla="*/ 21242 w 237637"/>
                  <a:gd name="connsiteY4" fmla="*/ 0 h 1028537"/>
                  <a:gd name="connsiteX0" fmla="*/ 0 w 244177"/>
                  <a:gd name="connsiteY0" fmla="*/ 62158 h 1023024"/>
                  <a:gd name="connsiteX1" fmla="*/ 244177 w 244177"/>
                  <a:gd name="connsiteY1" fmla="*/ 0 h 1023024"/>
                  <a:gd name="connsiteX2" fmla="*/ 244177 w 244177"/>
                  <a:gd name="connsiteY2" fmla="*/ 1023024 h 1023024"/>
                  <a:gd name="connsiteX3" fmla="*/ 6540 w 244177"/>
                  <a:gd name="connsiteY3" fmla="*/ 1023024 h 1023024"/>
                  <a:gd name="connsiteX4" fmla="*/ 0 w 244177"/>
                  <a:gd name="connsiteY4" fmla="*/ 62158 h 102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177" h="1023024">
                    <a:moveTo>
                      <a:pt x="0" y="62158"/>
                    </a:moveTo>
                    <a:lnTo>
                      <a:pt x="244177" y="0"/>
                    </a:lnTo>
                    <a:lnTo>
                      <a:pt x="244177" y="1023024"/>
                    </a:lnTo>
                    <a:lnTo>
                      <a:pt x="6540" y="1023024"/>
                    </a:lnTo>
                    <a:lnTo>
                      <a:pt x="0" y="6215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Rectangle 2073"/>
              <p:cNvSpPr/>
              <p:nvPr/>
            </p:nvSpPr>
            <p:spPr>
              <a:xfrm rot="952966">
                <a:off x="5852648" y="3266505"/>
                <a:ext cx="131779" cy="328286"/>
              </a:xfrm>
              <a:custGeom>
                <a:avLst/>
                <a:gdLst>
                  <a:gd name="connsiteX0" fmla="*/ 0 w 237637"/>
                  <a:gd name="connsiteY0" fmla="*/ 0 h 1023024"/>
                  <a:gd name="connsiteX1" fmla="*/ 237637 w 237637"/>
                  <a:gd name="connsiteY1" fmla="*/ 0 h 1023024"/>
                  <a:gd name="connsiteX2" fmla="*/ 237637 w 237637"/>
                  <a:gd name="connsiteY2" fmla="*/ 1023024 h 1023024"/>
                  <a:gd name="connsiteX3" fmla="*/ 0 w 237637"/>
                  <a:gd name="connsiteY3" fmla="*/ 1023024 h 1023024"/>
                  <a:gd name="connsiteX4" fmla="*/ 0 w 237637"/>
                  <a:gd name="connsiteY4" fmla="*/ 0 h 1023024"/>
                  <a:gd name="connsiteX0" fmla="*/ 21242 w 237637"/>
                  <a:gd name="connsiteY0" fmla="*/ 0 h 1028537"/>
                  <a:gd name="connsiteX1" fmla="*/ 237637 w 237637"/>
                  <a:gd name="connsiteY1" fmla="*/ 5513 h 1028537"/>
                  <a:gd name="connsiteX2" fmla="*/ 237637 w 237637"/>
                  <a:gd name="connsiteY2" fmla="*/ 1028537 h 1028537"/>
                  <a:gd name="connsiteX3" fmla="*/ 0 w 237637"/>
                  <a:gd name="connsiteY3" fmla="*/ 1028537 h 1028537"/>
                  <a:gd name="connsiteX4" fmla="*/ 21242 w 237637"/>
                  <a:gd name="connsiteY4" fmla="*/ 0 h 1028537"/>
                  <a:gd name="connsiteX0" fmla="*/ 0 w 244177"/>
                  <a:gd name="connsiteY0" fmla="*/ 62158 h 1023024"/>
                  <a:gd name="connsiteX1" fmla="*/ 244177 w 244177"/>
                  <a:gd name="connsiteY1" fmla="*/ 0 h 1023024"/>
                  <a:gd name="connsiteX2" fmla="*/ 244177 w 244177"/>
                  <a:gd name="connsiteY2" fmla="*/ 1023024 h 1023024"/>
                  <a:gd name="connsiteX3" fmla="*/ 6540 w 244177"/>
                  <a:gd name="connsiteY3" fmla="*/ 1023024 h 1023024"/>
                  <a:gd name="connsiteX4" fmla="*/ 0 w 244177"/>
                  <a:gd name="connsiteY4" fmla="*/ 62158 h 102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177" h="1023024">
                    <a:moveTo>
                      <a:pt x="0" y="62158"/>
                    </a:moveTo>
                    <a:lnTo>
                      <a:pt x="244177" y="0"/>
                    </a:lnTo>
                    <a:lnTo>
                      <a:pt x="244177" y="1023024"/>
                    </a:lnTo>
                    <a:lnTo>
                      <a:pt x="6540" y="1023024"/>
                    </a:lnTo>
                    <a:lnTo>
                      <a:pt x="0" y="62158"/>
                    </a:lnTo>
                    <a:close/>
                  </a:path>
                </a:pathLst>
              </a:custGeom>
              <a:grpFill/>
              <a:ln>
                <a:solidFill>
                  <a:srgbClr val="00B0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63328" y="3396855"/>
                <a:ext cx="177095" cy="17709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" name="Oval 70"/>
            <p:cNvSpPr/>
            <p:nvPr/>
          </p:nvSpPr>
          <p:spPr>
            <a:xfrm>
              <a:off x="6059404" y="3474005"/>
              <a:ext cx="447839" cy="174841"/>
            </a:xfrm>
            <a:custGeom>
              <a:avLst/>
              <a:gdLst>
                <a:gd name="connsiteX0" fmla="*/ 0 w 405479"/>
                <a:gd name="connsiteY0" fmla="*/ 103249 h 206497"/>
                <a:gd name="connsiteX1" fmla="*/ 202740 w 405479"/>
                <a:gd name="connsiteY1" fmla="*/ 0 h 206497"/>
                <a:gd name="connsiteX2" fmla="*/ 405480 w 405479"/>
                <a:gd name="connsiteY2" fmla="*/ 103249 h 206497"/>
                <a:gd name="connsiteX3" fmla="*/ 202740 w 405479"/>
                <a:gd name="connsiteY3" fmla="*/ 206498 h 206497"/>
                <a:gd name="connsiteX4" fmla="*/ 0 w 405479"/>
                <a:gd name="connsiteY4" fmla="*/ 103249 h 206497"/>
                <a:gd name="connsiteX0" fmla="*/ 0 w 416051"/>
                <a:gd name="connsiteY0" fmla="*/ 54266 h 211302"/>
                <a:gd name="connsiteX1" fmla="*/ 213311 w 416051"/>
                <a:gd name="connsiteY1" fmla="*/ 3872 h 211302"/>
                <a:gd name="connsiteX2" fmla="*/ 416051 w 416051"/>
                <a:gd name="connsiteY2" fmla="*/ 107121 h 211302"/>
                <a:gd name="connsiteX3" fmla="*/ 213311 w 416051"/>
                <a:gd name="connsiteY3" fmla="*/ 210370 h 211302"/>
                <a:gd name="connsiteX4" fmla="*/ 0 w 416051"/>
                <a:gd name="connsiteY4" fmla="*/ 54266 h 211302"/>
                <a:gd name="connsiteX0" fmla="*/ 72 w 416123"/>
                <a:gd name="connsiteY0" fmla="*/ 20736 h 177772"/>
                <a:gd name="connsiteX1" fmla="*/ 192241 w 416123"/>
                <a:gd name="connsiteY1" fmla="*/ 7340 h 177772"/>
                <a:gd name="connsiteX2" fmla="*/ 416123 w 416123"/>
                <a:gd name="connsiteY2" fmla="*/ 73591 h 177772"/>
                <a:gd name="connsiteX3" fmla="*/ 213383 w 416123"/>
                <a:gd name="connsiteY3" fmla="*/ 176840 h 177772"/>
                <a:gd name="connsiteX4" fmla="*/ 72 w 416123"/>
                <a:gd name="connsiteY4" fmla="*/ 20736 h 177772"/>
                <a:gd name="connsiteX0" fmla="*/ 75 w 447839"/>
                <a:gd name="connsiteY0" fmla="*/ 18627 h 174841"/>
                <a:gd name="connsiteX1" fmla="*/ 192244 w 447839"/>
                <a:gd name="connsiteY1" fmla="*/ 5231 h 174841"/>
                <a:gd name="connsiteX2" fmla="*/ 447839 w 447839"/>
                <a:gd name="connsiteY2" fmla="*/ 39769 h 174841"/>
                <a:gd name="connsiteX3" fmla="*/ 213386 w 447839"/>
                <a:gd name="connsiteY3" fmla="*/ 174731 h 174841"/>
                <a:gd name="connsiteX4" fmla="*/ 75 w 447839"/>
                <a:gd name="connsiteY4" fmla="*/ 18627 h 17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39" h="174841">
                  <a:moveTo>
                    <a:pt x="75" y="18627"/>
                  </a:moveTo>
                  <a:cubicBezTo>
                    <a:pt x="-3449" y="-9623"/>
                    <a:pt x="117617" y="1707"/>
                    <a:pt x="192244" y="5231"/>
                  </a:cubicBezTo>
                  <a:cubicBezTo>
                    <a:pt x="266871" y="8755"/>
                    <a:pt x="447839" y="-17254"/>
                    <a:pt x="447839" y="39769"/>
                  </a:cubicBezTo>
                  <a:cubicBezTo>
                    <a:pt x="447839" y="96792"/>
                    <a:pt x="288013" y="178255"/>
                    <a:pt x="213386" y="174731"/>
                  </a:cubicBezTo>
                  <a:cubicBezTo>
                    <a:pt x="138759" y="171207"/>
                    <a:pt x="3599" y="46877"/>
                    <a:pt x="75" y="1862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5" name="Picture 6" descr="T:\HealthyPeople\Children, Young People and Families\_1a Best Start in Life Priority\Best Start in Life framework\Icons\Transparent background\2904945 PHE Best Start in Life Icons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15" y="5214282"/>
            <a:ext cx="616817" cy="6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T:\HealthyPeople\Children, Young People and Families\_1a Best Start in Life Priority\Best Start in Life framework\Icons\Transparent background\2904945 PHE Best Start in Life Icons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68" y="5300280"/>
            <a:ext cx="620412" cy="6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ooter Placeholder 4"/>
          <p:cNvSpPr txBox="1">
            <a:spLocks/>
          </p:cNvSpPr>
          <p:nvPr/>
        </p:nvSpPr>
        <p:spPr>
          <a:xfrm>
            <a:off x="895234" y="6283740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173038" indent="0"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marL="1730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812" y="6423719"/>
            <a:ext cx="236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Fit For and During Pregnancy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21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Giving every child the best start in life: A public health approach.  Early Years Children's Health, Transition to Transformation 7th February 2017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4586" y="106191"/>
            <a:ext cx="8028000" cy="648072"/>
          </a:xfrm>
        </p:spPr>
        <p:txBody>
          <a:bodyPr>
            <a:normAutofit/>
          </a:bodyPr>
          <a:lstStyle/>
          <a:p>
            <a:r>
              <a:rPr lang="en-GB" dirty="0"/>
              <a:t>Reducing inequality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6450003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5</a:t>
            </a:r>
          </a:p>
        </p:txBody>
      </p:sp>
      <p:sp>
        <p:nvSpPr>
          <p:cNvPr id="41" name="Footer Placeholder 4"/>
          <p:cNvSpPr txBox="1">
            <a:spLocks/>
          </p:cNvSpPr>
          <p:nvPr/>
        </p:nvSpPr>
        <p:spPr>
          <a:xfrm>
            <a:off x="993283" y="6304170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173038" indent="0"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marL="1730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5" y="1155271"/>
            <a:ext cx="5256583" cy="2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9" r="44447"/>
          <a:stretch/>
        </p:blipFill>
        <p:spPr bwMode="auto">
          <a:xfrm>
            <a:off x="6278586" y="2933220"/>
            <a:ext cx="2262220" cy="220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822425" y="692696"/>
            <a:ext cx="45719" cy="4294531"/>
          </a:xfrm>
          <a:prstGeom prst="rect">
            <a:avLst/>
          </a:prstGeom>
          <a:solidFill>
            <a:srgbClr val="00AE9E"/>
          </a:solidFill>
          <a:ln>
            <a:solidFill>
              <a:srgbClr val="00A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12160" y="692696"/>
            <a:ext cx="2880320" cy="2160240"/>
          </a:xfrm>
          <a:prstGeom prst="roundRect">
            <a:avLst/>
          </a:prstGeom>
          <a:solidFill>
            <a:srgbClr val="00AE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Smoking is the main modifiable risk factor in pregnancy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Geographical variation:    2% - 26.6% SATOD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FNP RCT: 56% smoking in late pregnancy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0" y="4265235"/>
            <a:ext cx="2521007" cy="24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783088" y="5422511"/>
            <a:ext cx="3109392" cy="1304491"/>
          </a:xfrm>
          <a:prstGeom prst="roundRect">
            <a:avLst/>
          </a:prstGeom>
          <a:solidFill>
            <a:srgbClr val="00AE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Pregnancies in areas of highest social deprivation 50% more likely to end in stillbirth or neonatal death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83088" y="5229200"/>
            <a:ext cx="3109392" cy="69710"/>
          </a:xfrm>
          <a:prstGeom prst="rect">
            <a:avLst/>
          </a:prstGeom>
          <a:solidFill>
            <a:srgbClr val="00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785" y="3933056"/>
            <a:ext cx="5151113" cy="69710"/>
          </a:xfrm>
          <a:prstGeom prst="rect">
            <a:avLst/>
          </a:prstGeom>
          <a:solidFill>
            <a:srgbClr val="00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31840" y="4169022"/>
            <a:ext cx="2520280" cy="2557980"/>
          </a:xfrm>
          <a:prstGeom prst="roundRect">
            <a:avLst/>
          </a:prstGeom>
          <a:solidFill>
            <a:srgbClr val="00AE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 to 20% of women develop a mental health problem during pregnancy or within a year of giving birth – this can have significant and long-term consequences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15816" y="4265235"/>
            <a:ext cx="45719" cy="2461767"/>
          </a:xfrm>
          <a:prstGeom prst="rect">
            <a:avLst/>
          </a:prstGeom>
          <a:solidFill>
            <a:srgbClr val="00AE9E"/>
          </a:solidFill>
          <a:ln>
            <a:solidFill>
              <a:srgbClr val="00A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2992215"/>
            <a:ext cx="1898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AE9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3 times as likely to have poor mental health</a:t>
            </a:r>
          </a:p>
        </p:txBody>
      </p:sp>
    </p:spTree>
    <p:extLst>
      <p:ext uri="{BB962C8B-B14F-4D97-AF65-F5344CB8AC3E}">
        <p14:creationId xmlns:p14="http://schemas.microsoft.com/office/powerpoint/2010/main" val="387796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353" y="296652"/>
            <a:ext cx="6319044" cy="648072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9954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Smoking at Time of Delivery:</a:t>
            </a:r>
            <a:br>
              <a:rPr lang="en-GB" sz="3600" b="1" dirty="0">
                <a:solidFill>
                  <a:srgbClr val="9954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>
                <a:solidFill>
                  <a:srgbClr val="9954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over time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79512" y="1357162"/>
          <a:ext cx="8784976" cy="488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947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>
            <a:extLst>
              <a:ext uri="{FF2B5EF4-FFF2-40B4-BE49-F238E27FC236}">
                <a16:creationId xmlns:a16="http://schemas.microsoft.com/office/drawing/2014/main" id="{8191F17E-8A91-47D2-8DAB-143E580C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5" y="297561"/>
            <a:ext cx="61722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3300" b="1" dirty="0">
                <a:solidFill>
                  <a:srgbClr val="7030A0"/>
                </a:solidFill>
              </a:rPr>
              <a:t>System-wide action</a:t>
            </a:r>
            <a:endParaRPr lang="en-GB" altLang="en-US" sz="33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0968" name="Slide Number Placeholder 1">
            <a:extLst>
              <a:ext uri="{FF2B5EF4-FFF2-40B4-BE49-F238E27FC236}">
                <a16:creationId xmlns:a16="http://schemas.microsoft.com/office/drawing/2014/main" id="{799B091F-6989-4FD4-9007-C6A12C100E8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057900" y="5624514"/>
            <a:ext cx="16002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3429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DA9A1BAF-6A6A-40EE-832D-97256B3D14F5}" type="slidenum">
              <a:rPr lang="en-US" altLang="en-US" sz="900">
                <a:solidFill>
                  <a:srgbClr val="898989"/>
                </a:solidFill>
              </a:rPr>
              <a:pPr algn="l" defTabSz="3429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2E55C9-9BD5-4D5B-920A-F1E1DF84DB5A}"/>
              </a:ext>
            </a:extLst>
          </p:cNvPr>
          <p:cNvSpPr txBox="1">
            <a:spLocks/>
          </p:cNvSpPr>
          <p:nvPr/>
        </p:nvSpPr>
        <p:spPr>
          <a:xfrm>
            <a:off x="2579555" y="1054980"/>
            <a:ext cx="4739283" cy="48605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/>
            <a:endParaRPr lang="en-GB" sz="33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3E122F-1C73-4324-91C2-02A8FB45A946}"/>
              </a:ext>
            </a:extLst>
          </p:cNvPr>
          <p:cNvSpPr txBox="1">
            <a:spLocks/>
          </p:cNvSpPr>
          <p:nvPr/>
        </p:nvSpPr>
        <p:spPr>
          <a:xfrm>
            <a:off x="358629" y="969953"/>
            <a:ext cx="7222922" cy="702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/>
            <a:endParaRPr lang="en-GB" sz="24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7F7238-8B62-44A4-A136-D1BA857A1928}"/>
              </a:ext>
            </a:extLst>
          </p:cNvPr>
          <p:cNvSpPr/>
          <p:nvPr/>
        </p:nvSpPr>
        <p:spPr>
          <a:xfrm>
            <a:off x="4929273" y="3585349"/>
            <a:ext cx="1232749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u="sng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Local prevention planning: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900" dirty="0">
              <a:solidFill>
                <a:prstClr val="black"/>
              </a:solidFill>
              <a:latin typeface="Arial" pitchFamily="84" charset="0"/>
              <a:ea typeface="ヒラギノ角ゴ Pro W3" pitchFamily="84" charset="-128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- Sustainability and Transformation Plans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Prevention at Scale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Local Maternity Systems</a:t>
            </a:r>
            <a:endParaRPr lang="en-GB" sz="1200" dirty="0">
              <a:solidFill>
                <a:prstClr val="black"/>
              </a:solidFill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09B5BA-73B6-4BA5-AAC7-74C84703BFD5}"/>
              </a:ext>
            </a:extLst>
          </p:cNvPr>
          <p:cNvSpPr/>
          <p:nvPr/>
        </p:nvSpPr>
        <p:spPr>
          <a:xfrm>
            <a:off x="2957097" y="5003249"/>
            <a:ext cx="2943019" cy="5078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u="sng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Maternity Transformation Programme</a:t>
            </a: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endParaRPr lang="en-GB" sz="900" dirty="0">
              <a:solidFill>
                <a:prstClr val="black"/>
              </a:solidFill>
              <a:latin typeface="Arial" pitchFamily="84" charset="0"/>
              <a:ea typeface="ヒラギノ角ゴ Pro W3" pitchFamily="84" charset="-128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Improving Prevention (work stream interdependencies)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3275A-281C-4E79-8141-639D1F5F9BB6}"/>
              </a:ext>
            </a:extLst>
          </p:cNvPr>
          <p:cNvSpPr txBox="1"/>
          <p:nvPr/>
        </p:nvSpPr>
        <p:spPr>
          <a:xfrm>
            <a:off x="6365567" y="1849181"/>
            <a:ext cx="1025018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u="sng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 Control Plan</a:t>
            </a: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, July 2017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New ambition to reducing smoking in pregnancy to 6% or less by 2022.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5F25D-25A4-4ABC-A4B0-A02405B474B8}"/>
              </a:ext>
            </a:extLst>
          </p:cNvPr>
          <p:cNvSpPr txBox="1"/>
          <p:nvPr/>
        </p:nvSpPr>
        <p:spPr>
          <a:xfrm>
            <a:off x="5245015" y="3214894"/>
            <a:ext cx="18340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u="sng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Bundle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u="sng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 1</a:t>
            </a: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Smoking Cessation</a:t>
            </a:r>
            <a:endParaRPr lang="en-GB" sz="900" dirty="0">
              <a:solidFill>
                <a:prstClr val="black"/>
              </a:solidFill>
              <a:latin typeface="Arial" pitchFamily="84" charset="0"/>
              <a:ea typeface="ヒラギノ角ゴ Pro W3" pitchFamily="84" charset="-128"/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91432543-4D0E-4A5A-845A-708A229A4D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" y="1795527"/>
            <a:ext cx="1052788" cy="1392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DC9F5E-D2A9-4B29-8F3D-E4CC99245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" y="3400643"/>
            <a:ext cx="1995693" cy="20029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4B404B-E44C-42FC-BAFC-9EF7ACA69A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61" y="1854751"/>
            <a:ext cx="1202783" cy="135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0B9A22-00A9-4DE6-BEF4-FF48D32C29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96" y="3404815"/>
            <a:ext cx="1850528" cy="1486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4C5C3A5-2FC9-446E-A625-14ACD691B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66" y="3581499"/>
            <a:ext cx="1133315" cy="14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1733D1-1523-46F7-BD98-6071D3D711FE}"/>
              </a:ext>
            </a:extLst>
          </p:cNvPr>
          <p:cNvSpPr txBox="1"/>
          <p:nvPr/>
        </p:nvSpPr>
        <p:spPr>
          <a:xfrm>
            <a:off x="6365567" y="5012048"/>
            <a:ext cx="1404156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u="sng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Smoking in Pregnancy Challenge Group</a:t>
            </a:r>
            <a:endParaRPr lang="en-GB" sz="900" dirty="0">
              <a:solidFill>
                <a:prstClr val="black"/>
              </a:solidFill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5F05F-A920-4A40-BDB8-56A6EC5EB0DD}"/>
              </a:ext>
            </a:extLst>
          </p:cNvPr>
          <p:cNvSpPr/>
          <p:nvPr/>
        </p:nvSpPr>
        <p:spPr>
          <a:xfrm>
            <a:off x="2054341" y="1840096"/>
            <a:ext cx="2774798" cy="13388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dirty="0">
                <a:solidFill>
                  <a:prstClr val="black"/>
                </a:solidFill>
                <a:latin typeface="Arial" pitchFamily="84" charset="0"/>
                <a:ea typeface="ＭＳ Ｐゴシック" pitchFamily="34" charset="-128"/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NICE Guidance </a:t>
            </a:r>
            <a:r>
              <a:rPr lang="en-GB" altLang="en-US" sz="900" dirty="0">
                <a:solidFill>
                  <a:prstClr val="black"/>
                </a:solidFill>
                <a:latin typeface="Arial" pitchFamily="8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GB" altLang="en-US" sz="900" dirty="0" err="1">
                <a:solidFill>
                  <a:prstClr val="black"/>
                </a:solidFill>
                <a:latin typeface="Arial" pitchFamily="84" charset="0"/>
                <a:ea typeface="ＭＳ Ｐゴシック" pitchFamily="34" charset="-128"/>
                <a:cs typeface="Arial" pitchFamily="34" charset="0"/>
              </a:rPr>
              <a:t>PH26</a:t>
            </a:r>
            <a:r>
              <a:rPr lang="en-GB" altLang="en-US" sz="900" dirty="0">
                <a:solidFill>
                  <a:prstClr val="black"/>
                </a:solidFill>
                <a:latin typeface="Arial" pitchFamily="84" charset="0"/>
                <a:ea typeface="ＭＳ Ｐゴシック" pitchFamily="34" charset="-128"/>
                <a:cs typeface="Arial" pitchFamily="34" charset="0"/>
              </a:rPr>
              <a:t>) 8 Recommendations requiring action across the healthcare system. Including: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altLang="en-US" sz="900" dirty="0">
              <a:solidFill>
                <a:prstClr val="black"/>
              </a:solidFill>
              <a:latin typeface="Arial" pitchFamily="84" charset="0"/>
              <a:ea typeface="ＭＳ Ｐゴシック" pitchFamily="34" charset="-128"/>
              <a:cs typeface="Arial" pitchFamily="34" charset="0"/>
            </a:endParaRP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Arial" pitchFamily="34" charset="0"/>
              </a:rPr>
              <a:t>Identifying &amp; referral (CO screening, opt-out) 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Contacting referrals &amp; delivering support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Arial" pitchFamily="34" charset="0"/>
              </a:rPr>
              <a:t>Meeting needs of disadvantaged pregnant smoker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Arial" pitchFamily="34" charset="0"/>
              </a:rPr>
              <a:t>Training to deliver interventions  </a:t>
            </a:r>
          </a:p>
        </p:txBody>
      </p:sp>
      <p:pic>
        <p:nvPicPr>
          <p:cNvPr id="21" name="Picture 20" descr="Making the case for preconception care - Google Chrome">
            <a:extLst>
              <a:ext uri="{FF2B5EF4-FFF2-40B4-BE49-F238E27FC236}">
                <a16:creationId xmlns:a16="http://schemas.microsoft.com/office/drawing/2014/main" id="{205E3BE9-69A6-40D0-8C71-334A4FC33F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t="13888" r="38209" b="5433"/>
          <a:stretch/>
        </p:blipFill>
        <p:spPr>
          <a:xfrm>
            <a:off x="7459696" y="1840096"/>
            <a:ext cx="1467317" cy="239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1905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white"/>
                </a:solidFill>
              </a:rPr>
              <a:t>Reproductive health meeting 070317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2" descr="\\Filecol05\haw\HealthyPeople\Children, Young People and Families\_1 Maternity and Early Years\Maternity Transformation Programme\WS9 Improving Prevention and Population Health Group\PHE Townscape Master 28.9.15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94" y="1239142"/>
            <a:ext cx="6858000" cy="50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8204" y="1862827"/>
            <a:ext cx="124213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Smoke free NHS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CO monitoring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Advice &amp; support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Antenatal &amp; SATOD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5796" y="2024844"/>
            <a:ext cx="17821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Commissioning stop smoking services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Promoting smoke free active communities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3628" y="2970823"/>
            <a:ext cx="17821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Smoke free fitness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Engaging YP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8094" y="4617133"/>
            <a:ext cx="13216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Education science PHSE, sport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5946" y="5157193"/>
            <a:ext cx="17821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Smoke free premises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Occupational health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4810" y="3915055"/>
            <a:ext cx="1782198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Engaging whole families to be smoke free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05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(importance of Dads and grandmothers)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8204" y="4880193"/>
            <a:ext cx="12421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Smoke free pregnancy advice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3649" y="3612970"/>
            <a:ext cx="15461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CO monitoring Advice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4840" y="4928756"/>
            <a:ext cx="1242138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Smoke free homes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05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(New baby passive smoking)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482" y="5631889"/>
            <a:ext cx="32323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Media campaigns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243" y="3272492"/>
            <a:ext cx="1073084" cy="680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75" b="1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Smokefree Pregnancy Townscape</a:t>
            </a:r>
          </a:p>
        </p:txBody>
      </p:sp>
    </p:spTree>
    <p:extLst>
      <p:ext uri="{BB962C8B-B14F-4D97-AF65-F5344CB8AC3E}">
        <p14:creationId xmlns:p14="http://schemas.microsoft.com/office/powerpoint/2010/main" val="86154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2D420A96-0974-4F8F-8BCE-2637336FD9D2}"/>
</file>

<file path=customXml/itemProps2.xml><?xml version="1.0" encoding="utf-8"?>
<ds:datastoreItem xmlns:ds="http://schemas.openxmlformats.org/officeDocument/2006/customXml" ds:itemID="{4D6EC1E8-D77C-4968-9A04-D7C535BFE845}"/>
</file>

<file path=customXml/itemProps3.xml><?xml version="1.0" encoding="utf-8"?>
<ds:datastoreItem xmlns:ds="http://schemas.openxmlformats.org/officeDocument/2006/customXml" ds:itemID="{054B5CED-FE5C-494C-B519-105F8B8E80D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</TotalTime>
  <Words>1783</Words>
  <Application>Microsoft Office PowerPoint</Application>
  <PresentationFormat>On-screen Show (4:3)</PresentationFormat>
  <Paragraphs>235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Acrobat Document</vt:lpstr>
      <vt:lpstr>          Hilary Wareing Director iPiP</vt:lpstr>
      <vt:lpstr>PowerPoint Presentation</vt:lpstr>
      <vt:lpstr>PowerPoint Presentation</vt:lpstr>
      <vt:lpstr>PowerPoint Presentation</vt:lpstr>
      <vt:lpstr>Prevention pathway: preconception to 6-8 weeks</vt:lpstr>
      <vt:lpstr>Reducing inequality</vt:lpstr>
      <vt:lpstr>Smoking at Time of Delivery: trend over time</vt:lpstr>
      <vt:lpstr>PowerPoint Presentation</vt:lpstr>
      <vt:lpstr>PowerPoint Presentation</vt:lpstr>
      <vt:lpstr>What women want?    </vt:lpstr>
      <vt:lpstr> What Health Visitors told us   Over 90% of health visitors  reported recording smoking status of pregnant women and new mothers</vt:lpstr>
      <vt:lpstr>.</vt:lpstr>
      <vt:lpstr>What do we need?</vt:lpstr>
      <vt:lpstr>Training</vt:lpstr>
      <vt:lpstr>Aims and Objectives</vt:lpstr>
      <vt:lpstr>Evaluation of Local Pilot Sites </vt:lpstr>
      <vt:lpstr>Evaluation of Local Pilot Sites </vt:lpstr>
      <vt:lpstr>PowerPoint Presentation</vt:lpstr>
      <vt:lpstr>What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Naylor</dc:creator>
  <cp:lastModifiedBy>Ann McAteer</cp:lastModifiedBy>
  <cp:revision>207</cp:revision>
  <cp:lastPrinted>2019-01-26T19:05:46Z</cp:lastPrinted>
  <dcterms:created xsi:type="dcterms:W3CDTF">2016-06-08T13:59:40Z</dcterms:created>
  <dcterms:modified xsi:type="dcterms:W3CDTF">2019-04-23T13:16:10Z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Order">
    <vt:r8>15146800</vt:r8>
  </property>
</Properties>
</file>