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8.xml" ContentType="application/vnd.openxmlformats-officedocument.theme+xml"/>
  <Override PartName="/ppt/slideLayouts/slideLayout12.xml" ContentType="application/vnd.openxmlformats-officedocument.presentationml.slideLayout+xml"/>
  <Override PartName="/ppt/theme/theme9.xml" ContentType="application/vnd.openxmlformats-officedocument.theme+xml"/>
  <Override PartName="/ppt/slideLayouts/slideLayout13.xml" ContentType="application/vnd.openxmlformats-officedocument.presentationml.slideLayout+xml"/>
  <Override PartName="/ppt/theme/theme10.xml" ContentType="application/vnd.openxmlformats-officedocument.theme+xml"/>
  <Override PartName="/ppt/slideLayouts/slideLayout14.xml" ContentType="application/vnd.openxmlformats-officedocument.presentationml.slideLayout+xml"/>
  <Override PartName="/ppt/theme/theme11.xml" ContentType="application/vnd.openxmlformats-officedocument.theme+xml"/>
  <Override PartName="/ppt/slideLayouts/slideLayout15.xml" ContentType="application/vnd.openxmlformats-officedocument.presentationml.slideLayout+xml"/>
  <Override PartName="/ppt/theme/theme12.xml" ContentType="application/vnd.openxmlformats-officedocument.theme+xml"/>
  <Override PartName="/ppt/slideLayouts/slideLayout1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 id="2147483668" r:id="rId5"/>
    <p:sldMasterId id="2147483671" r:id="rId6"/>
    <p:sldMasterId id="2147483652" r:id="rId7"/>
    <p:sldMasterId id="2147483654" r:id="rId8"/>
    <p:sldMasterId id="2147483682" r:id="rId9"/>
    <p:sldMasterId id="2147483658" r:id="rId10"/>
    <p:sldMasterId id="2147483660" r:id="rId11"/>
    <p:sldMasterId id="2147483662" r:id="rId12"/>
    <p:sldMasterId id="2147483664" r:id="rId13"/>
    <p:sldMasterId id="2147483666" r:id="rId14"/>
    <p:sldMasterId id="2147483656" r:id="rId15"/>
    <p:sldMasterId id="2147483650" r:id="rId16"/>
  </p:sldMasterIdLst>
  <p:notesMasterIdLst>
    <p:notesMasterId r:id="rId37"/>
  </p:notesMasterIdLst>
  <p:sldIdLst>
    <p:sldId id="367" r:id="rId17"/>
    <p:sldId id="387" r:id="rId18"/>
    <p:sldId id="388" r:id="rId19"/>
    <p:sldId id="389" r:id="rId20"/>
    <p:sldId id="290" r:id="rId21"/>
    <p:sldId id="384" r:id="rId22"/>
    <p:sldId id="390" r:id="rId23"/>
    <p:sldId id="269" r:id="rId24"/>
    <p:sldId id="382" r:id="rId25"/>
    <p:sldId id="393" r:id="rId26"/>
    <p:sldId id="371" r:id="rId27"/>
    <p:sldId id="383" r:id="rId28"/>
    <p:sldId id="392" r:id="rId29"/>
    <p:sldId id="394" r:id="rId30"/>
    <p:sldId id="395" r:id="rId31"/>
    <p:sldId id="361" r:id="rId32"/>
    <p:sldId id="4484" r:id="rId33"/>
    <p:sldId id="359" r:id="rId34"/>
    <p:sldId id="398" r:id="rId35"/>
    <p:sldId id="449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3594"/>
    <a:srgbClr val="EEB93A"/>
    <a:srgbClr val="1CB4BF"/>
    <a:srgbClr val="FF5050"/>
    <a:srgbClr val="FFE4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57" autoAdjust="0"/>
  </p:normalViewPr>
  <p:slideViewPr>
    <p:cSldViewPr snapToGrid="0">
      <p:cViewPr varScale="1">
        <p:scale>
          <a:sx n="57" d="100"/>
          <a:sy n="57" d="100"/>
        </p:scale>
        <p:origin x="924" y="36"/>
      </p:cViewPr>
      <p:guideLst/>
    </p:cSldViewPr>
  </p:slideViewPr>
  <p:notesTextViewPr>
    <p:cViewPr>
      <p:scale>
        <a:sx n="1" d="1"/>
        <a:sy n="1" d="1"/>
      </p:scale>
      <p:origin x="0" y="0"/>
    </p:cViewPr>
  </p:notesTextViewPr>
  <p:notesViewPr>
    <p:cSldViewPr snapToGrid="0">
      <p:cViewPr varScale="1">
        <p:scale>
          <a:sx n="46" d="100"/>
          <a:sy n="46" d="100"/>
        </p:scale>
        <p:origin x="2728"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5.xml"/><Relationship Id="rId34" Type="http://schemas.openxmlformats.org/officeDocument/2006/relationships/slide" Target="slides/slide1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EC</c:v>
                </c:pt>
              </c:strCache>
            </c:strRef>
          </c:tx>
          <c:spPr>
            <a:solidFill>
              <a:srgbClr val="1CB4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4-weeks</c:v>
                </c:pt>
                <c:pt idx="1">
                  <c:v>12-weeks</c:v>
                </c:pt>
                <c:pt idx="2">
                  <c:v>24-weeks</c:v>
                </c:pt>
              </c:strCache>
            </c:strRef>
          </c:cat>
          <c:val>
            <c:numRef>
              <c:f>Sheet1!$B$2:$B$4</c:f>
              <c:numCache>
                <c:formatCode>General</c:formatCode>
                <c:ptCount val="3"/>
                <c:pt idx="0">
                  <c:v>4.5999999999999996</c:v>
                </c:pt>
                <c:pt idx="1">
                  <c:v>4.2</c:v>
                </c:pt>
                <c:pt idx="2">
                  <c:v>6.3</c:v>
                </c:pt>
              </c:numCache>
            </c:numRef>
          </c:val>
          <c:extLst>
            <c:ext xmlns:c16="http://schemas.microsoft.com/office/drawing/2014/chart" uri="{C3380CC4-5D6E-409C-BE32-E72D297353CC}">
              <c16:uniqueId val="{00000000-555F-496C-97C7-466FBAFFE8F0}"/>
            </c:ext>
          </c:extLst>
        </c:ser>
        <c:ser>
          <c:idx val="1"/>
          <c:order val="1"/>
          <c:tx>
            <c:strRef>
              <c:f>Sheet1!$C$1</c:f>
              <c:strCache>
                <c:ptCount val="1"/>
                <c:pt idx="0">
                  <c:v>UC</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4-weeks</c:v>
                </c:pt>
                <c:pt idx="1">
                  <c:v>12-weeks</c:v>
                </c:pt>
                <c:pt idx="2">
                  <c:v>24-weeks</c:v>
                </c:pt>
              </c:strCache>
            </c:strRef>
          </c:cat>
          <c:val>
            <c:numRef>
              <c:f>Sheet1!$C$2:$C$4</c:f>
              <c:numCache>
                <c:formatCode>General</c:formatCode>
                <c:ptCount val="3"/>
                <c:pt idx="0">
                  <c:v>1.3</c:v>
                </c:pt>
                <c:pt idx="1">
                  <c:v>2.1</c:v>
                </c:pt>
                <c:pt idx="2">
                  <c:v>2.1</c:v>
                </c:pt>
              </c:numCache>
            </c:numRef>
          </c:val>
          <c:extLst>
            <c:ext xmlns:c16="http://schemas.microsoft.com/office/drawing/2014/chart" uri="{C3380CC4-5D6E-409C-BE32-E72D297353CC}">
              <c16:uniqueId val="{00000001-555F-496C-97C7-466FBAFFE8F0}"/>
            </c:ext>
          </c:extLst>
        </c:ser>
        <c:dLbls>
          <c:dLblPos val="outEnd"/>
          <c:showLegendKey val="0"/>
          <c:showVal val="1"/>
          <c:showCatName val="0"/>
          <c:showSerName val="0"/>
          <c:showPercent val="0"/>
          <c:showBubbleSize val="0"/>
        </c:dLbls>
        <c:gapWidth val="219"/>
        <c:overlap val="-27"/>
        <c:axId val="1085981520"/>
        <c:axId val="1085980440"/>
      </c:barChart>
      <c:catAx>
        <c:axId val="108598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5980440"/>
        <c:crosses val="autoZero"/>
        <c:auto val="1"/>
        <c:lblAlgn val="ctr"/>
        <c:lblOffset val="100"/>
        <c:noMultiLvlLbl val="0"/>
      </c:catAx>
      <c:valAx>
        <c:axId val="1085980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59815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3984861068828639"/>
          <c:y val="0.92138993051399676"/>
          <c:w val="0.20660273697665854"/>
          <c:h val="7.025807020151335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EC</c:v>
                </c:pt>
              </c:strCache>
            </c:strRef>
          </c:tx>
          <c:spPr>
            <a:solidFill>
              <a:srgbClr val="1CB4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4-weeks</c:v>
                </c:pt>
                <c:pt idx="1">
                  <c:v>12-weeks</c:v>
                </c:pt>
                <c:pt idx="2">
                  <c:v>24-weeks</c:v>
                </c:pt>
              </c:strCache>
            </c:strRef>
          </c:cat>
          <c:val>
            <c:numRef>
              <c:f>Sheet1!$B$2:$B$4</c:f>
              <c:numCache>
                <c:formatCode>General</c:formatCode>
                <c:ptCount val="3"/>
                <c:pt idx="0">
                  <c:v>40.200000000000003</c:v>
                </c:pt>
                <c:pt idx="1">
                  <c:v>35.6</c:v>
                </c:pt>
                <c:pt idx="2">
                  <c:v>34.700000000000003</c:v>
                </c:pt>
              </c:numCache>
            </c:numRef>
          </c:val>
          <c:extLst>
            <c:ext xmlns:c16="http://schemas.microsoft.com/office/drawing/2014/chart" uri="{C3380CC4-5D6E-409C-BE32-E72D297353CC}">
              <c16:uniqueId val="{00000000-555F-496C-97C7-466FBAFFE8F0}"/>
            </c:ext>
          </c:extLst>
        </c:ser>
        <c:ser>
          <c:idx val="1"/>
          <c:order val="1"/>
          <c:tx>
            <c:strRef>
              <c:f>Sheet1!$C$1</c:f>
              <c:strCache>
                <c:ptCount val="1"/>
                <c:pt idx="0">
                  <c:v>UC</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4-weeks</c:v>
                </c:pt>
                <c:pt idx="1">
                  <c:v>12-weeks</c:v>
                </c:pt>
                <c:pt idx="2">
                  <c:v>24-weeks</c:v>
                </c:pt>
              </c:strCache>
            </c:strRef>
          </c:cat>
          <c:val>
            <c:numRef>
              <c:f>Sheet1!$C$2:$C$4</c:f>
              <c:numCache>
                <c:formatCode>General</c:formatCode>
                <c:ptCount val="3"/>
                <c:pt idx="0">
                  <c:v>17.8</c:v>
                </c:pt>
                <c:pt idx="1">
                  <c:v>17</c:v>
                </c:pt>
                <c:pt idx="2">
                  <c:v>17</c:v>
                </c:pt>
              </c:numCache>
            </c:numRef>
          </c:val>
          <c:extLst>
            <c:ext xmlns:c16="http://schemas.microsoft.com/office/drawing/2014/chart" uri="{C3380CC4-5D6E-409C-BE32-E72D297353CC}">
              <c16:uniqueId val="{00000001-555F-496C-97C7-466FBAFFE8F0}"/>
            </c:ext>
          </c:extLst>
        </c:ser>
        <c:dLbls>
          <c:dLblPos val="outEnd"/>
          <c:showLegendKey val="0"/>
          <c:showVal val="1"/>
          <c:showCatName val="0"/>
          <c:showSerName val="0"/>
          <c:showPercent val="0"/>
          <c:showBubbleSize val="0"/>
        </c:dLbls>
        <c:gapWidth val="219"/>
        <c:overlap val="-27"/>
        <c:axId val="1085981520"/>
        <c:axId val="1085980440"/>
      </c:barChart>
      <c:catAx>
        <c:axId val="108598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5980440"/>
        <c:crosses val="autoZero"/>
        <c:auto val="1"/>
        <c:lblAlgn val="ctr"/>
        <c:lblOffset val="100"/>
        <c:noMultiLvlLbl val="0"/>
      </c:catAx>
      <c:valAx>
        <c:axId val="1085980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59815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3984861068828639"/>
          <c:y val="0.92138993051399676"/>
          <c:w val="0.20660273697665854"/>
          <c:h val="7.025807020151335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Shared</a:t>
            </a:r>
            <a:r>
              <a:rPr lang="en-GB" b="1" baseline="0"/>
              <a:t> Cigarettes</a:t>
            </a:r>
            <a:endParaRPr lang="en-GB"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8.6819772528433939E-2"/>
          <c:y val="0.14861111111111111"/>
          <c:w val="0.88818022747156611"/>
          <c:h val="0.62949292796733747"/>
        </c:manualLayout>
      </c:layout>
      <c:lineChart>
        <c:grouping val="standard"/>
        <c:varyColors val="0"/>
        <c:ser>
          <c:idx val="0"/>
          <c:order val="0"/>
          <c:tx>
            <c:strRef>
              <c:f>'total only %'!$A$2</c:f>
              <c:strCache>
                <c:ptCount val="1"/>
                <c:pt idx="0">
                  <c:v>EC</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'total only %'!$B$1:$E$1</c:f>
              <c:strCache>
                <c:ptCount val="4"/>
                <c:pt idx="0">
                  <c:v>Baseline</c:v>
                </c:pt>
                <c:pt idx="1">
                  <c:v>Week 4</c:v>
                </c:pt>
                <c:pt idx="2">
                  <c:v>Week 12</c:v>
                </c:pt>
                <c:pt idx="3">
                  <c:v>Week 24</c:v>
                </c:pt>
              </c:strCache>
            </c:strRef>
          </c:cat>
          <c:val>
            <c:numRef>
              <c:f>'total only %'!$B$2:$E$2</c:f>
              <c:numCache>
                <c:formatCode>General</c:formatCode>
                <c:ptCount val="4"/>
                <c:pt idx="0">
                  <c:v>51.900000000000006</c:v>
                </c:pt>
                <c:pt idx="1">
                  <c:v>43.599999999999994</c:v>
                </c:pt>
                <c:pt idx="2">
                  <c:v>37.299999999999997</c:v>
                </c:pt>
                <c:pt idx="3">
                  <c:v>35.799999999999997</c:v>
                </c:pt>
              </c:numCache>
            </c:numRef>
          </c:val>
          <c:smooth val="0"/>
          <c:extLst>
            <c:ext xmlns:c16="http://schemas.microsoft.com/office/drawing/2014/chart" uri="{C3380CC4-5D6E-409C-BE32-E72D297353CC}">
              <c16:uniqueId val="{00000000-B96F-4C6E-9BBF-EDD4C9B4A49B}"/>
            </c:ext>
          </c:extLst>
        </c:ser>
        <c:ser>
          <c:idx val="1"/>
          <c:order val="1"/>
          <c:tx>
            <c:strRef>
              <c:f>'total only %'!$A$3</c:f>
              <c:strCache>
                <c:ptCount val="1"/>
                <c:pt idx="0">
                  <c:v>UC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'total only %'!$B$1:$E$1</c:f>
              <c:strCache>
                <c:ptCount val="4"/>
                <c:pt idx="0">
                  <c:v>Baseline</c:v>
                </c:pt>
                <c:pt idx="1">
                  <c:v>Week 4</c:v>
                </c:pt>
                <c:pt idx="2">
                  <c:v>Week 12</c:v>
                </c:pt>
                <c:pt idx="3">
                  <c:v>Week 24</c:v>
                </c:pt>
              </c:strCache>
            </c:strRef>
          </c:cat>
          <c:val>
            <c:numRef>
              <c:f>'total only %'!$B$3:$E$3</c:f>
              <c:numCache>
                <c:formatCode>General</c:formatCode>
                <c:ptCount val="4"/>
                <c:pt idx="0">
                  <c:v>49.4</c:v>
                </c:pt>
                <c:pt idx="1">
                  <c:v>40.5</c:v>
                </c:pt>
                <c:pt idx="2">
                  <c:v>31.6</c:v>
                </c:pt>
                <c:pt idx="3">
                  <c:v>26.099999999999998</c:v>
                </c:pt>
              </c:numCache>
            </c:numRef>
          </c:val>
          <c:smooth val="0"/>
          <c:extLst>
            <c:ext xmlns:c16="http://schemas.microsoft.com/office/drawing/2014/chart" uri="{C3380CC4-5D6E-409C-BE32-E72D297353CC}">
              <c16:uniqueId val="{00000001-B96F-4C6E-9BBF-EDD4C9B4A49B}"/>
            </c:ext>
          </c:extLst>
        </c:ser>
        <c:dLbls>
          <c:showLegendKey val="0"/>
          <c:showVal val="0"/>
          <c:showCatName val="0"/>
          <c:showSerName val="0"/>
          <c:showPercent val="0"/>
          <c:showBubbleSize val="0"/>
        </c:dLbls>
        <c:marker val="1"/>
        <c:smooth val="0"/>
        <c:axId val="93061952"/>
        <c:axId val="93062432"/>
      </c:lineChart>
      <c:catAx>
        <c:axId val="93061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93062432"/>
        <c:crosses val="autoZero"/>
        <c:auto val="1"/>
        <c:lblAlgn val="ctr"/>
        <c:lblOffset val="100"/>
        <c:noMultiLvlLbl val="0"/>
      </c:catAx>
      <c:valAx>
        <c:axId val="93062432"/>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061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Smoked Discarded</a:t>
            </a:r>
            <a:r>
              <a:rPr lang="en-GB" b="1" baseline="0"/>
              <a:t> Cigarettes</a:t>
            </a:r>
            <a:endParaRPr lang="en-GB"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lineChart>
        <c:grouping val="standard"/>
        <c:varyColors val="0"/>
        <c:ser>
          <c:idx val="0"/>
          <c:order val="0"/>
          <c:tx>
            <c:strRef>
              <c:f>'total only %'!$A$7</c:f>
              <c:strCache>
                <c:ptCount val="1"/>
                <c:pt idx="0">
                  <c:v>EC</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'total only %'!$B$6:$E$6</c:f>
              <c:strCache>
                <c:ptCount val="4"/>
                <c:pt idx="0">
                  <c:v>Baseline</c:v>
                </c:pt>
                <c:pt idx="1">
                  <c:v>Week 4</c:v>
                </c:pt>
                <c:pt idx="2">
                  <c:v>Week 12</c:v>
                </c:pt>
                <c:pt idx="3">
                  <c:v>Week 24</c:v>
                </c:pt>
              </c:strCache>
            </c:strRef>
          </c:cat>
          <c:val>
            <c:numRef>
              <c:f>'total only %'!$B$7:$E$7</c:f>
              <c:numCache>
                <c:formatCode>General</c:formatCode>
                <c:ptCount val="4"/>
                <c:pt idx="0">
                  <c:v>16.3</c:v>
                </c:pt>
                <c:pt idx="1">
                  <c:v>22.3</c:v>
                </c:pt>
                <c:pt idx="2">
                  <c:v>20.100000000000001</c:v>
                </c:pt>
                <c:pt idx="3">
                  <c:v>19.600000000000001</c:v>
                </c:pt>
              </c:numCache>
            </c:numRef>
          </c:val>
          <c:smooth val="0"/>
          <c:extLst>
            <c:ext xmlns:c16="http://schemas.microsoft.com/office/drawing/2014/chart" uri="{C3380CC4-5D6E-409C-BE32-E72D297353CC}">
              <c16:uniqueId val="{00000000-2C70-424F-B2C8-353A94E97C3C}"/>
            </c:ext>
          </c:extLst>
        </c:ser>
        <c:ser>
          <c:idx val="1"/>
          <c:order val="1"/>
          <c:tx>
            <c:strRef>
              <c:f>'total only %'!$A$8</c:f>
              <c:strCache>
                <c:ptCount val="1"/>
                <c:pt idx="0">
                  <c:v>UC</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'total only %'!$B$6:$E$6</c:f>
              <c:strCache>
                <c:ptCount val="4"/>
                <c:pt idx="0">
                  <c:v>Baseline</c:v>
                </c:pt>
                <c:pt idx="1">
                  <c:v>Week 4</c:v>
                </c:pt>
                <c:pt idx="2">
                  <c:v>Week 12</c:v>
                </c:pt>
                <c:pt idx="3">
                  <c:v>Week 24</c:v>
                </c:pt>
              </c:strCache>
            </c:strRef>
          </c:cat>
          <c:val>
            <c:numRef>
              <c:f>'total only %'!$B$8:$E$8</c:f>
              <c:numCache>
                <c:formatCode>General</c:formatCode>
                <c:ptCount val="4"/>
                <c:pt idx="0">
                  <c:v>33.699999999999996</c:v>
                </c:pt>
                <c:pt idx="1">
                  <c:v>29.6</c:v>
                </c:pt>
                <c:pt idx="2">
                  <c:v>21.7</c:v>
                </c:pt>
                <c:pt idx="3">
                  <c:v>19.600000000000001</c:v>
                </c:pt>
              </c:numCache>
            </c:numRef>
          </c:val>
          <c:smooth val="0"/>
          <c:extLst>
            <c:ext xmlns:c16="http://schemas.microsoft.com/office/drawing/2014/chart" uri="{C3380CC4-5D6E-409C-BE32-E72D297353CC}">
              <c16:uniqueId val="{00000001-2C70-424F-B2C8-353A94E97C3C}"/>
            </c:ext>
          </c:extLst>
        </c:ser>
        <c:dLbls>
          <c:showLegendKey val="0"/>
          <c:showVal val="0"/>
          <c:showCatName val="0"/>
          <c:showSerName val="0"/>
          <c:showPercent val="0"/>
          <c:showBubbleSize val="0"/>
        </c:dLbls>
        <c:marker val="1"/>
        <c:smooth val="0"/>
        <c:axId val="1987039279"/>
        <c:axId val="1987033999"/>
      </c:lineChart>
      <c:catAx>
        <c:axId val="1987039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987033999"/>
        <c:crosses val="autoZero"/>
        <c:auto val="1"/>
        <c:lblAlgn val="ctr"/>
        <c:lblOffset val="100"/>
        <c:noMultiLvlLbl val="0"/>
      </c:catAx>
      <c:valAx>
        <c:axId val="1987033999"/>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7039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Asked a Stranger</a:t>
            </a:r>
            <a:r>
              <a:rPr lang="en-GB" b="1" baseline="0"/>
              <a:t> for Cigarettes</a:t>
            </a:r>
            <a:endParaRPr lang="en-GB"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lineChart>
        <c:grouping val="standard"/>
        <c:varyColors val="0"/>
        <c:ser>
          <c:idx val="0"/>
          <c:order val="0"/>
          <c:tx>
            <c:strRef>
              <c:f>'total only %'!$A$12</c:f>
              <c:strCache>
                <c:ptCount val="1"/>
                <c:pt idx="0">
                  <c:v>EC</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'total only %'!$B$11:$E$11</c:f>
              <c:strCache>
                <c:ptCount val="4"/>
                <c:pt idx="0">
                  <c:v>Baseline</c:v>
                </c:pt>
                <c:pt idx="1">
                  <c:v>Week 4</c:v>
                </c:pt>
                <c:pt idx="2">
                  <c:v>Week 12</c:v>
                </c:pt>
                <c:pt idx="3">
                  <c:v>Week 24</c:v>
                </c:pt>
              </c:strCache>
            </c:strRef>
          </c:cat>
          <c:val>
            <c:numRef>
              <c:f>'total only %'!$B$12:$E$12</c:f>
              <c:numCache>
                <c:formatCode>General</c:formatCode>
                <c:ptCount val="4"/>
                <c:pt idx="0">
                  <c:v>30.9</c:v>
                </c:pt>
                <c:pt idx="1">
                  <c:v>24.1</c:v>
                </c:pt>
                <c:pt idx="2">
                  <c:v>15.799999999999999</c:v>
                </c:pt>
                <c:pt idx="3">
                  <c:v>18.299999999999997</c:v>
                </c:pt>
              </c:numCache>
            </c:numRef>
          </c:val>
          <c:smooth val="0"/>
          <c:extLst>
            <c:ext xmlns:c16="http://schemas.microsoft.com/office/drawing/2014/chart" uri="{C3380CC4-5D6E-409C-BE32-E72D297353CC}">
              <c16:uniqueId val="{00000000-F965-4867-BE71-8DE488EBD4D1}"/>
            </c:ext>
          </c:extLst>
        </c:ser>
        <c:ser>
          <c:idx val="1"/>
          <c:order val="1"/>
          <c:tx>
            <c:strRef>
              <c:f>'total only %'!$A$13</c:f>
              <c:strCache>
                <c:ptCount val="1"/>
                <c:pt idx="0">
                  <c:v>UC</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'total only %'!$B$11:$E$11</c:f>
              <c:strCache>
                <c:ptCount val="4"/>
                <c:pt idx="0">
                  <c:v>Baseline</c:v>
                </c:pt>
                <c:pt idx="1">
                  <c:v>Week 4</c:v>
                </c:pt>
                <c:pt idx="2">
                  <c:v>Week 12</c:v>
                </c:pt>
                <c:pt idx="3">
                  <c:v>Week 24</c:v>
                </c:pt>
              </c:strCache>
            </c:strRef>
          </c:cat>
          <c:val>
            <c:numRef>
              <c:f>'total only %'!$B$13:$E$13</c:f>
              <c:numCache>
                <c:formatCode>General</c:formatCode>
                <c:ptCount val="4"/>
                <c:pt idx="0">
                  <c:v>30.3</c:v>
                </c:pt>
                <c:pt idx="1">
                  <c:v>19.799999999999997</c:v>
                </c:pt>
                <c:pt idx="2">
                  <c:v>10.899999999999999</c:v>
                </c:pt>
                <c:pt idx="3">
                  <c:v>14</c:v>
                </c:pt>
              </c:numCache>
            </c:numRef>
          </c:val>
          <c:smooth val="0"/>
          <c:extLst>
            <c:ext xmlns:c16="http://schemas.microsoft.com/office/drawing/2014/chart" uri="{C3380CC4-5D6E-409C-BE32-E72D297353CC}">
              <c16:uniqueId val="{00000001-F965-4867-BE71-8DE488EBD4D1}"/>
            </c:ext>
          </c:extLst>
        </c:ser>
        <c:dLbls>
          <c:showLegendKey val="0"/>
          <c:showVal val="0"/>
          <c:showCatName val="0"/>
          <c:showSerName val="0"/>
          <c:showPercent val="0"/>
          <c:showBubbleSize val="0"/>
        </c:dLbls>
        <c:marker val="1"/>
        <c:smooth val="0"/>
        <c:axId val="38704096"/>
        <c:axId val="38704576"/>
      </c:lineChart>
      <c:catAx>
        <c:axId val="38704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8704576"/>
        <c:crosses val="autoZero"/>
        <c:auto val="1"/>
        <c:lblAlgn val="ctr"/>
        <c:lblOffset val="100"/>
        <c:noMultiLvlLbl val="0"/>
      </c:catAx>
      <c:valAx>
        <c:axId val="38704576"/>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704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D8A6C3-B52D-45DB-906B-F7A3FDD2ABA3}" type="doc">
      <dgm:prSet loTypeId="urn:microsoft.com/office/officeart/2016/7/layout/LinearArrowProcessNumbered" loCatId="process" qsTypeId="urn:microsoft.com/office/officeart/2005/8/quickstyle/simple2" qsCatId="simple" csTypeId="urn:microsoft.com/office/officeart/2005/8/colors/colorful3" csCatId="colorful" phldr="1"/>
      <dgm:spPr/>
      <dgm:t>
        <a:bodyPr/>
        <a:lstStyle/>
        <a:p>
          <a:endParaRPr lang="en-US"/>
        </a:p>
      </dgm:t>
    </dgm:pt>
    <dgm:pt modelId="{9865AF4A-CA7B-4E22-A301-D7DD6939C746}">
      <dgm:prSet custT="1"/>
      <dgm:spPr/>
      <dgm:t>
        <a:bodyPr/>
        <a:lstStyle/>
        <a:p>
          <a:pPr algn="ctr"/>
          <a:r>
            <a:rPr lang="en-GB" sz="1400" dirty="0"/>
            <a:t>Centres randomised to EC or UC </a:t>
          </a:r>
          <a:endParaRPr lang="en-US" sz="1400" dirty="0"/>
        </a:p>
      </dgm:t>
    </dgm:pt>
    <dgm:pt modelId="{9E3E5B3E-3459-4C8D-A61E-CA5E0638AA86}" type="parTrans" cxnId="{67A47F73-4646-4768-A1F9-07374E30E6EB}">
      <dgm:prSet/>
      <dgm:spPr/>
      <dgm:t>
        <a:bodyPr/>
        <a:lstStyle/>
        <a:p>
          <a:endParaRPr lang="en-US"/>
        </a:p>
      </dgm:t>
    </dgm:pt>
    <dgm:pt modelId="{2B0A4006-BF67-4113-A009-C33EE815B12E}" type="sibTrans" cxnId="{67A47F73-4646-4768-A1F9-07374E30E6EB}">
      <dgm:prSet phldrT="2" phldr="0"/>
      <dgm:spPr/>
      <dgm:t>
        <a:bodyPr/>
        <a:lstStyle/>
        <a:p>
          <a:r>
            <a:rPr lang="en-US"/>
            <a:t>2</a:t>
          </a:r>
          <a:endParaRPr lang="en-US" dirty="0"/>
        </a:p>
      </dgm:t>
    </dgm:pt>
    <dgm:pt modelId="{087A1E4F-27D6-4CC0-AA42-2C190F3F6500}">
      <dgm:prSet custT="1"/>
      <dgm:spPr/>
      <dgm:t>
        <a:bodyPr/>
        <a:lstStyle/>
        <a:p>
          <a:pPr algn="ctr"/>
          <a:r>
            <a:rPr lang="en-GB" sz="1400" dirty="0"/>
            <a:t>Centre staff training</a:t>
          </a:r>
          <a:endParaRPr lang="en-US" sz="1400" dirty="0"/>
        </a:p>
      </dgm:t>
    </dgm:pt>
    <dgm:pt modelId="{325B2AA4-634B-4B30-9D5C-669AFF8B0739}" type="parTrans" cxnId="{2B7F5E0D-854C-4F1D-93B3-9636F3278FE6}">
      <dgm:prSet/>
      <dgm:spPr/>
      <dgm:t>
        <a:bodyPr/>
        <a:lstStyle/>
        <a:p>
          <a:endParaRPr lang="en-US"/>
        </a:p>
      </dgm:t>
    </dgm:pt>
    <dgm:pt modelId="{E24C9814-8092-4F50-B3FE-6E037F9509BB}" type="sibTrans" cxnId="{2B7F5E0D-854C-4F1D-93B3-9636F3278FE6}">
      <dgm:prSet phldrT="3" phldr="0"/>
      <dgm:spPr/>
      <dgm:t>
        <a:bodyPr/>
        <a:lstStyle/>
        <a:p>
          <a:r>
            <a:rPr lang="en-US"/>
            <a:t>3</a:t>
          </a:r>
          <a:endParaRPr lang="en-US" dirty="0"/>
        </a:p>
      </dgm:t>
    </dgm:pt>
    <dgm:pt modelId="{91321299-F150-4137-A977-04749ADBD05D}">
      <dgm:prSet custT="1"/>
      <dgm:spPr/>
      <dgm:t>
        <a:bodyPr/>
        <a:lstStyle/>
        <a:p>
          <a:pPr algn="ctr"/>
          <a:r>
            <a:rPr lang="en-GB" sz="1400" dirty="0"/>
            <a:t>Participant recruitment </a:t>
          </a:r>
          <a:endParaRPr lang="en-US" sz="1400" dirty="0"/>
        </a:p>
      </dgm:t>
    </dgm:pt>
    <dgm:pt modelId="{607C298E-F69F-4700-98B8-89BCC6A0E122}" type="parTrans" cxnId="{92F7B06E-362F-4EF5-86C3-7057191DAF9B}">
      <dgm:prSet/>
      <dgm:spPr/>
      <dgm:t>
        <a:bodyPr/>
        <a:lstStyle/>
        <a:p>
          <a:endParaRPr lang="en-US"/>
        </a:p>
      </dgm:t>
    </dgm:pt>
    <dgm:pt modelId="{4AEA2B75-90E9-4125-908A-30D1356AC064}" type="sibTrans" cxnId="{92F7B06E-362F-4EF5-86C3-7057191DAF9B}">
      <dgm:prSet phldrT="4" phldr="0"/>
      <dgm:spPr/>
      <dgm:t>
        <a:bodyPr/>
        <a:lstStyle/>
        <a:p>
          <a:r>
            <a:rPr lang="en-US"/>
            <a:t>4</a:t>
          </a:r>
        </a:p>
      </dgm:t>
    </dgm:pt>
    <dgm:pt modelId="{70790BC4-EAE1-449E-932A-8A023D330716}">
      <dgm:prSet custT="1"/>
      <dgm:spPr/>
      <dgm:t>
        <a:bodyPr/>
        <a:lstStyle/>
        <a:p>
          <a:pPr algn="ctr"/>
          <a:r>
            <a:rPr lang="en-GB" sz="1400" dirty="0"/>
            <a:t>Follow-up assessment 12 weeks</a:t>
          </a:r>
          <a:endParaRPr lang="en-US" sz="1400" dirty="0"/>
        </a:p>
      </dgm:t>
    </dgm:pt>
    <dgm:pt modelId="{AA523896-56E3-4C37-953D-8E3FA60B6515}" type="parTrans" cxnId="{9A5AF1F3-928E-4C8E-8D38-70B689434951}">
      <dgm:prSet/>
      <dgm:spPr/>
      <dgm:t>
        <a:bodyPr/>
        <a:lstStyle/>
        <a:p>
          <a:endParaRPr lang="en-US"/>
        </a:p>
      </dgm:t>
    </dgm:pt>
    <dgm:pt modelId="{D63675FB-D1B5-4675-965F-EE6F013BACB6}" type="sibTrans" cxnId="{9A5AF1F3-928E-4C8E-8D38-70B689434951}">
      <dgm:prSet phldrT="8" phldr="0"/>
      <dgm:spPr/>
      <dgm:t>
        <a:bodyPr/>
        <a:lstStyle/>
        <a:p>
          <a:r>
            <a:rPr lang="en-US"/>
            <a:t>8</a:t>
          </a:r>
        </a:p>
      </dgm:t>
    </dgm:pt>
    <dgm:pt modelId="{7F9424ED-7B14-444F-AFCF-B77EF7164A8E}">
      <dgm:prSet custT="1"/>
      <dgm:spPr/>
      <dgm:t>
        <a:bodyPr/>
        <a:lstStyle/>
        <a:p>
          <a:pPr algn="ctr"/>
          <a:r>
            <a:rPr lang="en-GB" sz="1400" dirty="0"/>
            <a:t>Follow-up assessment 24 weeks</a:t>
          </a:r>
          <a:endParaRPr lang="en-US" sz="1400" dirty="0"/>
        </a:p>
      </dgm:t>
    </dgm:pt>
    <dgm:pt modelId="{8C4228C4-08C1-40D8-B299-9C8FCE69CC56}" type="parTrans" cxnId="{79C10D0F-0AA3-4F0A-BD1A-1BA72B79DD07}">
      <dgm:prSet/>
      <dgm:spPr/>
      <dgm:t>
        <a:bodyPr/>
        <a:lstStyle/>
        <a:p>
          <a:endParaRPr lang="en-US"/>
        </a:p>
      </dgm:t>
    </dgm:pt>
    <dgm:pt modelId="{16BD3AF5-C476-4D66-9CF9-16213BD8AD55}" type="sibTrans" cxnId="{79C10D0F-0AA3-4F0A-BD1A-1BA72B79DD07}">
      <dgm:prSet phldrT="9" phldr="0"/>
      <dgm:spPr/>
      <dgm:t>
        <a:bodyPr/>
        <a:lstStyle/>
        <a:p>
          <a:r>
            <a:rPr lang="en-US"/>
            <a:t>9</a:t>
          </a:r>
        </a:p>
      </dgm:t>
    </dgm:pt>
    <dgm:pt modelId="{4ABE3457-6655-42AB-88A6-E6D8F842B3AF}">
      <dgm:prSet custT="1"/>
      <dgm:spPr/>
      <dgm:t>
        <a:bodyPr/>
        <a:lstStyle/>
        <a:p>
          <a:pPr algn="ctr"/>
          <a:r>
            <a:rPr lang="en-GB" sz="1400" dirty="0"/>
            <a:t>Centres recruited </a:t>
          </a:r>
        </a:p>
      </dgm:t>
    </dgm:pt>
    <dgm:pt modelId="{3A582645-9FB5-46F1-BCA3-950B940264C0}" type="parTrans" cxnId="{FB8DD093-215B-4314-8092-2DC9766EA73F}">
      <dgm:prSet/>
      <dgm:spPr/>
      <dgm:t>
        <a:bodyPr/>
        <a:lstStyle/>
        <a:p>
          <a:endParaRPr lang="en-GB"/>
        </a:p>
      </dgm:t>
    </dgm:pt>
    <dgm:pt modelId="{04FF7FB3-B84B-4F5A-A063-4E4B7899A1DD}" type="sibTrans" cxnId="{FB8DD093-215B-4314-8092-2DC9766EA73F}">
      <dgm:prSet phldrT="1" phldr="0"/>
      <dgm:spPr/>
      <dgm:t>
        <a:bodyPr/>
        <a:lstStyle/>
        <a:p>
          <a:r>
            <a:rPr lang="en-GB"/>
            <a:t>1</a:t>
          </a:r>
        </a:p>
      </dgm:t>
    </dgm:pt>
    <dgm:pt modelId="{CDDAF113-050F-4673-B853-0C11DA2415F7}">
      <dgm:prSet custT="1"/>
      <dgm:spPr/>
      <dgm:t>
        <a:bodyPr/>
        <a:lstStyle/>
        <a:p>
          <a:pPr algn="ctr"/>
          <a:r>
            <a:rPr lang="en-GB" sz="1400" dirty="0"/>
            <a:t>Follow-up assessment 4 weeks</a:t>
          </a:r>
          <a:endParaRPr lang="en-US" sz="1400" dirty="0"/>
        </a:p>
      </dgm:t>
    </dgm:pt>
    <dgm:pt modelId="{A54D778F-D0BD-4871-95AD-450DCC65C0C4}" type="sibTrans" cxnId="{E7A22E0D-72D8-4048-9C9B-4C2DCF5447EC}">
      <dgm:prSet phldrT="7" phldr="0"/>
      <dgm:spPr/>
      <dgm:t>
        <a:bodyPr/>
        <a:lstStyle/>
        <a:p>
          <a:r>
            <a:rPr lang="en-US"/>
            <a:t>7</a:t>
          </a:r>
          <a:endParaRPr lang="en-US" dirty="0"/>
        </a:p>
      </dgm:t>
    </dgm:pt>
    <dgm:pt modelId="{A319A3FC-0AC5-4B54-B2FB-DE55FCF69BC3}" type="parTrans" cxnId="{E7A22E0D-72D8-4048-9C9B-4C2DCF5447EC}">
      <dgm:prSet/>
      <dgm:spPr/>
      <dgm:t>
        <a:bodyPr/>
        <a:lstStyle/>
        <a:p>
          <a:endParaRPr lang="en-US"/>
        </a:p>
      </dgm:t>
    </dgm:pt>
    <dgm:pt modelId="{865EBB55-91E3-4044-9FBC-8CEB7ED56A00}">
      <dgm:prSet custT="1"/>
      <dgm:spPr/>
      <dgm:t>
        <a:bodyPr/>
        <a:lstStyle/>
        <a:p>
          <a:pPr algn="ctr"/>
          <a:r>
            <a:rPr lang="en-GB" sz="1400" dirty="0"/>
            <a:t>Completion of baseline assessment</a:t>
          </a:r>
          <a:endParaRPr lang="en-US" sz="1400" dirty="0"/>
        </a:p>
      </dgm:t>
    </dgm:pt>
    <dgm:pt modelId="{D8B64261-9267-47A8-87E1-F6B553A33B62}" type="sibTrans" cxnId="{9821B4E8-7623-4CC9-B3C9-29429C13C54A}">
      <dgm:prSet phldrT="5" phldr="0"/>
      <dgm:spPr/>
      <dgm:t>
        <a:bodyPr/>
        <a:lstStyle/>
        <a:p>
          <a:r>
            <a:rPr lang="en-US"/>
            <a:t>5</a:t>
          </a:r>
          <a:endParaRPr lang="en-US" dirty="0"/>
        </a:p>
      </dgm:t>
    </dgm:pt>
    <dgm:pt modelId="{6662EDC3-E999-42BB-AFE4-1904BA497512}" type="parTrans" cxnId="{9821B4E8-7623-4CC9-B3C9-29429C13C54A}">
      <dgm:prSet/>
      <dgm:spPr/>
      <dgm:t>
        <a:bodyPr/>
        <a:lstStyle/>
        <a:p>
          <a:endParaRPr lang="en-US"/>
        </a:p>
      </dgm:t>
    </dgm:pt>
    <dgm:pt modelId="{D9DB6929-DC26-4C3B-B642-AA1C5143C0A6}">
      <dgm:prSet custT="1"/>
      <dgm:spPr/>
      <dgm:t>
        <a:bodyPr/>
        <a:lstStyle/>
        <a:p>
          <a:pPr algn="ctr"/>
          <a:r>
            <a:rPr lang="en-GB" sz="1400" dirty="0"/>
            <a:t>Intervention delivery (staff)</a:t>
          </a:r>
        </a:p>
      </dgm:t>
    </dgm:pt>
    <dgm:pt modelId="{11AE2360-3C54-44C8-AEFD-9D154FB4FBBB}" type="parTrans" cxnId="{56BB3530-C97E-48AB-A8DC-F0DEDD5D1FFD}">
      <dgm:prSet/>
      <dgm:spPr/>
      <dgm:t>
        <a:bodyPr/>
        <a:lstStyle/>
        <a:p>
          <a:endParaRPr lang="en-GB"/>
        </a:p>
      </dgm:t>
    </dgm:pt>
    <dgm:pt modelId="{A8AAA996-570A-4478-AE79-BD09C65A5692}" type="sibTrans" cxnId="{56BB3530-C97E-48AB-A8DC-F0DEDD5D1FFD}">
      <dgm:prSet phldrT="6" phldr="0"/>
      <dgm:spPr/>
      <dgm:t>
        <a:bodyPr/>
        <a:lstStyle/>
        <a:p>
          <a:r>
            <a:rPr lang="en-GB"/>
            <a:t>6</a:t>
          </a:r>
        </a:p>
      </dgm:t>
    </dgm:pt>
    <dgm:pt modelId="{886C9E81-9F33-4BD9-AB2E-C47C512644B3}" type="pres">
      <dgm:prSet presAssocID="{40D8A6C3-B52D-45DB-906B-F7A3FDD2ABA3}" presName="linearFlow" presStyleCnt="0">
        <dgm:presLayoutVars>
          <dgm:dir/>
          <dgm:animLvl val="lvl"/>
          <dgm:resizeHandles val="exact"/>
        </dgm:presLayoutVars>
      </dgm:prSet>
      <dgm:spPr/>
    </dgm:pt>
    <dgm:pt modelId="{66DF107A-F39F-42CE-8B40-4756DC42D496}" type="pres">
      <dgm:prSet presAssocID="{4ABE3457-6655-42AB-88A6-E6D8F842B3AF}" presName="compositeNode" presStyleCnt="0"/>
      <dgm:spPr/>
    </dgm:pt>
    <dgm:pt modelId="{7056A50E-7640-4360-853F-C38CC7985193}" type="pres">
      <dgm:prSet presAssocID="{4ABE3457-6655-42AB-88A6-E6D8F842B3AF}" presName="parTx" presStyleLbl="node1" presStyleIdx="0" presStyleCnt="0">
        <dgm:presLayoutVars>
          <dgm:chMax val="0"/>
          <dgm:chPref val="0"/>
          <dgm:bulletEnabled val="1"/>
        </dgm:presLayoutVars>
      </dgm:prSet>
      <dgm:spPr/>
    </dgm:pt>
    <dgm:pt modelId="{14F67E16-2002-49B8-93D6-254A8D23EE50}" type="pres">
      <dgm:prSet presAssocID="{4ABE3457-6655-42AB-88A6-E6D8F842B3AF}" presName="parSh" presStyleCnt="0"/>
      <dgm:spPr/>
    </dgm:pt>
    <dgm:pt modelId="{E3DF7AEB-0B8D-41FC-BF3C-F6E5DDA9A94E}" type="pres">
      <dgm:prSet presAssocID="{4ABE3457-6655-42AB-88A6-E6D8F842B3AF}" presName="lineNode" presStyleLbl="alignAccFollowNode1" presStyleIdx="0" presStyleCnt="27"/>
      <dgm:spPr/>
    </dgm:pt>
    <dgm:pt modelId="{725B7A7A-EF8E-41BF-B16B-E378CB8A6068}" type="pres">
      <dgm:prSet presAssocID="{4ABE3457-6655-42AB-88A6-E6D8F842B3AF}" presName="lineArrowNode" presStyleLbl="alignAccFollowNode1" presStyleIdx="1" presStyleCnt="27"/>
      <dgm:spPr/>
    </dgm:pt>
    <dgm:pt modelId="{6A131034-AA6E-4A25-8E78-9F407147C94A}" type="pres">
      <dgm:prSet presAssocID="{04FF7FB3-B84B-4F5A-A063-4E4B7899A1DD}" presName="sibTransNodeCircle" presStyleLbl="alignNode1" presStyleIdx="0" presStyleCnt="9">
        <dgm:presLayoutVars>
          <dgm:chMax val="0"/>
          <dgm:bulletEnabled/>
        </dgm:presLayoutVars>
      </dgm:prSet>
      <dgm:spPr/>
    </dgm:pt>
    <dgm:pt modelId="{3F02982B-BF6C-41C6-94A5-E5882724939A}" type="pres">
      <dgm:prSet presAssocID="{04FF7FB3-B84B-4F5A-A063-4E4B7899A1DD}" presName="spacerBetweenCircleAndCallout" presStyleCnt="0">
        <dgm:presLayoutVars/>
      </dgm:prSet>
      <dgm:spPr/>
    </dgm:pt>
    <dgm:pt modelId="{B5F36C8B-16EC-44A4-B581-C11783EE0828}" type="pres">
      <dgm:prSet presAssocID="{4ABE3457-6655-42AB-88A6-E6D8F842B3AF}" presName="nodeText" presStyleLbl="alignAccFollowNode1" presStyleIdx="2" presStyleCnt="27">
        <dgm:presLayoutVars>
          <dgm:bulletEnabled val="1"/>
        </dgm:presLayoutVars>
      </dgm:prSet>
      <dgm:spPr/>
    </dgm:pt>
    <dgm:pt modelId="{70F63037-3638-4E49-83DA-630350D9F759}" type="pres">
      <dgm:prSet presAssocID="{04FF7FB3-B84B-4F5A-A063-4E4B7899A1DD}" presName="sibTransComposite" presStyleCnt="0"/>
      <dgm:spPr/>
    </dgm:pt>
    <dgm:pt modelId="{5A370B03-AA56-447D-ADE1-94359C2DA153}" type="pres">
      <dgm:prSet presAssocID="{9865AF4A-CA7B-4E22-A301-D7DD6939C746}" presName="compositeNode" presStyleCnt="0"/>
      <dgm:spPr/>
    </dgm:pt>
    <dgm:pt modelId="{D481FADE-6411-4694-820D-D5A28C092F48}" type="pres">
      <dgm:prSet presAssocID="{9865AF4A-CA7B-4E22-A301-D7DD6939C746}" presName="parTx" presStyleLbl="node1" presStyleIdx="0" presStyleCnt="0">
        <dgm:presLayoutVars>
          <dgm:chMax val="0"/>
          <dgm:chPref val="0"/>
          <dgm:bulletEnabled val="1"/>
        </dgm:presLayoutVars>
      </dgm:prSet>
      <dgm:spPr/>
    </dgm:pt>
    <dgm:pt modelId="{C0D56307-C3BA-439B-9DB8-E5CE779EEFB8}" type="pres">
      <dgm:prSet presAssocID="{9865AF4A-CA7B-4E22-A301-D7DD6939C746}" presName="parSh" presStyleCnt="0"/>
      <dgm:spPr/>
    </dgm:pt>
    <dgm:pt modelId="{91E4CE54-324D-4068-8738-3AD66F765284}" type="pres">
      <dgm:prSet presAssocID="{9865AF4A-CA7B-4E22-A301-D7DD6939C746}" presName="lineNode" presStyleLbl="alignAccFollowNode1" presStyleIdx="3" presStyleCnt="27"/>
      <dgm:spPr/>
    </dgm:pt>
    <dgm:pt modelId="{13F2F48F-3789-4A40-BFD0-B7993DB350B2}" type="pres">
      <dgm:prSet presAssocID="{9865AF4A-CA7B-4E22-A301-D7DD6939C746}" presName="lineArrowNode" presStyleLbl="alignAccFollowNode1" presStyleIdx="4" presStyleCnt="27"/>
      <dgm:spPr/>
    </dgm:pt>
    <dgm:pt modelId="{FE494F61-2919-4E89-9953-469AE6D906AF}" type="pres">
      <dgm:prSet presAssocID="{2B0A4006-BF67-4113-A009-C33EE815B12E}" presName="sibTransNodeCircle" presStyleLbl="alignNode1" presStyleIdx="1" presStyleCnt="9">
        <dgm:presLayoutVars>
          <dgm:chMax val="0"/>
          <dgm:bulletEnabled/>
        </dgm:presLayoutVars>
      </dgm:prSet>
      <dgm:spPr/>
    </dgm:pt>
    <dgm:pt modelId="{36074B81-0514-4F90-855D-0B6A5F643C94}" type="pres">
      <dgm:prSet presAssocID="{2B0A4006-BF67-4113-A009-C33EE815B12E}" presName="spacerBetweenCircleAndCallout" presStyleCnt="0">
        <dgm:presLayoutVars/>
      </dgm:prSet>
      <dgm:spPr/>
    </dgm:pt>
    <dgm:pt modelId="{E50DB45C-2C16-4528-8803-F5FC82B06613}" type="pres">
      <dgm:prSet presAssocID="{9865AF4A-CA7B-4E22-A301-D7DD6939C746}" presName="nodeText" presStyleLbl="alignAccFollowNode1" presStyleIdx="5" presStyleCnt="27">
        <dgm:presLayoutVars>
          <dgm:bulletEnabled val="1"/>
        </dgm:presLayoutVars>
      </dgm:prSet>
      <dgm:spPr/>
    </dgm:pt>
    <dgm:pt modelId="{1DABFC8B-76E8-442A-85CE-2235CD19A152}" type="pres">
      <dgm:prSet presAssocID="{2B0A4006-BF67-4113-A009-C33EE815B12E}" presName="sibTransComposite" presStyleCnt="0"/>
      <dgm:spPr/>
    </dgm:pt>
    <dgm:pt modelId="{21FA0BC9-4B9C-4BC8-8E96-17B0071335AA}" type="pres">
      <dgm:prSet presAssocID="{087A1E4F-27D6-4CC0-AA42-2C190F3F6500}" presName="compositeNode" presStyleCnt="0"/>
      <dgm:spPr/>
    </dgm:pt>
    <dgm:pt modelId="{EB20A0A6-C59D-413F-8A2D-800684F34F02}" type="pres">
      <dgm:prSet presAssocID="{087A1E4F-27D6-4CC0-AA42-2C190F3F6500}" presName="parTx" presStyleLbl="node1" presStyleIdx="0" presStyleCnt="0">
        <dgm:presLayoutVars>
          <dgm:chMax val="0"/>
          <dgm:chPref val="0"/>
          <dgm:bulletEnabled val="1"/>
        </dgm:presLayoutVars>
      </dgm:prSet>
      <dgm:spPr/>
    </dgm:pt>
    <dgm:pt modelId="{8F7DBB04-FC44-4A79-BA0B-D8F23FAE5F71}" type="pres">
      <dgm:prSet presAssocID="{087A1E4F-27D6-4CC0-AA42-2C190F3F6500}" presName="parSh" presStyleCnt="0"/>
      <dgm:spPr/>
    </dgm:pt>
    <dgm:pt modelId="{71A6A882-7595-46E9-9CA8-4879A760604A}" type="pres">
      <dgm:prSet presAssocID="{087A1E4F-27D6-4CC0-AA42-2C190F3F6500}" presName="lineNode" presStyleLbl="alignAccFollowNode1" presStyleIdx="6" presStyleCnt="27"/>
      <dgm:spPr/>
    </dgm:pt>
    <dgm:pt modelId="{043928E1-F70F-43FA-885A-F2EEB1297870}" type="pres">
      <dgm:prSet presAssocID="{087A1E4F-27D6-4CC0-AA42-2C190F3F6500}" presName="lineArrowNode" presStyleLbl="alignAccFollowNode1" presStyleIdx="7" presStyleCnt="27"/>
      <dgm:spPr/>
    </dgm:pt>
    <dgm:pt modelId="{D523BF15-7CEE-454F-ADC9-74BA985AFE13}" type="pres">
      <dgm:prSet presAssocID="{E24C9814-8092-4F50-B3FE-6E037F9509BB}" presName="sibTransNodeCircle" presStyleLbl="alignNode1" presStyleIdx="2" presStyleCnt="9">
        <dgm:presLayoutVars>
          <dgm:chMax val="0"/>
          <dgm:bulletEnabled/>
        </dgm:presLayoutVars>
      </dgm:prSet>
      <dgm:spPr/>
    </dgm:pt>
    <dgm:pt modelId="{C98BBD5E-810C-4584-9055-7C0EC9F06582}" type="pres">
      <dgm:prSet presAssocID="{E24C9814-8092-4F50-B3FE-6E037F9509BB}" presName="spacerBetweenCircleAndCallout" presStyleCnt="0">
        <dgm:presLayoutVars/>
      </dgm:prSet>
      <dgm:spPr/>
    </dgm:pt>
    <dgm:pt modelId="{232A0C36-5F7D-4DE2-92D6-AA0CF2E69E98}" type="pres">
      <dgm:prSet presAssocID="{087A1E4F-27D6-4CC0-AA42-2C190F3F6500}" presName="nodeText" presStyleLbl="alignAccFollowNode1" presStyleIdx="8" presStyleCnt="27" custLinFactNeighborX="1305" custLinFactNeighborY="1597">
        <dgm:presLayoutVars>
          <dgm:bulletEnabled val="1"/>
        </dgm:presLayoutVars>
      </dgm:prSet>
      <dgm:spPr/>
    </dgm:pt>
    <dgm:pt modelId="{5B979FB8-F342-42D9-990B-640E149BF7E1}" type="pres">
      <dgm:prSet presAssocID="{E24C9814-8092-4F50-B3FE-6E037F9509BB}" presName="sibTransComposite" presStyleCnt="0"/>
      <dgm:spPr/>
    </dgm:pt>
    <dgm:pt modelId="{0B64B9FE-CB75-4106-973C-96E16B316C2C}" type="pres">
      <dgm:prSet presAssocID="{91321299-F150-4137-A977-04749ADBD05D}" presName="compositeNode" presStyleCnt="0"/>
      <dgm:spPr/>
    </dgm:pt>
    <dgm:pt modelId="{A9D0E9CF-C7B2-4443-B1F1-E19D860D4C99}" type="pres">
      <dgm:prSet presAssocID="{91321299-F150-4137-A977-04749ADBD05D}" presName="parTx" presStyleLbl="node1" presStyleIdx="0" presStyleCnt="0">
        <dgm:presLayoutVars>
          <dgm:chMax val="0"/>
          <dgm:chPref val="0"/>
          <dgm:bulletEnabled val="1"/>
        </dgm:presLayoutVars>
      </dgm:prSet>
      <dgm:spPr/>
    </dgm:pt>
    <dgm:pt modelId="{BA6FAD24-D81E-47E2-8BA9-CE8A33CBAD81}" type="pres">
      <dgm:prSet presAssocID="{91321299-F150-4137-A977-04749ADBD05D}" presName="parSh" presStyleCnt="0"/>
      <dgm:spPr/>
    </dgm:pt>
    <dgm:pt modelId="{53A5F2BA-1251-4E8C-A794-996B238B44DC}" type="pres">
      <dgm:prSet presAssocID="{91321299-F150-4137-A977-04749ADBD05D}" presName="lineNode" presStyleLbl="alignAccFollowNode1" presStyleIdx="9" presStyleCnt="27"/>
      <dgm:spPr/>
    </dgm:pt>
    <dgm:pt modelId="{472BF23D-7AD4-45B9-A40D-AA4CBA41FFD9}" type="pres">
      <dgm:prSet presAssocID="{91321299-F150-4137-A977-04749ADBD05D}" presName="lineArrowNode" presStyleLbl="alignAccFollowNode1" presStyleIdx="10" presStyleCnt="27"/>
      <dgm:spPr/>
    </dgm:pt>
    <dgm:pt modelId="{6DD179E4-E269-4A5E-9DC9-C4A07F88ACC7}" type="pres">
      <dgm:prSet presAssocID="{4AEA2B75-90E9-4125-908A-30D1356AC064}" presName="sibTransNodeCircle" presStyleLbl="alignNode1" presStyleIdx="3" presStyleCnt="9">
        <dgm:presLayoutVars>
          <dgm:chMax val="0"/>
          <dgm:bulletEnabled/>
        </dgm:presLayoutVars>
      </dgm:prSet>
      <dgm:spPr/>
    </dgm:pt>
    <dgm:pt modelId="{6FA23AF2-C231-4B08-9AB3-2D60F97E8527}" type="pres">
      <dgm:prSet presAssocID="{4AEA2B75-90E9-4125-908A-30D1356AC064}" presName="spacerBetweenCircleAndCallout" presStyleCnt="0">
        <dgm:presLayoutVars/>
      </dgm:prSet>
      <dgm:spPr/>
    </dgm:pt>
    <dgm:pt modelId="{67AA4B85-63FC-4427-9A29-7C745224ECD1}" type="pres">
      <dgm:prSet presAssocID="{91321299-F150-4137-A977-04749ADBD05D}" presName="nodeText" presStyleLbl="alignAccFollowNode1" presStyleIdx="11" presStyleCnt="27" custLinFactNeighborX="2386" custLinFactNeighborY="230">
        <dgm:presLayoutVars>
          <dgm:bulletEnabled val="1"/>
        </dgm:presLayoutVars>
      </dgm:prSet>
      <dgm:spPr/>
    </dgm:pt>
    <dgm:pt modelId="{1E7FB47B-FB57-4703-9910-71FF35BD5DAB}" type="pres">
      <dgm:prSet presAssocID="{4AEA2B75-90E9-4125-908A-30D1356AC064}" presName="sibTransComposite" presStyleCnt="0"/>
      <dgm:spPr/>
    </dgm:pt>
    <dgm:pt modelId="{EC0AD7E3-907E-4926-B0CC-C623CE54D869}" type="pres">
      <dgm:prSet presAssocID="{865EBB55-91E3-4044-9FBC-8CEB7ED56A00}" presName="compositeNode" presStyleCnt="0"/>
      <dgm:spPr/>
    </dgm:pt>
    <dgm:pt modelId="{2EF27ACB-FFEB-4D91-8FB7-CE980DC6CDC2}" type="pres">
      <dgm:prSet presAssocID="{865EBB55-91E3-4044-9FBC-8CEB7ED56A00}" presName="parTx" presStyleLbl="node1" presStyleIdx="0" presStyleCnt="0">
        <dgm:presLayoutVars>
          <dgm:chMax val="0"/>
          <dgm:chPref val="0"/>
          <dgm:bulletEnabled val="1"/>
        </dgm:presLayoutVars>
      </dgm:prSet>
      <dgm:spPr/>
    </dgm:pt>
    <dgm:pt modelId="{BDDB4512-3E3C-4B73-AF4F-3DD6D10F3420}" type="pres">
      <dgm:prSet presAssocID="{865EBB55-91E3-4044-9FBC-8CEB7ED56A00}" presName="parSh" presStyleCnt="0"/>
      <dgm:spPr/>
    </dgm:pt>
    <dgm:pt modelId="{9584FC6C-8805-485D-A70B-CC1D2B626404}" type="pres">
      <dgm:prSet presAssocID="{865EBB55-91E3-4044-9FBC-8CEB7ED56A00}" presName="lineNode" presStyleLbl="alignAccFollowNode1" presStyleIdx="12" presStyleCnt="27"/>
      <dgm:spPr/>
    </dgm:pt>
    <dgm:pt modelId="{F8ACA543-83A2-4879-AE26-F91C6F7051F5}" type="pres">
      <dgm:prSet presAssocID="{865EBB55-91E3-4044-9FBC-8CEB7ED56A00}" presName="lineArrowNode" presStyleLbl="alignAccFollowNode1" presStyleIdx="13" presStyleCnt="27"/>
      <dgm:spPr/>
    </dgm:pt>
    <dgm:pt modelId="{DB8F518D-A520-43B5-8253-3EA616834903}" type="pres">
      <dgm:prSet presAssocID="{D8B64261-9267-47A8-87E1-F6B553A33B62}" presName="sibTransNodeCircle" presStyleLbl="alignNode1" presStyleIdx="4" presStyleCnt="9">
        <dgm:presLayoutVars>
          <dgm:chMax val="0"/>
          <dgm:bulletEnabled/>
        </dgm:presLayoutVars>
      </dgm:prSet>
      <dgm:spPr/>
    </dgm:pt>
    <dgm:pt modelId="{D0EB8D59-CB50-40A3-9BEB-DA8B24DC3AC2}" type="pres">
      <dgm:prSet presAssocID="{D8B64261-9267-47A8-87E1-F6B553A33B62}" presName="spacerBetweenCircleAndCallout" presStyleCnt="0">
        <dgm:presLayoutVars/>
      </dgm:prSet>
      <dgm:spPr/>
    </dgm:pt>
    <dgm:pt modelId="{F9D58F00-F1DF-4893-AE06-E24BC9CF34B3}" type="pres">
      <dgm:prSet presAssocID="{865EBB55-91E3-4044-9FBC-8CEB7ED56A00}" presName="nodeText" presStyleLbl="alignAccFollowNode1" presStyleIdx="14" presStyleCnt="27">
        <dgm:presLayoutVars>
          <dgm:bulletEnabled val="1"/>
        </dgm:presLayoutVars>
      </dgm:prSet>
      <dgm:spPr/>
    </dgm:pt>
    <dgm:pt modelId="{C8BE9ADD-0B24-45BE-B727-60D65F597DF1}" type="pres">
      <dgm:prSet presAssocID="{D8B64261-9267-47A8-87E1-F6B553A33B62}" presName="sibTransComposite" presStyleCnt="0"/>
      <dgm:spPr/>
    </dgm:pt>
    <dgm:pt modelId="{8841E34A-079C-48C1-B593-2F71353ED261}" type="pres">
      <dgm:prSet presAssocID="{D9DB6929-DC26-4C3B-B642-AA1C5143C0A6}" presName="compositeNode" presStyleCnt="0"/>
      <dgm:spPr/>
    </dgm:pt>
    <dgm:pt modelId="{040C5C0D-BB1F-4CB1-8AF4-0998A84AEEB1}" type="pres">
      <dgm:prSet presAssocID="{D9DB6929-DC26-4C3B-B642-AA1C5143C0A6}" presName="parTx" presStyleLbl="node1" presStyleIdx="0" presStyleCnt="0">
        <dgm:presLayoutVars>
          <dgm:chMax val="0"/>
          <dgm:chPref val="0"/>
          <dgm:bulletEnabled val="1"/>
        </dgm:presLayoutVars>
      </dgm:prSet>
      <dgm:spPr/>
    </dgm:pt>
    <dgm:pt modelId="{7A22FDA9-4AB5-43A7-A7D9-08C000A6AE52}" type="pres">
      <dgm:prSet presAssocID="{D9DB6929-DC26-4C3B-B642-AA1C5143C0A6}" presName="parSh" presStyleCnt="0"/>
      <dgm:spPr/>
    </dgm:pt>
    <dgm:pt modelId="{37A9AD3D-B6E8-4598-B792-D15036A0EEFF}" type="pres">
      <dgm:prSet presAssocID="{D9DB6929-DC26-4C3B-B642-AA1C5143C0A6}" presName="lineNode" presStyleLbl="alignAccFollowNode1" presStyleIdx="15" presStyleCnt="27"/>
      <dgm:spPr/>
    </dgm:pt>
    <dgm:pt modelId="{CED0652F-A936-43BF-A4AA-0D6F0CEC8B0C}" type="pres">
      <dgm:prSet presAssocID="{D9DB6929-DC26-4C3B-B642-AA1C5143C0A6}" presName="lineArrowNode" presStyleLbl="alignAccFollowNode1" presStyleIdx="16" presStyleCnt="27"/>
      <dgm:spPr/>
    </dgm:pt>
    <dgm:pt modelId="{367F42D0-B4C0-4CB9-A5FF-4D1CE08574D5}" type="pres">
      <dgm:prSet presAssocID="{A8AAA996-570A-4478-AE79-BD09C65A5692}" presName="sibTransNodeCircle" presStyleLbl="alignNode1" presStyleIdx="5" presStyleCnt="9">
        <dgm:presLayoutVars>
          <dgm:chMax val="0"/>
          <dgm:bulletEnabled/>
        </dgm:presLayoutVars>
      </dgm:prSet>
      <dgm:spPr/>
    </dgm:pt>
    <dgm:pt modelId="{19DFA51F-B7F5-4B64-9840-2D4DB3C87BA1}" type="pres">
      <dgm:prSet presAssocID="{A8AAA996-570A-4478-AE79-BD09C65A5692}" presName="spacerBetweenCircleAndCallout" presStyleCnt="0">
        <dgm:presLayoutVars/>
      </dgm:prSet>
      <dgm:spPr/>
    </dgm:pt>
    <dgm:pt modelId="{F2A873F9-E0E6-4E17-8C06-E3398C8D39B6}" type="pres">
      <dgm:prSet presAssocID="{D9DB6929-DC26-4C3B-B642-AA1C5143C0A6}" presName="nodeText" presStyleLbl="alignAccFollowNode1" presStyleIdx="17" presStyleCnt="27">
        <dgm:presLayoutVars>
          <dgm:bulletEnabled val="1"/>
        </dgm:presLayoutVars>
      </dgm:prSet>
      <dgm:spPr/>
    </dgm:pt>
    <dgm:pt modelId="{6662B4BD-97B2-454F-B94D-E0E989DEA7CF}" type="pres">
      <dgm:prSet presAssocID="{A8AAA996-570A-4478-AE79-BD09C65A5692}" presName="sibTransComposite" presStyleCnt="0"/>
      <dgm:spPr/>
    </dgm:pt>
    <dgm:pt modelId="{0777D61D-45ED-444C-804B-4A4023249EBA}" type="pres">
      <dgm:prSet presAssocID="{CDDAF113-050F-4673-B853-0C11DA2415F7}" presName="compositeNode" presStyleCnt="0"/>
      <dgm:spPr/>
    </dgm:pt>
    <dgm:pt modelId="{9922336C-6865-4E46-B0EE-925402C76E3A}" type="pres">
      <dgm:prSet presAssocID="{CDDAF113-050F-4673-B853-0C11DA2415F7}" presName="parTx" presStyleLbl="node1" presStyleIdx="0" presStyleCnt="0">
        <dgm:presLayoutVars>
          <dgm:chMax val="0"/>
          <dgm:chPref val="0"/>
          <dgm:bulletEnabled val="1"/>
        </dgm:presLayoutVars>
      </dgm:prSet>
      <dgm:spPr/>
    </dgm:pt>
    <dgm:pt modelId="{1FB28A83-430C-4E70-BA37-B05B847B6088}" type="pres">
      <dgm:prSet presAssocID="{CDDAF113-050F-4673-B853-0C11DA2415F7}" presName="parSh" presStyleCnt="0"/>
      <dgm:spPr/>
    </dgm:pt>
    <dgm:pt modelId="{FE6C1C48-BEDD-43D6-8F4E-3D518D67BF72}" type="pres">
      <dgm:prSet presAssocID="{CDDAF113-050F-4673-B853-0C11DA2415F7}" presName="lineNode" presStyleLbl="alignAccFollowNode1" presStyleIdx="18" presStyleCnt="27"/>
      <dgm:spPr/>
    </dgm:pt>
    <dgm:pt modelId="{BF672FC3-5D77-4E28-9439-0EDE32A3DE83}" type="pres">
      <dgm:prSet presAssocID="{CDDAF113-050F-4673-B853-0C11DA2415F7}" presName="lineArrowNode" presStyleLbl="alignAccFollowNode1" presStyleIdx="19" presStyleCnt="27"/>
      <dgm:spPr/>
    </dgm:pt>
    <dgm:pt modelId="{0909FB07-162D-4D0E-A7C7-6D1616092EEE}" type="pres">
      <dgm:prSet presAssocID="{A54D778F-D0BD-4871-95AD-450DCC65C0C4}" presName="sibTransNodeCircle" presStyleLbl="alignNode1" presStyleIdx="6" presStyleCnt="9">
        <dgm:presLayoutVars>
          <dgm:chMax val="0"/>
          <dgm:bulletEnabled/>
        </dgm:presLayoutVars>
      </dgm:prSet>
      <dgm:spPr/>
    </dgm:pt>
    <dgm:pt modelId="{5600278E-BBEB-4CA7-825F-6FA4AA009F34}" type="pres">
      <dgm:prSet presAssocID="{A54D778F-D0BD-4871-95AD-450DCC65C0C4}" presName="spacerBetweenCircleAndCallout" presStyleCnt="0">
        <dgm:presLayoutVars/>
      </dgm:prSet>
      <dgm:spPr/>
    </dgm:pt>
    <dgm:pt modelId="{E6829042-052A-48FA-BE78-726C3715918D}" type="pres">
      <dgm:prSet presAssocID="{CDDAF113-050F-4673-B853-0C11DA2415F7}" presName="nodeText" presStyleLbl="alignAccFollowNode1" presStyleIdx="20" presStyleCnt="27">
        <dgm:presLayoutVars>
          <dgm:bulletEnabled val="1"/>
        </dgm:presLayoutVars>
      </dgm:prSet>
      <dgm:spPr/>
    </dgm:pt>
    <dgm:pt modelId="{3A5CE993-ED4B-4B87-BC3E-8E9D4761C0E7}" type="pres">
      <dgm:prSet presAssocID="{A54D778F-D0BD-4871-95AD-450DCC65C0C4}" presName="sibTransComposite" presStyleCnt="0"/>
      <dgm:spPr/>
    </dgm:pt>
    <dgm:pt modelId="{810EEED3-CD4C-4B73-9478-521FBE52F9EF}" type="pres">
      <dgm:prSet presAssocID="{70790BC4-EAE1-449E-932A-8A023D330716}" presName="compositeNode" presStyleCnt="0"/>
      <dgm:spPr/>
    </dgm:pt>
    <dgm:pt modelId="{EF8BB3D6-3765-4611-8AE2-694B87B572C7}" type="pres">
      <dgm:prSet presAssocID="{70790BC4-EAE1-449E-932A-8A023D330716}" presName="parTx" presStyleLbl="node1" presStyleIdx="0" presStyleCnt="0">
        <dgm:presLayoutVars>
          <dgm:chMax val="0"/>
          <dgm:chPref val="0"/>
          <dgm:bulletEnabled val="1"/>
        </dgm:presLayoutVars>
      </dgm:prSet>
      <dgm:spPr/>
    </dgm:pt>
    <dgm:pt modelId="{0FC8A0D4-24CC-4E7B-A18F-F8192C7CF3BF}" type="pres">
      <dgm:prSet presAssocID="{70790BC4-EAE1-449E-932A-8A023D330716}" presName="parSh" presStyleCnt="0"/>
      <dgm:spPr/>
    </dgm:pt>
    <dgm:pt modelId="{5766C0AF-5234-4E6B-81E8-306C4E7907BB}" type="pres">
      <dgm:prSet presAssocID="{70790BC4-EAE1-449E-932A-8A023D330716}" presName="lineNode" presStyleLbl="alignAccFollowNode1" presStyleIdx="21" presStyleCnt="27" custLinFactNeighborX="2195"/>
      <dgm:spPr/>
    </dgm:pt>
    <dgm:pt modelId="{BC876530-FBC2-4D89-B0D5-F7252798B19D}" type="pres">
      <dgm:prSet presAssocID="{70790BC4-EAE1-449E-932A-8A023D330716}" presName="lineArrowNode" presStyleLbl="alignAccFollowNode1" presStyleIdx="22" presStyleCnt="27"/>
      <dgm:spPr/>
    </dgm:pt>
    <dgm:pt modelId="{8FDBE33A-EA89-4AF1-BDFB-23BBD2546A81}" type="pres">
      <dgm:prSet presAssocID="{D63675FB-D1B5-4675-965F-EE6F013BACB6}" presName="sibTransNodeCircle" presStyleLbl="alignNode1" presStyleIdx="7" presStyleCnt="9">
        <dgm:presLayoutVars>
          <dgm:chMax val="0"/>
          <dgm:bulletEnabled/>
        </dgm:presLayoutVars>
      </dgm:prSet>
      <dgm:spPr/>
    </dgm:pt>
    <dgm:pt modelId="{B0976B9B-DA45-4008-B815-EA430C7D56F7}" type="pres">
      <dgm:prSet presAssocID="{D63675FB-D1B5-4675-965F-EE6F013BACB6}" presName="spacerBetweenCircleAndCallout" presStyleCnt="0">
        <dgm:presLayoutVars/>
      </dgm:prSet>
      <dgm:spPr/>
    </dgm:pt>
    <dgm:pt modelId="{58E2F767-A4C9-4C71-8CF0-795F16D1046E}" type="pres">
      <dgm:prSet presAssocID="{70790BC4-EAE1-449E-932A-8A023D330716}" presName="nodeText" presStyleLbl="alignAccFollowNode1" presStyleIdx="23" presStyleCnt="27">
        <dgm:presLayoutVars>
          <dgm:bulletEnabled val="1"/>
        </dgm:presLayoutVars>
      </dgm:prSet>
      <dgm:spPr/>
    </dgm:pt>
    <dgm:pt modelId="{804B2F42-BB30-4F64-9989-879F33075FB4}" type="pres">
      <dgm:prSet presAssocID="{D63675FB-D1B5-4675-965F-EE6F013BACB6}" presName="sibTransComposite" presStyleCnt="0"/>
      <dgm:spPr/>
    </dgm:pt>
    <dgm:pt modelId="{50AD92DC-AB92-4154-9DCB-3F399F3B9BD4}" type="pres">
      <dgm:prSet presAssocID="{7F9424ED-7B14-444F-AFCF-B77EF7164A8E}" presName="compositeNode" presStyleCnt="0"/>
      <dgm:spPr/>
    </dgm:pt>
    <dgm:pt modelId="{E5E48323-2C9B-4FED-867D-41EE30FFE8FD}" type="pres">
      <dgm:prSet presAssocID="{7F9424ED-7B14-444F-AFCF-B77EF7164A8E}" presName="parTx" presStyleLbl="node1" presStyleIdx="0" presStyleCnt="0">
        <dgm:presLayoutVars>
          <dgm:chMax val="0"/>
          <dgm:chPref val="0"/>
          <dgm:bulletEnabled val="1"/>
        </dgm:presLayoutVars>
      </dgm:prSet>
      <dgm:spPr/>
    </dgm:pt>
    <dgm:pt modelId="{658A394E-CF8B-4000-A0B6-439ED650EC82}" type="pres">
      <dgm:prSet presAssocID="{7F9424ED-7B14-444F-AFCF-B77EF7164A8E}" presName="parSh" presStyleCnt="0"/>
      <dgm:spPr/>
    </dgm:pt>
    <dgm:pt modelId="{38107F7D-E7BC-48D8-8DE4-AC83F4BE2491}" type="pres">
      <dgm:prSet presAssocID="{7F9424ED-7B14-444F-AFCF-B77EF7164A8E}" presName="lineNode" presStyleLbl="alignAccFollowNode1" presStyleIdx="24" presStyleCnt="27"/>
      <dgm:spPr/>
    </dgm:pt>
    <dgm:pt modelId="{631DDA92-D07F-45D5-A579-5538BCA19B0E}" type="pres">
      <dgm:prSet presAssocID="{7F9424ED-7B14-444F-AFCF-B77EF7164A8E}" presName="lineArrowNode" presStyleLbl="alignAccFollowNode1" presStyleIdx="25" presStyleCnt="27"/>
      <dgm:spPr/>
    </dgm:pt>
    <dgm:pt modelId="{E0FFB3B2-BB08-4633-B7C9-C6D298475F98}" type="pres">
      <dgm:prSet presAssocID="{16BD3AF5-C476-4D66-9CF9-16213BD8AD55}" presName="sibTransNodeCircle" presStyleLbl="alignNode1" presStyleIdx="8" presStyleCnt="9">
        <dgm:presLayoutVars>
          <dgm:chMax val="0"/>
          <dgm:bulletEnabled/>
        </dgm:presLayoutVars>
      </dgm:prSet>
      <dgm:spPr/>
    </dgm:pt>
    <dgm:pt modelId="{EC981948-CD2F-4C54-9CAB-5BB3AB1CDE84}" type="pres">
      <dgm:prSet presAssocID="{16BD3AF5-C476-4D66-9CF9-16213BD8AD55}" presName="spacerBetweenCircleAndCallout" presStyleCnt="0">
        <dgm:presLayoutVars/>
      </dgm:prSet>
      <dgm:spPr/>
    </dgm:pt>
    <dgm:pt modelId="{C145E3E5-3CC4-4474-9CD0-592EB3EE5E19}" type="pres">
      <dgm:prSet presAssocID="{7F9424ED-7B14-444F-AFCF-B77EF7164A8E}" presName="nodeText" presStyleLbl="alignAccFollowNode1" presStyleIdx="26" presStyleCnt="27">
        <dgm:presLayoutVars>
          <dgm:bulletEnabled val="1"/>
        </dgm:presLayoutVars>
      </dgm:prSet>
      <dgm:spPr/>
    </dgm:pt>
  </dgm:ptLst>
  <dgm:cxnLst>
    <dgm:cxn modelId="{622F3903-538F-4DB5-B3C6-A5870B48F55E}" type="presOf" srcId="{9865AF4A-CA7B-4E22-A301-D7DD6939C746}" destId="{E50DB45C-2C16-4528-8803-F5FC82B06613}" srcOrd="0" destOrd="0" presId="urn:microsoft.com/office/officeart/2016/7/layout/LinearArrowProcessNumbered"/>
    <dgm:cxn modelId="{E7A22E0D-72D8-4048-9C9B-4C2DCF5447EC}" srcId="{40D8A6C3-B52D-45DB-906B-F7A3FDD2ABA3}" destId="{CDDAF113-050F-4673-B853-0C11DA2415F7}" srcOrd="6" destOrd="0" parTransId="{A319A3FC-0AC5-4B54-B2FB-DE55FCF69BC3}" sibTransId="{A54D778F-D0BD-4871-95AD-450DCC65C0C4}"/>
    <dgm:cxn modelId="{2B7F5E0D-854C-4F1D-93B3-9636F3278FE6}" srcId="{40D8A6C3-B52D-45DB-906B-F7A3FDD2ABA3}" destId="{087A1E4F-27D6-4CC0-AA42-2C190F3F6500}" srcOrd="2" destOrd="0" parTransId="{325B2AA4-634B-4B30-9D5C-669AFF8B0739}" sibTransId="{E24C9814-8092-4F50-B3FE-6E037F9509BB}"/>
    <dgm:cxn modelId="{79C10D0F-0AA3-4F0A-BD1A-1BA72B79DD07}" srcId="{40D8A6C3-B52D-45DB-906B-F7A3FDD2ABA3}" destId="{7F9424ED-7B14-444F-AFCF-B77EF7164A8E}" srcOrd="8" destOrd="0" parTransId="{8C4228C4-08C1-40D8-B299-9C8FCE69CC56}" sibTransId="{16BD3AF5-C476-4D66-9CF9-16213BD8AD55}"/>
    <dgm:cxn modelId="{5C08AF13-917F-4555-A7E2-FB0E0A29E356}" type="presOf" srcId="{087A1E4F-27D6-4CC0-AA42-2C190F3F6500}" destId="{232A0C36-5F7D-4DE2-92D6-AA0CF2E69E98}" srcOrd="0" destOrd="0" presId="urn:microsoft.com/office/officeart/2016/7/layout/LinearArrowProcessNumbered"/>
    <dgm:cxn modelId="{56BB3530-C97E-48AB-A8DC-F0DEDD5D1FFD}" srcId="{40D8A6C3-B52D-45DB-906B-F7A3FDD2ABA3}" destId="{D9DB6929-DC26-4C3B-B642-AA1C5143C0A6}" srcOrd="5" destOrd="0" parTransId="{11AE2360-3C54-44C8-AEFD-9D154FB4FBBB}" sibTransId="{A8AAA996-570A-4478-AE79-BD09C65A5692}"/>
    <dgm:cxn modelId="{B6AE7F3C-6863-405A-A298-19E40D6C88BE}" type="presOf" srcId="{4ABE3457-6655-42AB-88A6-E6D8F842B3AF}" destId="{B5F36C8B-16EC-44A4-B581-C11783EE0828}" srcOrd="0" destOrd="0" presId="urn:microsoft.com/office/officeart/2016/7/layout/LinearArrowProcessNumbered"/>
    <dgm:cxn modelId="{6A0EE760-B6C0-455E-909F-B10BB145FD18}" type="presOf" srcId="{70790BC4-EAE1-449E-932A-8A023D330716}" destId="{58E2F767-A4C9-4C71-8CF0-795F16D1046E}" srcOrd="0" destOrd="0" presId="urn:microsoft.com/office/officeart/2016/7/layout/LinearArrowProcessNumbered"/>
    <dgm:cxn modelId="{D7AE0F68-5FF3-497C-98D0-3E441B9D7551}" type="presOf" srcId="{16BD3AF5-C476-4D66-9CF9-16213BD8AD55}" destId="{E0FFB3B2-BB08-4633-B7C9-C6D298475F98}" srcOrd="0" destOrd="0" presId="urn:microsoft.com/office/officeart/2016/7/layout/LinearArrowProcessNumbered"/>
    <dgm:cxn modelId="{AB9B9C4C-9DA6-45E4-B183-E22F5BF07D62}" type="presOf" srcId="{A54D778F-D0BD-4871-95AD-450DCC65C0C4}" destId="{0909FB07-162D-4D0E-A7C7-6D1616092EEE}" srcOrd="0" destOrd="0" presId="urn:microsoft.com/office/officeart/2016/7/layout/LinearArrowProcessNumbered"/>
    <dgm:cxn modelId="{92F7B06E-362F-4EF5-86C3-7057191DAF9B}" srcId="{40D8A6C3-B52D-45DB-906B-F7A3FDD2ABA3}" destId="{91321299-F150-4137-A977-04749ADBD05D}" srcOrd="3" destOrd="0" parTransId="{607C298E-F69F-4700-98B8-89BCC6A0E122}" sibTransId="{4AEA2B75-90E9-4125-908A-30D1356AC064}"/>
    <dgm:cxn modelId="{9CDB8F72-6BB9-4A75-88E4-46A69108A9EA}" type="presOf" srcId="{E24C9814-8092-4F50-B3FE-6E037F9509BB}" destId="{D523BF15-7CEE-454F-ADC9-74BA985AFE13}" srcOrd="0" destOrd="0" presId="urn:microsoft.com/office/officeart/2016/7/layout/LinearArrowProcessNumbered"/>
    <dgm:cxn modelId="{67A47F73-4646-4768-A1F9-07374E30E6EB}" srcId="{40D8A6C3-B52D-45DB-906B-F7A3FDD2ABA3}" destId="{9865AF4A-CA7B-4E22-A301-D7DD6939C746}" srcOrd="1" destOrd="0" parTransId="{9E3E5B3E-3459-4C8D-A61E-CA5E0638AA86}" sibTransId="{2B0A4006-BF67-4113-A009-C33EE815B12E}"/>
    <dgm:cxn modelId="{9EDDE453-E213-4079-8F9A-EBB2F33D8426}" type="presOf" srcId="{865EBB55-91E3-4044-9FBC-8CEB7ED56A00}" destId="{F9D58F00-F1DF-4893-AE06-E24BC9CF34B3}" srcOrd="0" destOrd="0" presId="urn:microsoft.com/office/officeart/2016/7/layout/LinearArrowProcessNumbered"/>
    <dgm:cxn modelId="{8D576656-1D13-49F0-9E9E-5B69FE6F04C1}" type="presOf" srcId="{D8B64261-9267-47A8-87E1-F6B553A33B62}" destId="{DB8F518D-A520-43B5-8253-3EA616834903}" srcOrd="0" destOrd="0" presId="urn:microsoft.com/office/officeart/2016/7/layout/LinearArrowProcessNumbered"/>
    <dgm:cxn modelId="{6662A97B-2AF4-4529-AF0E-3739C080427A}" type="presOf" srcId="{2B0A4006-BF67-4113-A009-C33EE815B12E}" destId="{FE494F61-2919-4E89-9953-469AE6D906AF}" srcOrd="0" destOrd="0" presId="urn:microsoft.com/office/officeart/2016/7/layout/LinearArrowProcessNumbered"/>
    <dgm:cxn modelId="{F723B685-BF99-44F0-9E53-8DC324330136}" type="presOf" srcId="{04FF7FB3-B84B-4F5A-A063-4E4B7899A1DD}" destId="{6A131034-AA6E-4A25-8E78-9F407147C94A}" srcOrd="0" destOrd="0" presId="urn:microsoft.com/office/officeart/2016/7/layout/LinearArrowProcessNumbered"/>
    <dgm:cxn modelId="{0BF74E88-31CD-4EE2-9581-E5B6139682F1}" type="presOf" srcId="{CDDAF113-050F-4673-B853-0C11DA2415F7}" destId="{E6829042-052A-48FA-BE78-726C3715918D}" srcOrd="0" destOrd="0" presId="urn:microsoft.com/office/officeart/2016/7/layout/LinearArrowProcessNumbered"/>
    <dgm:cxn modelId="{FB8DD093-215B-4314-8092-2DC9766EA73F}" srcId="{40D8A6C3-B52D-45DB-906B-F7A3FDD2ABA3}" destId="{4ABE3457-6655-42AB-88A6-E6D8F842B3AF}" srcOrd="0" destOrd="0" parTransId="{3A582645-9FB5-46F1-BCA3-950B940264C0}" sibTransId="{04FF7FB3-B84B-4F5A-A063-4E4B7899A1DD}"/>
    <dgm:cxn modelId="{FB6DAB94-958F-48C7-9B51-9EDD7D8A6D7F}" type="presOf" srcId="{D9DB6929-DC26-4C3B-B642-AA1C5143C0A6}" destId="{F2A873F9-E0E6-4E17-8C06-E3398C8D39B6}" srcOrd="0" destOrd="0" presId="urn:microsoft.com/office/officeart/2016/7/layout/LinearArrowProcessNumbered"/>
    <dgm:cxn modelId="{1C24AFA9-0116-4481-93E6-9E617951520A}" type="presOf" srcId="{40D8A6C3-B52D-45DB-906B-F7A3FDD2ABA3}" destId="{886C9E81-9F33-4BD9-AB2E-C47C512644B3}" srcOrd="0" destOrd="0" presId="urn:microsoft.com/office/officeart/2016/7/layout/LinearArrowProcessNumbered"/>
    <dgm:cxn modelId="{F18076C1-F4C7-443E-BC33-9495E95CC30A}" type="presOf" srcId="{A8AAA996-570A-4478-AE79-BD09C65A5692}" destId="{367F42D0-B4C0-4CB9-A5FF-4D1CE08574D5}" srcOrd="0" destOrd="0" presId="urn:microsoft.com/office/officeart/2016/7/layout/LinearArrowProcessNumbered"/>
    <dgm:cxn modelId="{580DE4D7-CECD-47E9-8C79-AB2CF8F69D1F}" type="presOf" srcId="{4AEA2B75-90E9-4125-908A-30D1356AC064}" destId="{6DD179E4-E269-4A5E-9DC9-C4A07F88ACC7}" srcOrd="0" destOrd="0" presId="urn:microsoft.com/office/officeart/2016/7/layout/LinearArrowProcessNumbered"/>
    <dgm:cxn modelId="{CFFB12E6-08CD-4391-AD5B-B60B0681179E}" type="presOf" srcId="{91321299-F150-4137-A977-04749ADBD05D}" destId="{67AA4B85-63FC-4427-9A29-7C745224ECD1}" srcOrd="0" destOrd="0" presId="urn:microsoft.com/office/officeart/2016/7/layout/LinearArrowProcessNumbered"/>
    <dgm:cxn modelId="{9821B4E8-7623-4CC9-B3C9-29429C13C54A}" srcId="{40D8A6C3-B52D-45DB-906B-F7A3FDD2ABA3}" destId="{865EBB55-91E3-4044-9FBC-8CEB7ED56A00}" srcOrd="4" destOrd="0" parTransId="{6662EDC3-E999-42BB-AFE4-1904BA497512}" sibTransId="{D8B64261-9267-47A8-87E1-F6B553A33B62}"/>
    <dgm:cxn modelId="{9A5AF1F3-928E-4C8E-8D38-70B689434951}" srcId="{40D8A6C3-B52D-45DB-906B-F7A3FDD2ABA3}" destId="{70790BC4-EAE1-449E-932A-8A023D330716}" srcOrd="7" destOrd="0" parTransId="{AA523896-56E3-4C37-953D-8E3FA60B6515}" sibTransId="{D63675FB-D1B5-4675-965F-EE6F013BACB6}"/>
    <dgm:cxn modelId="{A18703F7-5B96-4E0A-B09A-CB28F3BE5FE4}" type="presOf" srcId="{7F9424ED-7B14-444F-AFCF-B77EF7164A8E}" destId="{C145E3E5-3CC4-4474-9CD0-592EB3EE5E19}" srcOrd="0" destOrd="0" presId="urn:microsoft.com/office/officeart/2016/7/layout/LinearArrowProcessNumbered"/>
    <dgm:cxn modelId="{C00495F8-440D-496F-96CD-E9647EB6F4A2}" type="presOf" srcId="{D63675FB-D1B5-4675-965F-EE6F013BACB6}" destId="{8FDBE33A-EA89-4AF1-BDFB-23BBD2546A81}" srcOrd="0" destOrd="0" presId="urn:microsoft.com/office/officeart/2016/7/layout/LinearArrowProcessNumbered"/>
    <dgm:cxn modelId="{11EF8609-8AC7-4FE9-AE1B-44B4E13582BB}" type="presParOf" srcId="{886C9E81-9F33-4BD9-AB2E-C47C512644B3}" destId="{66DF107A-F39F-42CE-8B40-4756DC42D496}" srcOrd="0" destOrd="0" presId="urn:microsoft.com/office/officeart/2016/7/layout/LinearArrowProcessNumbered"/>
    <dgm:cxn modelId="{0EC7E191-31D2-49AC-86FC-5D3ED3FB5995}" type="presParOf" srcId="{66DF107A-F39F-42CE-8B40-4756DC42D496}" destId="{7056A50E-7640-4360-853F-C38CC7985193}" srcOrd="0" destOrd="0" presId="urn:microsoft.com/office/officeart/2016/7/layout/LinearArrowProcessNumbered"/>
    <dgm:cxn modelId="{802E04A2-3E26-4D76-81EE-8DED4E7E1A23}" type="presParOf" srcId="{66DF107A-F39F-42CE-8B40-4756DC42D496}" destId="{14F67E16-2002-49B8-93D6-254A8D23EE50}" srcOrd="1" destOrd="0" presId="urn:microsoft.com/office/officeart/2016/7/layout/LinearArrowProcessNumbered"/>
    <dgm:cxn modelId="{575DCD7D-4A09-4BCC-819F-8BBC22435E11}" type="presParOf" srcId="{14F67E16-2002-49B8-93D6-254A8D23EE50}" destId="{E3DF7AEB-0B8D-41FC-BF3C-F6E5DDA9A94E}" srcOrd="0" destOrd="0" presId="urn:microsoft.com/office/officeart/2016/7/layout/LinearArrowProcessNumbered"/>
    <dgm:cxn modelId="{8DB8445E-063E-4AA6-853B-0D5029BCCB4A}" type="presParOf" srcId="{14F67E16-2002-49B8-93D6-254A8D23EE50}" destId="{725B7A7A-EF8E-41BF-B16B-E378CB8A6068}" srcOrd="1" destOrd="0" presId="urn:microsoft.com/office/officeart/2016/7/layout/LinearArrowProcessNumbered"/>
    <dgm:cxn modelId="{D833524E-ABA9-423E-83E2-B8D2A68A766B}" type="presParOf" srcId="{14F67E16-2002-49B8-93D6-254A8D23EE50}" destId="{6A131034-AA6E-4A25-8E78-9F407147C94A}" srcOrd="2" destOrd="0" presId="urn:microsoft.com/office/officeart/2016/7/layout/LinearArrowProcessNumbered"/>
    <dgm:cxn modelId="{AE861593-4475-47EB-8DC0-F22D43CC7EBC}" type="presParOf" srcId="{14F67E16-2002-49B8-93D6-254A8D23EE50}" destId="{3F02982B-BF6C-41C6-94A5-E5882724939A}" srcOrd="3" destOrd="0" presId="urn:microsoft.com/office/officeart/2016/7/layout/LinearArrowProcessNumbered"/>
    <dgm:cxn modelId="{62694CA9-C447-4DDB-A997-D57B6AB69265}" type="presParOf" srcId="{66DF107A-F39F-42CE-8B40-4756DC42D496}" destId="{B5F36C8B-16EC-44A4-B581-C11783EE0828}" srcOrd="2" destOrd="0" presId="urn:microsoft.com/office/officeart/2016/7/layout/LinearArrowProcessNumbered"/>
    <dgm:cxn modelId="{E6B3D716-F4D5-4A20-AF1C-C9BF3921CBF9}" type="presParOf" srcId="{886C9E81-9F33-4BD9-AB2E-C47C512644B3}" destId="{70F63037-3638-4E49-83DA-630350D9F759}" srcOrd="1" destOrd="0" presId="urn:microsoft.com/office/officeart/2016/7/layout/LinearArrowProcessNumbered"/>
    <dgm:cxn modelId="{5330C0D9-478E-41AC-9373-B2FA6887F5AF}" type="presParOf" srcId="{886C9E81-9F33-4BD9-AB2E-C47C512644B3}" destId="{5A370B03-AA56-447D-ADE1-94359C2DA153}" srcOrd="2" destOrd="0" presId="urn:microsoft.com/office/officeart/2016/7/layout/LinearArrowProcessNumbered"/>
    <dgm:cxn modelId="{2DC423E6-58FC-4191-B60B-9A458F86D0F2}" type="presParOf" srcId="{5A370B03-AA56-447D-ADE1-94359C2DA153}" destId="{D481FADE-6411-4694-820D-D5A28C092F48}" srcOrd="0" destOrd="0" presId="urn:microsoft.com/office/officeart/2016/7/layout/LinearArrowProcessNumbered"/>
    <dgm:cxn modelId="{A9FBD537-F4D4-4060-AABC-BA0014AF722F}" type="presParOf" srcId="{5A370B03-AA56-447D-ADE1-94359C2DA153}" destId="{C0D56307-C3BA-439B-9DB8-E5CE779EEFB8}" srcOrd="1" destOrd="0" presId="urn:microsoft.com/office/officeart/2016/7/layout/LinearArrowProcessNumbered"/>
    <dgm:cxn modelId="{DCA5CD95-5EF1-4F87-9717-67EA64252B21}" type="presParOf" srcId="{C0D56307-C3BA-439B-9DB8-E5CE779EEFB8}" destId="{91E4CE54-324D-4068-8738-3AD66F765284}" srcOrd="0" destOrd="0" presId="urn:microsoft.com/office/officeart/2016/7/layout/LinearArrowProcessNumbered"/>
    <dgm:cxn modelId="{3E699567-6EE4-43EF-B6D9-D389097B356B}" type="presParOf" srcId="{C0D56307-C3BA-439B-9DB8-E5CE779EEFB8}" destId="{13F2F48F-3789-4A40-BFD0-B7993DB350B2}" srcOrd="1" destOrd="0" presId="urn:microsoft.com/office/officeart/2016/7/layout/LinearArrowProcessNumbered"/>
    <dgm:cxn modelId="{C8151D06-B7A7-43D7-A4CF-2B26D9A08D4D}" type="presParOf" srcId="{C0D56307-C3BA-439B-9DB8-E5CE779EEFB8}" destId="{FE494F61-2919-4E89-9953-469AE6D906AF}" srcOrd="2" destOrd="0" presId="urn:microsoft.com/office/officeart/2016/7/layout/LinearArrowProcessNumbered"/>
    <dgm:cxn modelId="{4DCCDDAB-16C2-4762-98D6-9030338386B8}" type="presParOf" srcId="{C0D56307-C3BA-439B-9DB8-E5CE779EEFB8}" destId="{36074B81-0514-4F90-855D-0B6A5F643C94}" srcOrd="3" destOrd="0" presId="urn:microsoft.com/office/officeart/2016/7/layout/LinearArrowProcessNumbered"/>
    <dgm:cxn modelId="{EBE98CB8-C8F9-4849-9EAD-78B2B5F0F78C}" type="presParOf" srcId="{5A370B03-AA56-447D-ADE1-94359C2DA153}" destId="{E50DB45C-2C16-4528-8803-F5FC82B06613}" srcOrd="2" destOrd="0" presId="urn:microsoft.com/office/officeart/2016/7/layout/LinearArrowProcessNumbered"/>
    <dgm:cxn modelId="{9A2AC5C9-101E-4A6C-93DC-8EF150067EE3}" type="presParOf" srcId="{886C9E81-9F33-4BD9-AB2E-C47C512644B3}" destId="{1DABFC8B-76E8-442A-85CE-2235CD19A152}" srcOrd="3" destOrd="0" presId="urn:microsoft.com/office/officeart/2016/7/layout/LinearArrowProcessNumbered"/>
    <dgm:cxn modelId="{AB6AD6AD-1CAA-4E17-95C7-C48A43C717D9}" type="presParOf" srcId="{886C9E81-9F33-4BD9-AB2E-C47C512644B3}" destId="{21FA0BC9-4B9C-4BC8-8E96-17B0071335AA}" srcOrd="4" destOrd="0" presId="urn:microsoft.com/office/officeart/2016/7/layout/LinearArrowProcessNumbered"/>
    <dgm:cxn modelId="{D34F0F36-4366-417E-8919-0B4B7F08EB64}" type="presParOf" srcId="{21FA0BC9-4B9C-4BC8-8E96-17B0071335AA}" destId="{EB20A0A6-C59D-413F-8A2D-800684F34F02}" srcOrd="0" destOrd="0" presId="urn:microsoft.com/office/officeart/2016/7/layout/LinearArrowProcessNumbered"/>
    <dgm:cxn modelId="{619E4650-7915-4E43-863F-1E466EB09551}" type="presParOf" srcId="{21FA0BC9-4B9C-4BC8-8E96-17B0071335AA}" destId="{8F7DBB04-FC44-4A79-BA0B-D8F23FAE5F71}" srcOrd="1" destOrd="0" presId="urn:microsoft.com/office/officeart/2016/7/layout/LinearArrowProcessNumbered"/>
    <dgm:cxn modelId="{55C31B9E-3471-4250-AF72-4D36050A8229}" type="presParOf" srcId="{8F7DBB04-FC44-4A79-BA0B-D8F23FAE5F71}" destId="{71A6A882-7595-46E9-9CA8-4879A760604A}" srcOrd="0" destOrd="0" presId="urn:microsoft.com/office/officeart/2016/7/layout/LinearArrowProcessNumbered"/>
    <dgm:cxn modelId="{46CBE5A8-D8DB-43E2-84D4-34F8FD151651}" type="presParOf" srcId="{8F7DBB04-FC44-4A79-BA0B-D8F23FAE5F71}" destId="{043928E1-F70F-43FA-885A-F2EEB1297870}" srcOrd="1" destOrd="0" presId="urn:microsoft.com/office/officeart/2016/7/layout/LinearArrowProcessNumbered"/>
    <dgm:cxn modelId="{1ED0C8CF-8EC4-4462-B54B-3E808B573101}" type="presParOf" srcId="{8F7DBB04-FC44-4A79-BA0B-D8F23FAE5F71}" destId="{D523BF15-7CEE-454F-ADC9-74BA985AFE13}" srcOrd="2" destOrd="0" presId="urn:microsoft.com/office/officeart/2016/7/layout/LinearArrowProcessNumbered"/>
    <dgm:cxn modelId="{08B062E5-B73B-43DF-A7C6-CD93DACD13F3}" type="presParOf" srcId="{8F7DBB04-FC44-4A79-BA0B-D8F23FAE5F71}" destId="{C98BBD5E-810C-4584-9055-7C0EC9F06582}" srcOrd="3" destOrd="0" presId="urn:microsoft.com/office/officeart/2016/7/layout/LinearArrowProcessNumbered"/>
    <dgm:cxn modelId="{8704A0D7-D59D-48E9-B0F5-B5C70CE386EE}" type="presParOf" srcId="{21FA0BC9-4B9C-4BC8-8E96-17B0071335AA}" destId="{232A0C36-5F7D-4DE2-92D6-AA0CF2E69E98}" srcOrd="2" destOrd="0" presId="urn:microsoft.com/office/officeart/2016/7/layout/LinearArrowProcessNumbered"/>
    <dgm:cxn modelId="{DCD9D949-2E67-411A-93B3-BC25F98B1E84}" type="presParOf" srcId="{886C9E81-9F33-4BD9-AB2E-C47C512644B3}" destId="{5B979FB8-F342-42D9-990B-640E149BF7E1}" srcOrd="5" destOrd="0" presId="urn:microsoft.com/office/officeart/2016/7/layout/LinearArrowProcessNumbered"/>
    <dgm:cxn modelId="{FE8D816E-C74E-45EA-9D01-9DCE27A71BF3}" type="presParOf" srcId="{886C9E81-9F33-4BD9-AB2E-C47C512644B3}" destId="{0B64B9FE-CB75-4106-973C-96E16B316C2C}" srcOrd="6" destOrd="0" presId="urn:microsoft.com/office/officeart/2016/7/layout/LinearArrowProcessNumbered"/>
    <dgm:cxn modelId="{34D52C08-B593-4241-99F1-3A3283117AE2}" type="presParOf" srcId="{0B64B9FE-CB75-4106-973C-96E16B316C2C}" destId="{A9D0E9CF-C7B2-4443-B1F1-E19D860D4C99}" srcOrd="0" destOrd="0" presId="urn:microsoft.com/office/officeart/2016/7/layout/LinearArrowProcessNumbered"/>
    <dgm:cxn modelId="{4552CE9F-5AAA-463E-BE49-3FB6094BADA6}" type="presParOf" srcId="{0B64B9FE-CB75-4106-973C-96E16B316C2C}" destId="{BA6FAD24-D81E-47E2-8BA9-CE8A33CBAD81}" srcOrd="1" destOrd="0" presId="urn:microsoft.com/office/officeart/2016/7/layout/LinearArrowProcessNumbered"/>
    <dgm:cxn modelId="{45525A45-00BA-41B4-AA55-59858CFAC58D}" type="presParOf" srcId="{BA6FAD24-D81E-47E2-8BA9-CE8A33CBAD81}" destId="{53A5F2BA-1251-4E8C-A794-996B238B44DC}" srcOrd="0" destOrd="0" presId="urn:microsoft.com/office/officeart/2016/7/layout/LinearArrowProcessNumbered"/>
    <dgm:cxn modelId="{4715461B-DC37-4765-84BF-CDFD40DEFA7E}" type="presParOf" srcId="{BA6FAD24-D81E-47E2-8BA9-CE8A33CBAD81}" destId="{472BF23D-7AD4-45B9-A40D-AA4CBA41FFD9}" srcOrd="1" destOrd="0" presId="urn:microsoft.com/office/officeart/2016/7/layout/LinearArrowProcessNumbered"/>
    <dgm:cxn modelId="{350E0FEC-2A58-4EA8-946D-F066B1E1FBCA}" type="presParOf" srcId="{BA6FAD24-D81E-47E2-8BA9-CE8A33CBAD81}" destId="{6DD179E4-E269-4A5E-9DC9-C4A07F88ACC7}" srcOrd="2" destOrd="0" presId="urn:microsoft.com/office/officeart/2016/7/layout/LinearArrowProcessNumbered"/>
    <dgm:cxn modelId="{46FCB2DC-361B-4091-9280-152082C96D68}" type="presParOf" srcId="{BA6FAD24-D81E-47E2-8BA9-CE8A33CBAD81}" destId="{6FA23AF2-C231-4B08-9AB3-2D60F97E8527}" srcOrd="3" destOrd="0" presId="urn:microsoft.com/office/officeart/2016/7/layout/LinearArrowProcessNumbered"/>
    <dgm:cxn modelId="{1A2A0DB8-329A-492D-874E-810F7FF0EB0F}" type="presParOf" srcId="{0B64B9FE-CB75-4106-973C-96E16B316C2C}" destId="{67AA4B85-63FC-4427-9A29-7C745224ECD1}" srcOrd="2" destOrd="0" presId="urn:microsoft.com/office/officeart/2016/7/layout/LinearArrowProcessNumbered"/>
    <dgm:cxn modelId="{35EA593D-AFC0-47DC-B131-82BD5C6E1158}" type="presParOf" srcId="{886C9E81-9F33-4BD9-AB2E-C47C512644B3}" destId="{1E7FB47B-FB57-4703-9910-71FF35BD5DAB}" srcOrd="7" destOrd="0" presId="urn:microsoft.com/office/officeart/2016/7/layout/LinearArrowProcessNumbered"/>
    <dgm:cxn modelId="{B5525406-FE93-4E82-B485-0F6B9A3F2264}" type="presParOf" srcId="{886C9E81-9F33-4BD9-AB2E-C47C512644B3}" destId="{EC0AD7E3-907E-4926-B0CC-C623CE54D869}" srcOrd="8" destOrd="0" presId="urn:microsoft.com/office/officeart/2016/7/layout/LinearArrowProcessNumbered"/>
    <dgm:cxn modelId="{F4D69399-1B7A-432B-9748-3CA567F925BB}" type="presParOf" srcId="{EC0AD7E3-907E-4926-B0CC-C623CE54D869}" destId="{2EF27ACB-FFEB-4D91-8FB7-CE980DC6CDC2}" srcOrd="0" destOrd="0" presId="urn:microsoft.com/office/officeart/2016/7/layout/LinearArrowProcessNumbered"/>
    <dgm:cxn modelId="{D1307ABE-44BD-4DA0-AD42-C74EDF07055D}" type="presParOf" srcId="{EC0AD7E3-907E-4926-B0CC-C623CE54D869}" destId="{BDDB4512-3E3C-4B73-AF4F-3DD6D10F3420}" srcOrd="1" destOrd="0" presId="urn:microsoft.com/office/officeart/2016/7/layout/LinearArrowProcessNumbered"/>
    <dgm:cxn modelId="{76CCD76B-B50A-4EBD-9E5A-9F6C15C85C20}" type="presParOf" srcId="{BDDB4512-3E3C-4B73-AF4F-3DD6D10F3420}" destId="{9584FC6C-8805-485D-A70B-CC1D2B626404}" srcOrd="0" destOrd="0" presId="urn:microsoft.com/office/officeart/2016/7/layout/LinearArrowProcessNumbered"/>
    <dgm:cxn modelId="{41F45D92-9736-4398-8C01-E0A0BC831D38}" type="presParOf" srcId="{BDDB4512-3E3C-4B73-AF4F-3DD6D10F3420}" destId="{F8ACA543-83A2-4879-AE26-F91C6F7051F5}" srcOrd="1" destOrd="0" presId="urn:microsoft.com/office/officeart/2016/7/layout/LinearArrowProcessNumbered"/>
    <dgm:cxn modelId="{2D457BBE-CA12-4B4D-9446-3A5768D3F569}" type="presParOf" srcId="{BDDB4512-3E3C-4B73-AF4F-3DD6D10F3420}" destId="{DB8F518D-A520-43B5-8253-3EA616834903}" srcOrd="2" destOrd="0" presId="urn:microsoft.com/office/officeart/2016/7/layout/LinearArrowProcessNumbered"/>
    <dgm:cxn modelId="{511487AC-904E-4AED-A01B-4AE2E4476DD9}" type="presParOf" srcId="{BDDB4512-3E3C-4B73-AF4F-3DD6D10F3420}" destId="{D0EB8D59-CB50-40A3-9BEB-DA8B24DC3AC2}" srcOrd="3" destOrd="0" presId="urn:microsoft.com/office/officeart/2016/7/layout/LinearArrowProcessNumbered"/>
    <dgm:cxn modelId="{83B8CE03-1A10-4DFB-86D6-6BB406A2E7AE}" type="presParOf" srcId="{EC0AD7E3-907E-4926-B0CC-C623CE54D869}" destId="{F9D58F00-F1DF-4893-AE06-E24BC9CF34B3}" srcOrd="2" destOrd="0" presId="urn:microsoft.com/office/officeart/2016/7/layout/LinearArrowProcessNumbered"/>
    <dgm:cxn modelId="{13BF9B0D-BE7A-4E74-B0AD-F455BD30381B}" type="presParOf" srcId="{886C9E81-9F33-4BD9-AB2E-C47C512644B3}" destId="{C8BE9ADD-0B24-45BE-B727-60D65F597DF1}" srcOrd="9" destOrd="0" presId="urn:microsoft.com/office/officeart/2016/7/layout/LinearArrowProcessNumbered"/>
    <dgm:cxn modelId="{5358B615-0F98-484E-9B9C-1C05018C5C4F}" type="presParOf" srcId="{886C9E81-9F33-4BD9-AB2E-C47C512644B3}" destId="{8841E34A-079C-48C1-B593-2F71353ED261}" srcOrd="10" destOrd="0" presId="urn:microsoft.com/office/officeart/2016/7/layout/LinearArrowProcessNumbered"/>
    <dgm:cxn modelId="{14EB3476-D904-4B04-A76C-0A2A69F89D9B}" type="presParOf" srcId="{8841E34A-079C-48C1-B593-2F71353ED261}" destId="{040C5C0D-BB1F-4CB1-8AF4-0998A84AEEB1}" srcOrd="0" destOrd="0" presId="urn:microsoft.com/office/officeart/2016/7/layout/LinearArrowProcessNumbered"/>
    <dgm:cxn modelId="{D8166C9E-A2C4-408C-95E6-9C6E8AC1ABFB}" type="presParOf" srcId="{8841E34A-079C-48C1-B593-2F71353ED261}" destId="{7A22FDA9-4AB5-43A7-A7D9-08C000A6AE52}" srcOrd="1" destOrd="0" presId="urn:microsoft.com/office/officeart/2016/7/layout/LinearArrowProcessNumbered"/>
    <dgm:cxn modelId="{77D513F7-EAE4-4BA7-BB48-7BD16E4CECE9}" type="presParOf" srcId="{7A22FDA9-4AB5-43A7-A7D9-08C000A6AE52}" destId="{37A9AD3D-B6E8-4598-B792-D15036A0EEFF}" srcOrd="0" destOrd="0" presId="urn:microsoft.com/office/officeart/2016/7/layout/LinearArrowProcessNumbered"/>
    <dgm:cxn modelId="{8CE4189D-D7FB-4F1E-ADC8-BC1AFD60BE5A}" type="presParOf" srcId="{7A22FDA9-4AB5-43A7-A7D9-08C000A6AE52}" destId="{CED0652F-A936-43BF-A4AA-0D6F0CEC8B0C}" srcOrd="1" destOrd="0" presId="urn:microsoft.com/office/officeart/2016/7/layout/LinearArrowProcessNumbered"/>
    <dgm:cxn modelId="{88389027-AC26-4061-8492-82F7590B8DF2}" type="presParOf" srcId="{7A22FDA9-4AB5-43A7-A7D9-08C000A6AE52}" destId="{367F42D0-B4C0-4CB9-A5FF-4D1CE08574D5}" srcOrd="2" destOrd="0" presId="urn:microsoft.com/office/officeart/2016/7/layout/LinearArrowProcessNumbered"/>
    <dgm:cxn modelId="{E2A1C283-3B6C-48DD-AB08-9DF691DCDF06}" type="presParOf" srcId="{7A22FDA9-4AB5-43A7-A7D9-08C000A6AE52}" destId="{19DFA51F-B7F5-4B64-9840-2D4DB3C87BA1}" srcOrd="3" destOrd="0" presId="urn:microsoft.com/office/officeart/2016/7/layout/LinearArrowProcessNumbered"/>
    <dgm:cxn modelId="{553E2E01-0909-456C-98BE-AC8AA1707B31}" type="presParOf" srcId="{8841E34A-079C-48C1-B593-2F71353ED261}" destId="{F2A873F9-E0E6-4E17-8C06-E3398C8D39B6}" srcOrd="2" destOrd="0" presId="urn:microsoft.com/office/officeart/2016/7/layout/LinearArrowProcessNumbered"/>
    <dgm:cxn modelId="{A4AC8F8D-160B-46A0-B5C3-4722A4FBFD5D}" type="presParOf" srcId="{886C9E81-9F33-4BD9-AB2E-C47C512644B3}" destId="{6662B4BD-97B2-454F-B94D-E0E989DEA7CF}" srcOrd="11" destOrd="0" presId="urn:microsoft.com/office/officeart/2016/7/layout/LinearArrowProcessNumbered"/>
    <dgm:cxn modelId="{939EC699-EE0F-4FB6-8DA2-C7146D4432B8}" type="presParOf" srcId="{886C9E81-9F33-4BD9-AB2E-C47C512644B3}" destId="{0777D61D-45ED-444C-804B-4A4023249EBA}" srcOrd="12" destOrd="0" presId="urn:microsoft.com/office/officeart/2016/7/layout/LinearArrowProcessNumbered"/>
    <dgm:cxn modelId="{A289C09E-9C18-47C8-8B3F-075B2FE40CDB}" type="presParOf" srcId="{0777D61D-45ED-444C-804B-4A4023249EBA}" destId="{9922336C-6865-4E46-B0EE-925402C76E3A}" srcOrd="0" destOrd="0" presId="urn:microsoft.com/office/officeart/2016/7/layout/LinearArrowProcessNumbered"/>
    <dgm:cxn modelId="{0EB3373F-FB13-4E74-9860-02BBA19347C3}" type="presParOf" srcId="{0777D61D-45ED-444C-804B-4A4023249EBA}" destId="{1FB28A83-430C-4E70-BA37-B05B847B6088}" srcOrd="1" destOrd="0" presId="urn:microsoft.com/office/officeart/2016/7/layout/LinearArrowProcessNumbered"/>
    <dgm:cxn modelId="{F6C9B364-CB3B-4A72-A06A-6D41B3EC68B9}" type="presParOf" srcId="{1FB28A83-430C-4E70-BA37-B05B847B6088}" destId="{FE6C1C48-BEDD-43D6-8F4E-3D518D67BF72}" srcOrd="0" destOrd="0" presId="urn:microsoft.com/office/officeart/2016/7/layout/LinearArrowProcessNumbered"/>
    <dgm:cxn modelId="{99B11C5F-B695-4A0F-A958-23E917E6467E}" type="presParOf" srcId="{1FB28A83-430C-4E70-BA37-B05B847B6088}" destId="{BF672FC3-5D77-4E28-9439-0EDE32A3DE83}" srcOrd="1" destOrd="0" presId="urn:microsoft.com/office/officeart/2016/7/layout/LinearArrowProcessNumbered"/>
    <dgm:cxn modelId="{02EA2763-47CC-49D5-BBBC-798A8D145D42}" type="presParOf" srcId="{1FB28A83-430C-4E70-BA37-B05B847B6088}" destId="{0909FB07-162D-4D0E-A7C7-6D1616092EEE}" srcOrd="2" destOrd="0" presId="urn:microsoft.com/office/officeart/2016/7/layout/LinearArrowProcessNumbered"/>
    <dgm:cxn modelId="{D109B9F7-7002-44A2-8F25-57C8F53EAA3D}" type="presParOf" srcId="{1FB28A83-430C-4E70-BA37-B05B847B6088}" destId="{5600278E-BBEB-4CA7-825F-6FA4AA009F34}" srcOrd="3" destOrd="0" presId="urn:microsoft.com/office/officeart/2016/7/layout/LinearArrowProcessNumbered"/>
    <dgm:cxn modelId="{AB6A7F27-57EF-497D-A6F3-963EDD409165}" type="presParOf" srcId="{0777D61D-45ED-444C-804B-4A4023249EBA}" destId="{E6829042-052A-48FA-BE78-726C3715918D}" srcOrd="2" destOrd="0" presId="urn:microsoft.com/office/officeart/2016/7/layout/LinearArrowProcessNumbered"/>
    <dgm:cxn modelId="{008E72D6-1B80-4542-B213-055F65151CC9}" type="presParOf" srcId="{886C9E81-9F33-4BD9-AB2E-C47C512644B3}" destId="{3A5CE993-ED4B-4B87-BC3E-8E9D4761C0E7}" srcOrd="13" destOrd="0" presId="urn:microsoft.com/office/officeart/2016/7/layout/LinearArrowProcessNumbered"/>
    <dgm:cxn modelId="{AE474BE1-C86B-41FB-AE63-F3AE92403397}" type="presParOf" srcId="{886C9E81-9F33-4BD9-AB2E-C47C512644B3}" destId="{810EEED3-CD4C-4B73-9478-521FBE52F9EF}" srcOrd="14" destOrd="0" presId="urn:microsoft.com/office/officeart/2016/7/layout/LinearArrowProcessNumbered"/>
    <dgm:cxn modelId="{40D48C01-18AE-44B5-B911-5F4AC983D8F2}" type="presParOf" srcId="{810EEED3-CD4C-4B73-9478-521FBE52F9EF}" destId="{EF8BB3D6-3765-4611-8AE2-694B87B572C7}" srcOrd="0" destOrd="0" presId="urn:microsoft.com/office/officeart/2016/7/layout/LinearArrowProcessNumbered"/>
    <dgm:cxn modelId="{F5936D32-91DC-411E-9480-039643AF0283}" type="presParOf" srcId="{810EEED3-CD4C-4B73-9478-521FBE52F9EF}" destId="{0FC8A0D4-24CC-4E7B-A18F-F8192C7CF3BF}" srcOrd="1" destOrd="0" presId="urn:microsoft.com/office/officeart/2016/7/layout/LinearArrowProcessNumbered"/>
    <dgm:cxn modelId="{C02B3A6B-AE28-4913-B088-FDA88F47A0AC}" type="presParOf" srcId="{0FC8A0D4-24CC-4E7B-A18F-F8192C7CF3BF}" destId="{5766C0AF-5234-4E6B-81E8-306C4E7907BB}" srcOrd="0" destOrd="0" presId="urn:microsoft.com/office/officeart/2016/7/layout/LinearArrowProcessNumbered"/>
    <dgm:cxn modelId="{02DC10F7-A5D8-451E-A97C-50FC2221DE01}" type="presParOf" srcId="{0FC8A0D4-24CC-4E7B-A18F-F8192C7CF3BF}" destId="{BC876530-FBC2-4D89-B0D5-F7252798B19D}" srcOrd="1" destOrd="0" presId="urn:microsoft.com/office/officeart/2016/7/layout/LinearArrowProcessNumbered"/>
    <dgm:cxn modelId="{866002FF-AB79-4B7A-B1E3-8322F0B31354}" type="presParOf" srcId="{0FC8A0D4-24CC-4E7B-A18F-F8192C7CF3BF}" destId="{8FDBE33A-EA89-4AF1-BDFB-23BBD2546A81}" srcOrd="2" destOrd="0" presId="urn:microsoft.com/office/officeart/2016/7/layout/LinearArrowProcessNumbered"/>
    <dgm:cxn modelId="{5F92E374-A55D-49C5-ADFC-062CC0FC2BEC}" type="presParOf" srcId="{0FC8A0D4-24CC-4E7B-A18F-F8192C7CF3BF}" destId="{B0976B9B-DA45-4008-B815-EA430C7D56F7}" srcOrd="3" destOrd="0" presId="urn:microsoft.com/office/officeart/2016/7/layout/LinearArrowProcessNumbered"/>
    <dgm:cxn modelId="{71B30061-DEA2-4D05-9C37-1D0A24CEFC6A}" type="presParOf" srcId="{810EEED3-CD4C-4B73-9478-521FBE52F9EF}" destId="{58E2F767-A4C9-4C71-8CF0-795F16D1046E}" srcOrd="2" destOrd="0" presId="urn:microsoft.com/office/officeart/2016/7/layout/LinearArrowProcessNumbered"/>
    <dgm:cxn modelId="{80E098C1-0493-4668-A207-8C3F9AB38D81}" type="presParOf" srcId="{886C9E81-9F33-4BD9-AB2E-C47C512644B3}" destId="{804B2F42-BB30-4F64-9989-879F33075FB4}" srcOrd="15" destOrd="0" presId="urn:microsoft.com/office/officeart/2016/7/layout/LinearArrowProcessNumbered"/>
    <dgm:cxn modelId="{1A7C2665-7D1C-45B1-8ED2-31340531C3F3}" type="presParOf" srcId="{886C9E81-9F33-4BD9-AB2E-C47C512644B3}" destId="{50AD92DC-AB92-4154-9DCB-3F399F3B9BD4}" srcOrd="16" destOrd="0" presId="urn:microsoft.com/office/officeart/2016/7/layout/LinearArrowProcessNumbered"/>
    <dgm:cxn modelId="{2A8AB825-C01C-4170-B265-0D70C3D70ADB}" type="presParOf" srcId="{50AD92DC-AB92-4154-9DCB-3F399F3B9BD4}" destId="{E5E48323-2C9B-4FED-867D-41EE30FFE8FD}" srcOrd="0" destOrd="0" presId="urn:microsoft.com/office/officeart/2016/7/layout/LinearArrowProcessNumbered"/>
    <dgm:cxn modelId="{B30DEB36-AA7A-40C9-A72B-7BE31B71075C}" type="presParOf" srcId="{50AD92DC-AB92-4154-9DCB-3F399F3B9BD4}" destId="{658A394E-CF8B-4000-A0B6-439ED650EC82}" srcOrd="1" destOrd="0" presId="urn:microsoft.com/office/officeart/2016/7/layout/LinearArrowProcessNumbered"/>
    <dgm:cxn modelId="{9AD039F7-C6C2-4850-BA46-B1F8C264BE0C}" type="presParOf" srcId="{658A394E-CF8B-4000-A0B6-439ED650EC82}" destId="{38107F7D-E7BC-48D8-8DE4-AC83F4BE2491}" srcOrd="0" destOrd="0" presId="urn:microsoft.com/office/officeart/2016/7/layout/LinearArrowProcessNumbered"/>
    <dgm:cxn modelId="{07B60ABE-BF87-4B6F-8E8A-7243F2C96EE5}" type="presParOf" srcId="{658A394E-CF8B-4000-A0B6-439ED650EC82}" destId="{631DDA92-D07F-45D5-A579-5538BCA19B0E}" srcOrd="1" destOrd="0" presId="urn:microsoft.com/office/officeart/2016/7/layout/LinearArrowProcessNumbered"/>
    <dgm:cxn modelId="{8C74B425-FA97-432F-8257-284166E6DD8F}" type="presParOf" srcId="{658A394E-CF8B-4000-A0B6-439ED650EC82}" destId="{E0FFB3B2-BB08-4633-B7C9-C6D298475F98}" srcOrd="2" destOrd="0" presId="urn:microsoft.com/office/officeart/2016/7/layout/LinearArrowProcessNumbered"/>
    <dgm:cxn modelId="{ADFF4398-539D-49B8-B4A4-A7A293F567B5}" type="presParOf" srcId="{658A394E-CF8B-4000-A0B6-439ED650EC82}" destId="{EC981948-CD2F-4C54-9CAB-5BB3AB1CDE84}" srcOrd="3" destOrd="0" presId="urn:microsoft.com/office/officeart/2016/7/layout/LinearArrowProcessNumbered"/>
    <dgm:cxn modelId="{16C38CA9-003A-4412-84B9-46134DF76818}" type="presParOf" srcId="{50AD92DC-AB92-4154-9DCB-3F399F3B9BD4}" destId="{C145E3E5-3CC4-4474-9CD0-592EB3EE5E19}"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F7AEB-0B8D-41FC-BF3C-F6E5DDA9A94E}">
      <dsp:nvSpPr>
        <dsp:cNvPr id="0" name=""/>
        <dsp:cNvSpPr/>
      </dsp:nvSpPr>
      <dsp:spPr>
        <a:xfrm>
          <a:off x="646936" y="1127848"/>
          <a:ext cx="516449" cy="7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5B7A7A-EF8E-41BF-B16B-E378CB8A6068}">
      <dsp:nvSpPr>
        <dsp:cNvPr id="0" name=""/>
        <dsp:cNvSpPr/>
      </dsp:nvSpPr>
      <dsp:spPr>
        <a:xfrm>
          <a:off x="1194372" y="1084502"/>
          <a:ext cx="59391" cy="111552"/>
        </a:xfrm>
        <a:prstGeom prst="chevron">
          <a:avLst>
            <a:gd name="adj" fmla="val 90000"/>
          </a:avLst>
        </a:prstGeom>
        <a:solidFill>
          <a:schemeClr val="accent3">
            <a:tint val="40000"/>
            <a:alpha val="90000"/>
            <a:hueOff val="78044"/>
            <a:satOff val="3846"/>
            <a:lumOff val="68"/>
            <a:alphaOff val="0"/>
          </a:schemeClr>
        </a:solidFill>
        <a:ln w="12700" cap="flat" cmpd="sng" algn="ctr">
          <a:solidFill>
            <a:schemeClr val="accent3">
              <a:tint val="40000"/>
              <a:alpha val="90000"/>
              <a:hueOff val="78044"/>
              <a:satOff val="3846"/>
              <a:lumOff val="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131034-AA6E-4A25-8E78-9F407147C94A}">
      <dsp:nvSpPr>
        <dsp:cNvPr id="0" name=""/>
        <dsp:cNvSpPr/>
      </dsp:nvSpPr>
      <dsp:spPr>
        <a:xfrm>
          <a:off x="355309" y="900814"/>
          <a:ext cx="454140" cy="454140"/>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623" tIns="17623" rIns="17623" bIns="17623" numCol="1" spcCol="1270" anchor="ctr" anchorCtr="0">
          <a:noAutofit/>
        </a:bodyPr>
        <a:lstStyle/>
        <a:p>
          <a:pPr marL="0" lvl="0" indent="0" algn="ctr" defTabSz="933450">
            <a:lnSpc>
              <a:spcPct val="90000"/>
            </a:lnSpc>
            <a:spcBef>
              <a:spcPct val="0"/>
            </a:spcBef>
            <a:spcAft>
              <a:spcPct val="35000"/>
            </a:spcAft>
            <a:buNone/>
          </a:pPr>
          <a:r>
            <a:rPr lang="en-GB" sz="2100" kern="1200"/>
            <a:t>1</a:t>
          </a:r>
        </a:p>
      </dsp:txBody>
      <dsp:txXfrm>
        <a:off x="421816" y="967321"/>
        <a:ext cx="321126" cy="321126"/>
      </dsp:txXfrm>
    </dsp:sp>
    <dsp:sp modelId="{B5F36C8B-16EC-44A4-B581-C11783EE0828}">
      <dsp:nvSpPr>
        <dsp:cNvPr id="0" name=""/>
        <dsp:cNvSpPr/>
      </dsp:nvSpPr>
      <dsp:spPr>
        <a:xfrm>
          <a:off x="1374" y="1520553"/>
          <a:ext cx="1162010" cy="1965600"/>
        </a:xfrm>
        <a:prstGeom prst="upArrowCallout">
          <a:avLst>
            <a:gd name="adj1" fmla="val 50000"/>
            <a:gd name="adj2" fmla="val 20000"/>
            <a:gd name="adj3" fmla="val 20000"/>
            <a:gd name="adj4" fmla="val 100000"/>
          </a:avLst>
        </a:prstGeom>
        <a:solidFill>
          <a:schemeClr val="accent3">
            <a:tint val="40000"/>
            <a:alpha val="90000"/>
            <a:hueOff val="156088"/>
            <a:satOff val="7692"/>
            <a:lumOff val="137"/>
            <a:alphaOff val="0"/>
          </a:schemeClr>
        </a:solidFill>
        <a:ln w="12700" cap="flat" cmpd="sng" algn="ctr">
          <a:solidFill>
            <a:schemeClr val="accent3">
              <a:tint val="40000"/>
              <a:alpha val="90000"/>
              <a:hueOff val="156088"/>
              <a:satOff val="7692"/>
              <a:lumOff val="1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661" tIns="165100" rIns="91661" bIns="165100" numCol="1" spcCol="1270" anchor="t" anchorCtr="0">
          <a:noAutofit/>
        </a:bodyPr>
        <a:lstStyle/>
        <a:p>
          <a:pPr marL="0" lvl="0" indent="0" algn="ctr" defTabSz="622300">
            <a:lnSpc>
              <a:spcPct val="90000"/>
            </a:lnSpc>
            <a:spcBef>
              <a:spcPct val="0"/>
            </a:spcBef>
            <a:spcAft>
              <a:spcPct val="35000"/>
            </a:spcAft>
            <a:buNone/>
          </a:pPr>
          <a:r>
            <a:rPr lang="en-GB" sz="1400" kern="1200" dirty="0"/>
            <a:t>Centres recruited </a:t>
          </a:r>
        </a:p>
      </dsp:txBody>
      <dsp:txXfrm>
        <a:off x="1374" y="1752955"/>
        <a:ext cx="1162010" cy="1733198"/>
      </dsp:txXfrm>
    </dsp:sp>
    <dsp:sp modelId="{91E4CE54-324D-4068-8738-3AD66F765284}">
      <dsp:nvSpPr>
        <dsp:cNvPr id="0" name=""/>
        <dsp:cNvSpPr/>
      </dsp:nvSpPr>
      <dsp:spPr>
        <a:xfrm>
          <a:off x="1292497" y="1127850"/>
          <a:ext cx="1162010" cy="72"/>
        </a:xfrm>
        <a:prstGeom prst="rect">
          <a:avLst/>
        </a:prstGeom>
        <a:solidFill>
          <a:schemeClr val="accent3">
            <a:tint val="40000"/>
            <a:alpha val="90000"/>
            <a:hueOff val="234132"/>
            <a:satOff val="11538"/>
            <a:lumOff val="205"/>
            <a:alphaOff val="0"/>
          </a:schemeClr>
        </a:solidFill>
        <a:ln w="12700" cap="flat" cmpd="sng" algn="ctr">
          <a:solidFill>
            <a:schemeClr val="accent3">
              <a:tint val="40000"/>
              <a:alpha val="90000"/>
              <a:hueOff val="234132"/>
              <a:satOff val="11538"/>
              <a:lumOff val="2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F2F48F-3789-4A40-BFD0-B7993DB350B2}">
      <dsp:nvSpPr>
        <dsp:cNvPr id="0" name=""/>
        <dsp:cNvSpPr/>
      </dsp:nvSpPr>
      <dsp:spPr>
        <a:xfrm>
          <a:off x="2485495" y="1084504"/>
          <a:ext cx="59391" cy="111553"/>
        </a:xfrm>
        <a:prstGeom prst="chevron">
          <a:avLst>
            <a:gd name="adj" fmla="val 90000"/>
          </a:avLst>
        </a:prstGeom>
        <a:solidFill>
          <a:schemeClr val="accent3">
            <a:tint val="40000"/>
            <a:alpha val="90000"/>
            <a:hueOff val="312176"/>
            <a:satOff val="15385"/>
            <a:lumOff val="274"/>
            <a:alphaOff val="0"/>
          </a:schemeClr>
        </a:solidFill>
        <a:ln w="12700" cap="flat" cmpd="sng" algn="ctr">
          <a:solidFill>
            <a:schemeClr val="accent3">
              <a:tint val="40000"/>
              <a:alpha val="90000"/>
              <a:hueOff val="312176"/>
              <a:satOff val="15385"/>
              <a:lumOff val="2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494F61-2919-4E89-9953-469AE6D906AF}">
      <dsp:nvSpPr>
        <dsp:cNvPr id="0" name=""/>
        <dsp:cNvSpPr/>
      </dsp:nvSpPr>
      <dsp:spPr>
        <a:xfrm>
          <a:off x="1646432" y="900816"/>
          <a:ext cx="454140" cy="454140"/>
        </a:xfrm>
        <a:prstGeom prst="ellipse">
          <a:avLst/>
        </a:prstGeom>
        <a:solidFill>
          <a:schemeClr val="accent3">
            <a:hueOff val="338825"/>
            <a:satOff val="12500"/>
            <a:lumOff val="-1838"/>
            <a:alphaOff val="0"/>
          </a:schemeClr>
        </a:solidFill>
        <a:ln w="12700" cap="flat" cmpd="sng" algn="ctr">
          <a:solidFill>
            <a:schemeClr val="accent3">
              <a:hueOff val="338825"/>
              <a:satOff val="12500"/>
              <a:lumOff val="-183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623" tIns="17623" rIns="17623" bIns="17623" numCol="1" spcCol="1270" anchor="ctr" anchorCtr="0">
          <a:noAutofit/>
        </a:bodyPr>
        <a:lstStyle/>
        <a:p>
          <a:pPr marL="0" lvl="0" indent="0" algn="ctr" defTabSz="933450">
            <a:lnSpc>
              <a:spcPct val="90000"/>
            </a:lnSpc>
            <a:spcBef>
              <a:spcPct val="0"/>
            </a:spcBef>
            <a:spcAft>
              <a:spcPct val="35000"/>
            </a:spcAft>
            <a:buNone/>
          </a:pPr>
          <a:r>
            <a:rPr lang="en-US" sz="2100" kern="1200"/>
            <a:t>2</a:t>
          </a:r>
          <a:endParaRPr lang="en-US" sz="2100" kern="1200" dirty="0"/>
        </a:p>
      </dsp:txBody>
      <dsp:txXfrm>
        <a:off x="1712939" y="967323"/>
        <a:ext cx="321126" cy="321126"/>
      </dsp:txXfrm>
    </dsp:sp>
    <dsp:sp modelId="{E50DB45C-2C16-4528-8803-F5FC82B06613}">
      <dsp:nvSpPr>
        <dsp:cNvPr id="0" name=""/>
        <dsp:cNvSpPr/>
      </dsp:nvSpPr>
      <dsp:spPr>
        <a:xfrm>
          <a:off x="1292497" y="1520558"/>
          <a:ext cx="1162010" cy="1965600"/>
        </a:xfrm>
        <a:prstGeom prst="upArrowCallout">
          <a:avLst>
            <a:gd name="adj1" fmla="val 50000"/>
            <a:gd name="adj2" fmla="val 20000"/>
            <a:gd name="adj3" fmla="val 20000"/>
            <a:gd name="adj4" fmla="val 100000"/>
          </a:avLst>
        </a:prstGeom>
        <a:solidFill>
          <a:schemeClr val="accent3">
            <a:tint val="40000"/>
            <a:alpha val="90000"/>
            <a:hueOff val="390219"/>
            <a:satOff val="19231"/>
            <a:lumOff val="342"/>
            <a:alphaOff val="0"/>
          </a:schemeClr>
        </a:solidFill>
        <a:ln w="12700" cap="flat" cmpd="sng" algn="ctr">
          <a:solidFill>
            <a:schemeClr val="accent3">
              <a:tint val="40000"/>
              <a:alpha val="90000"/>
              <a:hueOff val="390219"/>
              <a:satOff val="19231"/>
              <a:lumOff val="3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661" tIns="165100" rIns="91661" bIns="165100" numCol="1" spcCol="1270" anchor="t" anchorCtr="0">
          <a:noAutofit/>
        </a:bodyPr>
        <a:lstStyle/>
        <a:p>
          <a:pPr marL="0" lvl="0" indent="0" algn="ctr" defTabSz="622300">
            <a:lnSpc>
              <a:spcPct val="90000"/>
            </a:lnSpc>
            <a:spcBef>
              <a:spcPct val="0"/>
            </a:spcBef>
            <a:spcAft>
              <a:spcPct val="35000"/>
            </a:spcAft>
            <a:buNone/>
          </a:pPr>
          <a:r>
            <a:rPr lang="en-GB" sz="1400" kern="1200" dirty="0"/>
            <a:t>Centres randomised to EC or UC </a:t>
          </a:r>
          <a:endParaRPr lang="en-US" sz="1400" kern="1200" dirty="0"/>
        </a:p>
      </dsp:txBody>
      <dsp:txXfrm>
        <a:off x="1292497" y="1752960"/>
        <a:ext cx="1162010" cy="1733198"/>
      </dsp:txXfrm>
    </dsp:sp>
    <dsp:sp modelId="{71A6A882-7595-46E9-9CA8-4879A760604A}">
      <dsp:nvSpPr>
        <dsp:cNvPr id="0" name=""/>
        <dsp:cNvSpPr/>
      </dsp:nvSpPr>
      <dsp:spPr>
        <a:xfrm>
          <a:off x="2583620" y="1127850"/>
          <a:ext cx="1162010" cy="72"/>
        </a:xfrm>
        <a:prstGeom prst="rect">
          <a:avLst/>
        </a:prstGeom>
        <a:solidFill>
          <a:schemeClr val="accent3">
            <a:tint val="40000"/>
            <a:alpha val="90000"/>
            <a:hueOff val="468263"/>
            <a:satOff val="23077"/>
            <a:lumOff val="411"/>
            <a:alphaOff val="0"/>
          </a:schemeClr>
        </a:solidFill>
        <a:ln w="12700" cap="flat" cmpd="sng" algn="ctr">
          <a:solidFill>
            <a:schemeClr val="accent3">
              <a:tint val="40000"/>
              <a:alpha val="90000"/>
              <a:hueOff val="468263"/>
              <a:satOff val="23077"/>
              <a:lumOff val="411"/>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3928E1-F70F-43FA-885A-F2EEB1297870}">
      <dsp:nvSpPr>
        <dsp:cNvPr id="0" name=""/>
        <dsp:cNvSpPr/>
      </dsp:nvSpPr>
      <dsp:spPr>
        <a:xfrm>
          <a:off x="3776618" y="1084504"/>
          <a:ext cx="59391" cy="111553"/>
        </a:xfrm>
        <a:prstGeom prst="chevron">
          <a:avLst>
            <a:gd name="adj" fmla="val 90000"/>
          </a:avLst>
        </a:prstGeom>
        <a:solidFill>
          <a:schemeClr val="accent3">
            <a:tint val="40000"/>
            <a:alpha val="90000"/>
            <a:hueOff val="546307"/>
            <a:satOff val="26923"/>
            <a:lumOff val="479"/>
            <a:alphaOff val="0"/>
          </a:schemeClr>
        </a:solidFill>
        <a:ln w="12700" cap="flat" cmpd="sng" algn="ctr">
          <a:solidFill>
            <a:schemeClr val="accent3">
              <a:tint val="40000"/>
              <a:alpha val="90000"/>
              <a:hueOff val="546307"/>
              <a:satOff val="26923"/>
              <a:lumOff val="479"/>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23BF15-7CEE-454F-ADC9-74BA985AFE13}">
      <dsp:nvSpPr>
        <dsp:cNvPr id="0" name=""/>
        <dsp:cNvSpPr/>
      </dsp:nvSpPr>
      <dsp:spPr>
        <a:xfrm>
          <a:off x="2937555" y="900816"/>
          <a:ext cx="454140" cy="454140"/>
        </a:xfrm>
        <a:prstGeom prst="ellipse">
          <a:avLst/>
        </a:prstGeom>
        <a:solidFill>
          <a:schemeClr val="accent3">
            <a:hueOff val="677650"/>
            <a:satOff val="25000"/>
            <a:lumOff val="-3676"/>
            <a:alphaOff val="0"/>
          </a:schemeClr>
        </a:solidFill>
        <a:ln w="12700" cap="flat" cmpd="sng" algn="ctr">
          <a:solidFill>
            <a:schemeClr val="accent3">
              <a:hueOff val="677650"/>
              <a:satOff val="25000"/>
              <a:lumOff val="-367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623" tIns="17623" rIns="17623" bIns="17623" numCol="1" spcCol="1270" anchor="ctr" anchorCtr="0">
          <a:noAutofit/>
        </a:bodyPr>
        <a:lstStyle/>
        <a:p>
          <a:pPr marL="0" lvl="0" indent="0" algn="ctr" defTabSz="933450">
            <a:lnSpc>
              <a:spcPct val="90000"/>
            </a:lnSpc>
            <a:spcBef>
              <a:spcPct val="0"/>
            </a:spcBef>
            <a:spcAft>
              <a:spcPct val="35000"/>
            </a:spcAft>
            <a:buNone/>
          </a:pPr>
          <a:r>
            <a:rPr lang="en-US" sz="2100" kern="1200"/>
            <a:t>3</a:t>
          </a:r>
          <a:endParaRPr lang="en-US" sz="2100" kern="1200" dirty="0"/>
        </a:p>
      </dsp:txBody>
      <dsp:txXfrm>
        <a:off x="3004062" y="967323"/>
        <a:ext cx="321126" cy="321126"/>
      </dsp:txXfrm>
    </dsp:sp>
    <dsp:sp modelId="{232A0C36-5F7D-4DE2-92D6-AA0CF2E69E98}">
      <dsp:nvSpPr>
        <dsp:cNvPr id="0" name=""/>
        <dsp:cNvSpPr/>
      </dsp:nvSpPr>
      <dsp:spPr>
        <a:xfrm>
          <a:off x="2598784" y="1551949"/>
          <a:ext cx="1162010" cy="1965600"/>
        </a:xfrm>
        <a:prstGeom prst="upArrowCallout">
          <a:avLst>
            <a:gd name="adj1" fmla="val 50000"/>
            <a:gd name="adj2" fmla="val 20000"/>
            <a:gd name="adj3" fmla="val 20000"/>
            <a:gd name="adj4" fmla="val 100000"/>
          </a:avLst>
        </a:prstGeom>
        <a:solidFill>
          <a:schemeClr val="accent3">
            <a:tint val="40000"/>
            <a:alpha val="90000"/>
            <a:hueOff val="624351"/>
            <a:satOff val="30769"/>
            <a:lumOff val="547"/>
            <a:alphaOff val="0"/>
          </a:schemeClr>
        </a:solidFill>
        <a:ln w="12700" cap="flat" cmpd="sng" algn="ctr">
          <a:solidFill>
            <a:schemeClr val="accent3">
              <a:tint val="40000"/>
              <a:alpha val="90000"/>
              <a:hueOff val="624351"/>
              <a:satOff val="30769"/>
              <a:lumOff val="5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661" tIns="165100" rIns="91661" bIns="165100" numCol="1" spcCol="1270" anchor="t" anchorCtr="0">
          <a:noAutofit/>
        </a:bodyPr>
        <a:lstStyle/>
        <a:p>
          <a:pPr marL="0" lvl="0" indent="0" algn="ctr" defTabSz="622300">
            <a:lnSpc>
              <a:spcPct val="90000"/>
            </a:lnSpc>
            <a:spcBef>
              <a:spcPct val="0"/>
            </a:spcBef>
            <a:spcAft>
              <a:spcPct val="35000"/>
            </a:spcAft>
            <a:buNone/>
          </a:pPr>
          <a:r>
            <a:rPr lang="en-GB" sz="1400" kern="1200" dirty="0"/>
            <a:t>Centre staff training</a:t>
          </a:r>
          <a:endParaRPr lang="en-US" sz="1400" kern="1200" dirty="0"/>
        </a:p>
      </dsp:txBody>
      <dsp:txXfrm>
        <a:off x="2598784" y="1784351"/>
        <a:ext cx="1162010" cy="1733198"/>
      </dsp:txXfrm>
    </dsp:sp>
    <dsp:sp modelId="{53A5F2BA-1251-4E8C-A794-996B238B44DC}">
      <dsp:nvSpPr>
        <dsp:cNvPr id="0" name=""/>
        <dsp:cNvSpPr/>
      </dsp:nvSpPr>
      <dsp:spPr>
        <a:xfrm>
          <a:off x="3874743" y="1127850"/>
          <a:ext cx="1162010" cy="72"/>
        </a:xfrm>
        <a:prstGeom prst="rect">
          <a:avLst/>
        </a:prstGeom>
        <a:solidFill>
          <a:schemeClr val="accent3">
            <a:tint val="40000"/>
            <a:alpha val="90000"/>
            <a:hueOff val="702395"/>
            <a:satOff val="34615"/>
            <a:lumOff val="616"/>
            <a:alphaOff val="0"/>
          </a:schemeClr>
        </a:solidFill>
        <a:ln w="12700" cap="flat" cmpd="sng" algn="ctr">
          <a:solidFill>
            <a:schemeClr val="accent3">
              <a:tint val="40000"/>
              <a:alpha val="90000"/>
              <a:hueOff val="702395"/>
              <a:satOff val="34615"/>
              <a:lumOff val="616"/>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2BF23D-7AD4-45B9-A40D-AA4CBA41FFD9}">
      <dsp:nvSpPr>
        <dsp:cNvPr id="0" name=""/>
        <dsp:cNvSpPr/>
      </dsp:nvSpPr>
      <dsp:spPr>
        <a:xfrm>
          <a:off x="5067741" y="1084504"/>
          <a:ext cx="59391" cy="111553"/>
        </a:xfrm>
        <a:prstGeom prst="chevron">
          <a:avLst>
            <a:gd name="adj" fmla="val 90000"/>
          </a:avLst>
        </a:prstGeom>
        <a:solidFill>
          <a:schemeClr val="accent3">
            <a:tint val="40000"/>
            <a:alpha val="90000"/>
            <a:hueOff val="780439"/>
            <a:satOff val="38462"/>
            <a:lumOff val="684"/>
            <a:alphaOff val="0"/>
          </a:schemeClr>
        </a:solidFill>
        <a:ln w="12700" cap="flat" cmpd="sng" algn="ctr">
          <a:solidFill>
            <a:schemeClr val="accent3">
              <a:tint val="40000"/>
              <a:alpha val="90000"/>
              <a:hueOff val="780439"/>
              <a:satOff val="38462"/>
              <a:lumOff val="6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D179E4-E269-4A5E-9DC9-C4A07F88ACC7}">
      <dsp:nvSpPr>
        <dsp:cNvPr id="0" name=""/>
        <dsp:cNvSpPr/>
      </dsp:nvSpPr>
      <dsp:spPr>
        <a:xfrm>
          <a:off x="4228678" y="900816"/>
          <a:ext cx="454140" cy="454140"/>
        </a:xfrm>
        <a:prstGeom prst="ellipse">
          <a:avLst/>
        </a:prstGeom>
        <a:solidFill>
          <a:schemeClr val="accent3">
            <a:hueOff val="1016475"/>
            <a:satOff val="37500"/>
            <a:lumOff val="-5515"/>
            <a:alphaOff val="0"/>
          </a:schemeClr>
        </a:solidFill>
        <a:ln w="12700" cap="flat" cmpd="sng" algn="ctr">
          <a:solidFill>
            <a:schemeClr val="accent3">
              <a:hueOff val="1016475"/>
              <a:satOff val="37500"/>
              <a:lumOff val="-551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623" tIns="17623" rIns="17623" bIns="17623" numCol="1" spcCol="1270" anchor="ctr" anchorCtr="0">
          <a:noAutofit/>
        </a:bodyPr>
        <a:lstStyle/>
        <a:p>
          <a:pPr marL="0" lvl="0" indent="0" algn="ctr" defTabSz="933450">
            <a:lnSpc>
              <a:spcPct val="90000"/>
            </a:lnSpc>
            <a:spcBef>
              <a:spcPct val="0"/>
            </a:spcBef>
            <a:spcAft>
              <a:spcPct val="35000"/>
            </a:spcAft>
            <a:buNone/>
          </a:pPr>
          <a:r>
            <a:rPr lang="en-US" sz="2100" kern="1200"/>
            <a:t>4</a:t>
          </a:r>
        </a:p>
      </dsp:txBody>
      <dsp:txXfrm>
        <a:off x="4295185" y="967323"/>
        <a:ext cx="321126" cy="321126"/>
      </dsp:txXfrm>
    </dsp:sp>
    <dsp:sp modelId="{67AA4B85-63FC-4427-9A29-7C745224ECD1}">
      <dsp:nvSpPr>
        <dsp:cNvPr id="0" name=""/>
        <dsp:cNvSpPr/>
      </dsp:nvSpPr>
      <dsp:spPr>
        <a:xfrm>
          <a:off x="3902469" y="1525079"/>
          <a:ext cx="1162010" cy="1965600"/>
        </a:xfrm>
        <a:prstGeom prst="upArrowCallout">
          <a:avLst>
            <a:gd name="adj1" fmla="val 50000"/>
            <a:gd name="adj2" fmla="val 20000"/>
            <a:gd name="adj3" fmla="val 20000"/>
            <a:gd name="adj4" fmla="val 100000"/>
          </a:avLst>
        </a:prstGeom>
        <a:solidFill>
          <a:schemeClr val="accent3">
            <a:tint val="40000"/>
            <a:alpha val="90000"/>
            <a:hueOff val="858483"/>
            <a:satOff val="42308"/>
            <a:lumOff val="753"/>
            <a:alphaOff val="0"/>
          </a:schemeClr>
        </a:solidFill>
        <a:ln w="12700" cap="flat" cmpd="sng" algn="ctr">
          <a:solidFill>
            <a:schemeClr val="accent3">
              <a:tint val="40000"/>
              <a:alpha val="90000"/>
              <a:hueOff val="858483"/>
              <a:satOff val="42308"/>
              <a:lumOff val="7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661" tIns="165100" rIns="91661" bIns="165100" numCol="1" spcCol="1270" anchor="t" anchorCtr="0">
          <a:noAutofit/>
        </a:bodyPr>
        <a:lstStyle/>
        <a:p>
          <a:pPr marL="0" lvl="0" indent="0" algn="ctr" defTabSz="622300">
            <a:lnSpc>
              <a:spcPct val="90000"/>
            </a:lnSpc>
            <a:spcBef>
              <a:spcPct val="0"/>
            </a:spcBef>
            <a:spcAft>
              <a:spcPct val="35000"/>
            </a:spcAft>
            <a:buNone/>
          </a:pPr>
          <a:r>
            <a:rPr lang="en-GB" sz="1400" kern="1200" dirty="0"/>
            <a:t>Participant recruitment </a:t>
          </a:r>
          <a:endParaRPr lang="en-US" sz="1400" kern="1200" dirty="0"/>
        </a:p>
      </dsp:txBody>
      <dsp:txXfrm>
        <a:off x="3902469" y="1757481"/>
        <a:ext cx="1162010" cy="1733198"/>
      </dsp:txXfrm>
    </dsp:sp>
    <dsp:sp modelId="{9584FC6C-8805-485D-A70B-CC1D2B626404}">
      <dsp:nvSpPr>
        <dsp:cNvPr id="0" name=""/>
        <dsp:cNvSpPr/>
      </dsp:nvSpPr>
      <dsp:spPr>
        <a:xfrm>
          <a:off x="5165866" y="1127850"/>
          <a:ext cx="1162010" cy="72"/>
        </a:xfrm>
        <a:prstGeom prst="rect">
          <a:avLst/>
        </a:prstGeom>
        <a:solidFill>
          <a:schemeClr val="accent3">
            <a:tint val="40000"/>
            <a:alpha val="90000"/>
            <a:hueOff val="936527"/>
            <a:satOff val="46154"/>
            <a:lumOff val="821"/>
            <a:alphaOff val="0"/>
          </a:schemeClr>
        </a:solidFill>
        <a:ln w="12700" cap="flat" cmpd="sng" algn="ctr">
          <a:solidFill>
            <a:schemeClr val="accent3">
              <a:tint val="40000"/>
              <a:alpha val="90000"/>
              <a:hueOff val="936527"/>
              <a:satOff val="46154"/>
              <a:lumOff val="821"/>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ACA543-83A2-4879-AE26-F91C6F7051F5}">
      <dsp:nvSpPr>
        <dsp:cNvPr id="0" name=""/>
        <dsp:cNvSpPr/>
      </dsp:nvSpPr>
      <dsp:spPr>
        <a:xfrm>
          <a:off x="6358864" y="1084504"/>
          <a:ext cx="59391" cy="111553"/>
        </a:xfrm>
        <a:prstGeom prst="chevron">
          <a:avLst>
            <a:gd name="adj" fmla="val 90000"/>
          </a:avLst>
        </a:prstGeom>
        <a:solidFill>
          <a:schemeClr val="accent3">
            <a:tint val="40000"/>
            <a:alpha val="90000"/>
            <a:hueOff val="1014570"/>
            <a:satOff val="50000"/>
            <a:lumOff val="890"/>
            <a:alphaOff val="0"/>
          </a:schemeClr>
        </a:solidFill>
        <a:ln w="12700" cap="flat" cmpd="sng" algn="ctr">
          <a:solidFill>
            <a:schemeClr val="accent3">
              <a:tint val="40000"/>
              <a:alpha val="90000"/>
              <a:hueOff val="1014570"/>
              <a:satOff val="50000"/>
              <a:lumOff val="89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8F518D-A520-43B5-8253-3EA616834903}">
      <dsp:nvSpPr>
        <dsp:cNvPr id="0" name=""/>
        <dsp:cNvSpPr/>
      </dsp:nvSpPr>
      <dsp:spPr>
        <a:xfrm>
          <a:off x="5519801" y="900816"/>
          <a:ext cx="454140" cy="454140"/>
        </a:xfrm>
        <a:prstGeom prst="ellipse">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623" tIns="17623" rIns="17623" bIns="17623" numCol="1" spcCol="1270" anchor="ctr" anchorCtr="0">
          <a:noAutofit/>
        </a:bodyPr>
        <a:lstStyle/>
        <a:p>
          <a:pPr marL="0" lvl="0" indent="0" algn="ctr" defTabSz="933450">
            <a:lnSpc>
              <a:spcPct val="90000"/>
            </a:lnSpc>
            <a:spcBef>
              <a:spcPct val="0"/>
            </a:spcBef>
            <a:spcAft>
              <a:spcPct val="35000"/>
            </a:spcAft>
            <a:buNone/>
          </a:pPr>
          <a:r>
            <a:rPr lang="en-US" sz="2100" kern="1200"/>
            <a:t>5</a:t>
          </a:r>
          <a:endParaRPr lang="en-US" sz="2100" kern="1200" dirty="0"/>
        </a:p>
      </dsp:txBody>
      <dsp:txXfrm>
        <a:off x="5586308" y="967323"/>
        <a:ext cx="321126" cy="321126"/>
      </dsp:txXfrm>
    </dsp:sp>
    <dsp:sp modelId="{F9D58F00-F1DF-4893-AE06-E24BC9CF34B3}">
      <dsp:nvSpPr>
        <dsp:cNvPr id="0" name=""/>
        <dsp:cNvSpPr/>
      </dsp:nvSpPr>
      <dsp:spPr>
        <a:xfrm>
          <a:off x="5165866" y="1520558"/>
          <a:ext cx="1162010" cy="1965600"/>
        </a:xfrm>
        <a:prstGeom prst="upArrowCallout">
          <a:avLst>
            <a:gd name="adj1" fmla="val 50000"/>
            <a:gd name="adj2" fmla="val 20000"/>
            <a:gd name="adj3" fmla="val 20000"/>
            <a:gd name="adj4" fmla="val 100000"/>
          </a:avLst>
        </a:prstGeom>
        <a:solidFill>
          <a:schemeClr val="accent3">
            <a:tint val="40000"/>
            <a:alpha val="90000"/>
            <a:hueOff val="1092614"/>
            <a:satOff val="53846"/>
            <a:lumOff val="958"/>
            <a:alphaOff val="0"/>
          </a:schemeClr>
        </a:solidFill>
        <a:ln w="12700" cap="flat" cmpd="sng" algn="ctr">
          <a:solidFill>
            <a:schemeClr val="accent3">
              <a:tint val="40000"/>
              <a:alpha val="90000"/>
              <a:hueOff val="1092614"/>
              <a:satOff val="53846"/>
              <a:lumOff val="9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661" tIns="165100" rIns="91661" bIns="165100" numCol="1" spcCol="1270" anchor="t" anchorCtr="0">
          <a:noAutofit/>
        </a:bodyPr>
        <a:lstStyle/>
        <a:p>
          <a:pPr marL="0" lvl="0" indent="0" algn="ctr" defTabSz="622300">
            <a:lnSpc>
              <a:spcPct val="90000"/>
            </a:lnSpc>
            <a:spcBef>
              <a:spcPct val="0"/>
            </a:spcBef>
            <a:spcAft>
              <a:spcPct val="35000"/>
            </a:spcAft>
            <a:buNone/>
          </a:pPr>
          <a:r>
            <a:rPr lang="en-GB" sz="1400" kern="1200" dirty="0"/>
            <a:t>Completion of baseline assessment</a:t>
          </a:r>
          <a:endParaRPr lang="en-US" sz="1400" kern="1200" dirty="0"/>
        </a:p>
      </dsp:txBody>
      <dsp:txXfrm>
        <a:off x="5165866" y="1752960"/>
        <a:ext cx="1162010" cy="1733198"/>
      </dsp:txXfrm>
    </dsp:sp>
    <dsp:sp modelId="{37A9AD3D-B6E8-4598-B792-D15036A0EEFF}">
      <dsp:nvSpPr>
        <dsp:cNvPr id="0" name=""/>
        <dsp:cNvSpPr/>
      </dsp:nvSpPr>
      <dsp:spPr>
        <a:xfrm>
          <a:off x="6456989" y="1127850"/>
          <a:ext cx="1162010" cy="72"/>
        </a:xfrm>
        <a:prstGeom prst="rect">
          <a:avLst/>
        </a:prstGeom>
        <a:solidFill>
          <a:schemeClr val="accent3">
            <a:tint val="40000"/>
            <a:alpha val="90000"/>
            <a:hueOff val="1170658"/>
            <a:satOff val="57692"/>
            <a:lumOff val="1026"/>
            <a:alphaOff val="0"/>
          </a:schemeClr>
        </a:solidFill>
        <a:ln w="12700" cap="flat" cmpd="sng" algn="ctr">
          <a:solidFill>
            <a:schemeClr val="accent3">
              <a:tint val="40000"/>
              <a:alpha val="90000"/>
              <a:hueOff val="1170658"/>
              <a:satOff val="57692"/>
              <a:lumOff val="1026"/>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D0652F-A936-43BF-A4AA-0D6F0CEC8B0C}">
      <dsp:nvSpPr>
        <dsp:cNvPr id="0" name=""/>
        <dsp:cNvSpPr/>
      </dsp:nvSpPr>
      <dsp:spPr>
        <a:xfrm>
          <a:off x="7649987" y="1084504"/>
          <a:ext cx="59391" cy="111553"/>
        </a:xfrm>
        <a:prstGeom prst="chevron">
          <a:avLst>
            <a:gd name="adj" fmla="val 90000"/>
          </a:avLst>
        </a:prstGeom>
        <a:solidFill>
          <a:schemeClr val="accent3">
            <a:tint val="40000"/>
            <a:alpha val="90000"/>
            <a:hueOff val="1248702"/>
            <a:satOff val="61538"/>
            <a:lumOff val="1095"/>
            <a:alphaOff val="0"/>
          </a:schemeClr>
        </a:solidFill>
        <a:ln w="12700" cap="flat" cmpd="sng" algn="ctr">
          <a:solidFill>
            <a:schemeClr val="accent3">
              <a:tint val="40000"/>
              <a:alpha val="90000"/>
              <a:hueOff val="1248702"/>
              <a:satOff val="61538"/>
              <a:lumOff val="1095"/>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7F42D0-B4C0-4CB9-A5FF-4D1CE08574D5}">
      <dsp:nvSpPr>
        <dsp:cNvPr id="0" name=""/>
        <dsp:cNvSpPr/>
      </dsp:nvSpPr>
      <dsp:spPr>
        <a:xfrm>
          <a:off x="6810924" y="900816"/>
          <a:ext cx="454140" cy="454140"/>
        </a:xfrm>
        <a:prstGeom prst="ellipse">
          <a:avLst/>
        </a:prstGeom>
        <a:solidFill>
          <a:schemeClr val="accent3">
            <a:hueOff val="1694124"/>
            <a:satOff val="62500"/>
            <a:lumOff val="-9191"/>
            <a:alphaOff val="0"/>
          </a:schemeClr>
        </a:solidFill>
        <a:ln w="12700" cap="flat" cmpd="sng" algn="ctr">
          <a:solidFill>
            <a:schemeClr val="accent3">
              <a:hueOff val="1694124"/>
              <a:satOff val="62500"/>
              <a:lumOff val="-919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623" tIns="17623" rIns="17623" bIns="17623" numCol="1" spcCol="1270" anchor="ctr" anchorCtr="0">
          <a:noAutofit/>
        </a:bodyPr>
        <a:lstStyle/>
        <a:p>
          <a:pPr marL="0" lvl="0" indent="0" algn="ctr" defTabSz="933450">
            <a:lnSpc>
              <a:spcPct val="90000"/>
            </a:lnSpc>
            <a:spcBef>
              <a:spcPct val="0"/>
            </a:spcBef>
            <a:spcAft>
              <a:spcPct val="35000"/>
            </a:spcAft>
            <a:buNone/>
          </a:pPr>
          <a:r>
            <a:rPr lang="en-GB" sz="2100" kern="1200"/>
            <a:t>6</a:t>
          </a:r>
        </a:p>
      </dsp:txBody>
      <dsp:txXfrm>
        <a:off x="6877431" y="967323"/>
        <a:ext cx="321126" cy="321126"/>
      </dsp:txXfrm>
    </dsp:sp>
    <dsp:sp modelId="{F2A873F9-E0E6-4E17-8C06-E3398C8D39B6}">
      <dsp:nvSpPr>
        <dsp:cNvPr id="0" name=""/>
        <dsp:cNvSpPr/>
      </dsp:nvSpPr>
      <dsp:spPr>
        <a:xfrm>
          <a:off x="6456989" y="1520558"/>
          <a:ext cx="1162010" cy="1965600"/>
        </a:xfrm>
        <a:prstGeom prst="upArrowCallout">
          <a:avLst>
            <a:gd name="adj1" fmla="val 50000"/>
            <a:gd name="adj2" fmla="val 20000"/>
            <a:gd name="adj3" fmla="val 20000"/>
            <a:gd name="adj4" fmla="val 100000"/>
          </a:avLst>
        </a:prstGeom>
        <a:solidFill>
          <a:schemeClr val="accent3">
            <a:tint val="40000"/>
            <a:alpha val="90000"/>
            <a:hueOff val="1326746"/>
            <a:satOff val="65385"/>
            <a:lumOff val="1163"/>
            <a:alphaOff val="0"/>
          </a:schemeClr>
        </a:solidFill>
        <a:ln w="12700" cap="flat" cmpd="sng" algn="ctr">
          <a:solidFill>
            <a:schemeClr val="accent3">
              <a:tint val="40000"/>
              <a:alpha val="90000"/>
              <a:hueOff val="1326746"/>
              <a:satOff val="65385"/>
              <a:lumOff val="11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661" tIns="165100" rIns="91661" bIns="165100" numCol="1" spcCol="1270" anchor="t" anchorCtr="0">
          <a:noAutofit/>
        </a:bodyPr>
        <a:lstStyle/>
        <a:p>
          <a:pPr marL="0" lvl="0" indent="0" algn="ctr" defTabSz="622300">
            <a:lnSpc>
              <a:spcPct val="90000"/>
            </a:lnSpc>
            <a:spcBef>
              <a:spcPct val="0"/>
            </a:spcBef>
            <a:spcAft>
              <a:spcPct val="35000"/>
            </a:spcAft>
            <a:buNone/>
          </a:pPr>
          <a:r>
            <a:rPr lang="en-GB" sz="1400" kern="1200" dirty="0"/>
            <a:t>Intervention delivery (staff)</a:t>
          </a:r>
        </a:p>
      </dsp:txBody>
      <dsp:txXfrm>
        <a:off x="6456989" y="1752960"/>
        <a:ext cx="1162010" cy="1733198"/>
      </dsp:txXfrm>
    </dsp:sp>
    <dsp:sp modelId="{FE6C1C48-BEDD-43D6-8F4E-3D518D67BF72}">
      <dsp:nvSpPr>
        <dsp:cNvPr id="0" name=""/>
        <dsp:cNvSpPr/>
      </dsp:nvSpPr>
      <dsp:spPr>
        <a:xfrm>
          <a:off x="7748112" y="1127850"/>
          <a:ext cx="1162010" cy="72"/>
        </a:xfrm>
        <a:prstGeom prst="rect">
          <a:avLst/>
        </a:prstGeom>
        <a:solidFill>
          <a:schemeClr val="accent3">
            <a:tint val="40000"/>
            <a:alpha val="90000"/>
            <a:hueOff val="1404790"/>
            <a:satOff val="69231"/>
            <a:lumOff val="1232"/>
            <a:alphaOff val="0"/>
          </a:schemeClr>
        </a:solidFill>
        <a:ln w="12700" cap="flat" cmpd="sng" algn="ctr">
          <a:solidFill>
            <a:schemeClr val="accent3">
              <a:tint val="40000"/>
              <a:alpha val="90000"/>
              <a:hueOff val="1404790"/>
              <a:satOff val="69231"/>
              <a:lumOff val="1232"/>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672FC3-5D77-4E28-9439-0EDE32A3DE83}">
      <dsp:nvSpPr>
        <dsp:cNvPr id="0" name=""/>
        <dsp:cNvSpPr/>
      </dsp:nvSpPr>
      <dsp:spPr>
        <a:xfrm>
          <a:off x="8941109" y="1084504"/>
          <a:ext cx="59391" cy="111553"/>
        </a:xfrm>
        <a:prstGeom prst="chevron">
          <a:avLst>
            <a:gd name="adj" fmla="val 90000"/>
          </a:avLst>
        </a:prstGeom>
        <a:solidFill>
          <a:schemeClr val="accent3">
            <a:tint val="40000"/>
            <a:alpha val="90000"/>
            <a:hueOff val="1482834"/>
            <a:satOff val="73077"/>
            <a:lumOff val="1300"/>
            <a:alphaOff val="0"/>
          </a:schemeClr>
        </a:solidFill>
        <a:ln w="12700" cap="flat" cmpd="sng" algn="ctr">
          <a:solidFill>
            <a:schemeClr val="accent3">
              <a:tint val="40000"/>
              <a:alpha val="90000"/>
              <a:hueOff val="1482834"/>
              <a:satOff val="73077"/>
              <a:lumOff val="130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09FB07-162D-4D0E-A7C7-6D1616092EEE}">
      <dsp:nvSpPr>
        <dsp:cNvPr id="0" name=""/>
        <dsp:cNvSpPr/>
      </dsp:nvSpPr>
      <dsp:spPr>
        <a:xfrm>
          <a:off x="8102047" y="900816"/>
          <a:ext cx="454140" cy="454140"/>
        </a:xfrm>
        <a:prstGeom prst="ellipse">
          <a:avLst/>
        </a:prstGeom>
        <a:solidFill>
          <a:schemeClr val="accent3">
            <a:hueOff val="2032949"/>
            <a:satOff val="75000"/>
            <a:lumOff val="-11029"/>
            <a:alphaOff val="0"/>
          </a:schemeClr>
        </a:solidFill>
        <a:ln w="12700" cap="flat" cmpd="sng" algn="ctr">
          <a:solidFill>
            <a:schemeClr val="accent3">
              <a:hueOff val="2032949"/>
              <a:satOff val="75000"/>
              <a:lumOff val="-1102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623" tIns="17623" rIns="17623" bIns="17623" numCol="1" spcCol="1270" anchor="ctr" anchorCtr="0">
          <a:noAutofit/>
        </a:bodyPr>
        <a:lstStyle/>
        <a:p>
          <a:pPr marL="0" lvl="0" indent="0" algn="ctr" defTabSz="933450">
            <a:lnSpc>
              <a:spcPct val="90000"/>
            </a:lnSpc>
            <a:spcBef>
              <a:spcPct val="0"/>
            </a:spcBef>
            <a:spcAft>
              <a:spcPct val="35000"/>
            </a:spcAft>
            <a:buNone/>
          </a:pPr>
          <a:r>
            <a:rPr lang="en-US" sz="2100" kern="1200"/>
            <a:t>7</a:t>
          </a:r>
          <a:endParaRPr lang="en-US" sz="2100" kern="1200" dirty="0"/>
        </a:p>
      </dsp:txBody>
      <dsp:txXfrm>
        <a:off x="8168554" y="967323"/>
        <a:ext cx="321126" cy="321126"/>
      </dsp:txXfrm>
    </dsp:sp>
    <dsp:sp modelId="{E6829042-052A-48FA-BE78-726C3715918D}">
      <dsp:nvSpPr>
        <dsp:cNvPr id="0" name=""/>
        <dsp:cNvSpPr/>
      </dsp:nvSpPr>
      <dsp:spPr>
        <a:xfrm>
          <a:off x="7748112" y="1520558"/>
          <a:ext cx="1162089" cy="1965600"/>
        </a:xfrm>
        <a:prstGeom prst="upArrowCallout">
          <a:avLst>
            <a:gd name="adj1" fmla="val 50000"/>
            <a:gd name="adj2" fmla="val 20000"/>
            <a:gd name="adj3" fmla="val 20000"/>
            <a:gd name="adj4" fmla="val 100000"/>
          </a:avLst>
        </a:prstGeom>
        <a:solidFill>
          <a:schemeClr val="accent3">
            <a:tint val="40000"/>
            <a:alpha val="90000"/>
            <a:hueOff val="1560878"/>
            <a:satOff val="76923"/>
            <a:lumOff val="1368"/>
            <a:alphaOff val="0"/>
          </a:schemeClr>
        </a:solidFill>
        <a:ln w="12700" cap="flat" cmpd="sng" algn="ctr">
          <a:solidFill>
            <a:schemeClr val="accent3">
              <a:tint val="40000"/>
              <a:alpha val="90000"/>
              <a:hueOff val="1560878"/>
              <a:satOff val="76923"/>
              <a:lumOff val="13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667" tIns="165100" rIns="91667" bIns="165100" numCol="1" spcCol="1270" anchor="t" anchorCtr="0">
          <a:noAutofit/>
        </a:bodyPr>
        <a:lstStyle/>
        <a:p>
          <a:pPr marL="0" lvl="0" indent="0" algn="ctr" defTabSz="622300">
            <a:lnSpc>
              <a:spcPct val="90000"/>
            </a:lnSpc>
            <a:spcBef>
              <a:spcPct val="0"/>
            </a:spcBef>
            <a:spcAft>
              <a:spcPct val="35000"/>
            </a:spcAft>
            <a:buNone/>
          </a:pPr>
          <a:r>
            <a:rPr lang="en-GB" sz="1400" kern="1200" dirty="0"/>
            <a:t>Follow-up assessment 4 weeks</a:t>
          </a:r>
          <a:endParaRPr lang="en-US" sz="1400" kern="1200" dirty="0"/>
        </a:p>
      </dsp:txBody>
      <dsp:txXfrm>
        <a:off x="7748112" y="1752976"/>
        <a:ext cx="1162089" cy="1733182"/>
      </dsp:txXfrm>
    </dsp:sp>
    <dsp:sp modelId="{5766C0AF-5234-4E6B-81E8-306C4E7907BB}">
      <dsp:nvSpPr>
        <dsp:cNvPr id="0" name=""/>
        <dsp:cNvSpPr/>
      </dsp:nvSpPr>
      <dsp:spPr>
        <a:xfrm>
          <a:off x="9064829" y="1127850"/>
          <a:ext cx="1162010" cy="72"/>
        </a:xfrm>
        <a:prstGeom prst="rect">
          <a:avLst/>
        </a:prstGeom>
        <a:solidFill>
          <a:schemeClr val="accent3">
            <a:tint val="40000"/>
            <a:alpha val="90000"/>
            <a:hueOff val="1638921"/>
            <a:satOff val="80769"/>
            <a:lumOff val="1437"/>
            <a:alphaOff val="0"/>
          </a:schemeClr>
        </a:solidFill>
        <a:ln w="12700" cap="flat" cmpd="sng" algn="ctr">
          <a:solidFill>
            <a:schemeClr val="accent3">
              <a:tint val="40000"/>
              <a:alpha val="90000"/>
              <a:hueOff val="1638921"/>
              <a:satOff val="80769"/>
              <a:lumOff val="14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876530-FBC2-4D89-B0D5-F7252798B19D}">
      <dsp:nvSpPr>
        <dsp:cNvPr id="0" name=""/>
        <dsp:cNvSpPr/>
      </dsp:nvSpPr>
      <dsp:spPr>
        <a:xfrm>
          <a:off x="10232320" y="1084504"/>
          <a:ext cx="59391" cy="111553"/>
        </a:xfrm>
        <a:prstGeom prst="chevron">
          <a:avLst>
            <a:gd name="adj" fmla="val 90000"/>
          </a:avLst>
        </a:prstGeom>
        <a:solidFill>
          <a:schemeClr val="accent3">
            <a:tint val="40000"/>
            <a:alpha val="90000"/>
            <a:hueOff val="1716965"/>
            <a:satOff val="84615"/>
            <a:lumOff val="1505"/>
            <a:alphaOff val="0"/>
          </a:schemeClr>
        </a:solidFill>
        <a:ln w="12700" cap="flat" cmpd="sng" algn="ctr">
          <a:solidFill>
            <a:schemeClr val="accent3">
              <a:tint val="40000"/>
              <a:alpha val="90000"/>
              <a:hueOff val="1716965"/>
              <a:satOff val="84615"/>
              <a:lumOff val="15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DBE33A-EA89-4AF1-BDFB-23BBD2546A81}">
      <dsp:nvSpPr>
        <dsp:cNvPr id="0" name=""/>
        <dsp:cNvSpPr/>
      </dsp:nvSpPr>
      <dsp:spPr>
        <a:xfrm>
          <a:off x="9393258" y="900816"/>
          <a:ext cx="454140" cy="454140"/>
        </a:xfrm>
        <a:prstGeom prst="ellipse">
          <a:avLst/>
        </a:prstGeom>
        <a:solidFill>
          <a:schemeClr val="accent3">
            <a:hueOff val="2371774"/>
            <a:satOff val="87500"/>
            <a:lumOff val="-12868"/>
            <a:alphaOff val="0"/>
          </a:schemeClr>
        </a:solidFill>
        <a:ln w="12700" cap="flat" cmpd="sng" algn="ctr">
          <a:solidFill>
            <a:schemeClr val="accent3">
              <a:hueOff val="2371774"/>
              <a:satOff val="87500"/>
              <a:lumOff val="-1286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623" tIns="17623" rIns="17623" bIns="17623" numCol="1" spcCol="1270" anchor="ctr" anchorCtr="0">
          <a:noAutofit/>
        </a:bodyPr>
        <a:lstStyle/>
        <a:p>
          <a:pPr marL="0" lvl="0" indent="0" algn="ctr" defTabSz="933450">
            <a:lnSpc>
              <a:spcPct val="90000"/>
            </a:lnSpc>
            <a:spcBef>
              <a:spcPct val="0"/>
            </a:spcBef>
            <a:spcAft>
              <a:spcPct val="35000"/>
            </a:spcAft>
            <a:buNone/>
          </a:pPr>
          <a:r>
            <a:rPr lang="en-US" sz="2100" kern="1200"/>
            <a:t>8</a:t>
          </a:r>
        </a:p>
      </dsp:txBody>
      <dsp:txXfrm>
        <a:off x="9459765" y="967323"/>
        <a:ext cx="321126" cy="321126"/>
      </dsp:txXfrm>
    </dsp:sp>
    <dsp:sp modelId="{58E2F767-A4C9-4C71-8CF0-795F16D1046E}">
      <dsp:nvSpPr>
        <dsp:cNvPr id="0" name=""/>
        <dsp:cNvSpPr/>
      </dsp:nvSpPr>
      <dsp:spPr>
        <a:xfrm>
          <a:off x="9039323" y="1520558"/>
          <a:ext cx="1162010" cy="1965600"/>
        </a:xfrm>
        <a:prstGeom prst="upArrowCallout">
          <a:avLst>
            <a:gd name="adj1" fmla="val 50000"/>
            <a:gd name="adj2" fmla="val 20000"/>
            <a:gd name="adj3" fmla="val 20000"/>
            <a:gd name="adj4" fmla="val 100000"/>
          </a:avLst>
        </a:prstGeom>
        <a:solidFill>
          <a:schemeClr val="accent3">
            <a:tint val="40000"/>
            <a:alpha val="90000"/>
            <a:hueOff val="1795009"/>
            <a:satOff val="88462"/>
            <a:lumOff val="1574"/>
            <a:alphaOff val="0"/>
          </a:schemeClr>
        </a:solidFill>
        <a:ln w="12700" cap="flat" cmpd="sng" algn="ctr">
          <a:solidFill>
            <a:schemeClr val="accent3">
              <a:tint val="40000"/>
              <a:alpha val="90000"/>
              <a:hueOff val="1795009"/>
              <a:satOff val="88462"/>
              <a:lumOff val="15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661" tIns="165100" rIns="91661" bIns="165100" numCol="1" spcCol="1270" anchor="t" anchorCtr="0">
          <a:noAutofit/>
        </a:bodyPr>
        <a:lstStyle/>
        <a:p>
          <a:pPr marL="0" lvl="0" indent="0" algn="ctr" defTabSz="622300">
            <a:lnSpc>
              <a:spcPct val="90000"/>
            </a:lnSpc>
            <a:spcBef>
              <a:spcPct val="0"/>
            </a:spcBef>
            <a:spcAft>
              <a:spcPct val="35000"/>
            </a:spcAft>
            <a:buNone/>
          </a:pPr>
          <a:r>
            <a:rPr lang="en-GB" sz="1400" kern="1200" dirty="0"/>
            <a:t>Follow-up assessment 12 weeks</a:t>
          </a:r>
          <a:endParaRPr lang="en-US" sz="1400" kern="1200" dirty="0"/>
        </a:p>
      </dsp:txBody>
      <dsp:txXfrm>
        <a:off x="9039323" y="1752960"/>
        <a:ext cx="1162010" cy="1733198"/>
      </dsp:txXfrm>
    </dsp:sp>
    <dsp:sp modelId="{38107F7D-E7BC-48D8-8DE4-AC83F4BE2491}">
      <dsp:nvSpPr>
        <dsp:cNvPr id="0" name=""/>
        <dsp:cNvSpPr/>
      </dsp:nvSpPr>
      <dsp:spPr>
        <a:xfrm>
          <a:off x="10330446" y="1127850"/>
          <a:ext cx="581005" cy="72"/>
        </a:xfrm>
        <a:prstGeom prst="rect">
          <a:avLst/>
        </a:prstGeom>
        <a:solidFill>
          <a:schemeClr val="accent3">
            <a:tint val="40000"/>
            <a:alpha val="90000"/>
            <a:hueOff val="1873053"/>
            <a:satOff val="92308"/>
            <a:lumOff val="1642"/>
            <a:alphaOff val="0"/>
          </a:schemeClr>
        </a:solidFill>
        <a:ln w="12700" cap="flat" cmpd="sng" algn="ctr">
          <a:solidFill>
            <a:schemeClr val="accent3">
              <a:tint val="40000"/>
              <a:alpha val="90000"/>
              <a:hueOff val="1873053"/>
              <a:satOff val="92308"/>
              <a:lumOff val="16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FFB3B2-BB08-4633-B7C9-C6D298475F98}">
      <dsp:nvSpPr>
        <dsp:cNvPr id="0" name=""/>
        <dsp:cNvSpPr/>
      </dsp:nvSpPr>
      <dsp:spPr>
        <a:xfrm>
          <a:off x="10684381" y="900816"/>
          <a:ext cx="454140" cy="454140"/>
        </a:xfrm>
        <a:prstGeom prst="ellipse">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623" tIns="17623" rIns="17623" bIns="17623" numCol="1" spcCol="1270" anchor="ctr" anchorCtr="0">
          <a:noAutofit/>
        </a:bodyPr>
        <a:lstStyle/>
        <a:p>
          <a:pPr marL="0" lvl="0" indent="0" algn="ctr" defTabSz="933450">
            <a:lnSpc>
              <a:spcPct val="90000"/>
            </a:lnSpc>
            <a:spcBef>
              <a:spcPct val="0"/>
            </a:spcBef>
            <a:spcAft>
              <a:spcPct val="35000"/>
            </a:spcAft>
            <a:buNone/>
          </a:pPr>
          <a:r>
            <a:rPr lang="en-US" sz="2100" kern="1200"/>
            <a:t>9</a:t>
          </a:r>
        </a:p>
      </dsp:txBody>
      <dsp:txXfrm>
        <a:off x="10750888" y="967323"/>
        <a:ext cx="321126" cy="321126"/>
      </dsp:txXfrm>
    </dsp:sp>
    <dsp:sp modelId="{C145E3E5-3CC4-4474-9CD0-592EB3EE5E19}">
      <dsp:nvSpPr>
        <dsp:cNvPr id="0" name=""/>
        <dsp:cNvSpPr/>
      </dsp:nvSpPr>
      <dsp:spPr>
        <a:xfrm>
          <a:off x="10330446" y="1520558"/>
          <a:ext cx="1162010" cy="1965600"/>
        </a:xfrm>
        <a:prstGeom prst="upArrowCallout">
          <a:avLst>
            <a:gd name="adj1" fmla="val 50000"/>
            <a:gd name="adj2" fmla="val 20000"/>
            <a:gd name="adj3" fmla="val 20000"/>
            <a:gd name="adj4" fmla="val 100000"/>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661" tIns="165100" rIns="91661" bIns="165100" numCol="1" spcCol="1270" anchor="t" anchorCtr="0">
          <a:noAutofit/>
        </a:bodyPr>
        <a:lstStyle/>
        <a:p>
          <a:pPr marL="0" lvl="0" indent="0" algn="ctr" defTabSz="622300">
            <a:lnSpc>
              <a:spcPct val="90000"/>
            </a:lnSpc>
            <a:spcBef>
              <a:spcPct val="0"/>
            </a:spcBef>
            <a:spcAft>
              <a:spcPct val="35000"/>
            </a:spcAft>
            <a:buNone/>
          </a:pPr>
          <a:r>
            <a:rPr lang="en-GB" sz="1400" kern="1200" dirty="0"/>
            <a:t>Follow-up assessment 24 weeks</a:t>
          </a:r>
          <a:endParaRPr lang="en-US" sz="1400" kern="1200" dirty="0"/>
        </a:p>
      </dsp:txBody>
      <dsp:txXfrm>
        <a:off x="10330446" y="1752960"/>
        <a:ext cx="1162010" cy="1733198"/>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2BC24-6AFD-4712-A0A2-CF9685493740}" type="datetimeFigureOut">
              <a:rPr lang="en-GB" smtClean="0"/>
              <a:t>14/01/2025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347A2-CD2C-4A13-8921-B9D6012FB179}" type="slidenum">
              <a:rPr lang="en-GB" smtClean="0"/>
              <a:t>‹#›</a:t>
            </a:fld>
            <a:endParaRPr lang="en-GB"/>
          </a:p>
        </p:txBody>
      </p:sp>
    </p:spTree>
    <p:extLst>
      <p:ext uri="{BB962C8B-B14F-4D97-AF65-F5344CB8AC3E}">
        <p14:creationId xmlns:p14="http://schemas.microsoft.com/office/powerpoint/2010/main" val="2280376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E347A2-CD2C-4A13-8921-B9D6012FB17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613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br>
              <a:rPr lang="en-GB" sz="1400" b="1" i="0" u="none" strike="noStrike" kern="1200" baseline="30000" dirty="0">
                <a:solidFill>
                  <a:schemeClr val="tx1"/>
                </a:solidFill>
                <a:latin typeface="Arial" panose="020B0604020202020204" pitchFamily="34" charset="0"/>
                <a:ea typeface="+mn-ea"/>
                <a:cs typeface="Arial" panose="020B0604020202020204" pitchFamily="34" charset="0"/>
              </a:rPr>
            </a:br>
            <a:endParaRPr lang="en-GB" sz="1400" b="1" i="0" u="none" strike="noStrike" kern="1200" baseline="3000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47D1A7E5-F741-4BA8-9431-70A3798A8837}" type="slidenum">
              <a:rPr lang="en-GB" smtClean="0"/>
              <a:t>10</a:t>
            </a:fld>
            <a:endParaRPr lang="en-GB"/>
          </a:p>
        </p:txBody>
      </p:sp>
    </p:spTree>
    <p:extLst>
      <p:ext uri="{BB962C8B-B14F-4D97-AF65-F5344CB8AC3E}">
        <p14:creationId xmlns:p14="http://schemas.microsoft.com/office/powerpoint/2010/main" val="2082702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E347A2-CD2C-4A13-8921-B9D6012FB17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3723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763CF9-B3F9-8C48-B40E-AB7E7336855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7046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685800" y="4021015"/>
            <a:ext cx="5486400" cy="4056185"/>
          </a:xfrm>
        </p:spPr>
        <p:txBody>
          <a:bodyPr/>
          <a:lstStyle/>
          <a:p>
            <a:endParaRPr lang="en-GB" dirty="0"/>
          </a:p>
        </p:txBody>
      </p:sp>
      <p:sp>
        <p:nvSpPr>
          <p:cNvPr id="4" name="Slide Number Placeholder 3"/>
          <p:cNvSpPr>
            <a:spLocks noGrp="1"/>
          </p:cNvSpPr>
          <p:nvPr>
            <p:ph type="sldNum" sz="quarter" idx="5"/>
          </p:nvPr>
        </p:nvSpPr>
        <p:spPr/>
        <p:txBody>
          <a:bodyPr/>
          <a:lstStyle/>
          <a:p>
            <a:fld id="{0B763CF9-B3F9-8C48-B40E-AB7E7336855C}" type="slidenum">
              <a:rPr lang="en-US" smtClean="0"/>
              <a:t>13</a:t>
            </a:fld>
            <a:endParaRPr lang="en-US"/>
          </a:p>
        </p:txBody>
      </p:sp>
    </p:spTree>
    <p:extLst>
      <p:ext uri="{BB962C8B-B14F-4D97-AF65-F5344CB8AC3E}">
        <p14:creationId xmlns:p14="http://schemas.microsoft.com/office/powerpoint/2010/main" val="340756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E347A2-CD2C-4A13-8921-B9D6012FB179}" type="slidenum">
              <a:rPr lang="en-GB" smtClean="0"/>
              <a:t>14</a:t>
            </a:fld>
            <a:endParaRPr lang="en-GB"/>
          </a:p>
        </p:txBody>
      </p:sp>
    </p:spTree>
    <p:extLst>
      <p:ext uri="{BB962C8B-B14F-4D97-AF65-F5344CB8AC3E}">
        <p14:creationId xmlns:p14="http://schemas.microsoft.com/office/powerpoint/2010/main" val="518278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E347A2-CD2C-4A13-8921-B9D6012FB179}" type="slidenum">
              <a:rPr lang="en-GB" smtClean="0"/>
              <a:t>15</a:t>
            </a:fld>
            <a:endParaRPr lang="en-GB"/>
          </a:p>
        </p:txBody>
      </p:sp>
    </p:spTree>
    <p:extLst>
      <p:ext uri="{BB962C8B-B14F-4D97-AF65-F5344CB8AC3E}">
        <p14:creationId xmlns:p14="http://schemas.microsoft.com/office/powerpoint/2010/main" val="337361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763CF9-B3F9-8C48-B40E-AB7E7336855C}" type="slidenum">
              <a:rPr lang="en-US" smtClean="0"/>
              <a:t>16</a:t>
            </a:fld>
            <a:endParaRPr lang="en-US"/>
          </a:p>
        </p:txBody>
      </p:sp>
    </p:spTree>
    <p:extLst>
      <p:ext uri="{BB962C8B-B14F-4D97-AF65-F5344CB8AC3E}">
        <p14:creationId xmlns:p14="http://schemas.microsoft.com/office/powerpoint/2010/main" val="4026934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763CF9-B3F9-8C48-B40E-AB7E7336855C}" type="slidenum">
              <a:rPr lang="en-US" smtClean="0"/>
              <a:t>17</a:t>
            </a:fld>
            <a:endParaRPr lang="en-US"/>
          </a:p>
        </p:txBody>
      </p:sp>
    </p:spTree>
    <p:extLst>
      <p:ext uri="{BB962C8B-B14F-4D97-AF65-F5344CB8AC3E}">
        <p14:creationId xmlns:p14="http://schemas.microsoft.com/office/powerpoint/2010/main" val="4026934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88963"/>
            <a:ext cx="5486400" cy="3086100"/>
          </a:xfrm>
        </p:spPr>
      </p:sp>
      <p:sp>
        <p:nvSpPr>
          <p:cNvPr id="3" name="Notes Placeholder 2"/>
          <p:cNvSpPr>
            <a:spLocks noGrp="1"/>
          </p:cNvSpPr>
          <p:nvPr>
            <p:ph type="body" idx="1"/>
          </p:nvPr>
        </p:nvSpPr>
        <p:spPr>
          <a:xfrm>
            <a:off x="685800" y="3845169"/>
            <a:ext cx="5486400" cy="4155831"/>
          </a:xfrm>
        </p:spPr>
        <p:txBody>
          <a:bodyPr/>
          <a:lstStyle/>
          <a:p>
            <a:pPr>
              <a:lnSpc>
                <a:spcPct val="107000"/>
              </a:lnSpc>
              <a:spcAft>
                <a:spcPts val="800"/>
              </a:spcAft>
            </a:pPr>
            <a:endParaRPr lang="en-GB" sz="1800" kern="100" dirty="0">
              <a:effectLst/>
              <a:latin typeface="Calibri" panose="020F0502020204030204" pitchFamily="34" charset="0"/>
              <a:ea typeface="DengXian" panose="020B0503020204020204" pitchFamily="2" charset="-122"/>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B763CF9-B3F9-8C48-B40E-AB7E7336855C}" type="slidenum">
              <a:rPr lang="en-US" smtClean="0"/>
              <a:t>18</a:t>
            </a:fld>
            <a:endParaRPr lang="en-US"/>
          </a:p>
        </p:txBody>
      </p:sp>
    </p:spTree>
    <p:extLst>
      <p:ext uri="{BB962C8B-B14F-4D97-AF65-F5344CB8AC3E}">
        <p14:creationId xmlns:p14="http://schemas.microsoft.com/office/powerpoint/2010/main" val="3725430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1B98A-5DF8-2B07-B474-72E238C22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31607-CF2A-9672-8E85-13677B1DDBD4}"/>
              </a:ext>
            </a:extLst>
          </p:cNvPr>
          <p:cNvSpPr>
            <a:spLocks noGrp="1" noRot="1" noChangeAspect="1"/>
          </p:cNvSpPr>
          <p:nvPr>
            <p:ph type="sldImg"/>
          </p:nvPr>
        </p:nvSpPr>
        <p:spPr>
          <a:xfrm>
            <a:off x="685800" y="346075"/>
            <a:ext cx="5486400" cy="3086100"/>
          </a:xfrm>
        </p:spPr>
      </p:sp>
      <p:sp>
        <p:nvSpPr>
          <p:cNvPr id="3" name="Notes Placeholder 2">
            <a:extLst>
              <a:ext uri="{FF2B5EF4-FFF2-40B4-BE49-F238E27FC236}">
                <a16:creationId xmlns:a16="http://schemas.microsoft.com/office/drawing/2014/main" id="{CA572285-864B-AF56-4987-08F0E779AC57}"/>
              </a:ext>
            </a:extLst>
          </p:cNvPr>
          <p:cNvSpPr>
            <a:spLocks noGrp="1"/>
          </p:cNvSpPr>
          <p:nvPr>
            <p:ph type="body" idx="1"/>
          </p:nvPr>
        </p:nvSpPr>
        <p:spPr>
          <a:xfrm>
            <a:off x="339969" y="3603381"/>
            <a:ext cx="5943600" cy="5081832"/>
          </a:xfrm>
        </p:spPr>
        <p:txBody>
          <a:bodyPr/>
          <a:lstStyle/>
          <a:p>
            <a:pPr algn="l" rtl="0" fontAlgn="base"/>
            <a:endParaRPr lang="en-GB" sz="1400" b="0" i="0" dirty="0">
              <a:solidFill>
                <a:srgbClr val="444444"/>
              </a:solidFill>
              <a:effectLst/>
              <a:latin typeface="Calibri" panose="020F0502020204030204" pitchFamily="34" charset="0"/>
            </a:endParaRPr>
          </a:p>
          <a:p>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30FDEC13-A240-4AF1-940A-1F1784911792}"/>
              </a:ext>
            </a:extLst>
          </p:cNvPr>
          <p:cNvSpPr>
            <a:spLocks noGrp="1"/>
          </p:cNvSpPr>
          <p:nvPr>
            <p:ph type="sldNum" sz="quarter" idx="5"/>
          </p:nvPr>
        </p:nvSpPr>
        <p:spPr/>
        <p:txBody>
          <a:bodyPr/>
          <a:lstStyle/>
          <a:p>
            <a:fld id="{0B763CF9-B3F9-8C48-B40E-AB7E7336855C}" type="slidenum">
              <a:rPr lang="en-US" smtClean="0"/>
              <a:t>19</a:t>
            </a:fld>
            <a:endParaRPr lang="en-US"/>
          </a:p>
        </p:txBody>
      </p:sp>
    </p:spTree>
    <p:extLst>
      <p:ext uri="{BB962C8B-B14F-4D97-AF65-F5344CB8AC3E}">
        <p14:creationId xmlns:p14="http://schemas.microsoft.com/office/powerpoint/2010/main" val="611540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6588"/>
            <a:ext cx="5486400" cy="3086100"/>
          </a:xfrm>
        </p:spPr>
      </p:sp>
      <p:sp>
        <p:nvSpPr>
          <p:cNvPr id="3" name="Notes Placeholder 2"/>
          <p:cNvSpPr>
            <a:spLocks noGrp="1"/>
          </p:cNvSpPr>
          <p:nvPr>
            <p:ph type="body" idx="1"/>
          </p:nvPr>
        </p:nvSpPr>
        <p:spPr>
          <a:xfrm>
            <a:off x="685800" y="4138246"/>
            <a:ext cx="5486400" cy="3862754"/>
          </a:xfrm>
        </p:spPr>
        <p:txBody>
          <a:bodyPr/>
          <a:lstStyle/>
          <a:p>
            <a:endParaRPr lang="en-GB" dirty="0"/>
          </a:p>
        </p:txBody>
      </p:sp>
      <p:sp>
        <p:nvSpPr>
          <p:cNvPr id="4" name="Slide Number Placeholder 3"/>
          <p:cNvSpPr>
            <a:spLocks noGrp="1"/>
          </p:cNvSpPr>
          <p:nvPr>
            <p:ph type="sldNum" sz="quarter" idx="5"/>
          </p:nvPr>
        </p:nvSpPr>
        <p:spPr/>
        <p:txBody>
          <a:bodyPr/>
          <a:lstStyle/>
          <a:p>
            <a:fld id="{39E347A2-CD2C-4A13-8921-B9D6012FB179}" type="slidenum">
              <a:rPr lang="en-GB" smtClean="0"/>
              <a:t>2</a:t>
            </a:fld>
            <a:endParaRPr lang="en-GB"/>
          </a:p>
        </p:txBody>
      </p:sp>
    </p:spTree>
    <p:extLst>
      <p:ext uri="{BB962C8B-B14F-4D97-AF65-F5344CB8AC3E}">
        <p14:creationId xmlns:p14="http://schemas.microsoft.com/office/powerpoint/2010/main" val="738778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DB857-A6A4-451F-BD14-5996E0330AB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0644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E347A2-CD2C-4A13-8921-B9D6012FB179}" type="slidenum">
              <a:rPr lang="en-GB" smtClean="0"/>
              <a:t>3</a:t>
            </a:fld>
            <a:endParaRPr lang="en-GB"/>
          </a:p>
        </p:txBody>
      </p:sp>
    </p:spTree>
    <p:extLst>
      <p:ext uri="{BB962C8B-B14F-4D97-AF65-F5344CB8AC3E}">
        <p14:creationId xmlns:p14="http://schemas.microsoft.com/office/powerpoint/2010/main" val="613253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E347A2-CD2C-4A13-8921-B9D6012FB179}" type="slidenum">
              <a:rPr lang="en-GB" smtClean="0"/>
              <a:t>4</a:t>
            </a:fld>
            <a:endParaRPr lang="en-GB"/>
          </a:p>
        </p:txBody>
      </p:sp>
    </p:spTree>
    <p:extLst>
      <p:ext uri="{BB962C8B-B14F-4D97-AF65-F5344CB8AC3E}">
        <p14:creationId xmlns:p14="http://schemas.microsoft.com/office/powerpoint/2010/main" val="3117121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highlight>
                <a:srgbClr val="FFFF00"/>
              </a:highlight>
            </a:endParaRPr>
          </a:p>
        </p:txBody>
      </p:sp>
      <p:sp>
        <p:nvSpPr>
          <p:cNvPr id="4" name="Slide Number Placeholder 3"/>
          <p:cNvSpPr>
            <a:spLocks noGrp="1"/>
          </p:cNvSpPr>
          <p:nvPr>
            <p:ph type="sldNum" sz="quarter" idx="5"/>
          </p:nvPr>
        </p:nvSpPr>
        <p:spPr/>
        <p:txBody>
          <a:bodyPr/>
          <a:lstStyle/>
          <a:p>
            <a:fld id="{3ECF0307-A637-45BE-B90C-5A23A7B6B722}" type="slidenum">
              <a:rPr lang="en-GB" smtClean="0"/>
              <a:t>5</a:t>
            </a:fld>
            <a:endParaRPr lang="en-GB"/>
          </a:p>
        </p:txBody>
      </p:sp>
    </p:spTree>
    <p:extLst>
      <p:ext uri="{BB962C8B-B14F-4D97-AF65-F5344CB8AC3E}">
        <p14:creationId xmlns:p14="http://schemas.microsoft.com/office/powerpoint/2010/main" val="158133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E347A2-CD2C-4A13-8921-B9D6012FB179}" type="slidenum">
              <a:rPr lang="en-GB" smtClean="0"/>
              <a:t>6</a:t>
            </a:fld>
            <a:endParaRPr lang="en-GB"/>
          </a:p>
        </p:txBody>
      </p:sp>
    </p:spTree>
    <p:extLst>
      <p:ext uri="{BB962C8B-B14F-4D97-AF65-F5344CB8AC3E}">
        <p14:creationId xmlns:p14="http://schemas.microsoft.com/office/powerpoint/2010/main" val="2911281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E347A2-CD2C-4A13-8921-B9D6012FB179}" type="slidenum">
              <a:rPr lang="en-GB" smtClean="0"/>
              <a:t>7</a:t>
            </a:fld>
            <a:endParaRPr lang="en-GB"/>
          </a:p>
        </p:txBody>
      </p:sp>
    </p:spTree>
    <p:extLst>
      <p:ext uri="{BB962C8B-B14F-4D97-AF65-F5344CB8AC3E}">
        <p14:creationId xmlns:p14="http://schemas.microsoft.com/office/powerpoint/2010/main" val="256351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E347A2-CD2C-4A13-8921-B9D6012FB179}" type="slidenum">
              <a:rPr lang="en-GB" smtClean="0"/>
              <a:t>8</a:t>
            </a:fld>
            <a:endParaRPr lang="en-GB"/>
          </a:p>
        </p:txBody>
      </p:sp>
    </p:spTree>
    <p:extLst>
      <p:ext uri="{BB962C8B-B14F-4D97-AF65-F5344CB8AC3E}">
        <p14:creationId xmlns:p14="http://schemas.microsoft.com/office/powerpoint/2010/main" val="2277141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E347A2-CD2C-4A13-8921-B9D6012FB179}" type="slidenum">
              <a:rPr lang="en-GB" smtClean="0"/>
              <a:t>9</a:t>
            </a:fld>
            <a:endParaRPr lang="en-GB"/>
          </a:p>
        </p:txBody>
      </p:sp>
    </p:spTree>
    <p:extLst>
      <p:ext uri="{BB962C8B-B14F-4D97-AF65-F5344CB8AC3E}">
        <p14:creationId xmlns:p14="http://schemas.microsoft.com/office/powerpoint/2010/main" val="1191356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773548" y="2170549"/>
            <a:ext cx="10515600" cy="3140364"/>
          </a:xfrm>
          <a:prstGeom prst="rect">
            <a:avLst/>
          </a:prstGeom>
        </p:spPr>
        <p:txBody>
          <a:bodyPr/>
          <a:lstStyle>
            <a:lvl1pPr marL="0" indent="0" algn="l">
              <a:spcBef>
                <a:spcPts val="0"/>
              </a:spcBef>
              <a:buNone/>
              <a:defRPr sz="240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the body text.</a:t>
            </a:r>
            <a:br>
              <a:rPr lang="en-US"/>
            </a:br>
            <a:br>
              <a:rPr lang="en-US"/>
            </a:br>
            <a:r>
              <a:rPr lang="en-US"/>
              <a:t>This is our corporate branded template. A selection of </a:t>
            </a:r>
            <a:r>
              <a:rPr lang="en-US" err="1"/>
              <a:t>colourful</a:t>
            </a:r>
            <a:r>
              <a:rPr lang="en-US"/>
              <a:t> templates can be chosen from in the New Slide tab. Other presentation templates are available from </a:t>
            </a:r>
            <a:r>
              <a:rPr lang="en-US" err="1"/>
              <a:t>OurLSBU</a:t>
            </a:r>
            <a:r>
              <a:rPr lang="en-US"/>
              <a:t>: https://</a:t>
            </a:r>
            <a:r>
              <a:rPr lang="en-US" err="1"/>
              <a:t>our.lsbu.ac.uk</a:t>
            </a:r>
            <a:r>
              <a:rPr lang="en-US"/>
              <a:t>/home/how-to/</a:t>
            </a:r>
            <a:r>
              <a:rPr lang="en-US" err="1"/>
              <a:t>lsbu</a:t>
            </a:r>
            <a:r>
              <a:rPr lang="en-US"/>
              <a:t>-brand-toolkit.</a:t>
            </a:r>
            <a:br>
              <a:rPr lang="en-US"/>
            </a:br>
            <a:br>
              <a:rPr lang="en-US"/>
            </a:br>
            <a:r>
              <a:rPr lang="en-US"/>
              <a:t>Arial is used because it is common across all computers and is a clear, legible sans serif, similar to our corporate font, Gilroy.</a:t>
            </a:r>
          </a:p>
        </p:txBody>
      </p:sp>
      <p:sp>
        <p:nvSpPr>
          <p:cNvPr id="8" name="Title 6"/>
          <p:cNvSpPr>
            <a:spLocks noGrp="1"/>
          </p:cNvSpPr>
          <p:nvPr>
            <p:ph type="title" hasCustomPrompt="1"/>
          </p:nvPr>
        </p:nvSpPr>
        <p:spPr>
          <a:xfrm>
            <a:off x="773548" y="795407"/>
            <a:ext cx="10515600" cy="994299"/>
          </a:xfrm>
          <a:prstGeom prst="rect">
            <a:avLst/>
          </a:prstGeom>
        </p:spPr>
        <p:txBody>
          <a:bodyPr/>
          <a:lstStyle>
            <a:lvl1pPr>
              <a:defRPr sz="5000" b="1" baseline="0">
                <a:solidFill>
                  <a:schemeClr val="tx1"/>
                </a:solidFill>
              </a:defRPr>
            </a:lvl1pPr>
          </a:lstStyle>
          <a:p>
            <a:r>
              <a:rPr lang="en-US"/>
              <a:t>This is the headline</a:t>
            </a:r>
          </a:p>
        </p:txBody>
      </p:sp>
    </p:spTree>
    <p:extLst>
      <p:ext uri="{BB962C8B-B14F-4D97-AF65-F5344CB8AC3E}">
        <p14:creationId xmlns:p14="http://schemas.microsoft.com/office/powerpoint/2010/main" val="1472644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773548" y="2170549"/>
            <a:ext cx="10515600" cy="3140364"/>
          </a:xfrm>
          <a:prstGeom prst="rect">
            <a:avLst/>
          </a:prstGeom>
        </p:spPr>
        <p:txBody>
          <a:bodyPr/>
          <a:lstStyle>
            <a:lvl1pPr marL="0" indent="0" algn="l">
              <a:spcBef>
                <a:spcPts val="0"/>
              </a:spcBef>
              <a:buNone/>
              <a:defRPr sz="240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the body text.</a:t>
            </a:r>
            <a:br>
              <a:rPr lang="en-US"/>
            </a:br>
            <a:br>
              <a:rPr lang="en-US"/>
            </a:br>
            <a:r>
              <a:rPr lang="en-US"/>
              <a:t>This is our corporate branded template. A selection of </a:t>
            </a:r>
            <a:r>
              <a:rPr lang="en-US" err="1"/>
              <a:t>colourful</a:t>
            </a:r>
            <a:r>
              <a:rPr lang="en-US"/>
              <a:t> templates can be chosen from in the New Slide tab. Other presentation templates are available from </a:t>
            </a:r>
            <a:r>
              <a:rPr lang="en-US" err="1"/>
              <a:t>OurLSBU</a:t>
            </a:r>
            <a:r>
              <a:rPr lang="en-US"/>
              <a:t>: https://</a:t>
            </a:r>
            <a:r>
              <a:rPr lang="en-US" err="1"/>
              <a:t>our.lsbu.ac.uk</a:t>
            </a:r>
            <a:r>
              <a:rPr lang="en-US"/>
              <a:t>/home/how-to/</a:t>
            </a:r>
            <a:r>
              <a:rPr lang="en-US" err="1"/>
              <a:t>lsbu</a:t>
            </a:r>
            <a:r>
              <a:rPr lang="en-US"/>
              <a:t>-brand-toolkit.</a:t>
            </a:r>
            <a:br>
              <a:rPr lang="en-US"/>
            </a:br>
            <a:br>
              <a:rPr lang="en-US"/>
            </a:br>
            <a:r>
              <a:rPr lang="en-US"/>
              <a:t>Arial is used because it is common across all computers and is a clear, legible sans serif, similar to our corporate font, Gilroy.</a:t>
            </a:r>
          </a:p>
        </p:txBody>
      </p:sp>
      <p:sp>
        <p:nvSpPr>
          <p:cNvPr id="8" name="Title 6"/>
          <p:cNvSpPr>
            <a:spLocks noGrp="1"/>
          </p:cNvSpPr>
          <p:nvPr>
            <p:ph type="title" hasCustomPrompt="1"/>
          </p:nvPr>
        </p:nvSpPr>
        <p:spPr>
          <a:xfrm>
            <a:off x="773548" y="795407"/>
            <a:ext cx="10515600" cy="994299"/>
          </a:xfrm>
          <a:prstGeom prst="rect">
            <a:avLst/>
          </a:prstGeom>
        </p:spPr>
        <p:txBody>
          <a:bodyPr/>
          <a:lstStyle>
            <a:lvl1pPr>
              <a:defRPr sz="5000" b="1" baseline="0">
                <a:solidFill>
                  <a:schemeClr val="tx1"/>
                </a:solidFill>
              </a:defRPr>
            </a:lvl1pPr>
          </a:lstStyle>
          <a:p>
            <a:r>
              <a:rPr lang="en-US"/>
              <a:t>This is the headline</a:t>
            </a:r>
          </a:p>
        </p:txBody>
      </p:sp>
    </p:spTree>
    <p:extLst>
      <p:ext uri="{BB962C8B-B14F-4D97-AF65-F5344CB8AC3E}">
        <p14:creationId xmlns:p14="http://schemas.microsoft.com/office/powerpoint/2010/main" val="1335001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EA41-B93F-9E63-69C0-DE9D78F059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9AFF6E-E2F4-1FE1-6D6A-41BD1E371F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1D023D-6662-9951-E60C-0C188D40369E}"/>
              </a:ext>
            </a:extLst>
          </p:cNvPr>
          <p:cNvSpPr>
            <a:spLocks noGrp="1"/>
          </p:cNvSpPr>
          <p:nvPr>
            <p:ph type="dt" sz="half" idx="10"/>
          </p:nvPr>
        </p:nvSpPr>
        <p:spPr/>
        <p:txBody>
          <a:bodyPr/>
          <a:lstStyle/>
          <a:p>
            <a:fld id="{4F87969E-1298-44D1-A4B5-05356C63E9F7}" type="datetimeFigureOut">
              <a:rPr lang="en-GB" smtClean="0"/>
              <a:t>14/01/2025</a:t>
            </a:fld>
            <a:endParaRPr lang="en-GB"/>
          </a:p>
        </p:txBody>
      </p:sp>
      <p:sp>
        <p:nvSpPr>
          <p:cNvPr id="5" name="Footer Placeholder 4">
            <a:extLst>
              <a:ext uri="{FF2B5EF4-FFF2-40B4-BE49-F238E27FC236}">
                <a16:creationId xmlns:a16="http://schemas.microsoft.com/office/drawing/2014/main" id="{6DAB5C77-453D-4926-5780-8BBFC90462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957DEB-EB92-27F3-B79E-D05F4A785CF8}"/>
              </a:ext>
            </a:extLst>
          </p:cNvPr>
          <p:cNvSpPr>
            <a:spLocks noGrp="1"/>
          </p:cNvSpPr>
          <p:nvPr>
            <p:ph type="sldNum" sz="quarter" idx="12"/>
          </p:nvPr>
        </p:nvSpPr>
        <p:spPr/>
        <p:txBody>
          <a:bodyPr/>
          <a:lstStyle/>
          <a:p>
            <a:fld id="{0495C1E0-DE2A-4D6D-8C05-B3423A106CD0}" type="slidenum">
              <a:rPr lang="en-GB" smtClean="0"/>
              <a:t>‹#›</a:t>
            </a:fld>
            <a:endParaRPr lang="en-GB"/>
          </a:p>
        </p:txBody>
      </p:sp>
    </p:spTree>
    <p:extLst>
      <p:ext uri="{BB962C8B-B14F-4D97-AF65-F5344CB8AC3E}">
        <p14:creationId xmlns:p14="http://schemas.microsoft.com/office/powerpoint/2010/main" val="2663643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802689" y="800131"/>
            <a:ext cx="4577179" cy="5221978"/>
          </a:xfrm>
          <a:prstGeom prst="rect">
            <a:avLst/>
          </a:prstGeom>
        </p:spPr>
        <p:txBody>
          <a:bodyPr anchor="ctr"/>
          <a:lstStyle>
            <a:lvl1pPr>
              <a:defRPr sz="5000" b="1" baseline="0">
                <a:solidFill>
                  <a:schemeClr val="tx1"/>
                </a:solidFill>
              </a:defRPr>
            </a:lvl1pPr>
          </a:lstStyle>
          <a:p>
            <a:r>
              <a:rPr lang="en-US"/>
              <a:t>This is a title slide</a:t>
            </a:r>
          </a:p>
        </p:txBody>
      </p:sp>
    </p:spTree>
    <p:extLst>
      <p:ext uri="{BB962C8B-B14F-4D97-AF65-F5344CB8AC3E}">
        <p14:creationId xmlns:p14="http://schemas.microsoft.com/office/powerpoint/2010/main" val="2023733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802689" y="800131"/>
            <a:ext cx="4577179" cy="5221978"/>
          </a:xfrm>
          <a:prstGeom prst="rect">
            <a:avLst/>
          </a:prstGeom>
        </p:spPr>
        <p:txBody>
          <a:bodyPr anchor="ctr"/>
          <a:lstStyle>
            <a:lvl1pPr>
              <a:defRPr sz="5000" b="1" baseline="0">
                <a:solidFill>
                  <a:schemeClr val="tx1"/>
                </a:solidFill>
              </a:defRPr>
            </a:lvl1pPr>
          </a:lstStyle>
          <a:p>
            <a:r>
              <a:rPr lang="en-US"/>
              <a:t>This is a title slide</a:t>
            </a:r>
          </a:p>
        </p:txBody>
      </p:sp>
    </p:spTree>
    <p:extLst>
      <p:ext uri="{BB962C8B-B14F-4D97-AF65-F5344CB8AC3E}">
        <p14:creationId xmlns:p14="http://schemas.microsoft.com/office/powerpoint/2010/main" val="514108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704007" y="1836891"/>
            <a:ext cx="4790485" cy="4185217"/>
          </a:xfrm>
          <a:prstGeom prst="rect">
            <a:avLst/>
          </a:prstGeom>
        </p:spPr>
        <p:txBody>
          <a:bodyPr anchor="ctr"/>
          <a:lstStyle>
            <a:lvl1pPr>
              <a:defRPr sz="5000" b="1" baseline="0">
                <a:solidFill>
                  <a:schemeClr val="tx1"/>
                </a:solidFill>
              </a:defRPr>
            </a:lvl1pPr>
          </a:lstStyle>
          <a:p>
            <a:r>
              <a:rPr lang="en-US"/>
              <a:t>This is a title slide</a:t>
            </a:r>
          </a:p>
        </p:txBody>
      </p:sp>
    </p:spTree>
    <p:extLst>
      <p:ext uri="{BB962C8B-B14F-4D97-AF65-F5344CB8AC3E}">
        <p14:creationId xmlns:p14="http://schemas.microsoft.com/office/powerpoint/2010/main" val="190011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3B967-3961-452E-8415-E4FEB9DA36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8CE418-CFB5-4698-BC1C-789B09A9D3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354D9A-CCC0-4747-B780-A133C62484D4}"/>
              </a:ext>
            </a:extLst>
          </p:cNvPr>
          <p:cNvSpPr>
            <a:spLocks noGrp="1"/>
          </p:cNvSpPr>
          <p:nvPr>
            <p:ph type="dt" sz="half" idx="10"/>
          </p:nvPr>
        </p:nvSpPr>
        <p:spPr/>
        <p:txBody>
          <a:bodyPr/>
          <a:lstStyle/>
          <a:p>
            <a:fld id="{A6759270-0246-4D7E-BE8B-5189821EFC11}" type="datetimeFigureOut">
              <a:rPr lang="en-GB" smtClean="0"/>
              <a:t>14/01/2025</a:t>
            </a:fld>
            <a:endParaRPr lang="en-GB"/>
          </a:p>
        </p:txBody>
      </p:sp>
      <p:sp>
        <p:nvSpPr>
          <p:cNvPr id="5" name="Footer Placeholder 4">
            <a:extLst>
              <a:ext uri="{FF2B5EF4-FFF2-40B4-BE49-F238E27FC236}">
                <a16:creationId xmlns:a16="http://schemas.microsoft.com/office/drawing/2014/main" id="{B219521E-5553-47D6-A3E4-02D884E956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030A1F-B884-491B-8AF1-14B15FCF7138}"/>
              </a:ext>
            </a:extLst>
          </p:cNvPr>
          <p:cNvSpPr>
            <a:spLocks noGrp="1"/>
          </p:cNvSpPr>
          <p:nvPr>
            <p:ph type="sldNum" sz="quarter" idx="12"/>
          </p:nvPr>
        </p:nvSpPr>
        <p:spPr/>
        <p:txBody>
          <a:bodyPr/>
          <a:lstStyle/>
          <a:p>
            <a:fld id="{8D6CCE65-0278-42F1-BCB8-40A9BB33A4D9}" type="slidenum">
              <a:rPr lang="en-GB" smtClean="0"/>
              <a:t>‹#›</a:t>
            </a:fld>
            <a:endParaRPr lang="en-GB"/>
          </a:p>
        </p:txBody>
      </p:sp>
    </p:spTree>
    <p:extLst>
      <p:ext uri="{BB962C8B-B14F-4D97-AF65-F5344CB8AC3E}">
        <p14:creationId xmlns:p14="http://schemas.microsoft.com/office/powerpoint/2010/main" val="3822127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a:xfrm>
            <a:off x="773548" y="2170549"/>
            <a:ext cx="10515600" cy="3140364"/>
          </a:xfrm>
          <a:prstGeom prst="rect">
            <a:avLst/>
          </a:prstGeom>
        </p:spPr>
        <p:txBody>
          <a:bodyPr/>
          <a:lstStyle>
            <a:lvl1pPr marL="0" indent="0" algn="l">
              <a:spcBef>
                <a:spcPts val="0"/>
              </a:spcBef>
              <a:buNone/>
              <a:defRPr sz="240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the body text.</a:t>
            </a:r>
            <a:br>
              <a:rPr lang="en-US"/>
            </a:br>
            <a:br>
              <a:rPr lang="en-US"/>
            </a:br>
            <a:r>
              <a:rPr lang="en-US"/>
              <a:t>This is our Applied Sciences branded template. A selection of </a:t>
            </a:r>
            <a:r>
              <a:rPr lang="en-US" err="1"/>
              <a:t>colourful</a:t>
            </a:r>
            <a:r>
              <a:rPr lang="en-US"/>
              <a:t> templates can be chosen from in the New Slide tab. Other presentation templates are available from </a:t>
            </a:r>
            <a:r>
              <a:rPr lang="en-US" err="1"/>
              <a:t>OurLSBU</a:t>
            </a:r>
            <a:r>
              <a:rPr lang="en-US"/>
              <a:t>: https://</a:t>
            </a:r>
            <a:r>
              <a:rPr lang="en-US" err="1"/>
              <a:t>our.lsbu.ac.uk</a:t>
            </a:r>
            <a:r>
              <a:rPr lang="en-US"/>
              <a:t>/home/how-to/</a:t>
            </a:r>
            <a:r>
              <a:rPr lang="en-US" err="1"/>
              <a:t>lsbu</a:t>
            </a:r>
            <a:r>
              <a:rPr lang="en-US"/>
              <a:t>-brand-toolkit.</a:t>
            </a:r>
            <a:br>
              <a:rPr lang="en-US"/>
            </a:br>
            <a:br>
              <a:rPr lang="en-US"/>
            </a:br>
            <a:r>
              <a:rPr lang="en-US"/>
              <a:t>Arial is used because it is common across all computers and is a clear, legible sans serif, similar to our corporate font, Gilroy.</a:t>
            </a:r>
          </a:p>
        </p:txBody>
      </p:sp>
      <p:sp>
        <p:nvSpPr>
          <p:cNvPr id="5" name="Title 6"/>
          <p:cNvSpPr>
            <a:spLocks noGrp="1"/>
          </p:cNvSpPr>
          <p:nvPr>
            <p:ph type="title" hasCustomPrompt="1"/>
          </p:nvPr>
        </p:nvSpPr>
        <p:spPr>
          <a:xfrm>
            <a:off x="773548" y="795407"/>
            <a:ext cx="10515600" cy="994299"/>
          </a:xfrm>
          <a:prstGeom prst="rect">
            <a:avLst/>
          </a:prstGeom>
        </p:spPr>
        <p:txBody>
          <a:bodyPr/>
          <a:lstStyle>
            <a:lvl1pPr>
              <a:defRPr sz="5000" b="1" baseline="0">
                <a:solidFill>
                  <a:schemeClr val="tx1"/>
                </a:solidFill>
              </a:defRPr>
            </a:lvl1pPr>
          </a:lstStyle>
          <a:p>
            <a:r>
              <a:rPr lang="en-US"/>
              <a:t>This is the headline</a:t>
            </a:r>
          </a:p>
        </p:txBody>
      </p:sp>
    </p:spTree>
    <p:extLst>
      <p:ext uri="{BB962C8B-B14F-4D97-AF65-F5344CB8AC3E}">
        <p14:creationId xmlns:p14="http://schemas.microsoft.com/office/powerpoint/2010/main" val="1078960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773548" y="2170549"/>
            <a:ext cx="10515600" cy="3140364"/>
          </a:xfrm>
          <a:prstGeom prst="rect">
            <a:avLst/>
          </a:prstGeom>
        </p:spPr>
        <p:txBody>
          <a:bodyPr/>
          <a:lstStyle>
            <a:lvl1pPr marL="0" indent="0" algn="l">
              <a:spcBef>
                <a:spcPts val="0"/>
              </a:spcBef>
              <a:buNone/>
              <a:defRPr sz="240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the body text.</a:t>
            </a:r>
            <a:br>
              <a:rPr lang="en-US"/>
            </a:br>
            <a:br>
              <a:rPr lang="en-US"/>
            </a:br>
            <a:r>
              <a:rPr lang="en-US"/>
              <a:t>This is our corporate branded template. A selection of </a:t>
            </a:r>
            <a:r>
              <a:rPr lang="en-US" err="1"/>
              <a:t>colourful</a:t>
            </a:r>
            <a:r>
              <a:rPr lang="en-US"/>
              <a:t> templates can be chosen from in the New Slide tab. Other presentation templates are available from </a:t>
            </a:r>
            <a:r>
              <a:rPr lang="en-US" err="1"/>
              <a:t>OurLSBU</a:t>
            </a:r>
            <a:r>
              <a:rPr lang="en-US"/>
              <a:t>: https://</a:t>
            </a:r>
            <a:r>
              <a:rPr lang="en-US" err="1"/>
              <a:t>our.lsbu.ac.uk</a:t>
            </a:r>
            <a:r>
              <a:rPr lang="en-US"/>
              <a:t>/home/how-to/</a:t>
            </a:r>
            <a:r>
              <a:rPr lang="en-US" err="1"/>
              <a:t>lsbu</a:t>
            </a:r>
            <a:r>
              <a:rPr lang="en-US"/>
              <a:t>-brand-toolkit.</a:t>
            </a:r>
            <a:br>
              <a:rPr lang="en-US"/>
            </a:br>
            <a:br>
              <a:rPr lang="en-US"/>
            </a:br>
            <a:r>
              <a:rPr lang="en-US"/>
              <a:t>Arial is used because it is common across all computers and is a clear, legible sans serif, similar to our corporate font, Gilroy.</a:t>
            </a:r>
          </a:p>
        </p:txBody>
      </p:sp>
      <p:sp>
        <p:nvSpPr>
          <p:cNvPr id="8" name="Title 6"/>
          <p:cNvSpPr>
            <a:spLocks noGrp="1"/>
          </p:cNvSpPr>
          <p:nvPr>
            <p:ph type="title" hasCustomPrompt="1"/>
          </p:nvPr>
        </p:nvSpPr>
        <p:spPr>
          <a:xfrm>
            <a:off x="773548" y="795407"/>
            <a:ext cx="10515600" cy="994299"/>
          </a:xfrm>
          <a:prstGeom prst="rect">
            <a:avLst/>
          </a:prstGeom>
        </p:spPr>
        <p:txBody>
          <a:bodyPr/>
          <a:lstStyle>
            <a:lvl1pPr>
              <a:defRPr sz="5000" b="1" baseline="0">
                <a:solidFill>
                  <a:schemeClr val="tx1"/>
                </a:solidFill>
              </a:defRPr>
            </a:lvl1pPr>
          </a:lstStyle>
          <a:p>
            <a:r>
              <a:rPr lang="en-US"/>
              <a:t>This is the headline</a:t>
            </a:r>
          </a:p>
        </p:txBody>
      </p:sp>
    </p:spTree>
    <p:extLst>
      <p:ext uri="{BB962C8B-B14F-4D97-AF65-F5344CB8AC3E}">
        <p14:creationId xmlns:p14="http://schemas.microsoft.com/office/powerpoint/2010/main" val="154897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48DA-B8FC-44A1-8DA2-FAF4D88F6A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2513440-064F-449B-9593-2AEBC368BC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8984F1-0310-4D10-87AE-1B6295B13D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E974281-3845-4330-831D-DDE8FB1873ED}"/>
              </a:ext>
            </a:extLst>
          </p:cNvPr>
          <p:cNvSpPr>
            <a:spLocks noGrp="1"/>
          </p:cNvSpPr>
          <p:nvPr>
            <p:ph type="dt" sz="half" idx="10"/>
          </p:nvPr>
        </p:nvSpPr>
        <p:spPr/>
        <p:txBody>
          <a:bodyPr/>
          <a:lstStyle/>
          <a:p>
            <a:fld id="{A6759270-0246-4D7E-BE8B-5189821EFC11}" type="datetimeFigureOut">
              <a:rPr lang="en-GB" smtClean="0"/>
              <a:t>14/01/2025</a:t>
            </a:fld>
            <a:endParaRPr lang="en-GB"/>
          </a:p>
        </p:txBody>
      </p:sp>
      <p:sp>
        <p:nvSpPr>
          <p:cNvPr id="6" name="Footer Placeholder 5">
            <a:extLst>
              <a:ext uri="{FF2B5EF4-FFF2-40B4-BE49-F238E27FC236}">
                <a16:creationId xmlns:a16="http://schemas.microsoft.com/office/drawing/2014/main" id="{9B0C50B4-D856-4FFD-A3E5-875C036C7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52F121-FA27-479F-84A6-BA0056319CC1}"/>
              </a:ext>
            </a:extLst>
          </p:cNvPr>
          <p:cNvSpPr>
            <a:spLocks noGrp="1"/>
          </p:cNvSpPr>
          <p:nvPr>
            <p:ph type="sldNum" sz="quarter" idx="12"/>
          </p:nvPr>
        </p:nvSpPr>
        <p:spPr/>
        <p:txBody>
          <a:bodyPr/>
          <a:lstStyle/>
          <a:p>
            <a:fld id="{8D6CCE65-0278-42F1-BCB8-40A9BB33A4D9}" type="slidenum">
              <a:rPr lang="en-GB" smtClean="0"/>
              <a:t>‹#›</a:t>
            </a:fld>
            <a:endParaRPr lang="en-GB"/>
          </a:p>
        </p:txBody>
      </p:sp>
    </p:spTree>
    <p:extLst>
      <p:ext uri="{BB962C8B-B14F-4D97-AF65-F5344CB8AC3E}">
        <p14:creationId xmlns:p14="http://schemas.microsoft.com/office/powerpoint/2010/main" val="3643923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Subtitle 2"/>
          <p:cNvSpPr>
            <a:spLocks noGrp="1"/>
          </p:cNvSpPr>
          <p:nvPr>
            <p:ph type="subTitle" idx="1" hasCustomPrompt="1"/>
          </p:nvPr>
        </p:nvSpPr>
        <p:spPr>
          <a:xfrm>
            <a:off x="773548" y="2170549"/>
            <a:ext cx="10515600" cy="3140364"/>
          </a:xfrm>
          <a:prstGeom prst="rect">
            <a:avLst/>
          </a:prstGeom>
        </p:spPr>
        <p:txBody>
          <a:bodyPr/>
          <a:lstStyle>
            <a:lvl1pPr marL="0" indent="0" algn="l">
              <a:spcBef>
                <a:spcPts val="0"/>
              </a:spcBef>
              <a:buNone/>
              <a:defRPr sz="2400" u="none" baseline="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the body text.</a:t>
            </a:r>
            <a:br>
              <a:rPr lang="en-US"/>
            </a:br>
            <a:br>
              <a:rPr lang="en-US"/>
            </a:br>
            <a:r>
              <a:rPr lang="en-US"/>
              <a:t>This is our corporate branded template. A selection of </a:t>
            </a:r>
            <a:r>
              <a:rPr lang="en-US" err="1"/>
              <a:t>colourful</a:t>
            </a:r>
            <a:r>
              <a:rPr lang="en-US"/>
              <a:t> templates can be chosen from in the New Slide tab. Other presentation templates are available from </a:t>
            </a:r>
            <a:r>
              <a:rPr lang="en-US" err="1"/>
              <a:t>OurLSBU</a:t>
            </a:r>
            <a:r>
              <a:rPr lang="en-US"/>
              <a:t>: https://</a:t>
            </a:r>
            <a:r>
              <a:rPr lang="en-US" err="1"/>
              <a:t>our.lsbu.ac.uk</a:t>
            </a:r>
            <a:r>
              <a:rPr lang="en-US"/>
              <a:t>/home/how-to/</a:t>
            </a:r>
            <a:r>
              <a:rPr lang="en-US" err="1"/>
              <a:t>lsbu</a:t>
            </a:r>
            <a:r>
              <a:rPr lang="en-US"/>
              <a:t>-brand-toolkit.</a:t>
            </a:r>
            <a:br>
              <a:rPr lang="en-US"/>
            </a:br>
            <a:br>
              <a:rPr lang="en-US"/>
            </a:br>
            <a:r>
              <a:rPr lang="en-US"/>
              <a:t>Arial is used because it is common across all computers and is a clear, legible sans serif, similar to our corporate font, Gilroy.</a:t>
            </a:r>
          </a:p>
        </p:txBody>
      </p:sp>
      <p:sp>
        <p:nvSpPr>
          <p:cNvPr id="10" name="Title 6"/>
          <p:cNvSpPr>
            <a:spLocks noGrp="1"/>
          </p:cNvSpPr>
          <p:nvPr>
            <p:ph type="title" hasCustomPrompt="1"/>
          </p:nvPr>
        </p:nvSpPr>
        <p:spPr>
          <a:xfrm>
            <a:off x="773548" y="795407"/>
            <a:ext cx="10515600" cy="994299"/>
          </a:xfrm>
          <a:prstGeom prst="rect">
            <a:avLst/>
          </a:prstGeom>
        </p:spPr>
        <p:txBody>
          <a:bodyPr/>
          <a:lstStyle>
            <a:lvl1pPr>
              <a:defRPr sz="5000" b="1" baseline="0">
                <a:solidFill>
                  <a:schemeClr val="tx1"/>
                </a:solidFill>
                <a:latin typeface="Arial" charset="0"/>
                <a:ea typeface="Arial" charset="0"/>
                <a:cs typeface="Arial" charset="0"/>
              </a:defRPr>
            </a:lvl1pPr>
          </a:lstStyle>
          <a:p>
            <a:r>
              <a:rPr lang="en-US"/>
              <a:t>This is the headline</a:t>
            </a:r>
          </a:p>
        </p:txBody>
      </p:sp>
    </p:spTree>
    <p:extLst>
      <p:ext uri="{BB962C8B-B14F-4D97-AF65-F5344CB8AC3E}">
        <p14:creationId xmlns:p14="http://schemas.microsoft.com/office/powerpoint/2010/main" val="716505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773548" y="2170549"/>
            <a:ext cx="10515600" cy="3140364"/>
          </a:xfrm>
          <a:prstGeom prst="rect">
            <a:avLst/>
          </a:prstGeom>
        </p:spPr>
        <p:txBody>
          <a:bodyPr/>
          <a:lstStyle>
            <a:lvl1pPr marL="0" indent="0" algn="l">
              <a:spcBef>
                <a:spcPts val="0"/>
              </a:spcBef>
              <a:buNone/>
              <a:defRPr sz="240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the body text.</a:t>
            </a:r>
            <a:br>
              <a:rPr lang="en-US"/>
            </a:br>
            <a:br>
              <a:rPr lang="en-US"/>
            </a:br>
            <a:r>
              <a:rPr lang="en-US"/>
              <a:t>This is our corporate branded template. A selection of </a:t>
            </a:r>
            <a:r>
              <a:rPr lang="en-US" err="1"/>
              <a:t>colourful</a:t>
            </a:r>
            <a:r>
              <a:rPr lang="en-US"/>
              <a:t> templates can be chosen from in the New Slide tab. Other presentation templates are available from </a:t>
            </a:r>
            <a:r>
              <a:rPr lang="en-US" err="1"/>
              <a:t>OurLSBU</a:t>
            </a:r>
            <a:r>
              <a:rPr lang="en-US"/>
              <a:t>: https://</a:t>
            </a:r>
            <a:r>
              <a:rPr lang="en-US" err="1"/>
              <a:t>our.lsbu.ac.uk</a:t>
            </a:r>
            <a:r>
              <a:rPr lang="en-US"/>
              <a:t>/home/how-to/</a:t>
            </a:r>
            <a:r>
              <a:rPr lang="en-US" err="1"/>
              <a:t>lsbu</a:t>
            </a:r>
            <a:r>
              <a:rPr lang="en-US"/>
              <a:t>-brand-toolkit.</a:t>
            </a:r>
            <a:br>
              <a:rPr lang="en-US"/>
            </a:br>
            <a:br>
              <a:rPr lang="en-US"/>
            </a:br>
            <a:r>
              <a:rPr lang="en-US"/>
              <a:t>Arial is used because it is common across all computers and is a clear, legible sans serif, similar to our corporate font, Gilroy.</a:t>
            </a:r>
          </a:p>
        </p:txBody>
      </p:sp>
      <p:sp>
        <p:nvSpPr>
          <p:cNvPr id="8" name="Title 6"/>
          <p:cNvSpPr>
            <a:spLocks noGrp="1"/>
          </p:cNvSpPr>
          <p:nvPr>
            <p:ph type="title" hasCustomPrompt="1"/>
          </p:nvPr>
        </p:nvSpPr>
        <p:spPr>
          <a:xfrm>
            <a:off x="773548" y="795407"/>
            <a:ext cx="10515600" cy="994299"/>
          </a:xfrm>
          <a:prstGeom prst="rect">
            <a:avLst/>
          </a:prstGeom>
        </p:spPr>
        <p:txBody>
          <a:bodyPr/>
          <a:lstStyle>
            <a:lvl1pPr>
              <a:defRPr sz="5000" b="1" baseline="0">
                <a:solidFill>
                  <a:schemeClr val="tx1"/>
                </a:solidFill>
              </a:defRPr>
            </a:lvl1pPr>
          </a:lstStyle>
          <a:p>
            <a:r>
              <a:rPr lang="en-US"/>
              <a:t>This is the headline</a:t>
            </a:r>
          </a:p>
        </p:txBody>
      </p:sp>
    </p:spTree>
    <p:extLst>
      <p:ext uri="{BB962C8B-B14F-4D97-AF65-F5344CB8AC3E}">
        <p14:creationId xmlns:p14="http://schemas.microsoft.com/office/powerpoint/2010/main" val="851892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A6994-731C-4D41-CE6A-CB56DFB533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9A934E-CD4F-BE92-8141-4F86AF9A45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7A05B0-567F-C208-115D-F24B26CFFE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FF41B7-CDD1-055D-A0C1-275E0CBB63E3}"/>
              </a:ext>
            </a:extLst>
          </p:cNvPr>
          <p:cNvSpPr>
            <a:spLocks noGrp="1"/>
          </p:cNvSpPr>
          <p:nvPr>
            <p:ph type="dt" sz="half" idx="10"/>
          </p:nvPr>
        </p:nvSpPr>
        <p:spPr/>
        <p:txBody>
          <a:bodyPr/>
          <a:lstStyle/>
          <a:p>
            <a:fld id="{DA618E0F-DD56-4DA3-9C17-3C500D318394}" type="datetimeFigureOut">
              <a:rPr lang="en-GB" smtClean="0"/>
              <a:t>14/01/2025</a:t>
            </a:fld>
            <a:endParaRPr lang="en-GB"/>
          </a:p>
        </p:txBody>
      </p:sp>
      <p:sp>
        <p:nvSpPr>
          <p:cNvPr id="6" name="Footer Placeholder 5">
            <a:extLst>
              <a:ext uri="{FF2B5EF4-FFF2-40B4-BE49-F238E27FC236}">
                <a16:creationId xmlns:a16="http://schemas.microsoft.com/office/drawing/2014/main" id="{8E43840E-AA5D-2820-C1E8-C9AF80AC9C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77EB4D-E861-0192-1DAD-706685F6EAC4}"/>
              </a:ext>
            </a:extLst>
          </p:cNvPr>
          <p:cNvSpPr>
            <a:spLocks noGrp="1"/>
          </p:cNvSpPr>
          <p:nvPr>
            <p:ph type="sldNum" sz="quarter" idx="12"/>
          </p:nvPr>
        </p:nvSpPr>
        <p:spPr/>
        <p:txBody>
          <a:bodyPr/>
          <a:lstStyle/>
          <a:p>
            <a:fld id="{44899725-7F7E-4FB4-A515-B4D85C35EE50}" type="slidenum">
              <a:rPr lang="en-GB" smtClean="0"/>
              <a:t>‹#›</a:t>
            </a:fld>
            <a:endParaRPr lang="en-GB"/>
          </a:p>
        </p:txBody>
      </p:sp>
    </p:spTree>
    <p:extLst>
      <p:ext uri="{BB962C8B-B14F-4D97-AF65-F5344CB8AC3E}">
        <p14:creationId xmlns:p14="http://schemas.microsoft.com/office/powerpoint/2010/main" val="424316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773548" y="2170549"/>
            <a:ext cx="10515600" cy="3140364"/>
          </a:xfrm>
          <a:prstGeom prst="rect">
            <a:avLst/>
          </a:prstGeom>
        </p:spPr>
        <p:txBody>
          <a:bodyPr/>
          <a:lstStyle>
            <a:lvl1pPr marL="0" indent="0" algn="l">
              <a:spcBef>
                <a:spcPts val="0"/>
              </a:spcBef>
              <a:buNone/>
              <a:defRPr sz="240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the body text.</a:t>
            </a:r>
            <a:br>
              <a:rPr lang="en-US"/>
            </a:br>
            <a:br>
              <a:rPr lang="en-US"/>
            </a:br>
            <a:r>
              <a:rPr lang="en-US"/>
              <a:t>This is our corporate branded template. A selection of </a:t>
            </a:r>
            <a:r>
              <a:rPr lang="en-US" err="1"/>
              <a:t>colourful</a:t>
            </a:r>
            <a:r>
              <a:rPr lang="en-US"/>
              <a:t> templates can be chosen from in the New Slide tab. Other presentation templates are available from </a:t>
            </a:r>
            <a:r>
              <a:rPr lang="en-US" err="1"/>
              <a:t>OurLSBU</a:t>
            </a:r>
            <a:r>
              <a:rPr lang="en-US"/>
              <a:t>: https://</a:t>
            </a:r>
            <a:r>
              <a:rPr lang="en-US" err="1"/>
              <a:t>our.lsbu.ac.uk</a:t>
            </a:r>
            <a:r>
              <a:rPr lang="en-US"/>
              <a:t>/home/how-to/</a:t>
            </a:r>
            <a:r>
              <a:rPr lang="en-US" err="1"/>
              <a:t>lsbu</a:t>
            </a:r>
            <a:r>
              <a:rPr lang="en-US"/>
              <a:t>-brand-toolkit.</a:t>
            </a:r>
            <a:br>
              <a:rPr lang="en-US"/>
            </a:br>
            <a:br>
              <a:rPr lang="en-US"/>
            </a:br>
            <a:r>
              <a:rPr lang="en-US"/>
              <a:t>Arial is used because it is common across all computers and is a clear, legible sans serif, similar to our corporate font, Gilroy.</a:t>
            </a:r>
          </a:p>
        </p:txBody>
      </p:sp>
      <p:sp>
        <p:nvSpPr>
          <p:cNvPr id="8" name="Title 6"/>
          <p:cNvSpPr>
            <a:spLocks noGrp="1"/>
          </p:cNvSpPr>
          <p:nvPr>
            <p:ph type="title" hasCustomPrompt="1"/>
          </p:nvPr>
        </p:nvSpPr>
        <p:spPr>
          <a:xfrm>
            <a:off x="773548" y="795407"/>
            <a:ext cx="10515600" cy="994299"/>
          </a:xfrm>
          <a:prstGeom prst="rect">
            <a:avLst/>
          </a:prstGeom>
        </p:spPr>
        <p:txBody>
          <a:bodyPr/>
          <a:lstStyle>
            <a:lvl1pPr>
              <a:defRPr sz="5000" b="1" baseline="0">
                <a:solidFill>
                  <a:schemeClr val="tx1"/>
                </a:solidFill>
              </a:defRPr>
            </a:lvl1pPr>
          </a:lstStyle>
          <a:p>
            <a:r>
              <a:rPr lang="en-US"/>
              <a:t>This is the headline</a:t>
            </a:r>
          </a:p>
        </p:txBody>
      </p:sp>
    </p:spTree>
    <p:extLst>
      <p:ext uri="{BB962C8B-B14F-4D97-AF65-F5344CB8AC3E}">
        <p14:creationId xmlns:p14="http://schemas.microsoft.com/office/powerpoint/2010/main" val="2076293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773548" y="2170549"/>
            <a:ext cx="10515600" cy="3140364"/>
          </a:xfrm>
          <a:prstGeom prst="rect">
            <a:avLst/>
          </a:prstGeom>
        </p:spPr>
        <p:txBody>
          <a:bodyPr/>
          <a:lstStyle>
            <a:lvl1pPr marL="0" indent="0" algn="l">
              <a:spcBef>
                <a:spcPts val="0"/>
              </a:spcBef>
              <a:buNone/>
              <a:defRPr sz="240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the body text.</a:t>
            </a:r>
            <a:br>
              <a:rPr lang="en-US"/>
            </a:br>
            <a:br>
              <a:rPr lang="en-US"/>
            </a:br>
            <a:r>
              <a:rPr lang="en-US"/>
              <a:t>This is our corporate branded template. A selection of </a:t>
            </a:r>
            <a:r>
              <a:rPr lang="en-US" err="1"/>
              <a:t>colourful</a:t>
            </a:r>
            <a:r>
              <a:rPr lang="en-US"/>
              <a:t> templates can be chosen from in the New Slide tab. Other presentation templates are available from </a:t>
            </a:r>
            <a:r>
              <a:rPr lang="en-US" err="1"/>
              <a:t>OurLSBU</a:t>
            </a:r>
            <a:r>
              <a:rPr lang="en-US"/>
              <a:t>: https://</a:t>
            </a:r>
            <a:r>
              <a:rPr lang="en-US" err="1"/>
              <a:t>our.lsbu.ac.uk</a:t>
            </a:r>
            <a:r>
              <a:rPr lang="en-US"/>
              <a:t>/home/how-to/</a:t>
            </a:r>
            <a:r>
              <a:rPr lang="en-US" err="1"/>
              <a:t>lsbu</a:t>
            </a:r>
            <a:r>
              <a:rPr lang="en-US"/>
              <a:t>-brand-toolkit.</a:t>
            </a:r>
            <a:br>
              <a:rPr lang="en-US"/>
            </a:br>
            <a:br>
              <a:rPr lang="en-US"/>
            </a:br>
            <a:r>
              <a:rPr lang="en-US"/>
              <a:t>Arial is used because it is common across all computers and is a clear, legible sans serif, similar to our corporate font, Gilroy.</a:t>
            </a:r>
          </a:p>
        </p:txBody>
      </p:sp>
      <p:sp>
        <p:nvSpPr>
          <p:cNvPr id="8" name="Title 6"/>
          <p:cNvSpPr>
            <a:spLocks noGrp="1"/>
          </p:cNvSpPr>
          <p:nvPr>
            <p:ph type="title" hasCustomPrompt="1"/>
          </p:nvPr>
        </p:nvSpPr>
        <p:spPr>
          <a:xfrm>
            <a:off x="773548" y="795407"/>
            <a:ext cx="10515600" cy="994299"/>
          </a:xfrm>
          <a:prstGeom prst="rect">
            <a:avLst/>
          </a:prstGeom>
        </p:spPr>
        <p:txBody>
          <a:bodyPr/>
          <a:lstStyle>
            <a:lvl1pPr>
              <a:defRPr sz="5000" b="1" baseline="0">
                <a:solidFill>
                  <a:schemeClr val="tx1"/>
                </a:solidFill>
              </a:defRPr>
            </a:lvl1pPr>
          </a:lstStyle>
          <a:p>
            <a:r>
              <a:rPr lang="en-US"/>
              <a:t>This is the headline</a:t>
            </a:r>
          </a:p>
        </p:txBody>
      </p:sp>
    </p:spTree>
    <p:extLst>
      <p:ext uri="{BB962C8B-B14F-4D97-AF65-F5344CB8AC3E}">
        <p14:creationId xmlns:p14="http://schemas.microsoft.com/office/powerpoint/2010/main" val="1780526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773548" y="2170549"/>
            <a:ext cx="10515600" cy="3140364"/>
          </a:xfrm>
          <a:prstGeom prst="rect">
            <a:avLst/>
          </a:prstGeom>
        </p:spPr>
        <p:txBody>
          <a:bodyPr/>
          <a:lstStyle>
            <a:lvl1pPr marL="0" indent="0" algn="l">
              <a:spcBef>
                <a:spcPts val="0"/>
              </a:spcBef>
              <a:buNone/>
              <a:defRPr sz="240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the body text.</a:t>
            </a:r>
            <a:br>
              <a:rPr lang="en-US"/>
            </a:br>
            <a:br>
              <a:rPr lang="en-US"/>
            </a:br>
            <a:r>
              <a:rPr lang="en-US"/>
              <a:t>This is our corporate branded template. A selection of </a:t>
            </a:r>
            <a:r>
              <a:rPr lang="en-US" err="1"/>
              <a:t>colourful</a:t>
            </a:r>
            <a:r>
              <a:rPr lang="en-US"/>
              <a:t> templates can be chosen from in the New Slide tab. Other presentation templates are available from </a:t>
            </a:r>
            <a:r>
              <a:rPr lang="en-US" err="1"/>
              <a:t>OurLSBU</a:t>
            </a:r>
            <a:r>
              <a:rPr lang="en-US"/>
              <a:t>: https://</a:t>
            </a:r>
            <a:r>
              <a:rPr lang="en-US" err="1"/>
              <a:t>our.lsbu.ac.uk</a:t>
            </a:r>
            <a:r>
              <a:rPr lang="en-US"/>
              <a:t>/home/how-to/</a:t>
            </a:r>
            <a:r>
              <a:rPr lang="en-US" err="1"/>
              <a:t>lsbu</a:t>
            </a:r>
            <a:r>
              <a:rPr lang="en-US"/>
              <a:t>-brand-toolkit.</a:t>
            </a:r>
            <a:br>
              <a:rPr lang="en-US"/>
            </a:br>
            <a:br>
              <a:rPr lang="en-US"/>
            </a:br>
            <a:r>
              <a:rPr lang="en-US"/>
              <a:t>Arial is used because it is common across all computers and is a clear, legible sans serif, similar to our corporate font, Gilroy.</a:t>
            </a:r>
          </a:p>
        </p:txBody>
      </p:sp>
      <p:sp>
        <p:nvSpPr>
          <p:cNvPr id="8" name="Title 6"/>
          <p:cNvSpPr>
            <a:spLocks noGrp="1"/>
          </p:cNvSpPr>
          <p:nvPr>
            <p:ph type="title" hasCustomPrompt="1"/>
          </p:nvPr>
        </p:nvSpPr>
        <p:spPr>
          <a:xfrm>
            <a:off x="773548" y="795407"/>
            <a:ext cx="10515600" cy="994299"/>
          </a:xfrm>
          <a:prstGeom prst="rect">
            <a:avLst/>
          </a:prstGeom>
        </p:spPr>
        <p:txBody>
          <a:bodyPr/>
          <a:lstStyle>
            <a:lvl1pPr>
              <a:defRPr sz="5000" b="1" baseline="0">
                <a:solidFill>
                  <a:schemeClr val="tx1"/>
                </a:solidFill>
              </a:defRPr>
            </a:lvl1pPr>
          </a:lstStyle>
          <a:p>
            <a:r>
              <a:rPr lang="en-US"/>
              <a:t>This is the headline</a:t>
            </a:r>
          </a:p>
        </p:txBody>
      </p:sp>
    </p:spTree>
    <p:extLst>
      <p:ext uri="{BB962C8B-B14F-4D97-AF65-F5344CB8AC3E}">
        <p14:creationId xmlns:p14="http://schemas.microsoft.com/office/powerpoint/2010/main" val="10759409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0.xml"/><Relationship Id="rId1" Type="http://schemas.openxmlformats.org/officeDocument/2006/relationships/slideLayout" Target="../slideLayouts/slideLayout13.xml"/><Relationship Id="rId4" Type="http://schemas.openxmlformats.org/officeDocument/2006/relationships/image" Target="../media/image2.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1.xml"/><Relationship Id="rId1" Type="http://schemas.openxmlformats.org/officeDocument/2006/relationships/slideLayout" Target="../slideLayouts/slideLayout14.xml"/><Relationship Id="rId4" Type="http://schemas.openxmlformats.org/officeDocument/2006/relationships/image" Target="../media/image2.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2.xml"/><Relationship Id="rId1" Type="http://schemas.openxmlformats.org/officeDocument/2006/relationships/slideLayout" Target="../slideLayouts/slideLayout15.xml"/><Relationship Id="rId4" Type="http://schemas.openxmlformats.org/officeDocument/2006/relationships/image" Target="../media/image14.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3.xml"/><Relationship Id="rId1" Type="http://schemas.openxmlformats.org/officeDocument/2006/relationships/slideLayout" Target="../slideLayouts/slideLayout16.xml"/><Relationship Id="rId4" Type="http://schemas.openxmlformats.org/officeDocument/2006/relationships/image" Target="../media/image14.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emf"/><Relationship Id="rId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7.xml"/><Relationship Id="rId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6.xml"/><Relationship Id="rId1" Type="http://schemas.openxmlformats.org/officeDocument/2006/relationships/slideLayout" Target="../slideLayouts/slideLayout8.xml"/><Relationship Id="rId4" Type="http://schemas.openxmlformats.org/officeDocument/2006/relationships/image" Target="../media/image2.em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9.xml"/><Relationship Id="rId4" Type="http://schemas.openxmlformats.org/officeDocument/2006/relationships/image" Target="../media/image2.emf"/></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2.emf"/><Relationship Id="rId4" Type="http://schemas.openxmlformats.org/officeDocument/2006/relationships/image" Target="../media/image9.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9.xml"/><Relationship Id="rId1" Type="http://schemas.openxmlformats.org/officeDocument/2006/relationships/slideLayout" Target="../slideLayouts/slideLayout12.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00151" cy="6858000"/>
          </a:xfrm>
          <a:prstGeom prst="rect">
            <a:avLst/>
          </a:prstGeom>
        </p:spPr>
      </p:pic>
      <p:pic>
        <p:nvPicPr>
          <p:cNvPr id="3" name="Picture 2">
            <a:extLst>
              <a:ext uri="{FF2B5EF4-FFF2-40B4-BE49-F238E27FC236}">
                <a16:creationId xmlns:a16="http://schemas.microsoft.com/office/drawing/2014/main" id="{FB58B2A4-F395-744A-A4C3-67D00F93CA15}"/>
              </a:ext>
            </a:extLst>
          </p:cNvPr>
          <p:cNvPicPr>
            <a:picLocks noChangeAspect="1"/>
          </p:cNvPicPr>
          <p:nvPr userDrawn="1"/>
        </p:nvPicPr>
        <p:blipFill>
          <a:blip r:embed="rId4"/>
          <a:stretch>
            <a:fillRect/>
          </a:stretch>
        </p:blipFill>
        <p:spPr>
          <a:xfrm>
            <a:off x="9869558" y="5824630"/>
            <a:ext cx="1654036" cy="495276"/>
          </a:xfrm>
          <a:prstGeom prst="rect">
            <a:avLst/>
          </a:prstGeom>
        </p:spPr>
      </p:pic>
    </p:spTree>
    <p:extLst>
      <p:ext uri="{BB962C8B-B14F-4D97-AF65-F5344CB8AC3E}">
        <p14:creationId xmlns:p14="http://schemas.microsoft.com/office/powerpoint/2010/main" val="716511778"/>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00151" cy="6858000"/>
          </a:xfrm>
          <a:prstGeom prst="rect">
            <a:avLst/>
          </a:prstGeom>
        </p:spPr>
      </p:pic>
      <p:pic>
        <p:nvPicPr>
          <p:cNvPr id="3" name="Picture 2">
            <a:extLst>
              <a:ext uri="{FF2B5EF4-FFF2-40B4-BE49-F238E27FC236}">
                <a16:creationId xmlns:a16="http://schemas.microsoft.com/office/drawing/2014/main" id="{97E469F1-D25B-F54A-9A22-1D8A1298489A}"/>
              </a:ext>
            </a:extLst>
          </p:cNvPr>
          <p:cNvPicPr>
            <a:picLocks noChangeAspect="1"/>
          </p:cNvPicPr>
          <p:nvPr userDrawn="1"/>
        </p:nvPicPr>
        <p:blipFill>
          <a:blip r:embed="rId4"/>
          <a:stretch>
            <a:fillRect/>
          </a:stretch>
        </p:blipFill>
        <p:spPr>
          <a:xfrm>
            <a:off x="546653" y="5824630"/>
            <a:ext cx="1654036" cy="495276"/>
          </a:xfrm>
          <a:prstGeom prst="rect">
            <a:avLst/>
          </a:prstGeom>
        </p:spPr>
      </p:pic>
    </p:spTree>
    <p:extLst>
      <p:ext uri="{BB962C8B-B14F-4D97-AF65-F5344CB8AC3E}">
        <p14:creationId xmlns:p14="http://schemas.microsoft.com/office/powerpoint/2010/main" val="414271202"/>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00151" cy="6858000"/>
          </a:xfrm>
          <a:prstGeom prst="rect">
            <a:avLst/>
          </a:prstGeom>
        </p:spPr>
      </p:pic>
      <p:pic>
        <p:nvPicPr>
          <p:cNvPr id="3" name="Picture 2">
            <a:extLst>
              <a:ext uri="{FF2B5EF4-FFF2-40B4-BE49-F238E27FC236}">
                <a16:creationId xmlns:a16="http://schemas.microsoft.com/office/drawing/2014/main" id="{96598181-BF11-8B4F-9457-F0C50517FE38}"/>
              </a:ext>
            </a:extLst>
          </p:cNvPr>
          <p:cNvPicPr>
            <a:picLocks noChangeAspect="1"/>
          </p:cNvPicPr>
          <p:nvPr userDrawn="1"/>
        </p:nvPicPr>
        <p:blipFill>
          <a:blip r:embed="rId4"/>
          <a:stretch>
            <a:fillRect/>
          </a:stretch>
        </p:blipFill>
        <p:spPr>
          <a:xfrm>
            <a:off x="546653" y="5824630"/>
            <a:ext cx="1654036" cy="495276"/>
          </a:xfrm>
          <a:prstGeom prst="rect">
            <a:avLst/>
          </a:prstGeom>
        </p:spPr>
      </p:pic>
    </p:spTree>
    <p:extLst>
      <p:ext uri="{BB962C8B-B14F-4D97-AF65-F5344CB8AC3E}">
        <p14:creationId xmlns:p14="http://schemas.microsoft.com/office/powerpoint/2010/main" val="628144203"/>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3418"/>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48780" y="5545039"/>
            <a:ext cx="1855210" cy="884719"/>
          </a:xfrm>
          <a:prstGeom prst="rect">
            <a:avLst/>
          </a:prstGeom>
        </p:spPr>
      </p:pic>
    </p:spTree>
    <p:extLst>
      <p:ext uri="{BB962C8B-B14F-4D97-AF65-F5344CB8AC3E}">
        <p14:creationId xmlns:p14="http://schemas.microsoft.com/office/powerpoint/2010/main" val="46612429"/>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00151"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48780" y="5545039"/>
            <a:ext cx="1855210" cy="884719"/>
          </a:xfrm>
          <a:prstGeom prst="rect">
            <a:avLst/>
          </a:prstGeom>
        </p:spPr>
      </p:pic>
    </p:spTree>
    <p:extLst>
      <p:ext uri="{BB962C8B-B14F-4D97-AF65-F5344CB8AC3E}">
        <p14:creationId xmlns:p14="http://schemas.microsoft.com/office/powerpoint/2010/main" val="528534023"/>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3418"/>
          </a:xfrm>
          <a:prstGeom prst="rect">
            <a:avLst/>
          </a:prstGeom>
        </p:spPr>
      </p:pic>
      <p:pic>
        <p:nvPicPr>
          <p:cNvPr id="4" name="Picture 3">
            <a:extLst>
              <a:ext uri="{FF2B5EF4-FFF2-40B4-BE49-F238E27FC236}">
                <a16:creationId xmlns:a16="http://schemas.microsoft.com/office/drawing/2014/main" id="{E961AEF3-DE74-EA4D-A963-60F5BE17C6DF}"/>
              </a:ext>
            </a:extLst>
          </p:cNvPr>
          <p:cNvPicPr>
            <a:picLocks noChangeAspect="1"/>
          </p:cNvPicPr>
          <p:nvPr userDrawn="1"/>
        </p:nvPicPr>
        <p:blipFill>
          <a:blip r:embed="rId5"/>
          <a:stretch>
            <a:fillRect/>
          </a:stretch>
        </p:blipFill>
        <p:spPr>
          <a:xfrm>
            <a:off x="9869558" y="5824630"/>
            <a:ext cx="1654036" cy="495276"/>
          </a:xfrm>
          <a:prstGeom prst="rect">
            <a:avLst/>
          </a:prstGeom>
        </p:spPr>
      </p:pic>
    </p:spTree>
    <p:extLst>
      <p:ext uri="{BB962C8B-B14F-4D97-AF65-F5344CB8AC3E}">
        <p14:creationId xmlns:p14="http://schemas.microsoft.com/office/powerpoint/2010/main" val="258705056"/>
      </p:ext>
    </p:extLst>
  </p:cSld>
  <p:clrMap bg1="lt1" tx1="dk1" bg2="lt2" tx2="dk2" accent1="accent1" accent2="accent2" accent3="accent3" accent4="accent4" accent5="accent5" accent6="accent6" hlink="hlink" folHlink="folHlink"/>
  <p:sldLayoutIdLst>
    <p:sldLayoutId id="2147483669"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3418"/>
          </a:xfrm>
          <a:prstGeom prst="rect">
            <a:avLst/>
          </a:prstGeom>
        </p:spPr>
      </p:pic>
      <p:pic>
        <p:nvPicPr>
          <p:cNvPr id="4" name="Picture 3">
            <a:extLst>
              <a:ext uri="{FF2B5EF4-FFF2-40B4-BE49-F238E27FC236}">
                <a16:creationId xmlns:a16="http://schemas.microsoft.com/office/drawing/2014/main" id="{8CFB06E9-BA65-5245-8D9A-BF92FE264824}"/>
              </a:ext>
            </a:extLst>
          </p:cNvPr>
          <p:cNvPicPr>
            <a:picLocks noChangeAspect="1"/>
          </p:cNvPicPr>
          <p:nvPr userDrawn="1"/>
        </p:nvPicPr>
        <p:blipFill>
          <a:blip r:embed="rId4"/>
          <a:stretch>
            <a:fillRect/>
          </a:stretch>
        </p:blipFill>
        <p:spPr>
          <a:xfrm>
            <a:off x="9869558" y="5824630"/>
            <a:ext cx="1654036" cy="495276"/>
          </a:xfrm>
          <a:prstGeom prst="rect">
            <a:avLst/>
          </a:prstGeom>
        </p:spPr>
      </p:pic>
    </p:spTree>
    <p:extLst>
      <p:ext uri="{BB962C8B-B14F-4D97-AF65-F5344CB8AC3E}">
        <p14:creationId xmlns:p14="http://schemas.microsoft.com/office/powerpoint/2010/main" val="2011703400"/>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5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229A47A-BE8A-F840-96D3-828EFA863ED3}"/>
              </a:ext>
            </a:extLst>
          </p:cNvPr>
          <p:cNvPicPr>
            <a:picLocks noChangeAspect="1"/>
          </p:cNvPicPr>
          <p:nvPr userDrawn="1"/>
        </p:nvPicPr>
        <p:blipFill>
          <a:blip r:embed="rId5"/>
          <a:stretch>
            <a:fillRect/>
          </a:stretch>
        </p:blipFill>
        <p:spPr>
          <a:xfrm>
            <a:off x="9869558" y="5824630"/>
            <a:ext cx="1654036" cy="495276"/>
          </a:xfrm>
          <a:prstGeom prst="rect">
            <a:avLst/>
          </a:prstGeom>
        </p:spPr>
      </p:pic>
    </p:spTree>
    <p:extLst>
      <p:ext uri="{BB962C8B-B14F-4D97-AF65-F5344CB8AC3E}">
        <p14:creationId xmlns:p14="http://schemas.microsoft.com/office/powerpoint/2010/main" val="1698667192"/>
      </p:ext>
    </p:extLst>
  </p:cSld>
  <p:clrMap bg1="lt1" tx1="dk1" bg2="lt2" tx2="dk2" accent1="accent1" accent2="accent2" accent3="accent3" accent4="accent4" accent5="accent5" accent6="accent6" hlink="hlink" folHlink="folHlink"/>
  <p:sldLayoutIdLst>
    <p:sldLayoutId id="2147483653"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00151" cy="6858000"/>
          </a:xfrm>
          <a:prstGeom prst="rect">
            <a:avLst/>
          </a:prstGeom>
        </p:spPr>
      </p:pic>
      <p:pic>
        <p:nvPicPr>
          <p:cNvPr id="5" name="Picture 4">
            <a:extLst>
              <a:ext uri="{FF2B5EF4-FFF2-40B4-BE49-F238E27FC236}">
                <a16:creationId xmlns:a16="http://schemas.microsoft.com/office/drawing/2014/main" id="{8ACF92E9-26E2-ED4E-8932-26DCB45DD0BB}"/>
              </a:ext>
            </a:extLst>
          </p:cNvPr>
          <p:cNvPicPr>
            <a:picLocks noChangeAspect="1"/>
          </p:cNvPicPr>
          <p:nvPr userDrawn="1"/>
        </p:nvPicPr>
        <p:blipFill>
          <a:blip r:embed="rId4"/>
          <a:stretch>
            <a:fillRect/>
          </a:stretch>
        </p:blipFill>
        <p:spPr>
          <a:xfrm>
            <a:off x="9869558" y="5824630"/>
            <a:ext cx="1654036" cy="495276"/>
          </a:xfrm>
          <a:prstGeom prst="rect">
            <a:avLst/>
          </a:prstGeom>
        </p:spPr>
      </p:pic>
    </p:spTree>
    <p:extLst>
      <p:ext uri="{BB962C8B-B14F-4D97-AF65-F5344CB8AC3E}">
        <p14:creationId xmlns:p14="http://schemas.microsoft.com/office/powerpoint/2010/main" val="1474114812"/>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00151" cy="6858000"/>
          </a:xfrm>
          <a:prstGeom prst="rect">
            <a:avLst/>
          </a:prstGeom>
        </p:spPr>
      </p:pic>
      <p:pic>
        <p:nvPicPr>
          <p:cNvPr id="5" name="Picture 4">
            <a:extLst>
              <a:ext uri="{FF2B5EF4-FFF2-40B4-BE49-F238E27FC236}">
                <a16:creationId xmlns:a16="http://schemas.microsoft.com/office/drawing/2014/main" id="{1D6A6F17-7A47-E645-A335-1198076EC943}"/>
              </a:ext>
            </a:extLst>
          </p:cNvPr>
          <p:cNvPicPr>
            <a:picLocks noChangeAspect="1"/>
          </p:cNvPicPr>
          <p:nvPr userDrawn="1"/>
        </p:nvPicPr>
        <p:blipFill>
          <a:blip r:embed="rId4"/>
          <a:stretch>
            <a:fillRect/>
          </a:stretch>
        </p:blipFill>
        <p:spPr>
          <a:xfrm>
            <a:off x="9869558" y="5824630"/>
            <a:ext cx="1654036" cy="495276"/>
          </a:xfrm>
          <a:prstGeom prst="rect">
            <a:avLst/>
          </a:prstGeom>
        </p:spPr>
      </p:pic>
    </p:spTree>
    <p:extLst>
      <p:ext uri="{BB962C8B-B14F-4D97-AF65-F5344CB8AC3E}">
        <p14:creationId xmlns:p14="http://schemas.microsoft.com/office/powerpoint/2010/main" val="951504954"/>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A96FBF6-9886-9E4E-BBF6-D7ED269B266B}"/>
              </a:ext>
            </a:extLst>
          </p:cNvPr>
          <p:cNvPicPr>
            <a:picLocks noChangeAspect="1"/>
          </p:cNvPicPr>
          <p:nvPr userDrawn="1"/>
        </p:nvPicPr>
        <p:blipFill>
          <a:blip r:embed="rId4"/>
          <a:stretch>
            <a:fillRect/>
          </a:stretch>
        </p:blipFill>
        <p:spPr>
          <a:xfrm>
            <a:off x="9869558" y="5824630"/>
            <a:ext cx="1654036" cy="495276"/>
          </a:xfrm>
          <a:prstGeom prst="rect">
            <a:avLst/>
          </a:prstGeom>
        </p:spPr>
      </p:pic>
    </p:spTree>
    <p:extLst>
      <p:ext uri="{BB962C8B-B14F-4D97-AF65-F5344CB8AC3E}">
        <p14:creationId xmlns:p14="http://schemas.microsoft.com/office/powerpoint/2010/main" val="240533121"/>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200151" cy="6858000"/>
          </a:xfrm>
          <a:prstGeom prst="rect">
            <a:avLst/>
          </a:prstGeom>
        </p:spPr>
      </p:pic>
      <p:pic>
        <p:nvPicPr>
          <p:cNvPr id="5" name="Picture 4">
            <a:extLst>
              <a:ext uri="{FF2B5EF4-FFF2-40B4-BE49-F238E27FC236}">
                <a16:creationId xmlns:a16="http://schemas.microsoft.com/office/drawing/2014/main" id="{6C2AE358-D4B3-6A43-A7DC-1E0DE3F0C8E2}"/>
              </a:ext>
            </a:extLst>
          </p:cNvPr>
          <p:cNvPicPr>
            <a:picLocks noChangeAspect="1"/>
          </p:cNvPicPr>
          <p:nvPr userDrawn="1"/>
        </p:nvPicPr>
        <p:blipFill>
          <a:blip r:embed="rId5"/>
          <a:stretch>
            <a:fillRect/>
          </a:stretch>
        </p:blipFill>
        <p:spPr>
          <a:xfrm>
            <a:off x="9869558" y="5824630"/>
            <a:ext cx="1654036" cy="495276"/>
          </a:xfrm>
          <a:prstGeom prst="rect">
            <a:avLst/>
          </a:prstGeom>
        </p:spPr>
      </p:pic>
    </p:spTree>
    <p:extLst>
      <p:ext uri="{BB962C8B-B14F-4D97-AF65-F5344CB8AC3E}">
        <p14:creationId xmlns:p14="http://schemas.microsoft.com/office/powerpoint/2010/main" val="1895211070"/>
      </p:ext>
    </p:extLst>
  </p:cSld>
  <p:clrMap bg1="lt1" tx1="dk1" bg2="lt2" tx2="dk2" accent1="accent1" accent2="accent2" accent3="accent3" accent4="accent4" accent5="accent5" accent6="accent6" hlink="hlink" folHlink="folHlink"/>
  <p:sldLayoutIdLst>
    <p:sldLayoutId id="2147483661" r:id="rId1"/>
    <p:sldLayoutId id="214748368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00151" cy="6858000"/>
          </a:xfrm>
          <a:prstGeom prst="rect">
            <a:avLst/>
          </a:prstGeom>
        </p:spPr>
      </p:pic>
      <p:pic>
        <p:nvPicPr>
          <p:cNvPr id="3" name="Picture 2">
            <a:extLst>
              <a:ext uri="{FF2B5EF4-FFF2-40B4-BE49-F238E27FC236}">
                <a16:creationId xmlns:a16="http://schemas.microsoft.com/office/drawing/2014/main" id="{7E2E4D63-8E12-ED4F-B7E9-8729711A07A4}"/>
              </a:ext>
            </a:extLst>
          </p:cNvPr>
          <p:cNvPicPr>
            <a:picLocks noChangeAspect="1"/>
          </p:cNvPicPr>
          <p:nvPr userDrawn="1"/>
        </p:nvPicPr>
        <p:blipFill>
          <a:blip r:embed="rId4"/>
          <a:stretch>
            <a:fillRect/>
          </a:stretch>
        </p:blipFill>
        <p:spPr>
          <a:xfrm>
            <a:off x="546653" y="5824630"/>
            <a:ext cx="1654036" cy="495276"/>
          </a:xfrm>
          <a:prstGeom prst="rect">
            <a:avLst/>
          </a:prstGeom>
        </p:spPr>
      </p:pic>
    </p:spTree>
    <p:extLst>
      <p:ext uri="{BB962C8B-B14F-4D97-AF65-F5344CB8AC3E}">
        <p14:creationId xmlns:p14="http://schemas.microsoft.com/office/powerpoint/2010/main" val="1459928863"/>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awkinl3@lsbu.ac.u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25.png"/><Relationship Id="rId3" Type="http://schemas.openxmlformats.org/officeDocument/2006/relationships/image" Target="../media/image49.jpe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notesSlide" Target="../notesSlides/notesSlide12.xml"/><Relationship Id="rId16" Type="http://schemas.openxmlformats.org/officeDocument/2006/relationships/image" Target="../media/image62.png"/><Relationship Id="rId1" Type="http://schemas.openxmlformats.org/officeDocument/2006/relationships/slideLayout" Target="../slideLayouts/slideLayout16.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66.sv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59.sv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png"/><Relationship Id="rId18" Type="http://schemas.openxmlformats.org/officeDocument/2006/relationships/image" Target="../media/image83.jpeg"/><Relationship Id="rId26" Type="http://schemas.openxmlformats.org/officeDocument/2006/relationships/image" Target="../media/image91.png"/><Relationship Id="rId3" Type="http://schemas.openxmlformats.org/officeDocument/2006/relationships/image" Target="../media/image68.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90.png"/><Relationship Id="rId33" Type="http://schemas.openxmlformats.org/officeDocument/2006/relationships/image" Target="../media/image98.png"/><Relationship Id="rId2" Type="http://schemas.openxmlformats.org/officeDocument/2006/relationships/notesSlide" Target="../notesSlides/notesSlide20.xml"/><Relationship Id="rId16" Type="http://schemas.openxmlformats.org/officeDocument/2006/relationships/image" Target="../media/image81.jpeg"/><Relationship Id="rId20" Type="http://schemas.openxmlformats.org/officeDocument/2006/relationships/image" Target="../media/image85.png"/><Relationship Id="rId29"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6.jpeg"/><Relationship Id="rId24" Type="http://schemas.openxmlformats.org/officeDocument/2006/relationships/image" Target="../media/image89.png"/><Relationship Id="rId32" Type="http://schemas.openxmlformats.org/officeDocument/2006/relationships/image" Target="../media/image97.png"/><Relationship Id="rId5" Type="http://schemas.openxmlformats.org/officeDocument/2006/relationships/image" Target="../media/image70.png"/><Relationship Id="rId15" Type="http://schemas.openxmlformats.org/officeDocument/2006/relationships/image" Target="../media/image80.jpeg"/><Relationship Id="rId23" Type="http://schemas.openxmlformats.org/officeDocument/2006/relationships/image" Target="../media/image88.png"/><Relationship Id="rId28" Type="http://schemas.openxmlformats.org/officeDocument/2006/relationships/image" Target="../media/image93.jpeg"/><Relationship Id="rId10" Type="http://schemas.openxmlformats.org/officeDocument/2006/relationships/image" Target="../media/image75.png"/><Relationship Id="rId19" Type="http://schemas.openxmlformats.org/officeDocument/2006/relationships/image" Target="../media/image84.tiff"/><Relationship Id="rId31" Type="http://schemas.openxmlformats.org/officeDocument/2006/relationships/image" Target="../media/image96.jpeg"/><Relationship Id="rId4" Type="http://schemas.openxmlformats.org/officeDocument/2006/relationships/image" Target="../media/image69.png"/><Relationship Id="rId9" Type="http://schemas.openxmlformats.org/officeDocument/2006/relationships/image" Target="../media/image74.jpeg"/><Relationship Id="rId14" Type="http://schemas.openxmlformats.org/officeDocument/2006/relationships/image" Target="../media/image79.jpeg"/><Relationship Id="rId22" Type="http://schemas.openxmlformats.org/officeDocument/2006/relationships/image" Target="../media/image87.png"/><Relationship Id="rId27" Type="http://schemas.openxmlformats.org/officeDocument/2006/relationships/image" Target="../media/image92.jpeg"/><Relationship Id="rId30"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38.png"/><Relationship Id="rId3" Type="http://schemas.openxmlformats.org/officeDocument/2006/relationships/diagramData" Target="../diagrams/data1.xml"/><Relationship Id="rId21" Type="http://schemas.openxmlformats.org/officeDocument/2006/relationships/image" Target="../media/image41.svg"/><Relationship Id="rId7" Type="http://schemas.microsoft.com/office/2007/relationships/diagramDrawing" Target="../diagrams/drawing1.xml"/><Relationship Id="rId12" Type="http://schemas.openxmlformats.org/officeDocument/2006/relationships/image" Target="../media/image32.png"/><Relationship Id="rId17" Type="http://schemas.openxmlformats.org/officeDocument/2006/relationships/image" Target="../media/image37.svg"/><Relationship Id="rId2" Type="http://schemas.openxmlformats.org/officeDocument/2006/relationships/notesSlide" Target="../notesSlides/notesSlide9.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image" Target="../media/image31.svg"/><Relationship Id="rId5" Type="http://schemas.openxmlformats.org/officeDocument/2006/relationships/diagramQuickStyle" Target="../diagrams/quickStyle1.xml"/><Relationship Id="rId15" Type="http://schemas.openxmlformats.org/officeDocument/2006/relationships/image" Target="../media/image35.svg"/><Relationship Id="rId23" Type="http://schemas.openxmlformats.org/officeDocument/2006/relationships/image" Target="../media/image43.svg"/><Relationship Id="rId10" Type="http://schemas.openxmlformats.org/officeDocument/2006/relationships/image" Target="../media/image30.png"/><Relationship Id="rId19" Type="http://schemas.openxmlformats.org/officeDocument/2006/relationships/image" Target="../media/image39.svg"/><Relationship Id="rId4" Type="http://schemas.openxmlformats.org/officeDocument/2006/relationships/diagramLayout" Target="../diagrams/layout1.xml"/><Relationship Id="rId9" Type="http://schemas.openxmlformats.org/officeDocument/2006/relationships/image" Target="../media/image29.svg"/><Relationship Id="rId14" Type="http://schemas.openxmlformats.org/officeDocument/2006/relationships/image" Target="../media/image34.png"/><Relationship Id="rId22"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97968" y="3638782"/>
            <a:ext cx="7198068" cy="1552534"/>
          </a:xfrm>
        </p:spPr>
        <p:txBody>
          <a:bodyPr/>
          <a:lstStyle/>
          <a:p>
            <a:pPr algn="ctr" rtl="0" fontAlgn="base"/>
            <a:r>
              <a:rPr lang="en-US" sz="2800" b="0" i="0" u="none" strike="noStrike" dirty="0">
                <a:solidFill>
                  <a:srgbClr val="000000"/>
                </a:solidFill>
                <a:effectLst/>
              </a:rPr>
              <a:t>Lynne Dawkins</a:t>
            </a:r>
            <a:r>
              <a:rPr lang="en-US" sz="2800" b="0" i="0" dirty="0">
                <a:solidFill>
                  <a:srgbClr val="000000"/>
                </a:solidFill>
                <a:effectLst/>
              </a:rPr>
              <a:t>​</a:t>
            </a:r>
          </a:p>
          <a:p>
            <a:pPr algn="ctr" rtl="0" fontAlgn="base"/>
            <a:r>
              <a:rPr lang="en-US" sz="2800" b="0" i="0" u="none" strike="noStrike" dirty="0">
                <a:solidFill>
                  <a:srgbClr val="000000"/>
                </a:solidFill>
                <a:effectLst/>
              </a:rPr>
              <a:t>Professor of Nicotine &amp; Tobacco Research</a:t>
            </a:r>
            <a:r>
              <a:rPr lang="en-US" sz="2800" b="0" i="0" dirty="0">
                <a:solidFill>
                  <a:srgbClr val="000000"/>
                </a:solidFill>
                <a:effectLst/>
              </a:rPr>
              <a:t>​</a:t>
            </a:r>
          </a:p>
          <a:p>
            <a:pPr algn="ctr" rtl="0" fontAlgn="base"/>
            <a:r>
              <a:rPr lang="en-US" sz="2800" dirty="0">
                <a:solidFill>
                  <a:srgbClr val="000000"/>
                </a:solidFill>
                <a:hlinkClick r:id="rId3"/>
              </a:rPr>
              <a:t>dawkinl3@lsbu.ac.uk</a:t>
            </a:r>
            <a:r>
              <a:rPr lang="en-US" sz="2800" dirty="0">
                <a:solidFill>
                  <a:srgbClr val="000000"/>
                </a:solidFill>
              </a:rPr>
              <a:t> </a:t>
            </a:r>
            <a:endParaRPr lang="en-US" sz="2800" b="0" i="0" dirty="0">
              <a:solidFill>
                <a:srgbClr val="000000"/>
              </a:solidFill>
              <a:effectLst/>
            </a:endParaRPr>
          </a:p>
          <a:p>
            <a:pPr algn="ctr" rtl="0" fontAlgn="base"/>
            <a:r>
              <a:rPr lang="en-US" sz="1800" b="0" i="0" dirty="0">
                <a:solidFill>
                  <a:srgbClr val="000000"/>
                </a:solidFill>
                <a:effectLst/>
              </a:rPr>
              <a:t>​</a:t>
            </a:r>
            <a:endParaRPr lang="en-US" b="0" i="0" dirty="0">
              <a:solidFill>
                <a:srgbClr val="000000"/>
              </a:solidFill>
              <a:effectLst/>
            </a:endParaRPr>
          </a:p>
        </p:txBody>
      </p:sp>
      <p:sp>
        <p:nvSpPr>
          <p:cNvPr id="3" name="Title 2"/>
          <p:cNvSpPr>
            <a:spLocks noGrp="1"/>
          </p:cNvSpPr>
          <p:nvPr>
            <p:ph type="title"/>
          </p:nvPr>
        </p:nvSpPr>
        <p:spPr>
          <a:xfrm>
            <a:off x="497968" y="716228"/>
            <a:ext cx="7527620" cy="3476908"/>
          </a:xfrm>
        </p:spPr>
        <p:txBody>
          <a:bodyPr lIns="91440" tIns="45720" rIns="91440" bIns="45720" anchor="t"/>
          <a:lstStyle/>
          <a:p>
            <a:pPr algn="ctr"/>
            <a:r>
              <a:rPr lang="en-US" sz="4000" dirty="0">
                <a:latin typeface="+mn-lt"/>
              </a:rPr>
              <a:t>Can e-cigarettes help people experiencing homelessness to stop smoking when provided by staff at support </a:t>
            </a:r>
            <a:r>
              <a:rPr lang="en-US" sz="4000" dirty="0" err="1">
                <a:latin typeface="+mn-lt"/>
              </a:rPr>
              <a:t>centres</a:t>
            </a:r>
            <a:r>
              <a:rPr lang="en-US" sz="4000" dirty="0">
                <a:latin typeface="+mn-lt"/>
              </a:rPr>
              <a:t>?</a:t>
            </a:r>
          </a:p>
        </p:txBody>
      </p:sp>
      <p:pic>
        <p:nvPicPr>
          <p:cNvPr id="1028" name="Picture 4">
            <a:extLst>
              <a:ext uri="{FF2B5EF4-FFF2-40B4-BE49-F238E27FC236}">
                <a16:creationId xmlns:a16="http://schemas.microsoft.com/office/drawing/2014/main" id="{78E9FB6B-2212-94A2-5E7F-E526EBCDF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5588" y="493105"/>
            <a:ext cx="3718506" cy="6667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and orange rectangle with white text&#10;&#10;Description automatically generated">
            <a:extLst>
              <a:ext uri="{FF2B5EF4-FFF2-40B4-BE49-F238E27FC236}">
                <a16:creationId xmlns:a16="http://schemas.microsoft.com/office/drawing/2014/main" id="{6748FBFF-C83D-1551-E5D6-86ADB5EF4564}"/>
              </a:ext>
            </a:extLst>
          </p:cNvPr>
          <p:cNvPicPr>
            <a:picLocks noChangeAspect="1"/>
          </p:cNvPicPr>
          <p:nvPr/>
        </p:nvPicPr>
        <p:blipFill>
          <a:blip r:embed="rId5"/>
          <a:stretch>
            <a:fillRect/>
          </a:stretch>
        </p:blipFill>
        <p:spPr>
          <a:xfrm>
            <a:off x="8697350" y="1496755"/>
            <a:ext cx="2996682" cy="2974632"/>
          </a:xfrm>
          <a:prstGeom prst="rect">
            <a:avLst/>
          </a:prstGeom>
        </p:spPr>
      </p:pic>
      <p:sp>
        <p:nvSpPr>
          <p:cNvPr id="9" name="Subtitle 1">
            <a:extLst>
              <a:ext uri="{FF2B5EF4-FFF2-40B4-BE49-F238E27FC236}">
                <a16:creationId xmlns:a16="http://schemas.microsoft.com/office/drawing/2014/main" id="{1F295108-C92B-3069-29B1-33630F1486B5}"/>
              </a:ext>
            </a:extLst>
          </p:cNvPr>
          <p:cNvSpPr txBox="1">
            <a:spLocks/>
          </p:cNvSpPr>
          <p:nvPr/>
        </p:nvSpPr>
        <p:spPr>
          <a:xfrm>
            <a:off x="337438" y="5462947"/>
            <a:ext cx="9395285" cy="1552535"/>
          </a:xfrm>
          <a:prstGeom prst="rect">
            <a:avLst/>
          </a:prstGeom>
        </p:spPr>
        <p:txBody>
          <a:bodyPr lIns="91440" tIns="45720" rIns="91440" bIns="45720" anchor="t"/>
          <a:lstStyle>
            <a:defPPr>
              <a:defRPr lang="en-US"/>
            </a:defPPr>
            <a:lvl1pPr marL="0" indent="0" algn="l" defTabSz="914400" rtl="0" eaLnBrk="1" latinLnBrk="0" hangingPunct="1">
              <a:lnSpc>
                <a:spcPct val="90000"/>
              </a:lnSpc>
              <a:spcBef>
                <a:spcPts val="0"/>
              </a:spcBef>
              <a:buFont typeface="Arial"/>
              <a:buNone/>
              <a:defRPr sz="2400" u="none"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fontAlgn="base">
              <a:spcAft>
                <a:spcPts val="600"/>
              </a:spcAft>
              <a:defRPr/>
            </a:pP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This project is funded by the National Institute for Health and Care Research, Public Health Research Programme (NIHR 132158). The views expressed are those of the author(s) and not necessarily those of the NIHR or the Department of Health and Social Care. </a:t>
            </a:r>
            <a:endParaRPr lang="en-US" sz="1300" noProof="0" dirty="0">
              <a:solidFill>
                <a:srgbClr val="000000"/>
              </a:solidFill>
              <a:latin typeface="Arial" panose="020B0604020202020204"/>
            </a:endParaRPr>
          </a:p>
          <a:p>
            <a:pPr algn="just" fontAlgn="base">
              <a:spcAft>
                <a:spcPts val="600"/>
              </a:spcAft>
              <a:defRPr/>
            </a:pP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Lynne Dawkins has acted as a consultant </a:t>
            </a:r>
            <a:r>
              <a:rPr lang="en-US" sz="1300" dirty="0">
                <a:solidFill>
                  <a:srgbClr val="000000"/>
                </a:solidFill>
                <a:latin typeface="Arial" panose="020B0604020202020204"/>
              </a:rPr>
              <a:t>for </a:t>
            </a: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Johnson &amp; Johnson around nicotine containing products for smoking cessation </a:t>
            </a:r>
            <a:endParaRPr lang="en-US" sz="1300" b="0"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4012096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Line 27">
            <a:extLst>
              <a:ext uri="{FF2B5EF4-FFF2-40B4-BE49-F238E27FC236}">
                <a16:creationId xmlns:a16="http://schemas.microsoft.com/office/drawing/2014/main" id="{A1F3AF1B-88BD-D094-F20C-30D8E968ABF3}"/>
              </a:ext>
            </a:extLst>
          </p:cNvPr>
          <p:cNvCxnSpPr>
            <a:cxnSpLocks/>
          </p:cNvCxnSpPr>
          <p:nvPr/>
        </p:nvCxnSpPr>
        <p:spPr bwMode="auto">
          <a:xfrm>
            <a:off x="7082301" y="2799976"/>
            <a:ext cx="0" cy="61484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8" name="Line 9">
            <a:extLst>
              <a:ext uri="{FF2B5EF4-FFF2-40B4-BE49-F238E27FC236}">
                <a16:creationId xmlns:a16="http://schemas.microsoft.com/office/drawing/2014/main" id="{6B6980F8-0864-CBAA-68DE-3336BE7838C0}"/>
              </a:ext>
            </a:extLst>
          </p:cNvPr>
          <p:cNvCxnSpPr>
            <a:cxnSpLocks/>
          </p:cNvCxnSpPr>
          <p:nvPr/>
        </p:nvCxnSpPr>
        <p:spPr bwMode="auto">
          <a:xfrm>
            <a:off x="6129564" y="1960019"/>
            <a:ext cx="0" cy="35085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 name="Line 10"/>
          <p:cNvCxnSpPr/>
          <p:nvPr/>
        </p:nvCxnSpPr>
        <p:spPr bwMode="auto">
          <a:xfrm>
            <a:off x="6135852" y="2150994"/>
            <a:ext cx="0" cy="1598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 name="Line 11"/>
          <p:cNvCxnSpPr/>
          <p:nvPr/>
        </p:nvCxnSpPr>
        <p:spPr bwMode="auto">
          <a:xfrm>
            <a:off x="5259804" y="2310877"/>
            <a:ext cx="0" cy="1898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8" name="Text Box 19"/>
          <p:cNvSpPr txBox="1">
            <a:spLocks noChangeArrowheads="1"/>
          </p:cNvSpPr>
          <p:nvPr/>
        </p:nvSpPr>
        <p:spPr bwMode="auto">
          <a:xfrm>
            <a:off x="4427080" y="1777938"/>
            <a:ext cx="3331284" cy="300122"/>
          </a:xfrm>
          <a:prstGeom prst="rect">
            <a:avLst/>
          </a:prstGeom>
          <a:solidFill>
            <a:srgbClr val="FFFFFF"/>
          </a:solidFill>
          <a:ln w="9525">
            <a:solidFill>
              <a:srgbClr val="000000"/>
            </a:solidFill>
            <a:miter lim="800000"/>
            <a:headEnd/>
            <a:tailEnd/>
          </a:ln>
        </p:spPr>
        <p:txBody>
          <a:bodyPr rot="0" vert="horz" wrap="square" lIns="77422" tIns="38710" rIns="77422" bIns="38710" anchor="t" anchorCtr="0" upright="1">
            <a:noAutofit/>
          </a:bodyPr>
          <a:lstStyle/>
          <a:p>
            <a:r>
              <a:rPr lang="en-GB" sz="1400" b="1">
                <a:latin typeface="Times New Roman"/>
                <a:ea typeface="Times New Roman"/>
              </a:rPr>
              <a:t>32</a:t>
            </a:r>
            <a:r>
              <a:rPr lang="en-GB" sz="1400">
                <a:latin typeface="Times New Roman"/>
                <a:ea typeface="Times New Roman"/>
              </a:rPr>
              <a:t> centres and </a:t>
            </a:r>
            <a:r>
              <a:rPr lang="en-GB" sz="1400" b="1">
                <a:latin typeface="Times New Roman"/>
                <a:ea typeface="Times New Roman"/>
              </a:rPr>
              <a:t>477</a:t>
            </a:r>
            <a:r>
              <a:rPr lang="en-GB" sz="1400">
                <a:latin typeface="Times New Roman"/>
                <a:ea typeface="Times New Roman"/>
              </a:rPr>
              <a:t> participants randomised </a:t>
            </a:r>
          </a:p>
        </p:txBody>
      </p:sp>
      <p:sp>
        <p:nvSpPr>
          <p:cNvPr id="19" name="Text Box 20"/>
          <p:cNvSpPr txBox="1">
            <a:spLocks noChangeArrowheads="1"/>
          </p:cNvSpPr>
          <p:nvPr/>
        </p:nvSpPr>
        <p:spPr bwMode="auto">
          <a:xfrm>
            <a:off x="1828802" y="2500739"/>
            <a:ext cx="4139086" cy="323541"/>
          </a:xfrm>
          <a:prstGeom prst="rect">
            <a:avLst/>
          </a:prstGeom>
          <a:solidFill>
            <a:srgbClr val="FFFFFF"/>
          </a:solidFill>
          <a:ln w="9525">
            <a:solidFill>
              <a:srgbClr val="000000"/>
            </a:solidFill>
            <a:miter lim="800000"/>
            <a:headEnd/>
            <a:tailEnd/>
          </a:ln>
        </p:spPr>
        <p:txBody>
          <a:bodyPr rot="0" vert="horz" wrap="square" lIns="77422" tIns="38710" rIns="77422" bIns="38710" anchor="t" anchorCtr="0" upright="1">
            <a:noAutofit/>
          </a:bodyPr>
          <a:lstStyle/>
          <a:p>
            <a:r>
              <a:rPr lang="en-GB" sz="1400" b="1">
                <a:latin typeface="Times New Roman"/>
                <a:ea typeface="Times New Roman"/>
              </a:rPr>
              <a:t>16</a:t>
            </a:r>
            <a:r>
              <a:rPr lang="en-GB" sz="1400">
                <a:latin typeface="Times New Roman"/>
                <a:ea typeface="Times New Roman"/>
              </a:rPr>
              <a:t> centres and </a:t>
            </a:r>
            <a:r>
              <a:rPr lang="en-GB" sz="1400" b="1">
                <a:latin typeface="Times New Roman"/>
                <a:ea typeface="Times New Roman"/>
              </a:rPr>
              <a:t>239</a:t>
            </a:r>
            <a:r>
              <a:rPr lang="en-GB" sz="1400">
                <a:latin typeface="Times New Roman"/>
                <a:ea typeface="Times New Roman"/>
              </a:rPr>
              <a:t> participants allocated to the EC arm</a:t>
            </a:r>
          </a:p>
        </p:txBody>
      </p:sp>
      <p:sp>
        <p:nvSpPr>
          <p:cNvPr id="20" name="Text Box 21"/>
          <p:cNvSpPr txBox="1">
            <a:spLocks noChangeArrowheads="1"/>
          </p:cNvSpPr>
          <p:nvPr/>
        </p:nvSpPr>
        <p:spPr bwMode="auto">
          <a:xfrm>
            <a:off x="6398293" y="2514244"/>
            <a:ext cx="4124045" cy="332609"/>
          </a:xfrm>
          <a:prstGeom prst="rect">
            <a:avLst/>
          </a:prstGeom>
          <a:solidFill>
            <a:srgbClr val="FFFFFF"/>
          </a:solidFill>
          <a:ln w="9525">
            <a:solidFill>
              <a:srgbClr val="000000"/>
            </a:solidFill>
            <a:miter lim="800000"/>
            <a:headEnd/>
            <a:tailEnd/>
          </a:ln>
        </p:spPr>
        <p:txBody>
          <a:bodyPr rot="0" vert="horz" wrap="square" lIns="77422" tIns="38710" rIns="77422" bIns="38710" anchor="t" anchorCtr="0" upright="1">
            <a:noAutofit/>
          </a:bodyPr>
          <a:lstStyle/>
          <a:p>
            <a:r>
              <a:rPr lang="en-GB" sz="1400" b="1">
                <a:latin typeface="Times New Roman"/>
                <a:ea typeface="Times New Roman"/>
              </a:rPr>
              <a:t>16</a:t>
            </a:r>
            <a:r>
              <a:rPr lang="en-GB" sz="1400">
                <a:latin typeface="Times New Roman"/>
                <a:ea typeface="Times New Roman"/>
              </a:rPr>
              <a:t> centres and </a:t>
            </a:r>
            <a:r>
              <a:rPr lang="en-GB" sz="1400" b="1">
                <a:latin typeface="Times New Roman"/>
                <a:ea typeface="Times New Roman"/>
              </a:rPr>
              <a:t>238</a:t>
            </a:r>
            <a:r>
              <a:rPr lang="en-GB" sz="1400">
                <a:latin typeface="Times New Roman"/>
                <a:ea typeface="Times New Roman"/>
              </a:rPr>
              <a:t> participants allocated to the UC arm</a:t>
            </a:r>
          </a:p>
        </p:txBody>
      </p:sp>
      <p:cxnSp>
        <p:nvCxnSpPr>
          <p:cNvPr id="21" name="Line 22"/>
          <p:cNvCxnSpPr/>
          <p:nvPr/>
        </p:nvCxnSpPr>
        <p:spPr bwMode="auto">
          <a:xfrm>
            <a:off x="5273675" y="2310877"/>
            <a:ext cx="179358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5" name="Text Box 29"/>
          <p:cNvSpPr txBox="1">
            <a:spLocks noChangeArrowheads="1"/>
          </p:cNvSpPr>
          <p:nvPr/>
        </p:nvSpPr>
        <p:spPr bwMode="auto">
          <a:xfrm>
            <a:off x="6398293" y="5950193"/>
            <a:ext cx="3169765" cy="544588"/>
          </a:xfrm>
          <a:prstGeom prst="rect">
            <a:avLst/>
          </a:prstGeom>
          <a:solidFill>
            <a:srgbClr val="FFFFFF"/>
          </a:solidFill>
          <a:ln w="9525">
            <a:solidFill>
              <a:srgbClr val="000000"/>
            </a:solidFill>
            <a:miter lim="800000"/>
            <a:headEnd/>
            <a:tailEnd/>
          </a:ln>
        </p:spPr>
        <p:txBody>
          <a:bodyPr rot="0" vert="horz" wrap="square" lIns="77422" tIns="38710" rIns="77422" bIns="38710" anchor="t" anchorCtr="0" upright="1">
            <a:noAutofit/>
          </a:bodyPr>
          <a:lstStyle/>
          <a:p>
            <a:pPr algn="ctr"/>
            <a:r>
              <a:rPr lang="en-GB" sz="1400" b="1" dirty="0">
                <a:latin typeface="Times New Roman"/>
                <a:ea typeface="Times New Roman"/>
              </a:rPr>
              <a:t>236</a:t>
            </a:r>
            <a:r>
              <a:rPr lang="en-GB" sz="1400" dirty="0">
                <a:latin typeface="Times New Roman"/>
                <a:ea typeface="Times New Roman"/>
              </a:rPr>
              <a:t> participants included in intention-to-treat analysis</a:t>
            </a:r>
          </a:p>
          <a:p>
            <a:endParaRPr lang="en-GB" sz="1400" dirty="0">
              <a:latin typeface="Times New Roman"/>
              <a:ea typeface="Times New Roman"/>
            </a:endParaRPr>
          </a:p>
        </p:txBody>
      </p:sp>
      <p:sp>
        <p:nvSpPr>
          <p:cNvPr id="27" name="Text Box 33"/>
          <p:cNvSpPr txBox="1">
            <a:spLocks noChangeArrowheads="1"/>
          </p:cNvSpPr>
          <p:nvPr/>
        </p:nvSpPr>
        <p:spPr bwMode="auto">
          <a:xfrm>
            <a:off x="9145029" y="2941185"/>
            <a:ext cx="2267401" cy="473635"/>
          </a:xfrm>
          <a:prstGeom prst="rect">
            <a:avLst/>
          </a:prstGeom>
          <a:solidFill>
            <a:srgbClr val="FFFFFF"/>
          </a:solidFill>
          <a:ln w="9525">
            <a:solidFill>
              <a:srgbClr val="000000"/>
            </a:solidFill>
            <a:miter lim="800000"/>
            <a:headEnd/>
            <a:tailEnd/>
          </a:ln>
        </p:spPr>
        <p:txBody>
          <a:bodyPr rot="0" vert="horz" wrap="square" lIns="77422" tIns="38710" rIns="77422" bIns="38710" anchor="t" anchorCtr="0" upright="1">
            <a:noAutofit/>
          </a:bodyPr>
          <a:lstStyle/>
          <a:p>
            <a:r>
              <a:rPr lang="en-GB" sz="1400">
                <a:latin typeface="Times New Roman" panose="02020603050405020304" pitchFamily="18" charset="0"/>
                <a:ea typeface="Times New Roman"/>
                <a:cs typeface="Times New Roman" panose="02020603050405020304" pitchFamily="18" charset="0"/>
              </a:rPr>
              <a:t>Lost to follow-up (n=1)</a:t>
            </a:r>
          </a:p>
          <a:p>
            <a:r>
              <a:rPr lang="en-GB" sz="1400">
                <a:latin typeface="Times New Roman" panose="02020603050405020304" pitchFamily="18" charset="0"/>
                <a:ea typeface="Times New Roman"/>
                <a:cs typeface="Times New Roman" panose="02020603050405020304" pitchFamily="18" charset="0"/>
              </a:rPr>
              <a:t>1 withdrew consent </a:t>
            </a:r>
          </a:p>
          <a:p>
            <a:pPr marL="152688" indent="-152688"/>
            <a:br>
              <a:rPr lang="en-GB" sz="1400">
                <a:latin typeface="Times New Roman"/>
                <a:ea typeface="Times New Roman"/>
              </a:rPr>
            </a:br>
            <a:endParaRPr lang="en-GB" sz="1400">
              <a:latin typeface="Times New Roman"/>
              <a:ea typeface="Times New Roman"/>
            </a:endParaRPr>
          </a:p>
        </p:txBody>
      </p:sp>
      <p:sp>
        <p:nvSpPr>
          <p:cNvPr id="35" name="Rectangle 32"/>
          <p:cNvSpPr>
            <a:spLocks noChangeArrowheads="1"/>
          </p:cNvSpPr>
          <p:nvPr/>
        </p:nvSpPr>
        <p:spPr bwMode="auto">
          <a:xfrm>
            <a:off x="-390053" y="806868"/>
            <a:ext cx="156421" cy="4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7422" tIns="38710" rIns="77422" bIns="0" numCol="1" anchor="ctr" anchorCtr="0" compatLnSpc="1">
            <a:prstTxWarp prst="textNoShape">
              <a:avLst/>
            </a:prstTxWarp>
            <a:spAutoFit/>
          </a:bodyPr>
          <a:lstStyle/>
          <a:p>
            <a:pPr defTabSz="774191" fontAlgn="base">
              <a:spcBef>
                <a:spcPct val="0"/>
              </a:spcBef>
              <a:spcAft>
                <a:spcPct val="0"/>
              </a:spcAft>
            </a:pPr>
            <a:br>
              <a:rPr lang="en-GB" altLang="en-US" sz="1400" b="1">
                <a:latin typeface="Arial" pitchFamily="34" charset="0"/>
                <a:ea typeface="Times New Roman" pitchFamily="18" charset="0"/>
                <a:cs typeface="Arial" pitchFamily="34" charset="0"/>
              </a:rPr>
            </a:br>
            <a:endParaRPr lang="en-GB" altLang="en-US" sz="1400">
              <a:latin typeface="Arial" pitchFamily="34" charset="0"/>
              <a:cs typeface="Arial" pitchFamily="34" charset="0"/>
            </a:endParaRPr>
          </a:p>
        </p:txBody>
      </p:sp>
      <p:sp>
        <p:nvSpPr>
          <p:cNvPr id="36" name="Rectangle 35"/>
          <p:cNvSpPr>
            <a:spLocks noChangeArrowheads="1"/>
          </p:cNvSpPr>
          <p:nvPr/>
        </p:nvSpPr>
        <p:spPr bwMode="auto">
          <a:xfrm>
            <a:off x="-390053" y="679603"/>
            <a:ext cx="156421" cy="72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7422" tIns="38710" rIns="77422" bIns="38710" numCol="1" anchor="ctr" anchorCtr="0" compatLnSpc="1">
            <a:prstTxWarp prst="textNoShape">
              <a:avLst/>
            </a:prstTxWarp>
            <a:spAutoFit/>
          </a:bodyPr>
          <a:lstStyle/>
          <a:p>
            <a:pPr defTabSz="774191" fontAlgn="base">
              <a:spcBef>
                <a:spcPct val="0"/>
              </a:spcBef>
              <a:spcAft>
                <a:spcPct val="0"/>
              </a:spcAft>
            </a:pPr>
            <a:endParaRPr lang="en-GB" altLang="en-US" sz="1400" b="1">
              <a:latin typeface="Arial" pitchFamily="34" charset="0"/>
              <a:ea typeface="Times New Roman" pitchFamily="18" charset="0"/>
              <a:cs typeface="Arial" pitchFamily="34" charset="0"/>
            </a:endParaRPr>
          </a:p>
          <a:p>
            <a:pPr defTabSz="774191" eaLnBrk="0" fontAlgn="base" hangingPunct="0">
              <a:spcBef>
                <a:spcPct val="0"/>
              </a:spcBef>
              <a:spcAft>
                <a:spcPct val="0"/>
              </a:spcAft>
            </a:pPr>
            <a:br>
              <a:rPr lang="en-GB" altLang="en-US" sz="1400" b="1">
                <a:latin typeface="Arial" pitchFamily="34" charset="0"/>
                <a:ea typeface="Times New Roman" pitchFamily="18" charset="0"/>
                <a:cs typeface="Arial" pitchFamily="34" charset="0"/>
              </a:rPr>
            </a:br>
            <a:endParaRPr lang="en-GB" altLang="en-US" sz="1400">
              <a:latin typeface="Arial" pitchFamily="34" charset="0"/>
              <a:cs typeface="Arial" pitchFamily="34" charset="0"/>
            </a:endParaRPr>
          </a:p>
        </p:txBody>
      </p:sp>
      <p:sp>
        <p:nvSpPr>
          <p:cNvPr id="37" name="Rectangle 46"/>
          <p:cNvSpPr>
            <a:spLocks noChangeArrowheads="1"/>
          </p:cNvSpPr>
          <p:nvPr/>
        </p:nvSpPr>
        <p:spPr bwMode="auto">
          <a:xfrm>
            <a:off x="-390053" y="464160"/>
            <a:ext cx="156421" cy="115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7422" tIns="38710" rIns="77422" bIns="38710" numCol="1" anchor="ctr" anchorCtr="0" compatLnSpc="1">
            <a:prstTxWarp prst="textNoShape">
              <a:avLst/>
            </a:prstTxWarp>
            <a:spAutoFit/>
          </a:bodyPr>
          <a:lstStyle/>
          <a:p>
            <a:pPr defTabSz="774191" fontAlgn="base">
              <a:spcBef>
                <a:spcPct val="0"/>
              </a:spcBef>
              <a:spcAft>
                <a:spcPct val="0"/>
              </a:spcAft>
            </a:pPr>
            <a:endParaRPr lang="en-GB" altLang="en-US" sz="1400" b="1">
              <a:latin typeface="Arial" pitchFamily="34" charset="0"/>
              <a:ea typeface="Times New Roman" pitchFamily="18" charset="0"/>
              <a:cs typeface="Arial" pitchFamily="34" charset="0"/>
            </a:endParaRPr>
          </a:p>
          <a:p>
            <a:pPr defTabSz="774191" eaLnBrk="0" fontAlgn="base" hangingPunct="0">
              <a:spcBef>
                <a:spcPct val="0"/>
              </a:spcBef>
              <a:spcAft>
                <a:spcPct val="0"/>
              </a:spcAft>
            </a:pPr>
            <a:br>
              <a:rPr lang="en-GB" altLang="en-US" sz="1400" b="1">
                <a:latin typeface="Arial" pitchFamily="34" charset="0"/>
                <a:ea typeface="Times New Roman" pitchFamily="18" charset="0"/>
                <a:cs typeface="Arial" pitchFamily="34" charset="0"/>
              </a:rPr>
            </a:br>
            <a:endParaRPr lang="en-GB" altLang="en-US" sz="1400" b="1">
              <a:latin typeface="Arial" pitchFamily="34" charset="0"/>
              <a:ea typeface="Times New Roman" pitchFamily="18" charset="0"/>
              <a:cs typeface="Arial" pitchFamily="34" charset="0"/>
            </a:endParaRPr>
          </a:p>
          <a:p>
            <a:pPr defTabSz="774191" eaLnBrk="0" fontAlgn="base" hangingPunct="0">
              <a:spcBef>
                <a:spcPct val="0"/>
              </a:spcBef>
              <a:spcAft>
                <a:spcPct val="0"/>
              </a:spcAft>
            </a:pPr>
            <a:br>
              <a:rPr lang="en-GB" altLang="en-US" sz="1400" b="1">
                <a:latin typeface="Arial" pitchFamily="34" charset="0"/>
                <a:ea typeface="Times New Roman" pitchFamily="18" charset="0"/>
                <a:cs typeface="Arial" pitchFamily="34" charset="0"/>
              </a:rPr>
            </a:br>
            <a:endParaRPr lang="en-GB" altLang="en-US" sz="1400">
              <a:latin typeface="Arial" pitchFamily="34" charset="0"/>
              <a:cs typeface="Arial" pitchFamily="34" charset="0"/>
            </a:endParaRPr>
          </a:p>
        </p:txBody>
      </p:sp>
      <p:cxnSp>
        <p:nvCxnSpPr>
          <p:cNvPr id="48" name="Line 11"/>
          <p:cNvCxnSpPr>
            <a:cxnSpLocks/>
          </p:cNvCxnSpPr>
          <p:nvPr/>
        </p:nvCxnSpPr>
        <p:spPr bwMode="auto">
          <a:xfrm>
            <a:off x="7067260" y="2310878"/>
            <a:ext cx="15041" cy="20336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2" name="Text Box 29"/>
          <p:cNvSpPr txBox="1">
            <a:spLocks noChangeArrowheads="1"/>
          </p:cNvSpPr>
          <p:nvPr/>
        </p:nvSpPr>
        <p:spPr bwMode="auto">
          <a:xfrm>
            <a:off x="2946570" y="5933018"/>
            <a:ext cx="3159842" cy="544588"/>
          </a:xfrm>
          <a:prstGeom prst="rect">
            <a:avLst/>
          </a:prstGeom>
          <a:solidFill>
            <a:srgbClr val="FFFFFF"/>
          </a:solidFill>
          <a:ln w="9525">
            <a:solidFill>
              <a:srgbClr val="000000"/>
            </a:solidFill>
            <a:miter lim="800000"/>
            <a:headEnd/>
            <a:tailEnd/>
          </a:ln>
        </p:spPr>
        <p:txBody>
          <a:bodyPr rot="0" vert="horz" wrap="square" lIns="77422" tIns="38710" rIns="77422" bIns="38710" anchor="t" anchorCtr="0" upright="1">
            <a:noAutofit/>
          </a:bodyPr>
          <a:lstStyle/>
          <a:p>
            <a:pPr algn="ctr"/>
            <a:r>
              <a:rPr lang="en-GB" sz="1400" b="1" dirty="0">
                <a:latin typeface="Times New Roman"/>
                <a:ea typeface="Times New Roman"/>
              </a:rPr>
              <a:t>238</a:t>
            </a:r>
            <a:r>
              <a:rPr lang="en-GB" sz="1400" dirty="0">
                <a:latin typeface="Times New Roman"/>
                <a:ea typeface="Times New Roman"/>
              </a:rPr>
              <a:t> participants included in intention-to-treat analysis</a:t>
            </a:r>
          </a:p>
          <a:p>
            <a:endParaRPr lang="en-GB" sz="1400" dirty="0">
              <a:latin typeface="Times New Roman"/>
              <a:ea typeface="Times New Roman"/>
            </a:endParaRPr>
          </a:p>
        </p:txBody>
      </p:sp>
      <p:sp>
        <p:nvSpPr>
          <p:cNvPr id="31" name="Text Box 21">
            <a:extLst>
              <a:ext uri="{FF2B5EF4-FFF2-40B4-BE49-F238E27FC236}">
                <a16:creationId xmlns:a16="http://schemas.microsoft.com/office/drawing/2014/main" id="{04E7F6B4-A35A-E68C-FAE3-6FABA441FF17}"/>
              </a:ext>
            </a:extLst>
          </p:cNvPr>
          <p:cNvSpPr txBox="1">
            <a:spLocks noChangeArrowheads="1"/>
          </p:cNvSpPr>
          <p:nvPr/>
        </p:nvSpPr>
        <p:spPr bwMode="auto">
          <a:xfrm>
            <a:off x="6398294" y="4390069"/>
            <a:ext cx="2263136" cy="414073"/>
          </a:xfrm>
          <a:prstGeom prst="rect">
            <a:avLst/>
          </a:prstGeom>
          <a:solidFill>
            <a:srgbClr val="FFFFFF"/>
          </a:solidFill>
          <a:ln w="9525">
            <a:solidFill>
              <a:srgbClr val="000000"/>
            </a:solidFill>
            <a:miter lim="800000"/>
            <a:headEnd/>
            <a:tailEnd/>
          </a:ln>
        </p:spPr>
        <p:txBody>
          <a:bodyPr rot="0" vert="horz" wrap="square" lIns="77422" tIns="38710" rIns="77422" bIns="38710" anchor="t" anchorCtr="0" upright="1">
            <a:noAutofit/>
          </a:bodyPr>
          <a:lstStyle/>
          <a:p>
            <a:pPr algn="ctr"/>
            <a:r>
              <a:rPr lang="en-GB" sz="1400" b="1">
                <a:latin typeface="Times New Roman"/>
                <a:ea typeface="Times New Roman"/>
              </a:rPr>
              <a:t>n=126</a:t>
            </a:r>
            <a:r>
              <a:rPr lang="en-GB" sz="1400">
                <a:latin typeface="Times New Roman"/>
                <a:ea typeface="Times New Roman"/>
              </a:rPr>
              <a:t> at 12 weeks</a:t>
            </a:r>
          </a:p>
          <a:p>
            <a:endParaRPr lang="en-GB" sz="1400">
              <a:latin typeface="Times New Roman"/>
              <a:ea typeface="Times New Roman"/>
            </a:endParaRPr>
          </a:p>
        </p:txBody>
      </p:sp>
      <p:cxnSp>
        <p:nvCxnSpPr>
          <p:cNvPr id="33" name="Line 26">
            <a:extLst>
              <a:ext uri="{FF2B5EF4-FFF2-40B4-BE49-F238E27FC236}">
                <a16:creationId xmlns:a16="http://schemas.microsoft.com/office/drawing/2014/main" id="{BF6C119A-2CDD-59C6-047B-8A51518F079F}"/>
              </a:ext>
            </a:extLst>
          </p:cNvPr>
          <p:cNvCxnSpPr>
            <a:cxnSpLocks/>
          </p:cNvCxnSpPr>
          <p:nvPr/>
        </p:nvCxnSpPr>
        <p:spPr bwMode="auto">
          <a:xfrm>
            <a:off x="7067259" y="4857913"/>
            <a:ext cx="0" cy="27253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1" name="Text Box 21">
            <a:extLst>
              <a:ext uri="{FF2B5EF4-FFF2-40B4-BE49-F238E27FC236}">
                <a16:creationId xmlns:a16="http://schemas.microsoft.com/office/drawing/2014/main" id="{9DD94C50-2CB5-6837-5E27-8005EFE6F591}"/>
              </a:ext>
            </a:extLst>
          </p:cNvPr>
          <p:cNvSpPr txBox="1">
            <a:spLocks noChangeArrowheads="1"/>
          </p:cNvSpPr>
          <p:nvPr/>
        </p:nvSpPr>
        <p:spPr bwMode="auto">
          <a:xfrm>
            <a:off x="3665881" y="4384741"/>
            <a:ext cx="2411941" cy="419401"/>
          </a:xfrm>
          <a:prstGeom prst="rect">
            <a:avLst/>
          </a:prstGeom>
          <a:solidFill>
            <a:srgbClr val="FFFFFF"/>
          </a:solidFill>
          <a:ln w="9525">
            <a:solidFill>
              <a:srgbClr val="000000"/>
            </a:solidFill>
            <a:miter lim="800000"/>
            <a:headEnd/>
            <a:tailEnd/>
          </a:ln>
        </p:spPr>
        <p:txBody>
          <a:bodyPr rot="0" vert="horz" wrap="square" lIns="77422" tIns="38710" rIns="77422" bIns="38710" anchor="t" anchorCtr="0" upright="1">
            <a:noAutofit/>
          </a:bodyPr>
          <a:lstStyle/>
          <a:p>
            <a:pPr algn="ctr"/>
            <a:r>
              <a:rPr lang="en-GB" sz="1400">
                <a:latin typeface="Times New Roman"/>
                <a:ea typeface="Times New Roman"/>
              </a:rPr>
              <a:t>n=</a:t>
            </a:r>
            <a:r>
              <a:rPr lang="en-GB" sz="1400" b="1">
                <a:latin typeface="Times New Roman"/>
                <a:ea typeface="Times New Roman"/>
              </a:rPr>
              <a:t>156</a:t>
            </a:r>
            <a:r>
              <a:rPr lang="en-GB" sz="1400">
                <a:latin typeface="Times New Roman"/>
                <a:ea typeface="Times New Roman"/>
              </a:rPr>
              <a:t> at 12 weeks</a:t>
            </a:r>
          </a:p>
        </p:txBody>
      </p:sp>
      <p:cxnSp>
        <p:nvCxnSpPr>
          <p:cNvPr id="42" name="Line 26">
            <a:extLst>
              <a:ext uri="{FF2B5EF4-FFF2-40B4-BE49-F238E27FC236}">
                <a16:creationId xmlns:a16="http://schemas.microsoft.com/office/drawing/2014/main" id="{DE36DA5B-CDF7-742E-E7F2-8625D2D52D59}"/>
              </a:ext>
            </a:extLst>
          </p:cNvPr>
          <p:cNvCxnSpPr>
            <a:cxnSpLocks/>
          </p:cNvCxnSpPr>
          <p:nvPr/>
        </p:nvCxnSpPr>
        <p:spPr bwMode="auto">
          <a:xfrm>
            <a:off x="5273675" y="4804142"/>
            <a:ext cx="0" cy="27253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6" name="Text Box 21">
            <a:extLst>
              <a:ext uri="{FF2B5EF4-FFF2-40B4-BE49-F238E27FC236}">
                <a16:creationId xmlns:a16="http://schemas.microsoft.com/office/drawing/2014/main" id="{6E6C2AD2-2B84-A25A-39A5-F29C54C3F3E3}"/>
              </a:ext>
            </a:extLst>
          </p:cNvPr>
          <p:cNvSpPr txBox="1">
            <a:spLocks noChangeArrowheads="1"/>
          </p:cNvSpPr>
          <p:nvPr/>
        </p:nvSpPr>
        <p:spPr bwMode="auto">
          <a:xfrm>
            <a:off x="6398294" y="5155440"/>
            <a:ext cx="2263136" cy="463634"/>
          </a:xfrm>
          <a:prstGeom prst="rect">
            <a:avLst/>
          </a:prstGeom>
          <a:solidFill>
            <a:srgbClr val="FFFFFF"/>
          </a:solidFill>
          <a:ln w="9525">
            <a:solidFill>
              <a:srgbClr val="000000"/>
            </a:solidFill>
            <a:miter lim="800000"/>
            <a:headEnd/>
            <a:tailEnd/>
          </a:ln>
        </p:spPr>
        <p:txBody>
          <a:bodyPr rot="0" vert="horz" wrap="square" lIns="77422" tIns="38710" rIns="77422" bIns="38710" anchor="t" anchorCtr="0" upright="1">
            <a:noAutofit/>
          </a:bodyPr>
          <a:lstStyle/>
          <a:p>
            <a:pPr algn="ctr"/>
            <a:r>
              <a:rPr lang="en-GB" sz="1400">
                <a:latin typeface="Times New Roman"/>
                <a:ea typeface="Times New Roman"/>
              </a:rPr>
              <a:t>n=</a:t>
            </a:r>
            <a:r>
              <a:rPr lang="en-GB" sz="1400" b="1">
                <a:latin typeface="Times New Roman"/>
                <a:ea typeface="Times New Roman"/>
              </a:rPr>
              <a:t>111</a:t>
            </a:r>
            <a:r>
              <a:rPr lang="en-GB" sz="1400">
                <a:latin typeface="Times New Roman"/>
                <a:ea typeface="Times New Roman"/>
              </a:rPr>
              <a:t> at 24 weeks</a:t>
            </a:r>
          </a:p>
          <a:p>
            <a:endParaRPr lang="en-GB" sz="1400">
              <a:latin typeface="Times New Roman"/>
              <a:ea typeface="Times New Roman"/>
            </a:endParaRPr>
          </a:p>
        </p:txBody>
      </p:sp>
      <p:cxnSp>
        <p:nvCxnSpPr>
          <p:cNvPr id="47" name="Line 26">
            <a:extLst>
              <a:ext uri="{FF2B5EF4-FFF2-40B4-BE49-F238E27FC236}">
                <a16:creationId xmlns:a16="http://schemas.microsoft.com/office/drawing/2014/main" id="{F1AF2CF9-D76A-4833-76C5-4ADA6F8C170D}"/>
              </a:ext>
            </a:extLst>
          </p:cNvPr>
          <p:cNvCxnSpPr>
            <a:cxnSpLocks/>
          </p:cNvCxnSpPr>
          <p:nvPr/>
        </p:nvCxnSpPr>
        <p:spPr bwMode="auto">
          <a:xfrm>
            <a:off x="7079185" y="5619074"/>
            <a:ext cx="0" cy="27253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0" name="Text Box 21">
            <a:extLst>
              <a:ext uri="{FF2B5EF4-FFF2-40B4-BE49-F238E27FC236}">
                <a16:creationId xmlns:a16="http://schemas.microsoft.com/office/drawing/2014/main" id="{B5C15FD8-8AF3-9172-D807-87C7138C589A}"/>
              </a:ext>
            </a:extLst>
          </p:cNvPr>
          <p:cNvSpPr txBox="1">
            <a:spLocks noChangeArrowheads="1"/>
          </p:cNvSpPr>
          <p:nvPr/>
        </p:nvSpPr>
        <p:spPr bwMode="auto">
          <a:xfrm>
            <a:off x="3680781" y="5184217"/>
            <a:ext cx="2411941" cy="434857"/>
          </a:xfrm>
          <a:prstGeom prst="rect">
            <a:avLst/>
          </a:prstGeom>
          <a:solidFill>
            <a:srgbClr val="FFFFFF"/>
          </a:solidFill>
          <a:ln w="9525">
            <a:solidFill>
              <a:srgbClr val="000000"/>
            </a:solidFill>
            <a:miter lim="800000"/>
            <a:headEnd/>
            <a:tailEnd/>
          </a:ln>
        </p:spPr>
        <p:txBody>
          <a:bodyPr rot="0" vert="horz" wrap="square" lIns="77422" tIns="38710" rIns="77422" bIns="38710" anchor="t" anchorCtr="0" upright="1">
            <a:noAutofit/>
          </a:bodyPr>
          <a:lstStyle/>
          <a:p>
            <a:pPr algn="ctr"/>
            <a:r>
              <a:rPr lang="en-GB" sz="1400">
                <a:latin typeface="Times New Roman"/>
                <a:ea typeface="Times New Roman"/>
              </a:rPr>
              <a:t>n=</a:t>
            </a:r>
            <a:r>
              <a:rPr lang="en-GB" sz="1400" b="1">
                <a:latin typeface="Times New Roman"/>
                <a:ea typeface="Times New Roman"/>
              </a:rPr>
              <a:t>162</a:t>
            </a:r>
            <a:r>
              <a:rPr lang="en-GB" sz="1400">
                <a:latin typeface="Times New Roman"/>
                <a:ea typeface="Times New Roman"/>
              </a:rPr>
              <a:t> at 24 weeks</a:t>
            </a:r>
          </a:p>
          <a:p>
            <a:endParaRPr lang="en-GB" sz="1400">
              <a:latin typeface="Times New Roman"/>
              <a:ea typeface="Times New Roman"/>
            </a:endParaRPr>
          </a:p>
        </p:txBody>
      </p:sp>
      <p:cxnSp>
        <p:nvCxnSpPr>
          <p:cNvPr id="51" name="Line 26">
            <a:extLst>
              <a:ext uri="{FF2B5EF4-FFF2-40B4-BE49-F238E27FC236}">
                <a16:creationId xmlns:a16="http://schemas.microsoft.com/office/drawing/2014/main" id="{D8B6FDB9-2342-3DE4-A05B-D379FE74C2ED}"/>
              </a:ext>
            </a:extLst>
          </p:cNvPr>
          <p:cNvCxnSpPr>
            <a:cxnSpLocks/>
          </p:cNvCxnSpPr>
          <p:nvPr/>
        </p:nvCxnSpPr>
        <p:spPr bwMode="auto">
          <a:xfrm>
            <a:off x="5273675" y="5619074"/>
            <a:ext cx="0" cy="27253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2" name="Text Box 21">
            <a:extLst>
              <a:ext uri="{FF2B5EF4-FFF2-40B4-BE49-F238E27FC236}">
                <a16:creationId xmlns:a16="http://schemas.microsoft.com/office/drawing/2014/main" id="{E207B0B2-250F-6988-61E4-B6584FB9B977}"/>
              </a:ext>
            </a:extLst>
          </p:cNvPr>
          <p:cNvSpPr txBox="1">
            <a:spLocks noChangeArrowheads="1"/>
          </p:cNvSpPr>
          <p:nvPr/>
        </p:nvSpPr>
        <p:spPr bwMode="auto">
          <a:xfrm>
            <a:off x="3665882" y="3460263"/>
            <a:ext cx="2411941" cy="383196"/>
          </a:xfrm>
          <a:prstGeom prst="rect">
            <a:avLst/>
          </a:prstGeom>
          <a:solidFill>
            <a:srgbClr val="FFFFFF"/>
          </a:solidFill>
          <a:ln w="9525">
            <a:solidFill>
              <a:srgbClr val="000000"/>
            </a:solidFill>
            <a:miter lim="800000"/>
            <a:headEnd/>
            <a:tailEnd/>
          </a:ln>
        </p:spPr>
        <p:txBody>
          <a:bodyPr rot="0" vert="horz" wrap="square" lIns="77422" tIns="38710" rIns="77422" bIns="38710" anchor="t" anchorCtr="0" upright="1">
            <a:noAutofit/>
          </a:bodyPr>
          <a:lstStyle/>
          <a:p>
            <a:pPr algn="ctr"/>
            <a:r>
              <a:rPr lang="en-GB" sz="1400">
                <a:latin typeface="Times New Roman"/>
                <a:ea typeface="Times New Roman"/>
              </a:rPr>
              <a:t>n=</a:t>
            </a:r>
            <a:r>
              <a:rPr lang="en-GB" sz="1400" b="1">
                <a:latin typeface="Times New Roman"/>
                <a:ea typeface="Times New Roman"/>
              </a:rPr>
              <a:t>191 </a:t>
            </a:r>
            <a:r>
              <a:rPr lang="en-GB" sz="1400">
                <a:latin typeface="Times New Roman"/>
                <a:ea typeface="Times New Roman"/>
              </a:rPr>
              <a:t>at 4 weeks</a:t>
            </a:r>
          </a:p>
        </p:txBody>
      </p:sp>
      <p:cxnSp>
        <p:nvCxnSpPr>
          <p:cNvPr id="66" name="Line 32">
            <a:extLst>
              <a:ext uri="{FF2B5EF4-FFF2-40B4-BE49-F238E27FC236}">
                <a16:creationId xmlns:a16="http://schemas.microsoft.com/office/drawing/2014/main" id="{930BBF20-DB0D-2F25-E708-30948E3FB7FA}"/>
              </a:ext>
            </a:extLst>
          </p:cNvPr>
          <p:cNvCxnSpPr>
            <a:cxnSpLocks/>
          </p:cNvCxnSpPr>
          <p:nvPr/>
        </p:nvCxnSpPr>
        <p:spPr bwMode="auto">
          <a:xfrm>
            <a:off x="7082301" y="3129424"/>
            <a:ext cx="2062728" cy="879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7" name="Text Box 33">
            <a:extLst>
              <a:ext uri="{FF2B5EF4-FFF2-40B4-BE49-F238E27FC236}">
                <a16:creationId xmlns:a16="http://schemas.microsoft.com/office/drawing/2014/main" id="{522171D6-5002-71B0-9F78-BA466C55A462}"/>
              </a:ext>
            </a:extLst>
          </p:cNvPr>
          <p:cNvSpPr txBox="1">
            <a:spLocks noChangeArrowheads="1"/>
          </p:cNvSpPr>
          <p:nvPr/>
        </p:nvSpPr>
        <p:spPr bwMode="auto">
          <a:xfrm>
            <a:off x="9149295" y="3881186"/>
            <a:ext cx="2263135" cy="498786"/>
          </a:xfrm>
          <a:prstGeom prst="rect">
            <a:avLst/>
          </a:prstGeom>
          <a:solidFill>
            <a:srgbClr val="FFFFFF"/>
          </a:solidFill>
          <a:ln w="9525">
            <a:solidFill>
              <a:srgbClr val="000000"/>
            </a:solidFill>
            <a:miter lim="800000"/>
            <a:headEnd/>
            <a:tailEnd/>
          </a:ln>
        </p:spPr>
        <p:txBody>
          <a:bodyPr rot="0" vert="horz" wrap="square" lIns="77422" tIns="38710" rIns="77422" bIns="38710" anchor="t" anchorCtr="0" upright="1">
            <a:noAutofit/>
          </a:bodyPr>
          <a:lstStyle/>
          <a:p>
            <a:r>
              <a:rPr lang="en-GB" sz="1400">
                <a:latin typeface="Times New Roman" panose="02020603050405020304" pitchFamily="18" charset="0"/>
                <a:ea typeface="Times New Roman"/>
                <a:cs typeface="Times New Roman" panose="02020603050405020304" pitchFamily="18" charset="0"/>
              </a:rPr>
              <a:t>Lost to follow-up (n=1)</a:t>
            </a:r>
          </a:p>
          <a:p>
            <a:r>
              <a:rPr lang="en-GB" sz="1400">
                <a:latin typeface="Times New Roman" panose="02020603050405020304" pitchFamily="18" charset="0"/>
                <a:ea typeface="Times New Roman"/>
                <a:cs typeface="Times New Roman" panose="02020603050405020304" pitchFamily="18" charset="0"/>
              </a:rPr>
              <a:t>1 died</a:t>
            </a:r>
          </a:p>
        </p:txBody>
      </p:sp>
      <p:cxnSp>
        <p:nvCxnSpPr>
          <p:cNvPr id="72" name="Line 27">
            <a:extLst>
              <a:ext uri="{FF2B5EF4-FFF2-40B4-BE49-F238E27FC236}">
                <a16:creationId xmlns:a16="http://schemas.microsoft.com/office/drawing/2014/main" id="{CBE0EA6E-104D-D065-F3FB-AF716DA2CFF1}"/>
              </a:ext>
            </a:extLst>
          </p:cNvPr>
          <p:cNvCxnSpPr>
            <a:cxnSpLocks/>
          </p:cNvCxnSpPr>
          <p:nvPr/>
        </p:nvCxnSpPr>
        <p:spPr bwMode="auto">
          <a:xfrm>
            <a:off x="5273675" y="2841987"/>
            <a:ext cx="0" cy="61350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5" name="Line 27">
            <a:extLst>
              <a:ext uri="{FF2B5EF4-FFF2-40B4-BE49-F238E27FC236}">
                <a16:creationId xmlns:a16="http://schemas.microsoft.com/office/drawing/2014/main" id="{212FEA67-EC35-38BD-8AF9-21A4C99F0156}"/>
              </a:ext>
            </a:extLst>
          </p:cNvPr>
          <p:cNvCxnSpPr>
            <a:cxnSpLocks/>
          </p:cNvCxnSpPr>
          <p:nvPr/>
        </p:nvCxnSpPr>
        <p:spPr bwMode="auto">
          <a:xfrm>
            <a:off x="5279069" y="3880196"/>
            <a:ext cx="0" cy="49977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6" name="Line 27">
            <a:extLst>
              <a:ext uri="{FF2B5EF4-FFF2-40B4-BE49-F238E27FC236}">
                <a16:creationId xmlns:a16="http://schemas.microsoft.com/office/drawing/2014/main" id="{542633DC-4938-AFE1-4DDE-D7D3B6941007}"/>
              </a:ext>
            </a:extLst>
          </p:cNvPr>
          <p:cNvCxnSpPr>
            <a:cxnSpLocks/>
          </p:cNvCxnSpPr>
          <p:nvPr/>
        </p:nvCxnSpPr>
        <p:spPr bwMode="auto">
          <a:xfrm>
            <a:off x="7082301" y="3828521"/>
            <a:ext cx="0" cy="5615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7" name="Line 32">
            <a:extLst>
              <a:ext uri="{FF2B5EF4-FFF2-40B4-BE49-F238E27FC236}">
                <a16:creationId xmlns:a16="http://schemas.microsoft.com/office/drawing/2014/main" id="{71C6E25A-C1C9-F5BE-D552-00055D940581}"/>
              </a:ext>
            </a:extLst>
          </p:cNvPr>
          <p:cNvCxnSpPr>
            <a:cxnSpLocks/>
          </p:cNvCxnSpPr>
          <p:nvPr/>
        </p:nvCxnSpPr>
        <p:spPr bwMode="auto">
          <a:xfrm>
            <a:off x="7079185" y="4116832"/>
            <a:ext cx="203084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80" name="Text Box 14">
            <a:extLst>
              <a:ext uri="{FF2B5EF4-FFF2-40B4-BE49-F238E27FC236}">
                <a16:creationId xmlns:a16="http://schemas.microsoft.com/office/drawing/2014/main" id="{00DDC29B-542A-8DB4-EA5A-433E6161DDD3}"/>
              </a:ext>
            </a:extLst>
          </p:cNvPr>
          <p:cNvSpPr txBox="1">
            <a:spLocks noChangeArrowheads="1"/>
          </p:cNvSpPr>
          <p:nvPr/>
        </p:nvSpPr>
        <p:spPr bwMode="auto">
          <a:xfrm>
            <a:off x="4756555" y="333950"/>
            <a:ext cx="2672333" cy="478620"/>
          </a:xfrm>
          <a:prstGeom prst="rect">
            <a:avLst/>
          </a:prstGeom>
          <a:solidFill>
            <a:schemeClr val="bg1"/>
          </a:solidFill>
          <a:ln w="9525">
            <a:solidFill>
              <a:srgbClr val="000000"/>
            </a:solidFill>
            <a:miter lim="800000"/>
            <a:headEnd/>
            <a:tailEnd/>
          </a:ln>
        </p:spPr>
        <p:txBody>
          <a:bodyPr rot="0" vert="horz" wrap="square" lIns="77422" tIns="38710" rIns="77422" bIns="38710" anchor="t" anchorCtr="0" upright="1">
            <a:noAutofit/>
          </a:bodyPr>
          <a:lstStyle/>
          <a:p>
            <a:pPr algn="ctr"/>
            <a:r>
              <a:rPr lang="en-GB" sz="1400" b="1" dirty="0">
                <a:latin typeface="Times New Roman"/>
                <a:ea typeface="Times New Roman"/>
              </a:rPr>
              <a:t>710</a:t>
            </a:r>
            <a:r>
              <a:rPr lang="en-GB" sz="1400" dirty="0">
                <a:latin typeface="Times New Roman"/>
                <a:ea typeface="Times New Roman"/>
              </a:rPr>
              <a:t> patients assessed for eligibility</a:t>
            </a:r>
          </a:p>
        </p:txBody>
      </p:sp>
      <p:cxnSp>
        <p:nvCxnSpPr>
          <p:cNvPr id="82" name="Line 16">
            <a:extLst>
              <a:ext uri="{FF2B5EF4-FFF2-40B4-BE49-F238E27FC236}">
                <a16:creationId xmlns:a16="http://schemas.microsoft.com/office/drawing/2014/main" id="{906A97DD-0208-0233-4494-9129F8D8D9A7}"/>
              </a:ext>
            </a:extLst>
          </p:cNvPr>
          <p:cNvCxnSpPr>
            <a:cxnSpLocks/>
            <a:stCxn id="80" idx="2"/>
          </p:cNvCxnSpPr>
          <p:nvPr/>
        </p:nvCxnSpPr>
        <p:spPr bwMode="auto">
          <a:xfrm>
            <a:off x="6092722" y="812570"/>
            <a:ext cx="1" cy="45732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83" name="Text Box 17">
            <a:extLst>
              <a:ext uri="{FF2B5EF4-FFF2-40B4-BE49-F238E27FC236}">
                <a16:creationId xmlns:a16="http://schemas.microsoft.com/office/drawing/2014/main" id="{0F87D8FD-78F9-3182-37CB-AA186349C86D}"/>
              </a:ext>
            </a:extLst>
          </p:cNvPr>
          <p:cNvSpPr txBox="1">
            <a:spLocks noChangeArrowheads="1"/>
          </p:cNvSpPr>
          <p:nvPr/>
        </p:nvSpPr>
        <p:spPr bwMode="auto">
          <a:xfrm>
            <a:off x="7055226" y="966954"/>
            <a:ext cx="3559763" cy="342279"/>
          </a:xfrm>
          <a:prstGeom prst="rect">
            <a:avLst/>
          </a:prstGeom>
          <a:solidFill>
            <a:schemeClr val="bg1"/>
          </a:solidFill>
          <a:ln w="9525">
            <a:solidFill>
              <a:srgbClr val="000000"/>
            </a:solidFill>
            <a:miter lim="800000"/>
            <a:headEnd/>
            <a:tailEnd/>
          </a:ln>
        </p:spPr>
        <p:txBody>
          <a:bodyPr rot="0" vert="horz" wrap="square" lIns="77422" tIns="38710" rIns="77422" bIns="38710" anchor="t" anchorCtr="0" upright="1">
            <a:noAutofit/>
          </a:bodyPr>
          <a:lstStyle/>
          <a:p>
            <a:r>
              <a:rPr lang="en-GB" sz="1400">
                <a:latin typeface="Times New Roman"/>
                <a:ea typeface="Times New Roman"/>
              </a:rPr>
              <a:t>55 ineligible; 178 not interested in participating </a:t>
            </a:r>
          </a:p>
        </p:txBody>
      </p:sp>
      <p:cxnSp>
        <p:nvCxnSpPr>
          <p:cNvPr id="84" name="Line 18">
            <a:extLst>
              <a:ext uri="{FF2B5EF4-FFF2-40B4-BE49-F238E27FC236}">
                <a16:creationId xmlns:a16="http://schemas.microsoft.com/office/drawing/2014/main" id="{8A595019-BAFB-B2E4-388F-ED3EDDAE6565}"/>
              </a:ext>
            </a:extLst>
          </p:cNvPr>
          <p:cNvCxnSpPr>
            <a:cxnSpLocks/>
          </p:cNvCxnSpPr>
          <p:nvPr/>
        </p:nvCxnSpPr>
        <p:spPr bwMode="auto">
          <a:xfrm>
            <a:off x="6092726" y="1122102"/>
            <a:ext cx="962501"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0" name="Line 9">
            <a:extLst>
              <a:ext uri="{FF2B5EF4-FFF2-40B4-BE49-F238E27FC236}">
                <a16:creationId xmlns:a16="http://schemas.microsoft.com/office/drawing/2014/main" id="{0B94830C-C2B6-E3C6-E282-C3E330CCED81}"/>
              </a:ext>
            </a:extLst>
          </p:cNvPr>
          <p:cNvCxnSpPr>
            <a:cxnSpLocks/>
          </p:cNvCxnSpPr>
          <p:nvPr/>
        </p:nvCxnSpPr>
        <p:spPr bwMode="auto">
          <a:xfrm>
            <a:off x="6129564" y="1538645"/>
            <a:ext cx="0" cy="24456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 name="TextBox 1">
            <a:extLst>
              <a:ext uri="{FF2B5EF4-FFF2-40B4-BE49-F238E27FC236}">
                <a16:creationId xmlns:a16="http://schemas.microsoft.com/office/drawing/2014/main" id="{17ED06C7-BD41-40B2-F582-BB6179FFAE01}"/>
              </a:ext>
            </a:extLst>
          </p:cNvPr>
          <p:cNvSpPr txBox="1"/>
          <p:nvPr/>
        </p:nvSpPr>
        <p:spPr>
          <a:xfrm>
            <a:off x="1298330" y="1660927"/>
            <a:ext cx="2790297" cy="523220"/>
          </a:xfrm>
          <a:prstGeom prst="rect">
            <a:avLst/>
          </a:prstGeom>
          <a:solidFill>
            <a:schemeClr val="bg1"/>
          </a:solidFill>
          <a:ln>
            <a:solidFill>
              <a:schemeClr val="tx1"/>
            </a:solidFill>
          </a:ln>
        </p:spPr>
        <p:txBody>
          <a:bodyPr wrap="square" rtlCol="0">
            <a:spAutoFit/>
          </a:bodyPr>
          <a:lstStyle/>
          <a:p>
            <a:r>
              <a:rPr lang="en-GB" sz="1400">
                <a:latin typeface="Times New Roman" panose="02020603050405020304" pitchFamily="18" charset="0"/>
                <a:cs typeface="Times New Roman" panose="02020603050405020304" pitchFamily="18" charset="0"/>
              </a:rPr>
              <a:t>1 centre withdrew prior to training and was replaced</a:t>
            </a:r>
          </a:p>
        </p:txBody>
      </p:sp>
      <p:cxnSp>
        <p:nvCxnSpPr>
          <p:cNvPr id="4" name="Straight Arrow Connector 3">
            <a:extLst>
              <a:ext uri="{FF2B5EF4-FFF2-40B4-BE49-F238E27FC236}">
                <a16:creationId xmlns:a16="http://schemas.microsoft.com/office/drawing/2014/main" id="{40586132-A5F9-B1FD-8EEE-048F68D3A8F0}"/>
              </a:ext>
            </a:extLst>
          </p:cNvPr>
          <p:cNvCxnSpPr>
            <a:cxnSpLocks/>
          </p:cNvCxnSpPr>
          <p:nvPr/>
        </p:nvCxnSpPr>
        <p:spPr>
          <a:xfrm flipH="1" flipV="1">
            <a:off x="4094919" y="1916329"/>
            <a:ext cx="307528" cy="10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ext Box 21"/>
          <p:cNvSpPr txBox="1">
            <a:spLocks noChangeArrowheads="1"/>
          </p:cNvSpPr>
          <p:nvPr/>
        </p:nvSpPr>
        <p:spPr bwMode="auto">
          <a:xfrm>
            <a:off x="6398293" y="3454274"/>
            <a:ext cx="2215620" cy="393239"/>
          </a:xfrm>
          <a:prstGeom prst="rect">
            <a:avLst/>
          </a:prstGeom>
          <a:solidFill>
            <a:srgbClr val="FFFFFF"/>
          </a:solidFill>
          <a:ln w="9525">
            <a:solidFill>
              <a:srgbClr val="000000"/>
            </a:solidFill>
            <a:miter lim="800000"/>
            <a:headEnd/>
            <a:tailEnd/>
          </a:ln>
        </p:spPr>
        <p:txBody>
          <a:bodyPr rot="0" vert="horz" wrap="square" lIns="77422" tIns="38710" rIns="77422" bIns="38710" anchor="t" anchorCtr="0" upright="1">
            <a:noAutofit/>
          </a:bodyPr>
          <a:lstStyle/>
          <a:p>
            <a:pPr algn="ctr"/>
            <a:r>
              <a:rPr lang="en-GB" sz="1400" b="1">
                <a:latin typeface="Times New Roman"/>
                <a:ea typeface="Times New Roman"/>
              </a:rPr>
              <a:t>n=157</a:t>
            </a:r>
            <a:r>
              <a:rPr lang="en-GB" sz="1400">
                <a:latin typeface="Times New Roman"/>
                <a:ea typeface="Times New Roman"/>
              </a:rPr>
              <a:t> at 4 weeks</a:t>
            </a:r>
          </a:p>
        </p:txBody>
      </p:sp>
      <p:sp>
        <p:nvSpPr>
          <p:cNvPr id="81" name="Text Box 15">
            <a:extLst>
              <a:ext uri="{FF2B5EF4-FFF2-40B4-BE49-F238E27FC236}">
                <a16:creationId xmlns:a16="http://schemas.microsoft.com/office/drawing/2014/main" id="{0ADB2DD6-A022-79B8-5EE8-889F7F8706FA}"/>
              </a:ext>
            </a:extLst>
          </p:cNvPr>
          <p:cNvSpPr txBox="1">
            <a:spLocks noChangeArrowheads="1"/>
          </p:cNvSpPr>
          <p:nvPr/>
        </p:nvSpPr>
        <p:spPr bwMode="auto">
          <a:xfrm>
            <a:off x="5507449" y="1289649"/>
            <a:ext cx="1274747" cy="289775"/>
          </a:xfrm>
          <a:prstGeom prst="rect">
            <a:avLst/>
          </a:prstGeom>
          <a:solidFill>
            <a:schemeClr val="bg1"/>
          </a:solidFill>
          <a:ln w="9525">
            <a:solidFill>
              <a:srgbClr val="000000"/>
            </a:solidFill>
            <a:miter lim="800000"/>
            <a:headEnd/>
            <a:tailEnd/>
          </a:ln>
        </p:spPr>
        <p:txBody>
          <a:bodyPr rot="0" vert="horz" wrap="square" lIns="77422" tIns="38710" rIns="77422" bIns="38710" anchor="t" anchorCtr="0" upright="1">
            <a:noAutofit/>
          </a:bodyPr>
          <a:lstStyle/>
          <a:p>
            <a:r>
              <a:rPr lang="en-GB" sz="1400" b="1">
                <a:latin typeface="Times New Roman"/>
                <a:ea typeface="Times New Roman"/>
              </a:rPr>
              <a:t>477</a:t>
            </a:r>
            <a:r>
              <a:rPr lang="en-GB" sz="1400">
                <a:latin typeface="Times New Roman"/>
                <a:ea typeface="Times New Roman"/>
              </a:rPr>
              <a:t> enrolled</a:t>
            </a:r>
          </a:p>
        </p:txBody>
      </p:sp>
      <p:sp>
        <p:nvSpPr>
          <p:cNvPr id="95" name="Title 94">
            <a:extLst>
              <a:ext uri="{FF2B5EF4-FFF2-40B4-BE49-F238E27FC236}">
                <a16:creationId xmlns:a16="http://schemas.microsoft.com/office/drawing/2014/main" id="{2D430523-DFB3-A548-5081-AD1C1F8A8477}"/>
              </a:ext>
            </a:extLst>
          </p:cNvPr>
          <p:cNvSpPr>
            <a:spLocks noGrp="1"/>
          </p:cNvSpPr>
          <p:nvPr>
            <p:ph type="title"/>
          </p:nvPr>
        </p:nvSpPr>
        <p:spPr/>
        <p:txBody>
          <a:bodyPr/>
          <a:lstStyle/>
          <a:p>
            <a:br>
              <a:rPr lang="en-GB" b="1" dirty="0"/>
            </a:br>
            <a:endParaRPr lang="en-GB" sz="4000" b="1" dirty="0"/>
          </a:p>
        </p:txBody>
      </p:sp>
      <p:sp>
        <p:nvSpPr>
          <p:cNvPr id="3" name="TextBox 2">
            <a:extLst>
              <a:ext uri="{FF2B5EF4-FFF2-40B4-BE49-F238E27FC236}">
                <a16:creationId xmlns:a16="http://schemas.microsoft.com/office/drawing/2014/main" id="{9D338609-1984-E024-FFE2-32C60A6F5978}"/>
              </a:ext>
            </a:extLst>
          </p:cNvPr>
          <p:cNvSpPr txBox="1"/>
          <p:nvPr/>
        </p:nvSpPr>
        <p:spPr>
          <a:xfrm>
            <a:off x="530086" y="464160"/>
            <a:ext cx="4139083" cy="707886"/>
          </a:xfrm>
          <a:prstGeom prst="rect">
            <a:avLst/>
          </a:prstGeom>
          <a:noFill/>
        </p:spPr>
        <p:txBody>
          <a:bodyPr wrap="square" rtlCol="0">
            <a:spAutoFit/>
          </a:bodyPr>
          <a:lstStyle/>
          <a:p>
            <a:r>
              <a:rPr lang="en-GB" sz="4000" b="1" dirty="0">
                <a:latin typeface="Arial (Headings)"/>
              </a:rPr>
              <a:t>Participant Flow</a:t>
            </a:r>
          </a:p>
        </p:txBody>
      </p:sp>
    </p:spTree>
    <p:extLst>
      <p:ext uri="{BB962C8B-B14F-4D97-AF65-F5344CB8AC3E}">
        <p14:creationId xmlns:p14="http://schemas.microsoft.com/office/powerpoint/2010/main" val="1033269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FB7E60-9D68-D919-7E99-1EB0F44296F2}"/>
              </a:ext>
            </a:extLst>
          </p:cNvPr>
          <p:cNvSpPr/>
          <p:nvPr/>
        </p:nvSpPr>
        <p:spPr>
          <a:xfrm>
            <a:off x="6895623" y="3476912"/>
            <a:ext cx="4202436" cy="2136054"/>
          </a:xfrm>
          <a:prstGeom prst="roundRect">
            <a:avLst/>
          </a:prstGeom>
          <a:solidFill>
            <a:srgbClr val="1CB4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0" marR="0" lvl="1" indent="0" algn="ctr" defTabSz="914400" rtl="0" eaLnBrk="1" fontAlgn="auto" latinLnBrk="0" hangingPunct="1">
              <a:lnSpc>
                <a:spcPct val="100000"/>
              </a:lnSpc>
              <a:spcBef>
                <a:spcPts val="0"/>
              </a:spcBef>
              <a:spcAft>
                <a:spcPts val="600"/>
              </a:spcAft>
              <a:buClrTx/>
              <a:buSzTx/>
              <a:buFontTx/>
              <a:buNone/>
              <a:tabLst/>
              <a:defRPr/>
            </a:pPr>
            <a:r>
              <a:rPr lang="en-GB" sz="2400" b="1" dirty="0">
                <a:solidFill>
                  <a:prstClr val="black"/>
                </a:solidFill>
                <a:latin typeface="Arial" panose="020B0604020202020204"/>
              </a:rPr>
              <a:t>Follow up </a:t>
            </a:r>
            <a:r>
              <a:rPr kumimoji="0" lang="en-GB" sz="2400" b="1" i="0" u="none" strike="noStrike" kern="1200" cap="none" spc="0" normalizeH="0" baseline="0" noProof="0" dirty="0">
                <a:ln>
                  <a:noFill/>
                </a:ln>
                <a:solidFill>
                  <a:prstClr val="black"/>
                </a:solidFill>
                <a:effectLst/>
                <a:uLnTx/>
                <a:uFillTx/>
                <a:latin typeface="Arial" panose="020B0604020202020204"/>
                <a:ea typeface="+mn-ea"/>
                <a:cs typeface="+mn-cs"/>
              </a:rPr>
              <a:t>rates</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panose="020B0604020202020204"/>
                <a:ea typeface="+mn-ea"/>
                <a:cs typeface="+mn-cs"/>
              </a:rPr>
              <a:t>4 weeks:	  74%</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panose="020B0604020202020204"/>
                <a:ea typeface="+mn-ea"/>
                <a:cs typeface="+mn-cs"/>
              </a:rPr>
              <a:t>12 weeks:  60%</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panose="020B0604020202020204"/>
                <a:ea typeface="+mn-ea"/>
                <a:cs typeface="+mn-cs"/>
              </a:rPr>
              <a:t>24 weeks:  58%</a:t>
            </a:r>
          </a:p>
        </p:txBody>
      </p:sp>
      <p:sp>
        <p:nvSpPr>
          <p:cNvPr id="4" name="Content Placeholder 7">
            <a:extLst>
              <a:ext uri="{FF2B5EF4-FFF2-40B4-BE49-F238E27FC236}">
                <a16:creationId xmlns:a16="http://schemas.microsoft.com/office/drawing/2014/main" id="{95B90F18-FB1B-63D5-C555-BE77989EC2C9}"/>
              </a:ext>
            </a:extLst>
          </p:cNvPr>
          <p:cNvSpPr>
            <a:spLocks noGrp="1"/>
          </p:cNvSpPr>
          <p:nvPr/>
        </p:nvSpPr>
        <p:spPr>
          <a:xfrm>
            <a:off x="1557204" y="3476912"/>
            <a:ext cx="4108436" cy="2136054"/>
          </a:xfrm>
          <a:prstGeom prst="roundRect">
            <a:avLst/>
          </a:prstGeom>
          <a:solidFill>
            <a:srgbClr val="1CB4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a:ea typeface="+mn-ea"/>
                <a:cs typeface="+mn-cs"/>
              </a:rPr>
              <a:t>Translation</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GB" sz="2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GB" sz="2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Rectangle: Rounded Corners 2">
            <a:extLst>
              <a:ext uri="{FF2B5EF4-FFF2-40B4-BE49-F238E27FC236}">
                <a16:creationId xmlns:a16="http://schemas.microsoft.com/office/drawing/2014/main" id="{A0EFF799-1E99-360E-DD16-06FA98BA8029}"/>
              </a:ext>
            </a:extLst>
          </p:cNvPr>
          <p:cNvSpPr/>
          <p:nvPr/>
        </p:nvSpPr>
        <p:spPr>
          <a:xfrm>
            <a:off x="1463204" y="686664"/>
            <a:ext cx="4202436" cy="2136054"/>
          </a:xfrm>
          <a:prstGeom prst="roundRect">
            <a:avLst/>
          </a:prstGeom>
          <a:solidFill>
            <a:srgbClr val="1CB4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a:ea typeface="+mn-ea"/>
                <a:cs typeface="+mn-cs"/>
              </a:rPr>
              <a:t>Centre recruitment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Rounded Corners 8">
            <a:extLst>
              <a:ext uri="{FF2B5EF4-FFF2-40B4-BE49-F238E27FC236}">
                <a16:creationId xmlns:a16="http://schemas.microsoft.com/office/drawing/2014/main" id="{BA3C2CF1-E8A9-1B88-28EA-6863053A15B5}"/>
              </a:ext>
            </a:extLst>
          </p:cNvPr>
          <p:cNvSpPr/>
          <p:nvPr/>
        </p:nvSpPr>
        <p:spPr>
          <a:xfrm>
            <a:off x="6895624" y="665331"/>
            <a:ext cx="4202436" cy="2136054"/>
          </a:xfrm>
          <a:prstGeom prst="roundRect">
            <a:avLst/>
          </a:prstGeom>
          <a:solidFill>
            <a:srgbClr val="1CB4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a:ea typeface="+mn-ea"/>
                <a:cs typeface="+mn-cs"/>
              </a:rPr>
              <a:t>Participant recruitment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4D46171D-916F-697C-53E6-7693A5172C10}"/>
              </a:ext>
            </a:extLst>
          </p:cNvPr>
          <p:cNvGrpSpPr/>
          <p:nvPr/>
        </p:nvGrpSpPr>
        <p:grpSpPr>
          <a:xfrm>
            <a:off x="2763291" y="1265128"/>
            <a:ext cx="1420402" cy="1375281"/>
            <a:chOff x="317205" y="1745678"/>
            <a:chExt cx="1318973" cy="1249052"/>
          </a:xfrm>
        </p:grpSpPr>
        <p:pic>
          <p:nvPicPr>
            <p:cNvPr id="11" name="Picture 10">
              <a:extLst>
                <a:ext uri="{FF2B5EF4-FFF2-40B4-BE49-F238E27FC236}">
                  <a16:creationId xmlns:a16="http://schemas.microsoft.com/office/drawing/2014/main" id="{4812F137-67EE-6E26-7BF4-0441594D1F8F}"/>
                </a:ext>
              </a:extLst>
            </p:cNvPr>
            <p:cNvPicPr>
              <a:picLocks noChangeAspect="1"/>
            </p:cNvPicPr>
            <p:nvPr/>
          </p:nvPicPr>
          <p:blipFill>
            <a:blip r:embed="rId3"/>
            <a:stretch>
              <a:fillRect/>
            </a:stretch>
          </p:blipFill>
          <p:spPr>
            <a:xfrm>
              <a:off x="317205" y="1745678"/>
              <a:ext cx="1318973" cy="1249052"/>
            </a:xfrm>
            <a:prstGeom prst="rect">
              <a:avLst/>
            </a:prstGeom>
          </p:spPr>
        </p:pic>
        <p:sp>
          <p:nvSpPr>
            <p:cNvPr id="12" name="TextBox 11">
              <a:extLst>
                <a:ext uri="{FF2B5EF4-FFF2-40B4-BE49-F238E27FC236}">
                  <a16:creationId xmlns:a16="http://schemas.microsoft.com/office/drawing/2014/main" id="{789A544D-7ACD-86AF-E99E-48BD6389457A}"/>
                </a:ext>
              </a:extLst>
            </p:cNvPr>
            <p:cNvSpPr txBox="1">
              <a:spLocks/>
            </p:cNvSpPr>
            <p:nvPr/>
          </p:nvSpPr>
          <p:spPr>
            <a:xfrm>
              <a:off x="701749" y="2190307"/>
              <a:ext cx="606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Arial" panose="020B0604020202020204"/>
                  <a:ea typeface="+mn-ea"/>
                  <a:cs typeface="+mn-cs"/>
                </a:rPr>
                <a:t>32</a:t>
              </a:r>
            </a:p>
          </p:txBody>
        </p:sp>
      </p:grpSp>
      <p:grpSp>
        <p:nvGrpSpPr>
          <p:cNvPr id="13" name="Group 12">
            <a:extLst>
              <a:ext uri="{FF2B5EF4-FFF2-40B4-BE49-F238E27FC236}">
                <a16:creationId xmlns:a16="http://schemas.microsoft.com/office/drawing/2014/main" id="{FEE3E6BA-CA35-71EC-9E9E-FA46037D5594}"/>
              </a:ext>
            </a:extLst>
          </p:cNvPr>
          <p:cNvGrpSpPr/>
          <p:nvPr/>
        </p:nvGrpSpPr>
        <p:grpSpPr>
          <a:xfrm>
            <a:off x="8395170" y="1288755"/>
            <a:ext cx="1203343" cy="1386838"/>
            <a:chOff x="8422168" y="1675562"/>
            <a:chExt cx="1103961" cy="1584196"/>
          </a:xfrm>
        </p:grpSpPr>
        <p:pic>
          <p:nvPicPr>
            <p:cNvPr id="14" name="Graphic 13" descr="Group of people with solid fill">
              <a:extLst>
                <a:ext uri="{FF2B5EF4-FFF2-40B4-BE49-F238E27FC236}">
                  <a16:creationId xmlns:a16="http://schemas.microsoft.com/office/drawing/2014/main" id="{DB29BFF3-6F41-0299-2F54-3E7C5FCBC1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22168" y="1675562"/>
              <a:ext cx="1103961" cy="1103961"/>
            </a:xfrm>
            <a:prstGeom prst="rect">
              <a:avLst/>
            </a:prstGeom>
          </p:spPr>
        </p:pic>
        <p:sp>
          <p:nvSpPr>
            <p:cNvPr id="15" name="TextBox 14">
              <a:extLst>
                <a:ext uri="{FF2B5EF4-FFF2-40B4-BE49-F238E27FC236}">
                  <a16:creationId xmlns:a16="http://schemas.microsoft.com/office/drawing/2014/main" id="{36C8F1A7-57C9-F8CE-FBC8-ABC59F964273}"/>
                </a:ext>
              </a:extLst>
            </p:cNvPr>
            <p:cNvSpPr txBox="1"/>
            <p:nvPr/>
          </p:nvSpPr>
          <p:spPr>
            <a:xfrm>
              <a:off x="8422168" y="2689443"/>
              <a:ext cx="1103961" cy="570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Arial" panose="020B0604020202020204"/>
                  <a:ea typeface="+mn-ea"/>
                  <a:cs typeface="+mn-cs"/>
                </a:rPr>
                <a:t>477</a:t>
              </a:r>
            </a:p>
          </p:txBody>
        </p:sp>
      </p:grpSp>
      <p:pic>
        <p:nvPicPr>
          <p:cNvPr id="16" name="Graphic 15" descr="Earth globe: Americas with solid fill">
            <a:extLst>
              <a:ext uri="{FF2B5EF4-FFF2-40B4-BE49-F238E27FC236}">
                <a16:creationId xmlns:a16="http://schemas.microsoft.com/office/drawing/2014/main" id="{A759995C-EFBE-8D15-6B98-0CCAC2EC49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2432" y="3923396"/>
            <a:ext cx="1457980" cy="1457980"/>
          </a:xfrm>
          <a:prstGeom prst="rect">
            <a:avLst/>
          </a:prstGeom>
        </p:spPr>
      </p:pic>
      <p:sp>
        <p:nvSpPr>
          <p:cNvPr id="17" name="TextBox 16">
            <a:extLst>
              <a:ext uri="{FF2B5EF4-FFF2-40B4-BE49-F238E27FC236}">
                <a16:creationId xmlns:a16="http://schemas.microsoft.com/office/drawing/2014/main" id="{4268C27C-C1EE-2594-E50B-40781C5B598F}"/>
              </a:ext>
            </a:extLst>
          </p:cNvPr>
          <p:cNvSpPr txBox="1"/>
          <p:nvPr/>
        </p:nvSpPr>
        <p:spPr>
          <a:xfrm>
            <a:off x="2985121" y="4390776"/>
            <a:ext cx="1252602" cy="523220"/>
          </a:xfrm>
          <a:prstGeom prst="rect">
            <a:avLst/>
          </a:prstGeom>
          <a:noFill/>
        </p:spPr>
        <p:txBody>
          <a:bodyPr wrap="square" rtlCol="0">
            <a:spAutoFit/>
          </a:bodyPr>
          <a:lstStyle/>
          <a:p>
            <a:pPr algn="ctr"/>
            <a:r>
              <a:rPr lang="en-GB" sz="2800" b="1" dirty="0">
                <a:solidFill>
                  <a:srgbClr val="FF0000"/>
                </a:solidFill>
              </a:rPr>
              <a:t>12</a:t>
            </a:r>
          </a:p>
        </p:txBody>
      </p:sp>
    </p:spTree>
    <p:extLst>
      <p:ext uri="{BB962C8B-B14F-4D97-AF65-F5344CB8AC3E}">
        <p14:creationId xmlns:p14="http://schemas.microsoft.com/office/powerpoint/2010/main" val="3088361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E893F559-873D-FF7C-9240-5E1E6AA0B74E}"/>
              </a:ext>
            </a:extLst>
          </p:cNvPr>
          <p:cNvSpPr txBox="1"/>
          <p:nvPr/>
        </p:nvSpPr>
        <p:spPr>
          <a:xfrm>
            <a:off x="8691767" y="2097122"/>
            <a:ext cx="264383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t>15 cigs per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t>CO = 16ppm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t>FTCD = 5.3</a:t>
            </a:r>
          </a:p>
        </p:txBody>
      </p:sp>
      <p:pic>
        <p:nvPicPr>
          <p:cNvPr id="1026" name="Picture 2" descr="Age Limit Icon: Over 5,985 Royalty-Free Licensable Stock Vectors &amp; Vector  Art | Shutterstock">
            <a:extLst>
              <a:ext uri="{FF2B5EF4-FFF2-40B4-BE49-F238E27FC236}">
                <a16:creationId xmlns:a16="http://schemas.microsoft.com/office/drawing/2014/main" id="{7359F434-D342-229E-6E29-99A81BCA91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72" t="10909" r="8095" b="17273"/>
          <a:stretch/>
        </p:blipFill>
        <p:spPr bwMode="auto">
          <a:xfrm>
            <a:off x="592226" y="1359005"/>
            <a:ext cx="1074117" cy="9642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AEA530DB-79FC-0607-38D3-C3AA79AE73A5}"/>
              </a:ext>
            </a:extLst>
          </p:cNvPr>
          <p:cNvSpPr/>
          <p:nvPr/>
        </p:nvSpPr>
        <p:spPr>
          <a:xfrm>
            <a:off x="586440" y="1363377"/>
            <a:ext cx="2934042" cy="98946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5509AE8-C4A3-46AA-7651-A19474BB5A65}"/>
              </a:ext>
            </a:extLst>
          </p:cNvPr>
          <p:cNvSpPr>
            <a:spLocks noGrp="1"/>
          </p:cNvSpPr>
          <p:nvPr>
            <p:ph type="title"/>
          </p:nvPr>
        </p:nvSpPr>
        <p:spPr>
          <a:xfrm>
            <a:off x="773548" y="512486"/>
            <a:ext cx="10515600" cy="994299"/>
          </a:xfrm>
        </p:spPr>
        <p:txBody>
          <a:bodyPr>
            <a:normAutofit/>
          </a:bodyPr>
          <a:lstStyle/>
          <a:p>
            <a:r>
              <a:rPr lang="en-GB" sz="4000" dirty="0"/>
              <a:t>Participant Characteristics </a:t>
            </a:r>
          </a:p>
        </p:txBody>
      </p:sp>
      <p:pic>
        <p:nvPicPr>
          <p:cNvPr id="1028" name="Picture 4" descr="female has the word 'male ...">
            <a:extLst>
              <a:ext uri="{FF2B5EF4-FFF2-40B4-BE49-F238E27FC236}">
                <a16:creationId xmlns:a16="http://schemas.microsoft.com/office/drawing/2014/main" id="{F6D6C8BA-BEF4-B023-D6C0-55B6BB1A80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3701"/>
          <a:stretch/>
        </p:blipFill>
        <p:spPr bwMode="auto">
          <a:xfrm>
            <a:off x="718798" y="2641745"/>
            <a:ext cx="620147" cy="108829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rugs Icons - Free SVG &amp; PNG Drugs ...">
            <a:extLst>
              <a:ext uri="{FF2B5EF4-FFF2-40B4-BE49-F238E27FC236}">
                <a16:creationId xmlns:a16="http://schemas.microsoft.com/office/drawing/2014/main" id="{5C6184BB-22FB-6988-E958-4DAAFE663B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4242" y="5396477"/>
            <a:ext cx="741158" cy="741158"/>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Artificial Intelligence outline">
            <a:extLst>
              <a:ext uri="{FF2B5EF4-FFF2-40B4-BE49-F238E27FC236}">
                <a16:creationId xmlns:a16="http://schemas.microsoft.com/office/drawing/2014/main" id="{AE68CC9B-2001-1827-9DEB-1213FE9F0C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48227" y="2651848"/>
            <a:ext cx="914400" cy="914400"/>
          </a:xfrm>
          <a:prstGeom prst="rect">
            <a:avLst/>
          </a:prstGeom>
        </p:spPr>
      </p:pic>
      <p:pic>
        <p:nvPicPr>
          <p:cNvPr id="10" name="Graphic 9" descr="Champagne with solid fill">
            <a:extLst>
              <a:ext uri="{FF2B5EF4-FFF2-40B4-BE49-F238E27FC236}">
                <a16:creationId xmlns:a16="http://schemas.microsoft.com/office/drawing/2014/main" id="{C89C6DE6-79CB-2ACA-403E-63DFEE9F5B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51000" y="4072454"/>
            <a:ext cx="914400" cy="914400"/>
          </a:xfrm>
          <a:prstGeom prst="rect">
            <a:avLst/>
          </a:prstGeom>
        </p:spPr>
      </p:pic>
      <p:pic>
        <p:nvPicPr>
          <p:cNvPr id="14" name="Graphic 13" descr="Broken Heart with solid fill">
            <a:extLst>
              <a:ext uri="{FF2B5EF4-FFF2-40B4-BE49-F238E27FC236}">
                <a16:creationId xmlns:a16="http://schemas.microsoft.com/office/drawing/2014/main" id="{F8633C1F-C7A6-D16F-17A3-8FCF67C9AE7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48227" y="1416669"/>
            <a:ext cx="914400" cy="914400"/>
          </a:xfrm>
          <a:prstGeom prst="rect">
            <a:avLst/>
          </a:prstGeom>
        </p:spPr>
      </p:pic>
      <p:pic>
        <p:nvPicPr>
          <p:cNvPr id="16" name="Graphic 15" descr="Smoking with solid fill">
            <a:extLst>
              <a:ext uri="{FF2B5EF4-FFF2-40B4-BE49-F238E27FC236}">
                <a16:creationId xmlns:a16="http://schemas.microsoft.com/office/drawing/2014/main" id="{3D17D2CE-36A2-9924-F130-E61733CE367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67149" y="1297837"/>
            <a:ext cx="914400" cy="914400"/>
          </a:xfrm>
          <a:prstGeom prst="rect">
            <a:avLst/>
          </a:prstGeom>
        </p:spPr>
      </p:pic>
      <p:pic>
        <p:nvPicPr>
          <p:cNvPr id="18" name="Graphic 17" descr="Pound with solid fill">
            <a:extLst>
              <a:ext uri="{FF2B5EF4-FFF2-40B4-BE49-F238E27FC236}">
                <a16:creationId xmlns:a16="http://schemas.microsoft.com/office/drawing/2014/main" id="{FACA4B03-6B2F-1339-925D-CFA8829BBF5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1648" y="5318820"/>
            <a:ext cx="794162" cy="794162"/>
          </a:xfrm>
          <a:prstGeom prst="rect">
            <a:avLst/>
          </a:prstGeom>
        </p:spPr>
      </p:pic>
      <p:pic>
        <p:nvPicPr>
          <p:cNvPr id="20" name="Graphic 19" descr="Man and woman outline">
            <a:extLst>
              <a:ext uri="{FF2B5EF4-FFF2-40B4-BE49-F238E27FC236}">
                <a16:creationId xmlns:a16="http://schemas.microsoft.com/office/drawing/2014/main" id="{B1C156A0-6F97-87B1-0A08-57DB9374647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9046" y="4070001"/>
            <a:ext cx="914400" cy="914400"/>
          </a:xfrm>
          <a:prstGeom prst="rect">
            <a:avLst/>
          </a:prstGeom>
        </p:spPr>
      </p:pic>
      <p:sp>
        <p:nvSpPr>
          <p:cNvPr id="21" name="TextBox 20">
            <a:extLst>
              <a:ext uri="{FF2B5EF4-FFF2-40B4-BE49-F238E27FC236}">
                <a16:creationId xmlns:a16="http://schemas.microsoft.com/office/drawing/2014/main" id="{9D28E911-EC55-6B52-0787-93D5ED278691}"/>
              </a:ext>
            </a:extLst>
          </p:cNvPr>
          <p:cNvSpPr txBox="1"/>
          <p:nvPr/>
        </p:nvSpPr>
        <p:spPr>
          <a:xfrm>
            <a:off x="1810451" y="1581479"/>
            <a:ext cx="19645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t>44 years</a:t>
            </a:r>
          </a:p>
        </p:txBody>
      </p:sp>
      <p:sp>
        <p:nvSpPr>
          <p:cNvPr id="22" name="TextBox 21">
            <a:extLst>
              <a:ext uri="{FF2B5EF4-FFF2-40B4-BE49-F238E27FC236}">
                <a16:creationId xmlns:a16="http://schemas.microsoft.com/office/drawing/2014/main" id="{BD66F5A3-0C33-9E2D-BEC7-D5F75EBD7D59}"/>
              </a:ext>
            </a:extLst>
          </p:cNvPr>
          <p:cNvSpPr txBox="1"/>
          <p:nvPr/>
        </p:nvSpPr>
        <p:spPr>
          <a:xfrm>
            <a:off x="1593446" y="2917689"/>
            <a:ext cx="21815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panose="020B0604020202020204"/>
                <a:ea typeface="+mn-ea"/>
                <a:cs typeface="+mn-cs"/>
              </a:rPr>
              <a:t>83% male</a:t>
            </a:r>
          </a:p>
        </p:txBody>
      </p:sp>
      <p:sp>
        <p:nvSpPr>
          <p:cNvPr id="23" name="TextBox 22">
            <a:extLst>
              <a:ext uri="{FF2B5EF4-FFF2-40B4-BE49-F238E27FC236}">
                <a16:creationId xmlns:a16="http://schemas.microsoft.com/office/drawing/2014/main" id="{2AF05FA1-4B77-383A-3BC8-B94449E9B041}"/>
              </a:ext>
            </a:extLst>
          </p:cNvPr>
          <p:cNvSpPr txBox="1"/>
          <p:nvPr/>
        </p:nvSpPr>
        <p:spPr>
          <a:xfrm>
            <a:off x="1550922" y="4278044"/>
            <a:ext cx="28861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panose="020B0604020202020204"/>
                <a:ea typeface="+mn-ea"/>
                <a:cs typeface="+mn-cs"/>
              </a:rPr>
              <a:t>83% white</a:t>
            </a:r>
          </a:p>
        </p:txBody>
      </p:sp>
      <p:sp>
        <p:nvSpPr>
          <p:cNvPr id="24" name="TextBox 23">
            <a:extLst>
              <a:ext uri="{FF2B5EF4-FFF2-40B4-BE49-F238E27FC236}">
                <a16:creationId xmlns:a16="http://schemas.microsoft.com/office/drawing/2014/main" id="{4BAF0D4A-42F1-52EC-BB2B-D67255657273}"/>
              </a:ext>
            </a:extLst>
          </p:cNvPr>
          <p:cNvSpPr txBox="1"/>
          <p:nvPr/>
        </p:nvSpPr>
        <p:spPr>
          <a:xfrm>
            <a:off x="1478591" y="5225441"/>
            <a:ext cx="14556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panose="020B0604020202020204"/>
                <a:ea typeface="+mn-ea"/>
                <a:cs typeface="+mn-cs"/>
              </a:rPr>
              <a:t>89% on benefits</a:t>
            </a:r>
          </a:p>
        </p:txBody>
      </p:sp>
      <p:sp>
        <p:nvSpPr>
          <p:cNvPr id="25" name="TextBox 24">
            <a:extLst>
              <a:ext uri="{FF2B5EF4-FFF2-40B4-BE49-F238E27FC236}">
                <a16:creationId xmlns:a16="http://schemas.microsoft.com/office/drawing/2014/main" id="{AB5B9D51-C126-97BF-C688-271A6898EB1C}"/>
              </a:ext>
            </a:extLst>
          </p:cNvPr>
          <p:cNvSpPr txBox="1"/>
          <p:nvPr/>
        </p:nvSpPr>
        <p:spPr>
          <a:xfrm>
            <a:off x="5476953" y="1470812"/>
            <a:ext cx="270201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t>63% physical illness</a:t>
            </a:r>
          </a:p>
        </p:txBody>
      </p:sp>
      <p:sp>
        <p:nvSpPr>
          <p:cNvPr id="26" name="TextBox 25">
            <a:extLst>
              <a:ext uri="{FF2B5EF4-FFF2-40B4-BE49-F238E27FC236}">
                <a16:creationId xmlns:a16="http://schemas.microsoft.com/office/drawing/2014/main" id="{96AC3D80-5BB2-9E23-2B6A-0B3E25960710}"/>
              </a:ext>
            </a:extLst>
          </p:cNvPr>
          <p:cNvSpPr txBox="1"/>
          <p:nvPr/>
        </p:nvSpPr>
        <p:spPr>
          <a:xfrm>
            <a:off x="5476953" y="2680247"/>
            <a:ext cx="218153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t>61% mental illness</a:t>
            </a:r>
          </a:p>
        </p:txBody>
      </p:sp>
      <p:sp>
        <p:nvSpPr>
          <p:cNvPr id="27" name="TextBox 26">
            <a:extLst>
              <a:ext uri="{FF2B5EF4-FFF2-40B4-BE49-F238E27FC236}">
                <a16:creationId xmlns:a16="http://schemas.microsoft.com/office/drawing/2014/main" id="{8A2FEA6B-8C75-20B2-1DD8-1F4D12E4C883}"/>
              </a:ext>
            </a:extLst>
          </p:cNvPr>
          <p:cNvSpPr txBox="1"/>
          <p:nvPr/>
        </p:nvSpPr>
        <p:spPr>
          <a:xfrm>
            <a:off x="5476952" y="4019349"/>
            <a:ext cx="218153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t>65% drank alcohol</a:t>
            </a:r>
          </a:p>
        </p:txBody>
      </p:sp>
      <p:sp>
        <p:nvSpPr>
          <p:cNvPr id="28" name="TextBox 27">
            <a:extLst>
              <a:ext uri="{FF2B5EF4-FFF2-40B4-BE49-F238E27FC236}">
                <a16:creationId xmlns:a16="http://schemas.microsoft.com/office/drawing/2014/main" id="{7A20024D-F2C8-0C59-A29B-F832E058AEC6}"/>
              </a:ext>
            </a:extLst>
          </p:cNvPr>
          <p:cNvSpPr txBox="1"/>
          <p:nvPr/>
        </p:nvSpPr>
        <p:spPr>
          <a:xfrm>
            <a:off x="5476951" y="5282177"/>
            <a:ext cx="218153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t>50% illicit drugs</a:t>
            </a:r>
          </a:p>
        </p:txBody>
      </p:sp>
      <p:pic>
        <p:nvPicPr>
          <p:cNvPr id="4" name="Picture 3">
            <a:extLst>
              <a:ext uri="{FF2B5EF4-FFF2-40B4-BE49-F238E27FC236}">
                <a16:creationId xmlns:a16="http://schemas.microsoft.com/office/drawing/2014/main" id="{77C9E833-96A0-76F8-4800-13104639679E}"/>
              </a:ext>
            </a:extLst>
          </p:cNvPr>
          <p:cNvPicPr>
            <a:picLocks noChangeAspect="1"/>
          </p:cNvPicPr>
          <p:nvPr/>
        </p:nvPicPr>
        <p:blipFill>
          <a:blip r:embed="rId18"/>
          <a:stretch>
            <a:fillRect/>
          </a:stretch>
        </p:blipFill>
        <p:spPr>
          <a:xfrm>
            <a:off x="9358365" y="5463221"/>
            <a:ext cx="2465688" cy="928636"/>
          </a:xfrm>
          <a:prstGeom prst="rect">
            <a:avLst/>
          </a:prstGeom>
        </p:spPr>
      </p:pic>
      <p:sp>
        <p:nvSpPr>
          <p:cNvPr id="5" name="Rectangle: Rounded Corners 4">
            <a:extLst>
              <a:ext uri="{FF2B5EF4-FFF2-40B4-BE49-F238E27FC236}">
                <a16:creationId xmlns:a16="http://schemas.microsoft.com/office/drawing/2014/main" id="{BCD56D04-1984-3F44-825F-3AE96B8B3752}"/>
              </a:ext>
            </a:extLst>
          </p:cNvPr>
          <p:cNvSpPr/>
          <p:nvPr/>
        </p:nvSpPr>
        <p:spPr>
          <a:xfrm>
            <a:off x="586440" y="2675971"/>
            <a:ext cx="2934042" cy="98946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1224576-9108-27EB-F855-6B32DED7D5D1}"/>
              </a:ext>
            </a:extLst>
          </p:cNvPr>
          <p:cNvSpPr/>
          <p:nvPr/>
        </p:nvSpPr>
        <p:spPr>
          <a:xfrm>
            <a:off x="586440" y="4019349"/>
            <a:ext cx="2934042" cy="98946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9A77E771-E60D-43E9-37ED-C04B1B3F5A7B}"/>
              </a:ext>
            </a:extLst>
          </p:cNvPr>
          <p:cNvSpPr/>
          <p:nvPr/>
        </p:nvSpPr>
        <p:spPr>
          <a:xfrm>
            <a:off x="586440" y="5272325"/>
            <a:ext cx="2934042" cy="98946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7BAAE692-D254-DEA0-92A2-4209136988B5}"/>
              </a:ext>
            </a:extLst>
          </p:cNvPr>
          <p:cNvSpPr/>
          <p:nvPr/>
        </p:nvSpPr>
        <p:spPr>
          <a:xfrm>
            <a:off x="4791123" y="1363377"/>
            <a:ext cx="2934042" cy="98946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61D2D0A7-6AC9-3FBA-9B8F-0B7516A515D5}"/>
              </a:ext>
            </a:extLst>
          </p:cNvPr>
          <p:cNvSpPr/>
          <p:nvPr/>
        </p:nvSpPr>
        <p:spPr>
          <a:xfrm>
            <a:off x="4791123" y="2629134"/>
            <a:ext cx="2934042" cy="98946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4A259BC4-2DC2-6888-D862-0732A4E8B879}"/>
              </a:ext>
            </a:extLst>
          </p:cNvPr>
          <p:cNvSpPr/>
          <p:nvPr/>
        </p:nvSpPr>
        <p:spPr>
          <a:xfrm>
            <a:off x="4795302" y="4019349"/>
            <a:ext cx="2934042" cy="98946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D2699CC8-4A15-FF50-8FEF-985DCDE2CDD4}"/>
              </a:ext>
            </a:extLst>
          </p:cNvPr>
          <p:cNvSpPr/>
          <p:nvPr/>
        </p:nvSpPr>
        <p:spPr>
          <a:xfrm>
            <a:off x="4791123" y="5292238"/>
            <a:ext cx="2934042" cy="98946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66F23F0B-D2D2-932C-2E3A-CA8E6E81035A}"/>
              </a:ext>
            </a:extLst>
          </p:cNvPr>
          <p:cNvSpPr/>
          <p:nvPr/>
        </p:nvSpPr>
        <p:spPr>
          <a:xfrm>
            <a:off x="8558796" y="1381875"/>
            <a:ext cx="2934042" cy="225247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0846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o social media">
            <a:extLst>
              <a:ext uri="{FF2B5EF4-FFF2-40B4-BE49-F238E27FC236}">
                <a16:creationId xmlns:a16="http://schemas.microsoft.com/office/drawing/2014/main" id="{6B10BDA7-FBA8-5027-632E-D71C548473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32"/>
          <a:stretch/>
        </p:blipFill>
        <p:spPr bwMode="auto">
          <a:xfrm>
            <a:off x="10356067" y="185493"/>
            <a:ext cx="1581150" cy="1604213"/>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7">
            <a:extLst>
              <a:ext uri="{FF2B5EF4-FFF2-40B4-BE49-F238E27FC236}">
                <a16:creationId xmlns:a16="http://schemas.microsoft.com/office/drawing/2014/main" id="{2DFF33DC-76DA-247B-52B3-8D92C7D73204}"/>
              </a:ext>
            </a:extLst>
          </p:cNvPr>
          <p:cNvSpPr>
            <a:spLocks noGrp="1"/>
          </p:cNvSpPr>
          <p:nvPr>
            <p:ph type="subTitle" idx="1"/>
          </p:nvPr>
        </p:nvSpPr>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sz="2000" dirty="0"/>
          </a:p>
        </p:txBody>
      </p:sp>
      <p:sp>
        <p:nvSpPr>
          <p:cNvPr id="2" name="Title 1">
            <a:extLst>
              <a:ext uri="{FF2B5EF4-FFF2-40B4-BE49-F238E27FC236}">
                <a16:creationId xmlns:a16="http://schemas.microsoft.com/office/drawing/2014/main" id="{05509AE8-C4A3-46AA-7651-A19474BB5A65}"/>
              </a:ext>
            </a:extLst>
          </p:cNvPr>
          <p:cNvSpPr>
            <a:spLocks noGrp="1"/>
          </p:cNvSpPr>
          <p:nvPr>
            <p:ph type="title"/>
          </p:nvPr>
        </p:nvSpPr>
        <p:spPr>
          <a:xfrm>
            <a:off x="342624" y="632496"/>
            <a:ext cx="10515600" cy="994299"/>
          </a:xfrm>
        </p:spPr>
        <p:txBody>
          <a:bodyPr/>
          <a:lstStyle/>
          <a:p>
            <a:r>
              <a:rPr lang="en-GB" sz="4000" dirty="0"/>
              <a:t>Findings: 24-week sustained abstinence (CO validated)</a:t>
            </a:r>
          </a:p>
        </p:txBody>
      </p:sp>
      <p:sp>
        <p:nvSpPr>
          <p:cNvPr id="12" name="Rectangle: Rounded Corners 11">
            <a:extLst>
              <a:ext uri="{FF2B5EF4-FFF2-40B4-BE49-F238E27FC236}">
                <a16:creationId xmlns:a16="http://schemas.microsoft.com/office/drawing/2014/main" id="{75F9BE90-45B8-5E27-2DA9-15EE76FC09FA}"/>
              </a:ext>
            </a:extLst>
          </p:cNvPr>
          <p:cNvSpPr/>
          <p:nvPr/>
        </p:nvSpPr>
        <p:spPr>
          <a:xfrm>
            <a:off x="1156138" y="2543504"/>
            <a:ext cx="3804745" cy="2680138"/>
          </a:xfrm>
          <a:prstGeom prst="roundRect">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4000" b="1" dirty="0">
                <a:latin typeface="Arial" panose="020B0604020202020204" pitchFamily="34" charset="0"/>
                <a:cs typeface="Arial" panose="020B0604020202020204" pitchFamily="34" charset="0"/>
              </a:rPr>
              <a:t>EC</a:t>
            </a:r>
          </a:p>
          <a:p>
            <a:pPr algn="ctr">
              <a:spcAft>
                <a:spcPts val="1200"/>
              </a:spcAft>
            </a:pPr>
            <a:endParaRPr lang="en-GB" sz="4000" b="1" dirty="0">
              <a:latin typeface="Arial" panose="020B0604020202020204" pitchFamily="34" charset="0"/>
              <a:cs typeface="Arial" panose="020B0604020202020204" pitchFamily="34" charset="0"/>
            </a:endParaRPr>
          </a:p>
          <a:p>
            <a:pPr algn="ctr"/>
            <a:r>
              <a:rPr lang="en-GB" sz="4000" dirty="0">
                <a:latin typeface="Arial" panose="020B0604020202020204" pitchFamily="34" charset="0"/>
                <a:cs typeface="Arial" panose="020B0604020202020204" pitchFamily="34" charset="0"/>
              </a:rPr>
              <a:t> 2.1%</a:t>
            </a:r>
          </a:p>
        </p:txBody>
      </p:sp>
      <p:sp>
        <p:nvSpPr>
          <p:cNvPr id="13" name="Rectangle: Rounded Corners 12">
            <a:extLst>
              <a:ext uri="{FF2B5EF4-FFF2-40B4-BE49-F238E27FC236}">
                <a16:creationId xmlns:a16="http://schemas.microsoft.com/office/drawing/2014/main" id="{5EACA5E9-958E-FACC-8298-411015470B0F}"/>
              </a:ext>
            </a:extLst>
          </p:cNvPr>
          <p:cNvSpPr/>
          <p:nvPr/>
        </p:nvSpPr>
        <p:spPr>
          <a:xfrm>
            <a:off x="6779172" y="2543504"/>
            <a:ext cx="3804745" cy="2680138"/>
          </a:xfrm>
          <a:prstGeom prst="roundRect">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4000" b="1" dirty="0">
                <a:latin typeface="Arial" panose="020B0604020202020204" pitchFamily="34" charset="0"/>
                <a:cs typeface="Arial" panose="020B0604020202020204" pitchFamily="34" charset="0"/>
              </a:rPr>
              <a:t>UC</a:t>
            </a:r>
          </a:p>
          <a:p>
            <a:pPr algn="ctr"/>
            <a:endParaRPr lang="en-GB" sz="4000" b="1" dirty="0">
              <a:latin typeface="Arial" panose="020B0604020202020204" pitchFamily="34" charset="0"/>
              <a:cs typeface="Arial" panose="020B0604020202020204" pitchFamily="34" charset="0"/>
            </a:endParaRPr>
          </a:p>
          <a:p>
            <a:pPr algn="ctr"/>
            <a:r>
              <a:rPr lang="en-GB" sz="4000" dirty="0">
                <a:latin typeface="Arial" panose="020B0604020202020204" pitchFamily="34" charset="0"/>
                <a:cs typeface="Arial" panose="020B0604020202020204" pitchFamily="34" charset="0"/>
              </a:rPr>
              <a:t> 0.8%</a:t>
            </a:r>
          </a:p>
        </p:txBody>
      </p:sp>
      <p:sp>
        <p:nvSpPr>
          <p:cNvPr id="14" name="TextBox 13">
            <a:extLst>
              <a:ext uri="{FF2B5EF4-FFF2-40B4-BE49-F238E27FC236}">
                <a16:creationId xmlns:a16="http://schemas.microsoft.com/office/drawing/2014/main" id="{C1B87F3E-3196-0268-933C-D6BD0365D3EA}"/>
              </a:ext>
            </a:extLst>
          </p:cNvPr>
          <p:cNvSpPr txBox="1"/>
          <p:nvPr/>
        </p:nvSpPr>
        <p:spPr>
          <a:xfrm>
            <a:off x="578068" y="6032938"/>
            <a:ext cx="8565932"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No significant difference between groups: </a:t>
            </a:r>
            <a:r>
              <a:rPr lang="en-GB" sz="2000" dirty="0" err="1">
                <a:latin typeface="Arial" panose="020B0604020202020204" pitchFamily="34" charset="0"/>
                <a:cs typeface="Arial" panose="020B0604020202020204" pitchFamily="34" charset="0"/>
              </a:rPr>
              <a:t>aRR</a:t>
            </a:r>
            <a:r>
              <a:rPr lang="en-GB" sz="2000" dirty="0">
                <a:latin typeface="Arial" panose="020B0604020202020204" pitchFamily="34" charset="0"/>
                <a:cs typeface="Arial" panose="020B0604020202020204" pitchFamily="34" charset="0"/>
              </a:rPr>
              <a:t> = 2.44; 95%CI: 0.51-11.7</a:t>
            </a:r>
          </a:p>
        </p:txBody>
      </p:sp>
      <p:pic>
        <p:nvPicPr>
          <p:cNvPr id="4" name="Graphic 3" descr="Man with solid fill">
            <a:extLst>
              <a:ext uri="{FF2B5EF4-FFF2-40B4-BE49-F238E27FC236}">
                <a16:creationId xmlns:a16="http://schemas.microsoft.com/office/drawing/2014/main" id="{FB42407A-91D1-1CED-FE79-F7F1334221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7913" y="3429000"/>
            <a:ext cx="914400" cy="914400"/>
          </a:xfrm>
          <a:prstGeom prst="rect">
            <a:avLst/>
          </a:prstGeom>
        </p:spPr>
      </p:pic>
      <p:pic>
        <p:nvPicPr>
          <p:cNvPr id="5" name="Graphic 4" descr="Man with solid fill">
            <a:extLst>
              <a:ext uri="{FF2B5EF4-FFF2-40B4-BE49-F238E27FC236}">
                <a16:creationId xmlns:a16="http://schemas.microsoft.com/office/drawing/2014/main" id="{EF610C09-4332-ABF3-EC00-A72257096F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5806" y="3439311"/>
            <a:ext cx="914400" cy="914400"/>
          </a:xfrm>
          <a:prstGeom prst="rect">
            <a:avLst/>
          </a:prstGeom>
        </p:spPr>
      </p:pic>
      <p:pic>
        <p:nvPicPr>
          <p:cNvPr id="6" name="Graphic 5" descr="Man with solid fill">
            <a:extLst>
              <a:ext uri="{FF2B5EF4-FFF2-40B4-BE49-F238E27FC236}">
                <a16:creationId xmlns:a16="http://schemas.microsoft.com/office/drawing/2014/main" id="{74E1852E-A79B-8DD3-CA32-7F02CD4DA9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2313" y="3449622"/>
            <a:ext cx="914400" cy="914400"/>
          </a:xfrm>
          <a:prstGeom prst="rect">
            <a:avLst/>
          </a:prstGeom>
        </p:spPr>
      </p:pic>
      <p:pic>
        <p:nvPicPr>
          <p:cNvPr id="7" name="Graphic 6" descr="Man with solid fill">
            <a:extLst>
              <a:ext uri="{FF2B5EF4-FFF2-40B4-BE49-F238E27FC236}">
                <a16:creationId xmlns:a16="http://schemas.microsoft.com/office/drawing/2014/main" id="{F598A279-B9BD-7AE5-EA9D-70CFD82234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14950" y="3462242"/>
            <a:ext cx="914400" cy="914400"/>
          </a:xfrm>
          <a:prstGeom prst="rect">
            <a:avLst/>
          </a:prstGeom>
        </p:spPr>
      </p:pic>
      <p:pic>
        <p:nvPicPr>
          <p:cNvPr id="9" name="Graphic 8" descr="Man with solid fill">
            <a:extLst>
              <a:ext uri="{FF2B5EF4-FFF2-40B4-BE49-F238E27FC236}">
                <a16:creationId xmlns:a16="http://schemas.microsoft.com/office/drawing/2014/main" id="{F5179F75-DFA0-E517-0A54-50F4F0BF4B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66202" y="3474862"/>
            <a:ext cx="914400" cy="914400"/>
          </a:xfrm>
          <a:prstGeom prst="rect">
            <a:avLst/>
          </a:prstGeom>
        </p:spPr>
      </p:pic>
      <p:pic>
        <p:nvPicPr>
          <p:cNvPr id="10" name="Graphic 9" descr="Man with solid fill">
            <a:extLst>
              <a:ext uri="{FF2B5EF4-FFF2-40B4-BE49-F238E27FC236}">
                <a16:creationId xmlns:a16="http://schemas.microsoft.com/office/drawing/2014/main" id="{93E84AA6-4D87-3334-E8A6-DE73493883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9767" y="3449622"/>
            <a:ext cx="914400" cy="914400"/>
          </a:xfrm>
          <a:prstGeom prst="rect">
            <a:avLst/>
          </a:prstGeom>
        </p:spPr>
      </p:pic>
      <p:pic>
        <p:nvPicPr>
          <p:cNvPr id="11" name="Graphic 10" descr="Man with solid fill">
            <a:extLst>
              <a:ext uri="{FF2B5EF4-FFF2-40B4-BE49-F238E27FC236}">
                <a16:creationId xmlns:a16="http://schemas.microsoft.com/office/drawing/2014/main" id="{4EC253A1-8A19-558D-6BF1-77F5600698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2567" y="3449622"/>
            <a:ext cx="914400" cy="914400"/>
          </a:xfrm>
          <a:prstGeom prst="rect">
            <a:avLst/>
          </a:prstGeom>
        </p:spPr>
      </p:pic>
    </p:spTree>
    <p:extLst>
      <p:ext uri="{BB962C8B-B14F-4D97-AF65-F5344CB8AC3E}">
        <p14:creationId xmlns:p14="http://schemas.microsoft.com/office/powerpoint/2010/main" val="4174559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5C5F06-731E-5668-7CD7-DA6A01EC8F09}"/>
              </a:ext>
            </a:extLst>
          </p:cNvPr>
          <p:cNvSpPr>
            <a:spLocks noGrp="1"/>
          </p:cNvSpPr>
          <p:nvPr>
            <p:ph type="title"/>
          </p:nvPr>
        </p:nvSpPr>
        <p:spPr>
          <a:xfrm>
            <a:off x="389555" y="626326"/>
            <a:ext cx="10515600" cy="994299"/>
          </a:xfrm>
        </p:spPr>
        <p:txBody>
          <a:bodyPr/>
          <a:lstStyle/>
          <a:p>
            <a:r>
              <a:rPr lang="en-GB" sz="3600" dirty="0"/>
              <a:t>% 7-day CO-validated quits at each follow up</a:t>
            </a:r>
          </a:p>
        </p:txBody>
      </p:sp>
      <p:graphicFrame>
        <p:nvGraphicFramePr>
          <p:cNvPr id="6" name="Chart 5">
            <a:extLst>
              <a:ext uri="{FF2B5EF4-FFF2-40B4-BE49-F238E27FC236}">
                <a16:creationId xmlns:a16="http://schemas.microsoft.com/office/drawing/2014/main" id="{73718FF7-E04B-3523-48AB-624188D33E54}"/>
              </a:ext>
            </a:extLst>
          </p:cNvPr>
          <p:cNvGraphicFramePr/>
          <p:nvPr/>
        </p:nvGraphicFramePr>
        <p:xfrm>
          <a:off x="599090" y="2002220"/>
          <a:ext cx="7104993" cy="4561782"/>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oup 14">
            <a:extLst>
              <a:ext uri="{FF2B5EF4-FFF2-40B4-BE49-F238E27FC236}">
                <a16:creationId xmlns:a16="http://schemas.microsoft.com/office/drawing/2014/main" id="{CFC1A8AE-279C-5BEA-C010-68E26321CEC3}"/>
              </a:ext>
            </a:extLst>
          </p:cNvPr>
          <p:cNvGrpSpPr/>
          <p:nvPr/>
        </p:nvGrpSpPr>
        <p:grpSpPr>
          <a:xfrm>
            <a:off x="6096000" y="2044407"/>
            <a:ext cx="641131" cy="2291256"/>
            <a:chOff x="6096000" y="2044407"/>
            <a:chExt cx="641131" cy="2291256"/>
          </a:xfrm>
        </p:grpSpPr>
        <p:cxnSp>
          <p:nvCxnSpPr>
            <p:cNvPr id="8" name="Straight Connector 7">
              <a:extLst>
                <a:ext uri="{FF2B5EF4-FFF2-40B4-BE49-F238E27FC236}">
                  <a16:creationId xmlns:a16="http://schemas.microsoft.com/office/drawing/2014/main" id="{90B61A3E-F4C8-EAF4-6EB3-6D98B952FD32}"/>
                </a:ext>
              </a:extLst>
            </p:cNvPr>
            <p:cNvCxnSpPr/>
            <p:nvPr/>
          </p:nvCxnSpPr>
          <p:spPr>
            <a:xfrm>
              <a:off x="6096000" y="2044407"/>
              <a:ext cx="641131" cy="0"/>
            </a:xfrm>
            <a:prstGeom prst="line">
              <a:avLst/>
            </a:prstGeom>
          </p:spPr>
          <p:style>
            <a:lnRef idx="1">
              <a:schemeClr val="dk1"/>
            </a:lnRef>
            <a:fillRef idx="0">
              <a:schemeClr val="dk1"/>
            </a:fillRef>
            <a:effectRef idx="0">
              <a:schemeClr val="dk1"/>
            </a:effectRef>
            <a:fontRef idx="minor">
              <a:schemeClr val="tx1"/>
            </a:fontRef>
          </p:style>
        </p:cxnSp>
        <p:grpSp>
          <p:nvGrpSpPr>
            <p:cNvPr id="14" name="Group 13">
              <a:extLst>
                <a:ext uri="{FF2B5EF4-FFF2-40B4-BE49-F238E27FC236}">
                  <a16:creationId xmlns:a16="http://schemas.microsoft.com/office/drawing/2014/main" id="{3A2A12D3-6B1B-9BEF-F7AF-EB9E156EDF2C}"/>
                </a:ext>
              </a:extLst>
            </p:cNvPr>
            <p:cNvGrpSpPr/>
            <p:nvPr/>
          </p:nvGrpSpPr>
          <p:grpSpPr>
            <a:xfrm>
              <a:off x="6096000" y="2044407"/>
              <a:ext cx="641131" cy="2291256"/>
              <a:chOff x="6096000" y="1902372"/>
              <a:chExt cx="641131" cy="2291256"/>
            </a:xfrm>
          </p:grpSpPr>
          <p:cxnSp>
            <p:nvCxnSpPr>
              <p:cNvPr id="10" name="Straight Connector 9">
                <a:extLst>
                  <a:ext uri="{FF2B5EF4-FFF2-40B4-BE49-F238E27FC236}">
                    <a16:creationId xmlns:a16="http://schemas.microsoft.com/office/drawing/2014/main" id="{72108DD1-185D-B239-9AE0-62F1633627B9}"/>
                  </a:ext>
                </a:extLst>
              </p:cNvPr>
              <p:cNvCxnSpPr/>
              <p:nvPr/>
            </p:nvCxnSpPr>
            <p:spPr>
              <a:xfrm>
                <a:off x="6096000" y="1902372"/>
                <a:ext cx="0" cy="220718"/>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E12FF38-1724-D5B4-4064-747B0FFCA51A}"/>
                  </a:ext>
                </a:extLst>
              </p:cNvPr>
              <p:cNvCxnSpPr/>
              <p:nvPr/>
            </p:nvCxnSpPr>
            <p:spPr>
              <a:xfrm>
                <a:off x="6737131" y="1902372"/>
                <a:ext cx="0" cy="2291256"/>
              </a:xfrm>
              <a:prstGeom prst="line">
                <a:avLst/>
              </a:prstGeom>
            </p:spPr>
            <p:style>
              <a:lnRef idx="1">
                <a:schemeClr val="dk1"/>
              </a:lnRef>
              <a:fillRef idx="0">
                <a:schemeClr val="dk1"/>
              </a:fillRef>
              <a:effectRef idx="0">
                <a:schemeClr val="dk1"/>
              </a:effectRef>
              <a:fontRef idx="minor">
                <a:schemeClr val="tx1"/>
              </a:fontRef>
            </p:style>
          </p:cxnSp>
        </p:grpSp>
      </p:grpSp>
      <p:pic>
        <p:nvPicPr>
          <p:cNvPr id="13" name="Picture 2" descr="Image result for no social media">
            <a:extLst>
              <a:ext uri="{FF2B5EF4-FFF2-40B4-BE49-F238E27FC236}">
                <a16:creationId xmlns:a16="http://schemas.microsoft.com/office/drawing/2014/main" id="{60B88B4B-5F31-79A7-044F-AE60383C6F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432"/>
          <a:stretch/>
        </p:blipFill>
        <p:spPr bwMode="auto">
          <a:xfrm>
            <a:off x="10356067" y="185493"/>
            <a:ext cx="1581150" cy="1604213"/>
          </a:xfrm>
          <a:prstGeom prst="rect">
            <a:avLst/>
          </a:prstGeom>
          <a:noFill/>
          <a:extLst>
            <a:ext uri="{909E8E84-426E-40DD-AFC4-6F175D3DCCD1}">
              <a14:hiddenFill xmlns:a14="http://schemas.microsoft.com/office/drawing/2010/main">
                <a:solidFill>
                  <a:srgbClr val="FFFFFF"/>
                </a:solidFill>
              </a14:hiddenFill>
            </a:ext>
          </a:extLst>
        </p:spPr>
      </p:pic>
      <p:sp>
        <p:nvSpPr>
          <p:cNvPr id="16" name="Star: 4 Points 15">
            <a:extLst>
              <a:ext uri="{FF2B5EF4-FFF2-40B4-BE49-F238E27FC236}">
                <a16:creationId xmlns:a16="http://schemas.microsoft.com/office/drawing/2014/main" id="{047E9BD8-269F-1B46-EFA6-8FD478DD5B87}"/>
              </a:ext>
            </a:extLst>
          </p:cNvPr>
          <p:cNvSpPr/>
          <p:nvPr/>
        </p:nvSpPr>
        <p:spPr>
          <a:xfrm>
            <a:off x="6306206" y="1747519"/>
            <a:ext cx="220717" cy="212514"/>
          </a:xfrm>
          <a:prstGeom prst="star4">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9BBB31A-609A-7345-8B9A-6D0F9D622004}"/>
              </a:ext>
            </a:extLst>
          </p:cNvPr>
          <p:cNvSpPr txBox="1"/>
          <p:nvPr/>
        </p:nvSpPr>
        <p:spPr>
          <a:xfrm>
            <a:off x="8392511" y="2088885"/>
            <a:ext cx="3384331" cy="1815882"/>
          </a:xfrm>
          <a:prstGeom prst="rect">
            <a:avLst/>
          </a:prstGeom>
          <a:noFill/>
        </p:spPr>
        <p:txBody>
          <a:bodyPr wrap="square" rtlCol="0">
            <a:spAutoFit/>
          </a:bodyPr>
          <a:lstStyle/>
          <a:p>
            <a:r>
              <a:rPr lang="en-GB" sz="2800" dirty="0"/>
              <a:t>7-day quit rates remain low but consistently higher in the EC group</a:t>
            </a:r>
          </a:p>
        </p:txBody>
      </p:sp>
      <p:sp>
        <p:nvSpPr>
          <p:cNvPr id="19" name="TextBox 18">
            <a:extLst>
              <a:ext uri="{FF2B5EF4-FFF2-40B4-BE49-F238E27FC236}">
                <a16:creationId xmlns:a16="http://schemas.microsoft.com/office/drawing/2014/main" id="{617D3A2C-FEE6-42EE-1865-5B858B07188F}"/>
              </a:ext>
            </a:extLst>
          </p:cNvPr>
          <p:cNvSpPr txBox="1"/>
          <p:nvPr/>
        </p:nvSpPr>
        <p:spPr>
          <a:xfrm>
            <a:off x="8502870" y="4352308"/>
            <a:ext cx="3237185" cy="1015663"/>
          </a:xfrm>
          <a:prstGeom prst="rect">
            <a:avLst/>
          </a:prstGeom>
          <a:noFill/>
        </p:spPr>
        <p:txBody>
          <a:bodyPr wrap="square" rtlCol="0">
            <a:spAutoFit/>
          </a:bodyPr>
          <a:lstStyle/>
          <a:p>
            <a:r>
              <a:rPr lang="en-GB" sz="2000" dirty="0"/>
              <a:t>Significant difference between groups: </a:t>
            </a:r>
            <a:r>
              <a:rPr lang="en-GB" sz="2000" dirty="0" err="1"/>
              <a:t>aRR</a:t>
            </a:r>
            <a:r>
              <a:rPr lang="en-GB" sz="2000" dirty="0"/>
              <a:t> = 2.96; 95%CI: 1.05-8.32</a:t>
            </a:r>
          </a:p>
        </p:txBody>
      </p:sp>
      <p:sp>
        <p:nvSpPr>
          <p:cNvPr id="20" name="Star: 4 Points 19">
            <a:extLst>
              <a:ext uri="{FF2B5EF4-FFF2-40B4-BE49-F238E27FC236}">
                <a16:creationId xmlns:a16="http://schemas.microsoft.com/office/drawing/2014/main" id="{BC8B96CC-08B6-098D-429C-5444F314C58E}"/>
              </a:ext>
            </a:extLst>
          </p:cNvPr>
          <p:cNvSpPr/>
          <p:nvPr/>
        </p:nvSpPr>
        <p:spPr>
          <a:xfrm>
            <a:off x="8297919" y="4450857"/>
            <a:ext cx="220717" cy="212514"/>
          </a:xfrm>
          <a:prstGeom prst="star4">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9729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4E9E-6C9C-611B-4467-BFE97F3373B4}"/>
            </a:ext>
          </a:extLst>
        </p:cNvPr>
        <p:cNvGrpSpPr/>
        <p:nvPr/>
      </p:nvGrpSpPr>
      <p:grpSpPr>
        <a:xfrm>
          <a:off x="0" y="0"/>
          <a:ext cx="0" cy="0"/>
          <a:chOff x="0" y="0"/>
          <a:chExt cx="0" cy="0"/>
        </a:xfrm>
      </p:grpSpPr>
      <p:pic>
        <p:nvPicPr>
          <p:cNvPr id="13" name="Picture 2" descr="Image result for no social media">
            <a:extLst>
              <a:ext uri="{FF2B5EF4-FFF2-40B4-BE49-F238E27FC236}">
                <a16:creationId xmlns:a16="http://schemas.microsoft.com/office/drawing/2014/main" id="{6AE44FE0-858C-C24A-B5D0-FEAB182EC3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32"/>
          <a:stretch/>
        </p:blipFill>
        <p:spPr bwMode="auto">
          <a:xfrm>
            <a:off x="10408199" y="235382"/>
            <a:ext cx="1581150" cy="160421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85E425E-4A07-8E35-2CE4-896CAE424839}"/>
              </a:ext>
            </a:extLst>
          </p:cNvPr>
          <p:cNvSpPr>
            <a:spLocks noGrp="1"/>
          </p:cNvSpPr>
          <p:nvPr>
            <p:ph type="title"/>
          </p:nvPr>
        </p:nvSpPr>
        <p:spPr>
          <a:xfrm>
            <a:off x="430925" y="457550"/>
            <a:ext cx="10515600" cy="994299"/>
          </a:xfrm>
        </p:spPr>
        <p:txBody>
          <a:bodyPr/>
          <a:lstStyle/>
          <a:p>
            <a:r>
              <a:rPr lang="en-GB" sz="3600" dirty="0"/>
              <a:t>% reporting </a:t>
            </a:r>
            <a:r>
              <a:rPr lang="en-GB" sz="3600" u="sng" dirty="0"/>
              <a:t>at least</a:t>
            </a:r>
            <a:r>
              <a:rPr lang="en-GB" sz="3600" dirty="0"/>
              <a:t> 50% reduction in smoking at each follow up</a:t>
            </a:r>
          </a:p>
        </p:txBody>
      </p:sp>
      <p:graphicFrame>
        <p:nvGraphicFramePr>
          <p:cNvPr id="6" name="Chart 5">
            <a:extLst>
              <a:ext uri="{FF2B5EF4-FFF2-40B4-BE49-F238E27FC236}">
                <a16:creationId xmlns:a16="http://schemas.microsoft.com/office/drawing/2014/main" id="{74151CD9-D1A2-272B-BE7B-238657F26CBD}"/>
              </a:ext>
            </a:extLst>
          </p:cNvPr>
          <p:cNvGraphicFramePr/>
          <p:nvPr/>
        </p:nvGraphicFramePr>
        <p:xfrm>
          <a:off x="625364" y="2052109"/>
          <a:ext cx="7104993" cy="4561782"/>
        </p:xfrm>
        <a:graphic>
          <a:graphicData uri="http://schemas.openxmlformats.org/drawingml/2006/chart">
            <c:chart xmlns:c="http://schemas.openxmlformats.org/drawingml/2006/chart" xmlns:r="http://schemas.openxmlformats.org/officeDocument/2006/relationships" r:id="rId4"/>
          </a:graphicData>
        </a:graphic>
      </p:graphicFrame>
      <p:sp>
        <p:nvSpPr>
          <p:cNvPr id="16" name="Star: 4 Points 15">
            <a:extLst>
              <a:ext uri="{FF2B5EF4-FFF2-40B4-BE49-F238E27FC236}">
                <a16:creationId xmlns:a16="http://schemas.microsoft.com/office/drawing/2014/main" id="{4CD10EDB-30FE-191A-E0BA-7B5039D1755A}"/>
              </a:ext>
            </a:extLst>
          </p:cNvPr>
          <p:cNvSpPr/>
          <p:nvPr/>
        </p:nvSpPr>
        <p:spPr>
          <a:xfrm>
            <a:off x="6356460" y="2083786"/>
            <a:ext cx="220717" cy="212514"/>
          </a:xfrm>
          <a:prstGeom prst="star4">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7A560FD-2D90-D4A0-CD67-BD581867AA9E}"/>
              </a:ext>
            </a:extLst>
          </p:cNvPr>
          <p:cNvSpPr txBox="1"/>
          <p:nvPr/>
        </p:nvSpPr>
        <p:spPr>
          <a:xfrm>
            <a:off x="8297919" y="2209581"/>
            <a:ext cx="3384331" cy="1384995"/>
          </a:xfrm>
          <a:prstGeom prst="rect">
            <a:avLst/>
          </a:prstGeom>
          <a:noFill/>
        </p:spPr>
        <p:txBody>
          <a:bodyPr wrap="square" rtlCol="0">
            <a:spAutoFit/>
          </a:bodyPr>
          <a:lstStyle/>
          <a:p>
            <a:r>
              <a:rPr lang="en-GB" sz="2800" dirty="0"/>
              <a:t>Smoking reduction was consistently higher in EC group</a:t>
            </a:r>
          </a:p>
        </p:txBody>
      </p:sp>
      <p:sp>
        <p:nvSpPr>
          <p:cNvPr id="19" name="TextBox 18">
            <a:extLst>
              <a:ext uri="{FF2B5EF4-FFF2-40B4-BE49-F238E27FC236}">
                <a16:creationId xmlns:a16="http://schemas.microsoft.com/office/drawing/2014/main" id="{591E0536-197D-8895-E702-8CE18057B7C2}"/>
              </a:ext>
            </a:extLst>
          </p:cNvPr>
          <p:cNvSpPr txBox="1"/>
          <p:nvPr/>
        </p:nvSpPr>
        <p:spPr>
          <a:xfrm>
            <a:off x="8221717" y="4525951"/>
            <a:ext cx="3767632" cy="830997"/>
          </a:xfrm>
          <a:prstGeom prst="rect">
            <a:avLst/>
          </a:prstGeom>
          <a:noFill/>
        </p:spPr>
        <p:txBody>
          <a:bodyPr wrap="square" rtlCol="0">
            <a:spAutoFit/>
          </a:bodyPr>
          <a:lstStyle/>
          <a:p>
            <a:r>
              <a:rPr lang="en-GB" sz="1600" dirty="0"/>
              <a:t>4-week: </a:t>
            </a:r>
            <a:r>
              <a:rPr lang="en-GB" sz="1600" dirty="0" err="1"/>
              <a:t>aRR</a:t>
            </a:r>
            <a:r>
              <a:rPr lang="en-GB" sz="1600" dirty="0"/>
              <a:t>=2.46; 95%CI:1.75-3.46</a:t>
            </a:r>
          </a:p>
          <a:p>
            <a:r>
              <a:rPr lang="en-GB" sz="1600" dirty="0"/>
              <a:t>12-week: </a:t>
            </a:r>
            <a:r>
              <a:rPr lang="en-GB" sz="1600" dirty="0" err="1"/>
              <a:t>aRR</a:t>
            </a:r>
            <a:r>
              <a:rPr lang="en-GB" sz="1600" dirty="0"/>
              <a:t>=2.31; 95%CI:1.62-3.30</a:t>
            </a:r>
          </a:p>
          <a:p>
            <a:r>
              <a:rPr lang="en-GB" sz="1600" dirty="0"/>
              <a:t>24-week: </a:t>
            </a:r>
            <a:r>
              <a:rPr lang="en-GB" sz="1600" dirty="0" err="1"/>
              <a:t>aRR</a:t>
            </a:r>
            <a:r>
              <a:rPr lang="en-GB" sz="1600" dirty="0"/>
              <a:t>=2.06; 95%CI:1.45-2.94</a:t>
            </a:r>
          </a:p>
        </p:txBody>
      </p:sp>
      <p:sp>
        <p:nvSpPr>
          <p:cNvPr id="20" name="Star: 4 Points 19">
            <a:extLst>
              <a:ext uri="{FF2B5EF4-FFF2-40B4-BE49-F238E27FC236}">
                <a16:creationId xmlns:a16="http://schemas.microsoft.com/office/drawing/2014/main" id="{7F0C561E-A97B-91B1-177F-5D59B86086CE}"/>
              </a:ext>
            </a:extLst>
          </p:cNvPr>
          <p:cNvSpPr/>
          <p:nvPr/>
        </p:nvSpPr>
        <p:spPr>
          <a:xfrm>
            <a:off x="8001000" y="4603965"/>
            <a:ext cx="220717" cy="212514"/>
          </a:xfrm>
          <a:prstGeom prst="star4">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C0C02561-D457-6FB9-D382-3F3C667A1AB8}"/>
              </a:ext>
            </a:extLst>
          </p:cNvPr>
          <p:cNvGrpSpPr/>
          <p:nvPr/>
        </p:nvGrpSpPr>
        <p:grpSpPr>
          <a:xfrm>
            <a:off x="3972908" y="2297377"/>
            <a:ext cx="630621" cy="1826391"/>
            <a:chOff x="3972910" y="2209581"/>
            <a:chExt cx="630621" cy="1826391"/>
          </a:xfrm>
        </p:grpSpPr>
        <p:cxnSp>
          <p:nvCxnSpPr>
            <p:cNvPr id="4" name="Straight Connector 3">
              <a:extLst>
                <a:ext uri="{FF2B5EF4-FFF2-40B4-BE49-F238E27FC236}">
                  <a16:creationId xmlns:a16="http://schemas.microsoft.com/office/drawing/2014/main" id="{7755D17B-6412-4AB5-C35B-B4895C9F242B}"/>
                </a:ext>
              </a:extLst>
            </p:cNvPr>
            <p:cNvCxnSpPr/>
            <p:nvPr/>
          </p:nvCxnSpPr>
          <p:spPr>
            <a:xfrm flipV="1">
              <a:off x="3972910" y="2209581"/>
              <a:ext cx="0" cy="323412"/>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B5D5EA2-739A-F3F6-69E3-3542E4740EAC}"/>
                </a:ext>
              </a:extLst>
            </p:cNvPr>
            <p:cNvCxnSpPr/>
            <p:nvPr/>
          </p:nvCxnSpPr>
          <p:spPr>
            <a:xfrm flipV="1">
              <a:off x="4603531" y="2209581"/>
              <a:ext cx="0" cy="1826391"/>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CA1845FE-4701-737D-1FA3-91150649E68B}"/>
                </a:ext>
              </a:extLst>
            </p:cNvPr>
            <p:cNvCxnSpPr/>
            <p:nvPr/>
          </p:nvCxnSpPr>
          <p:spPr>
            <a:xfrm>
              <a:off x="3972910" y="2209581"/>
              <a:ext cx="630621" cy="0"/>
            </a:xfrm>
            <a:prstGeom prst="line">
              <a:avLst/>
            </a:prstGeom>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3B73DEF8-687A-DBDC-BDF9-130ED3C0338B}"/>
              </a:ext>
            </a:extLst>
          </p:cNvPr>
          <p:cNvGrpSpPr/>
          <p:nvPr/>
        </p:nvGrpSpPr>
        <p:grpSpPr>
          <a:xfrm>
            <a:off x="6151509" y="2421859"/>
            <a:ext cx="630621" cy="1826391"/>
            <a:chOff x="3972910" y="2209581"/>
            <a:chExt cx="630621" cy="1826391"/>
          </a:xfrm>
        </p:grpSpPr>
        <p:cxnSp>
          <p:nvCxnSpPr>
            <p:cNvPr id="22" name="Straight Connector 21">
              <a:extLst>
                <a:ext uri="{FF2B5EF4-FFF2-40B4-BE49-F238E27FC236}">
                  <a16:creationId xmlns:a16="http://schemas.microsoft.com/office/drawing/2014/main" id="{BD729E03-0879-AB85-C5E8-286D1DF4FAAB}"/>
                </a:ext>
              </a:extLst>
            </p:cNvPr>
            <p:cNvCxnSpPr/>
            <p:nvPr/>
          </p:nvCxnSpPr>
          <p:spPr>
            <a:xfrm flipV="1">
              <a:off x="3972910" y="2209581"/>
              <a:ext cx="0" cy="323412"/>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7F7ECFD4-324F-5343-B17E-D3DA90F7919D}"/>
                </a:ext>
              </a:extLst>
            </p:cNvPr>
            <p:cNvCxnSpPr/>
            <p:nvPr/>
          </p:nvCxnSpPr>
          <p:spPr>
            <a:xfrm flipV="1">
              <a:off x="4603531" y="2209581"/>
              <a:ext cx="0" cy="1826391"/>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F47B9984-65E2-8254-9D35-576C2DCCB791}"/>
                </a:ext>
              </a:extLst>
            </p:cNvPr>
            <p:cNvCxnSpPr/>
            <p:nvPr/>
          </p:nvCxnSpPr>
          <p:spPr>
            <a:xfrm>
              <a:off x="3972910" y="2209581"/>
              <a:ext cx="630621" cy="0"/>
            </a:xfrm>
            <a:prstGeom prst="line">
              <a:avLst/>
            </a:prstGeom>
          </p:spPr>
          <p:style>
            <a:lnRef idx="1">
              <a:schemeClr val="dk1"/>
            </a:lnRef>
            <a:fillRef idx="0">
              <a:schemeClr val="dk1"/>
            </a:fillRef>
            <a:effectRef idx="0">
              <a:schemeClr val="dk1"/>
            </a:effectRef>
            <a:fontRef idx="minor">
              <a:schemeClr val="tx1"/>
            </a:fontRef>
          </p:style>
        </p:cxnSp>
      </p:grpSp>
      <p:grpSp>
        <p:nvGrpSpPr>
          <p:cNvPr id="25" name="Group 24">
            <a:extLst>
              <a:ext uri="{FF2B5EF4-FFF2-40B4-BE49-F238E27FC236}">
                <a16:creationId xmlns:a16="http://schemas.microsoft.com/office/drawing/2014/main" id="{21BB5BC3-7203-990A-98BF-6B4D90FF1872}"/>
              </a:ext>
            </a:extLst>
          </p:cNvPr>
          <p:cNvGrpSpPr/>
          <p:nvPr/>
        </p:nvGrpSpPr>
        <p:grpSpPr>
          <a:xfrm>
            <a:off x="1794307" y="2013505"/>
            <a:ext cx="630621" cy="1826391"/>
            <a:chOff x="3972910" y="2209581"/>
            <a:chExt cx="630621" cy="1826391"/>
          </a:xfrm>
        </p:grpSpPr>
        <p:cxnSp>
          <p:nvCxnSpPr>
            <p:cNvPr id="26" name="Straight Connector 25">
              <a:extLst>
                <a:ext uri="{FF2B5EF4-FFF2-40B4-BE49-F238E27FC236}">
                  <a16:creationId xmlns:a16="http://schemas.microsoft.com/office/drawing/2014/main" id="{2A1E0F3E-87B4-676D-B07D-92DE28628C59}"/>
                </a:ext>
              </a:extLst>
            </p:cNvPr>
            <p:cNvCxnSpPr>
              <a:cxnSpLocks/>
            </p:cNvCxnSpPr>
            <p:nvPr/>
          </p:nvCxnSpPr>
          <p:spPr>
            <a:xfrm flipV="1">
              <a:off x="3972910" y="2209581"/>
              <a:ext cx="0" cy="323412"/>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10B977B-0FF5-0CE2-3FCE-80EC3B20D66C}"/>
                </a:ext>
              </a:extLst>
            </p:cNvPr>
            <p:cNvCxnSpPr>
              <a:cxnSpLocks/>
            </p:cNvCxnSpPr>
            <p:nvPr/>
          </p:nvCxnSpPr>
          <p:spPr>
            <a:xfrm flipV="1">
              <a:off x="4603531" y="2209581"/>
              <a:ext cx="0" cy="1826391"/>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30043EA7-3A1A-8A68-3A25-96129B35171E}"/>
                </a:ext>
              </a:extLst>
            </p:cNvPr>
            <p:cNvCxnSpPr>
              <a:cxnSpLocks/>
            </p:cNvCxnSpPr>
            <p:nvPr/>
          </p:nvCxnSpPr>
          <p:spPr>
            <a:xfrm>
              <a:off x="3972910" y="2209581"/>
              <a:ext cx="630621" cy="0"/>
            </a:xfrm>
            <a:prstGeom prst="line">
              <a:avLst/>
            </a:prstGeom>
          </p:spPr>
          <p:style>
            <a:lnRef idx="1">
              <a:schemeClr val="dk1"/>
            </a:lnRef>
            <a:fillRef idx="0">
              <a:schemeClr val="dk1"/>
            </a:fillRef>
            <a:effectRef idx="0">
              <a:schemeClr val="dk1"/>
            </a:effectRef>
            <a:fontRef idx="minor">
              <a:schemeClr val="tx1"/>
            </a:fontRef>
          </p:style>
        </p:cxnSp>
      </p:grpSp>
      <p:sp>
        <p:nvSpPr>
          <p:cNvPr id="33" name="Star: 4 Points 32">
            <a:extLst>
              <a:ext uri="{FF2B5EF4-FFF2-40B4-BE49-F238E27FC236}">
                <a16:creationId xmlns:a16="http://schemas.microsoft.com/office/drawing/2014/main" id="{1C4C0F3B-ABA1-9C57-DB99-D6D437066EC4}"/>
              </a:ext>
            </a:extLst>
          </p:cNvPr>
          <p:cNvSpPr/>
          <p:nvPr/>
        </p:nvSpPr>
        <p:spPr>
          <a:xfrm>
            <a:off x="4177860" y="1945852"/>
            <a:ext cx="220717" cy="212514"/>
          </a:xfrm>
          <a:prstGeom prst="star4">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tar: 4 Points 33">
            <a:extLst>
              <a:ext uri="{FF2B5EF4-FFF2-40B4-BE49-F238E27FC236}">
                <a16:creationId xmlns:a16="http://schemas.microsoft.com/office/drawing/2014/main" id="{A5218B8F-7C7D-BE94-E8E1-1B6CAA3C98D7}"/>
              </a:ext>
            </a:extLst>
          </p:cNvPr>
          <p:cNvSpPr/>
          <p:nvPr/>
        </p:nvSpPr>
        <p:spPr>
          <a:xfrm>
            <a:off x="1999258" y="1733338"/>
            <a:ext cx="220717" cy="212514"/>
          </a:xfrm>
          <a:prstGeom prst="star4">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41229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no social media">
            <a:extLst>
              <a:ext uri="{FF2B5EF4-FFF2-40B4-BE49-F238E27FC236}">
                <a16:creationId xmlns:a16="http://schemas.microsoft.com/office/drawing/2014/main" id="{B214E5FB-88C1-1283-1BC0-BAD77998F5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86" r="14951" b="6432"/>
          <a:stretch/>
        </p:blipFill>
        <p:spPr bwMode="auto">
          <a:xfrm>
            <a:off x="10547054" y="220221"/>
            <a:ext cx="1344754" cy="14552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42750A5-8ECF-D8DD-666D-53C0D575CD66}"/>
              </a:ext>
            </a:extLst>
          </p:cNvPr>
          <p:cNvSpPr/>
          <p:nvPr/>
        </p:nvSpPr>
        <p:spPr>
          <a:xfrm>
            <a:off x="9773587" y="5546361"/>
            <a:ext cx="1993692" cy="8544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5509AE8-C4A3-46AA-7651-A19474BB5A65}"/>
              </a:ext>
            </a:extLst>
          </p:cNvPr>
          <p:cNvSpPr>
            <a:spLocks noGrp="1"/>
          </p:cNvSpPr>
          <p:nvPr>
            <p:ph type="title"/>
          </p:nvPr>
        </p:nvSpPr>
        <p:spPr>
          <a:xfrm>
            <a:off x="405695" y="675126"/>
            <a:ext cx="9367892" cy="994299"/>
          </a:xfrm>
        </p:spPr>
        <p:txBody>
          <a:bodyPr/>
          <a:lstStyle/>
          <a:p>
            <a:r>
              <a:rPr lang="en-GB" sz="4000" dirty="0"/>
              <a:t>Risky Smoking Practices </a:t>
            </a:r>
          </a:p>
        </p:txBody>
      </p:sp>
      <p:sp>
        <p:nvSpPr>
          <p:cNvPr id="8" name="Rectangle: Rounded Corners 7">
            <a:extLst>
              <a:ext uri="{FF2B5EF4-FFF2-40B4-BE49-F238E27FC236}">
                <a16:creationId xmlns:a16="http://schemas.microsoft.com/office/drawing/2014/main" id="{E7449256-9D45-DE60-BBB5-0816C12B0070}"/>
              </a:ext>
            </a:extLst>
          </p:cNvPr>
          <p:cNvSpPr/>
          <p:nvPr/>
        </p:nvSpPr>
        <p:spPr>
          <a:xfrm>
            <a:off x="1208868" y="4710414"/>
            <a:ext cx="9338186" cy="1323863"/>
          </a:xfrm>
          <a:prstGeom prst="roundRect">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a:latin typeface="Arial" panose="020B0604020202020204" pitchFamily="34" charset="0"/>
                <a:cs typeface="Arial" panose="020B0604020202020204" pitchFamily="34" charset="0"/>
              </a:rPr>
              <a:t>Most common - sharing cigarettes ‘going twos’</a:t>
            </a:r>
          </a:p>
        </p:txBody>
      </p:sp>
      <p:sp>
        <p:nvSpPr>
          <p:cNvPr id="10" name="Rectangle: Rounded Corners 9">
            <a:extLst>
              <a:ext uri="{FF2B5EF4-FFF2-40B4-BE49-F238E27FC236}">
                <a16:creationId xmlns:a16="http://schemas.microsoft.com/office/drawing/2014/main" id="{23687292-72C2-CA4A-EF7D-F424DC73256D}"/>
              </a:ext>
            </a:extLst>
          </p:cNvPr>
          <p:cNvSpPr/>
          <p:nvPr/>
        </p:nvSpPr>
        <p:spPr>
          <a:xfrm>
            <a:off x="1208868" y="3202668"/>
            <a:ext cx="9338186" cy="1323863"/>
          </a:xfrm>
          <a:prstGeom prst="roundRect">
            <a:avLst/>
          </a:prstGeom>
          <a:solidFill>
            <a:srgbClr val="9B35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a:latin typeface="Arial" panose="020B0604020202020204" pitchFamily="34" charset="0"/>
                <a:cs typeface="Arial" panose="020B0604020202020204" pitchFamily="34" charset="0"/>
              </a:rPr>
              <a:t>20 – 50% reported ‘any’ engagement in these at beginning of the study</a:t>
            </a:r>
          </a:p>
        </p:txBody>
      </p:sp>
      <p:sp>
        <p:nvSpPr>
          <p:cNvPr id="13" name="Rectangle: Rounded Corners 12">
            <a:extLst>
              <a:ext uri="{FF2B5EF4-FFF2-40B4-BE49-F238E27FC236}">
                <a16:creationId xmlns:a16="http://schemas.microsoft.com/office/drawing/2014/main" id="{78B81442-6271-341A-E502-5BFA54C8ABD4}"/>
              </a:ext>
            </a:extLst>
          </p:cNvPr>
          <p:cNvSpPr/>
          <p:nvPr/>
        </p:nvSpPr>
        <p:spPr>
          <a:xfrm>
            <a:off x="1208868" y="1774115"/>
            <a:ext cx="9338186" cy="1323863"/>
          </a:xfrm>
          <a:prstGeom prst="roundRect">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a:latin typeface="Arial" panose="020B0604020202020204" pitchFamily="34" charset="0"/>
                <a:cs typeface="Arial" panose="020B0604020202020204" pitchFamily="34" charset="0"/>
              </a:rPr>
              <a:t>Sharing cigarettes, smoking discarded cigarettes, asking strangers for cigarettes </a:t>
            </a:r>
          </a:p>
        </p:txBody>
      </p:sp>
    </p:spTree>
    <p:extLst>
      <p:ext uri="{BB962C8B-B14F-4D97-AF65-F5344CB8AC3E}">
        <p14:creationId xmlns:p14="http://schemas.microsoft.com/office/powerpoint/2010/main" val="2547177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no social media">
            <a:extLst>
              <a:ext uri="{FF2B5EF4-FFF2-40B4-BE49-F238E27FC236}">
                <a16:creationId xmlns:a16="http://schemas.microsoft.com/office/drawing/2014/main" id="{B214E5FB-88C1-1283-1BC0-BAD77998F5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86" r="14951" b="6432"/>
          <a:stretch/>
        </p:blipFill>
        <p:spPr bwMode="auto">
          <a:xfrm>
            <a:off x="10547054" y="220221"/>
            <a:ext cx="1344754" cy="14552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42750A5-8ECF-D8DD-666D-53C0D575CD66}"/>
              </a:ext>
            </a:extLst>
          </p:cNvPr>
          <p:cNvSpPr/>
          <p:nvPr/>
        </p:nvSpPr>
        <p:spPr>
          <a:xfrm>
            <a:off x="9773587" y="5546361"/>
            <a:ext cx="1993692" cy="8544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Chart 4">
            <a:extLst>
              <a:ext uri="{FF2B5EF4-FFF2-40B4-BE49-F238E27FC236}">
                <a16:creationId xmlns:a16="http://schemas.microsoft.com/office/drawing/2014/main" id="{2BE33D48-73EE-F30A-7D5A-5CA0DC358F9A}"/>
              </a:ext>
            </a:extLst>
          </p:cNvPr>
          <p:cNvGraphicFramePr>
            <a:graphicFrameLocks/>
          </p:cNvGraphicFramePr>
          <p:nvPr/>
        </p:nvGraphicFramePr>
        <p:xfrm>
          <a:off x="5999747" y="313366"/>
          <a:ext cx="4674433" cy="3006005"/>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05509AE8-C4A3-46AA-7651-A19474BB5A65}"/>
              </a:ext>
            </a:extLst>
          </p:cNvPr>
          <p:cNvSpPr>
            <a:spLocks noGrp="1"/>
          </p:cNvSpPr>
          <p:nvPr>
            <p:ph type="title"/>
          </p:nvPr>
        </p:nvSpPr>
        <p:spPr>
          <a:xfrm>
            <a:off x="405695" y="579097"/>
            <a:ext cx="5140863" cy="994299"/>
          </a:xfrm>
        </p:spPr>
        <p:txBody>
          <a:bodyPr/>
          <a:lstStyle/>
          <a:p>
            <a:pPr algn="ctr"/>
            <a:r>
              <a:rPr lang="en-GB" sz="4000" dirty="0"/>
              <a:t>Risky Smoking Practices </a:t>
            </a:r>
          </a:p>
        </p:txBody>
      </p:sp>
      <p:graphicFrame>
        <p:nvGraphicFramePr>
          <p:cNvPr id="6" name="Chart 5">
            <a:extLst>
              <a:ext uri="{FF2B5EF4-FFF2-40B4-BE49-F238E27FC236}">
                <a16:creationId xmlns:a16="http://schemas.microsoft.com/office/drawing/2014/main" id="{1810BB80-2436-261B-4684-5A3038534752}"/>
              </a:ext>
            </a:extLst>
          </p:cNvPr>
          <p:cNvGraphicFramePr>
            <a:graphicFrameLocks/>
          </p:cNvGraphicFramePr>
          <p:nvPr/>
        </p:nvGraphicFramePr>
        <p:xfrm>
          <a:off x="641396" y="2217830"/>
          <a:ext cx="4669460" cy="3076871"/>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FF847CC0-5831-1AB9-18C4-818E2F8FE8FE}"/>
              </a:ext>
            </a:extLst>
          </p:cNvPr>
          <p:cNvSpPr txBox="1"/>
          <p:nvPr/>
        </p:nvSpPr>
        <p:spPr>
          <a:xfrm>
            <a:off x="405695" y="5939135"/>
            <a:ext cx="5140863" cy="461665"/>
          </a:xfrm>
          <a:prstGeom prst="rect">
            <a:avLst/>
          </a:prstGeom>
          <a:noFill/>
        </p:spPr>
        <p:txBody>
          <a:bodyPr wrap="square">
            <a:spAutoFit/>
          </a:bodyPr>
          <a:lstStyle/>
          <a:p>
            <a:pPr algn="ctr"/>
            <a:r>
              <a:rPr lang="en-GB" sz="2400" dirty="0">
                <a:latin typeface="Aptos" panose="020B0004020202020204" pitchFamily="34" charset="0"/>
                <a:cs typeface="Times New Roman" panose="02020603050405020304" pitchFamily="18" charset="0"/>
              </a:rPr>
              <a:t>(Y axes = % reporting any)</a:t>
            </a:r>
            <a:endParaRPr lang="en-GB" sz="2400" dirty="0"/>
          </a:p>
        </p:txBody>
      </p:sp>
      <p:cxnSp>
        <p:nvCxnSpPr>
          <p:cNvPr id="11" name="Straight Arrow Connector 10">
            <a:extLst>
              <a:ext uri="{FF2B5EF4-FFF2-40B4-BE49-F238E27FC236}">
                <a16:creationId xmlns:a16="http://schemas.microsoft.com/office/drawing/2014/main" id="{E56EB118-890C-F3C6-8F70-DD14D6964AE4}"/>
              </a:ext>
            </a:extLst>
          </p:cNvPr>
          <p:cNvCxnSpPr/>
          <p:nvPr/>
        </p:nvCxnSpPr>
        <p:spPr>
          <a:xfrm>
            <a:off x="1762925" y="3595627"/>
            <a:ext cx="2594918" cy="321276"/>
          </a:xfrm>
          <a:prstGeom prst="straightConnector1">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15420390-DABE-118D-D992-81E7853BE180}"/>
              </a:ext>
            </a:extLst>
          </p:cNvPr>
          <p:cNvCxnSpPr/>
          <p:nvPr/>
        </p:nvCxnSpPr>
        <p:spPr>
          <a:xfrm>
            <a:off x="7189575" y="1188213"/>
            <a:ext cx="2594918" cy="321276"/>
          </a:xfrm>
          <a:prstGeom prst="straightConnector1">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aphicFrame>
        <p:nvGraphicFramePr>
          <p:cNvPr id="7" name="Chart 6">
            <a:extLst>
              <a:ext uri="{FF2B5EF4-FFF2-40B4-BE49-F238E27FC236}">
                <a16:creationId xmlns:a16="http://schemas.microsoft.com/office/drawing/2014/main" id="{B495EEA1-18EB-6516-ED8E-D648F9080530}"/>
              </a:ext>
            </a:extLst>
          </p:cNvPr>
          <p:cNvGraphicFramePr>
            <a:graphicFrameLocks/>
          </p:cNvGraphicFramePr>
          <p:nvPr/>
        </p:nvGraphicFramePr>
        <p:xfrm>
          <a:off x="6018298" y="3444917"/>
          <a:ext cx="4655882" cy="300600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83225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09AE8-C4A3-46AA-7651-A19474BB5A65}"/>
              </a:ext>
            </a:extLst>
          </p:cNvPr>
          <p:cNvSpPr>
            <a:spLocks noGrp="1"/>
          </p:cNvSpPr>
          <p:nvPr>
            <p:ph type="title"/>
          </p:nvPr>
        </p:nvSpPr>
        <p:spPr>
          <a:xfrm>
            <a:off x="416949" y="433433"/>
            <a:ext cx="10211294" cy="1179932"/>
          </a:xfrm>
        </p:spPr>
        <p:txBody>
          <a:bodyPr/>
          <a:lstStyle/>
          <a:p>
            <a:r>
              <a:rPr lang="en-GB" sz="4000" dirty="0"/>
              <a:t>Costs (per participant)</a:t>
            </a:r>
          </a:p>
        </p:txBody>
      </p:sp>
      <p:pic>
        <p:nvPicPr>
          <p:cNvPr id="4" name="Picture 2" descr="Image result for no social media">
            <a:extLst>
              <a:ext uri="{FF2B5EF4-FFF2-40B4-BE49-F238E27FC236}">
                <a16:creationId xmlns:a16="http://schemas.microsoft.com/office/drawing/2014/main" id="{890D6B43-E697-A191-378E-838D0DCEE6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32"/>
          <a:stretch/>
        </p:blipFill>
        <p:spPr bwMode="auto">
          <a:xfrm>
            <a:off x="10399754" y="185009"/>
            <a:ext cx="1581150" cy="16042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C30BDC0A-1C38-2994-5CF6-49ABD77DDE81}"/>
              </a:ext>
            </a:extLst>
          </p:cNvPr>
          <p:cNvGraphicFramePr>
            <a:graphicFrameLocks noGrp="1"/>
          </p:cNvGraphicFramePr>
          <p:nvPr>
            <p:extLst>
              <p:ext uri="{D42A27DB-BD31-4B8C-83A1-F6EECF244321}">
                <p14:modId xmlns:p14="http://schemas.microsoft.com/office/powerpoint/2010/main" val="2415209565"/>
              </p:ext>
            </p:extLst>
          </p:nvPr>
        </p:nvGraphicFramePr>
        <p:xfrm>
          <a:off x="499871" y="1404620"/>
          <a:ext cx="8356029" cy="5153856"/>
        </p:xfrm>
        <a:graphic>
          <a:graphicData uri="http://schemas.openxmlformats.org/drawingml/2006/table">
            <a:tbl>
              <a:tblPr firstRow="1" firstCol="1" bandRow="1">
                <a:tableStyleId>{5C22544A-7EE6-4342-B048-85BDC9FD1C3A}</a:tableStyleId>
              </a:tblPr>
              <a:tblGrid>
                <a:gridCol w="3801164">
                  <a:extLst>
                    <a:ext uri="{9D8B030D-6E8A-4147-A177-3AD203B41FA5}">
                      <a16:colId xmlns:a16="http://schemas.microsoft.com/office/drawing/2014/main" val="1588021217"/>
                    </a:ext>
                  </a:extLst>
                </a:gridCol>
                <a:gridCol w="2023209">
                  <a:extLst>
                    <a:ext uri="{9D8B030D-6E8A-4147-A177-3AD203B41FA5}">
                      <a16:colId xmlns:a16="http://schemas.microsoft.com/office/drawing/2014/main" val="891737757"/>
                    </a:ext>
                  </a:extLst>
                </a:gridCol>
                <a:gridCol w="2531656">
                  <a:extLst>
                    <a:ext uri="{9D8B030D-6E8A-4147-A177-3AD203B41FA5}">
                      <a16:colId xmlns:a16="http://schemas.microsoft.com/office/drawing/2014/main" val="3885199305"/>
                    </a:ext>
                  </a:extLst>
                </a:gridCol>
              </a:tblGrid>
              <a:tr h="642910">
                <a:tc>
                  <a:txBody>
                    <a:bodyPr/>
                    <a:lstStyle/>
                    <a:p>
                      <a:pPr>
                        <a:lnSpc>
                          <a:spcPct val="107000"/>
                        </a:lnSpc>
                        <a:spcAft>
                          <a:spcPts val="800"/>
                        </a:spcAft>
                      </a:pP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4"/>
                    </a:solidFill>
                  </a:tcPr>
                </a:tc>
                <a:tc>
                  <a:txBody>
                    <a:bodyPr/>
                    <a:lstStyle/>
                    <a:p>
                      <a:pPr algn="ctr">
                        <a:lnSpc>
                          <a:spcPct val="107000"/>
                        </a:lnSpc>
                        <a:spcAft>
                          <a:spcPts val="0"/>
                        </a:spcAft>
                      </a:pPr>
                      <a:r>
                        <a:rPr lang="en-GB" sz="2400" kern="100">
                          <a:effectLst/>
                        </a:rPr>
                        <a:t>EC</a:t>
                      </a:r>
                    </a:p>
                    <a:p>
                      <a:pPr algn="ctr">
                        <a:lnSpc>
                          <a:spcPct val="107000"/>
                        </a:lnSpc>
                        <a:spcAft>
                          <a:spcPts val="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 (SE)</a:t>
                      </a:r>
                    </a:p>
                  </a:txBody>
                  <a:tcPr marL="68580" marR="68580" marT="0" marB="0">
                    <a:solidFill>
                      <a:schemeClr val="accent4"/>
                    </a:solidFill>
                  </a:tcPr>
                </a:tc>
                <a:tc>
                  <a:txBody>
                    <a:bodyPr/>
                    <a:lstStyle/>
                    <a:p>
                      <a:pPr algn="ctr">
                        <a:lnSpc>
                          <a:spcPct val="107000"/>
                        </a:lnSpc>
                        <a:spcAft>
                          <a:spcPts val="0"/>
                        </a:spcAft>
                      </a:pPr>
                      <a:r>
                        <a:rPr lang="en-GB" sz="2400" kern="100">
                          <a:effectLst/>
                        </a:rPr>
                        <a:t>UC </a:t>
                      </a:r>
                    </a:p>
                    <a:p>
                      <a:pPr algn="ctr">
                        <a:lnSpc>
                          <a:spcPct val="107000"/>
                        </a:lnSpc>
                        <a:spcAft>
                          <a:spcPts val="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 (SE)</a:t>
                      </a:r>
                    </a:p>
                  </a:txBody>
                  <a:tcPr marL="68580" marR="68580" marT="0" marB="0">
                    <a:solidFill>
                      <a:schemeClr val="accent4"/>
                    </a:solidFill>
                  </a:tcPr>
                </a:tc>
                <a:extLst>
                  <a:ext uri="{0D108BD9-81ED-4DB2-BD59-A6C34878D82A}">
                    <a16:rowId xmlns:a16="http://schemas.microsoft.com/office/drawing/2014/main" val="3141096385"/>
                  </a:ext>
                </a:extLst>
              </a:tr>
              <a:tr h="315865">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Costs to deliver</a:t>
                      </a:r>
                    </a:p>
                  </a:txBody>
                  <a:tcPr marL="68580" marR="68580" marT="0" marB="0">
                    <a:solidFill>
                      <a:schemeClr val="accent4"/>
                    </a:solidFill>
                  </a:tcPr>
                </a:tc>
                <a:tc>
                  <a:txBody>
                    <a:bodyPr/>
                    <a:lstStyle/>
                    <a:p>
                      <a:pPr algn="ctr">
                        <a:lnSpc>
                          <a:spcPct val="107000"/>
                        </a:lnSpc>
                        <a:spcAft>
                          <a:spcPts val="800"/>
                        </a:spcAft>
                      </a:pP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FFE48F"/>
                    </a:solidFill>
                  </a:tcPr>
                </a:tc>
                <a:tc>
                  <a:txBody>
                    <a:bodyPr/>
                    <a:lstStyle/>
                    <a:p>
                      <a:pPr algn="ctr">
                        <a:lnSpc>
                          <a:spcPct val="107000"/>
                        </a:lnSpc>
                        <a:spcAft>
                          <a:spcPts val="800"/>
                        </a:spcAft>
                      </a:pP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FFE48F"/>
                    </a:solidFill>
                  </a:tcPr>
                </a:tc>
                <a:extLst>
                  <a:ext uri="{0D108BD9-81ED-4DB2-BD59-A6C34878D82A}">
                    <a16:rowId xmlns:a16="http://schemas.microsoft.com/office/drawing/2014/main" val="2280711464"/>
                  </a:ext>
                </a:extLst>
              </a:tr>
              <a:tr h="592747">
                <a:tc>
                  <a:txBody>
                    <a:bodyPr/>
                    <a:lstStyle/>
                    <a:p>
                      <a:pPr lvl="0">
                        <a:lnSpc>
                          <a:spcPct val="107000"/>
                        </a:lnSpc>
                        <a:spcAft>
                          <a:spcPts val="800"/>
                        </a:spcAft>
                      </a:pPr>
                      <a:r>
                        <a:rPr lang="en-GB" sz="2400" b="0" kern="100" dirty="0">
                          <a:effectLst/>
                          <a:latin typeface="Aptos" panose="020B0004020202020204" pitchFamily="34" charset="0"/>
                          <a:ea typeface="Aptos" panose="020B0004020202020204" pitchFamily="34" charset="0"/>
                          <a:cs typeface="Times New Roman" panose="02020603050405020304" pitchFamily="18" charset="0"/>
                        </a:rPr>
                        <a:t>Treatment costs</a:t>
                      </a:r>
                    </a:p>
                  </a:txBody>
                  <a:tcPr marL="68580" marR="68580" marT="0" marB="0">
                    <a:solidFill>
                      <a:schemeClr val="accent4"/>
                    </a:solidFill>
                  </a:tcPr>
                </a:tc>
                <a:tc>
                  <a:txBody>
                    <a:bodyPr/>
                    <a:lstStyle/>
                    <a:p>
                      <a:pPr algn="ct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£92 (£0)</a:t>
                      </a:r>
                    </a:p>
                  </a:txBody>
                  <a:tcPr marL="68580" marR="68580" marT="0" marB="0">
                    <a:solidFill>
                      <a:srgbClr val="FFE48F"/>
                    </a:solidFill>
                  </a:tcPr>
                </a:tc>
                <a:tc>
                  <a:txBody>
                    <a:bodyPr/>
                    <a:lstStyle/>
                    <a:p>
                      <a:pPr algn="ct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£50 ( £0)</a:t>
                      </a:r>
                    </a:p>
                  </a:txBody>
                  <a:tcPr marL="68580" marR="68580" marT="0" marB="0">
                    <a:solidFill>
                      <a:srgbClr val="FFE48F"/>
                    </a:solidFill>
                  </a:tcPr>
                </a:tc>
                <a:extLst>
                  <a:ext uri="{0D108BD9-81ED-4DB2-BD59-A6C34878D82A}">
                    <a16:rowId xmlns:a16="http://schemas.microsoft.com/office/drawing/2014/main" val="3717689076"/>
                  </a:ext>
                </a:extLst>
              </a:tr>
              <a:tr h="889348">
                <a:tc>
                  <a:txBody>
                    <a:bodyPr/>
                    <a:lstStyle/>
                    <a:p>
                      <a:pPr lvl="0" algn="l">
                        <a:lnSpc>
                          <a:spcPct val="107000"/>
                        </a:lnSpc>
                        <a:spcAft>
                          <a:spcPts val="800"/>
                        </a:spcAft>
                      </a:pPr>
                      <a:r>
                        <a:rPr lang="en-GB" sz="2400" b="0" kern="100" dirty="0">
                          <a:effectLst/>
                          <a:latin typeface="Aptos" panose="020B0004020202020204" pitchFamily="34" charset="0"/>
                          <a:ea typeface="Aptos" panose="020B0004020202020204" pitchFamily="34" charset="0"/>
                          <a:cs typeface="Times New Roman" panose="02020603050405020304" pitchFamily="18" charset="0"/>
                        </a:rPr>
                        <a:t>Smoking cessation costs</a:t>
                      </a:r>
                    </a:p>
                  </a:txBody>
                  <a:tcPr marL="68580" marR="68580" marT="0" marB="0">
                    <a:solidFill>
                      <a:schemeClr val="accent4"/>
                    </a:solidFill>
                  </a:tcPr>
                </a:tc>
                <a:tc>
                  <a:txBody>
                    <a:bodyPr/>
                    <a:lstStyle/>
                    <a:p>
                      <a:pPr algn="ct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£110 (£4)</a:t>
                      </a:r>
                    </a:p>
                  </a:txBody>
                  <a:tcPr marL="68580" marR="68580" marT="0" marB="0">
                    <a:solidFill>
                      <a:srgbClr val="FFE48F"/>
                    </a:solidFill>
                  </a:tcPr>
                </a:tc>
                <a:tc>
                  <a:txBody>
                    <a:bodyPr/>
                    <a:lstStyle/>
                    <a:p>
                      <a:pPr algn="ct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£87 (£8)</a:t>
                      </a:r>
                    </a:p>
                  </a:txBody>
                  <a:tcPr marL="68580" marR="68580" marT="0" marB="0">
                    <a:solidFill>
                      <a:srgbClr val="FFE48F"/>
                    </a:solidFill>
                  </a:tcPr>
                </a:tc>
                <a:extLst>
                  <a:ext uri="{0D108BD9-81ED-4DB2-BD59-A6C34878D82A}">
                    <a16:rowId xmlns:a16="http://schemas.microsoft.com/office/drawing/2014/main" val="2807731640"/>
                  </a:ext>
                </a:extLst>
              </a:tr>
              <a:tr h="108976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400" b="0" kern="100">
                          <a:effectLst/>
                          <a:latin typeface="Aptos" panose="020B0004020202020204" pitchFamily="34" charset="0"/>
                          <a:ea typeface="Aptos" panose="020B0004020202020204" pitchFamily="34" charset="0"/>
                          <a:cs typeface="Times New Roman" panose="02020603050405020304" pitchFamily="18" charset="0"/>
                        </a:rPr>
                        <a:t>Costs per quit</a:t>
                      </a:r>
                    </a:p>
                    <a:p>
                      <a:pPr lvl="0">
                        <a:lnSpc>
                          <a:spcPct val="107000"/>
                        </a:lnSpc>
                        <a:spcAft>
                          <a:spcPts val="0"/>
                        </a:spcAft>
                      </a:pPr>
                      <a:r>
                        <a:rPr lang="en-GB" sz="2400" b="0" kern="100">
                          <a:effectLst/>
                          <a:latin typeface="Aptos" panose="020B0004020202020204" pitchFamily="34" charset="0"/>
                          <a:ea typeface="Aptos" panose="020B0004020202020204" pitchFamily="34" charset="0"/>
                          <a:cs typeface="Times New Roman" panose="02020603050405020304" pitchFamily="18" charset="0"/>
                        </a:rPr>
                        <a:t> </a:t>
                      </a:r>
                      <a:r>
                        <a:rPr lang="en-GB" sz="2400" b="0" i="1" kern="100">
                          <a:effectLst/>
                          <a:latin typeface="Aptos" panose="020B0004020202020204" pitchFamily="34" charset="0"/>
                          <a:ea typeface="Aptos" panose="020B0004020202020204" pitchFamily="34" charset="0"/>
                          <a:cs typeface="Times New Roman" panose="02020603050405020304" pitchFamily="18" charset="0"/>
                        </a:rPr>
                        <a:t>(CO validated 24- weeks sustained abstinence)</a:t>
                      </a:r>
                    </a:p>
                  </a:txBody>
                  <a:tcPr marL="68580" marR="68580" marT="0" marB="0">
                    <a:solidFill>
                      <a:schemeClr val="accent4"/>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400" kern="100">
                          <a:effectLst/>
                          <a:latin typeface="Aptos" panose="020B0004020202020204" pitchFamily="34" charset="0"/>
                          <a:ea typeface="Aptos" panose="020B0004020202020204" pitchFamily="34" charset="0"/>
                          <a:cs typeface="Times New Roman" panose="02020603050405020304" pitchFamily="18" charset="0"/>
                        </a:rPr>
                        <a:t>£5,260 (£2,286)</a:t>
                      </a:r>
                    </a:p>
                    <a:p>
                      <a:pPr algn="ctr">
                        <a:lnSpc>
                          <a:spcPct val="107000"/>
                        </a:lnSpc>
                        <a:spcAft>
                          <a:spcPts val="800"/>
                        </a:spcAft>
                      </a:pP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FFE48F"/>
                    </a:solidFill>
                  </a:tcPr>
                </a:tc>
                <a:tc>
                  <a:txBody>
                    <a:bodyPr/>
                    <a:lstStyle/>
                    <a:p>
                      <a:pPr algn="ctr">
                        <a:lnSpc>
                          <a:spcPct val="107000"/>
                        </a:lnSpc>
                        <a:spcAft>
                          <a:spcPts val="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£10,310</a:t>
                      </a:r>
                    </a:p>
                    <a:p>
                      <a:pPr algn="ctr">
                        <a:lnSpc>
                          <a:spcPct val="107000"/>
                        </a:lnSpc>
                        <a:spcAft>
                          <a:spcPts val="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 (£7,208)</a:t>
                      </a:r>
                    </a:p>
                    <a:p>
                      <a:pPr algn="ctr">
                        <a:lnSpc>
                          <a:spcPct val="107000"/>
                        </a:lnSpc>
                        <a:spcAft>
                          <a:spcPts val="800"/>
                        </a:spcAft>
                      </a:pP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FFE48F"/>
                    </a:solidFill>
                  </a:tcPr>
                </a:tc>
                <a:extLst>
                  <a:ext uri="{0D108BD9-81ED-4DB2-BD59-A6C34878D82A}">
                    <a16:rowId xmlns:a16="http://schemas.microsoft.com/office/drawing/2014/main" val="867997786"/>
                  </a:ext>
                </a:extLst>
              </a:tr>
              <a:tr h="969955">
                <a:tc>
                  <a:txBody>
                    <a:bodyPr/>
                    <a:lstStyle/>
                    <a:p>
                      <a:pPr lvl="0">
                        <a:lnSpc>
                          <a:spcPct val="107000"/>
                        </a:lnSpc>
                        <a:spcAft>
                          <a:spcPts val="800"/>
                        </a:spcAft>
                      </a:pPr>
                      <a:r>
                        <a:rPr lang="en-GB" sz="2400" b="0" kern="100" dirty="0">
                          <a:effectLst/>
                          <a:latin typeface="Aptos" panose="020B0004020202020204" pitchFamily="34" charset="0"/>
                          <a:ea typeface="Aptos" panose="020B0004020202020204" pitchFamily="34" charset="0"/>
                          <a:cs typeface="Times New Roman" panose="02020603050405020304" pitchFamily="18" charset="0"/>
                        </a:rPr>
                        <a:t>Total cost</a:t>
                      </a:r>
                    </a:p>
                    <a:p>
                      <a:pPr lvl="0">
                        <a:lnSpc>
                          <a:spcPct val="107000"/>
                        </a:lnSpc>
                        <a:spcAft>
                          <a:spcPts val="800"/>
                        </a:spcAft>
                      </a:pPr>
                      <a:r>
                        <a:rPr lang="en-GB" sz="2400" b="0" i="1" kern="100" dirty="0">
                          <a:effectLst/>
                          <a:latin typeface="Aptos" panose="020B0004020202020204" pitchFamily="34" charset="0"/>
                          <a:ea typeface="Aptos" panose="020B0004020202020204" pitchFamily="34" charset="0"/>
                          <a:cs typeface="Times New Roman" panose="02020603050405020304" pitchFamily="18" charset="0"/>
                        </a:rPr>
                        <a:t>(</a:t>
                      </a:r>
                      <a:r>
                        <a:rPr lang="en-GB" sz="2400" b="0" i="1" kern="100" dirty="0" err="1">
                          <a:effectLst/>
                          <a:latin typeface="Aptos" panose="020B0004020202020204" pitchFamily="34" charset="0"/>
                          <a:ea typeface="Aptos" panose="020B0004020202020204" pitchFamily="34" charset="0"/>
                          <a:cs typeface="Times New Roman" panose="02020603050405020304" pitchFamily="18" charset="0"/>
                        </a:rPr>
                        <a:t>incl</a:t>
                      </a:r>
                      <a:r>
                        <a:rPr lang="en-GB" sz="2400" b="0" i="1" kern="100" dirty="0">
                          <a:effectLst/>
                          <a:latin typeface="Aptos" panose="020B0004020202020204" pitchFamily="34" charset="0"/>
                          <a:ea typeface="Aptos" panose="020B0004020202020204" pitchFamily="34" charset="0"/>
                          <a:cs typeface="Times New Roman" panose="02020603050405020304" pitchFamily="18" charset="0"/>
                        </a:rPr>
                        <a:t>, primary, secondary care etc.)</a:t>
                      </a:r>
                    </a:p>
                  </a:txBody>
                  <a:tcPr marL="68580" marR="68580" marT="0" marB="0">
                    <a:solidFill>
                      <a:schemeClr val="accent4"/>
                    </a:solidFill>
                  </a:tcPr>
                </a:tc>
                <a:tc>
                  <a:txBody>
                    <a:bodyPr/>
                    <a:lstStyle/>
                    <a:p>
                      <a:pPr algn="ct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£3,859 (£441)</a:t>
                      </a:r>
                    </a:p>
                  </a:txBody>
                  <a:tcPr marL="68580" marR="68580" marT="0" marB="0">
                    <a:solidFill>
                      <a:srgbClr val="FFE48F"/>
                    </a:solidFill>
                  </a:tcPr>
                </a:tc>
                <a:tc>
                  <a:txBody>
                    <a:bodyPr/>
                    <a:lstStyle/>
                    <a:p>
                      <a:pPr algn="ctr">
                        <a:lnSpc>
                          <a:spcPct val="107000"/>
                        </a:lnSpc>
                        <a:spcAft>
                          <a:spcPts val="800"/>
                        </a:spcAft>
                      </a:pPr>
                      <a:r>
                        <a:rPr lang="en-GB" sz="2400" kern="100" dirty="0">
                          <a:effectLst/>
                          <a:latin typeface="Aptos" panose="020B0004020202020204" pitchFamily="34" charset="0"/>
                          <a:ea typeface="Aptos" panose="020B0004020202020204" pitchFamily="34" charset="0"/>
                          <a:cs typeface="Times New Roman" panose="02020603050405020304" pitchFamily="18" charset="0"/>
                        </a:rPr>
                        <a:t>£2,716 (£386)</a:t>
                      </a:r>
                    </a:p>
                  </a:txBody>
                  <a:tcPr marL="68580" marR="68580" marT="0" marB="0">
                    <a:solidFill>
                      <a:srgbClr val="FFE48F"/>
                    </a:solidFill>
                  </a:tcPr>
                </a:tc>
                <a:extLst>
                  <a:ext uri="{0D108BD9-81ED-4DB2-BD59-A6C34878D82A}">
                    <a16:rowId xmlns:a16="http://schemas.microsoft.com/office/drawing/2014/main" val="1019094264"/>
                  </a:ext>
                </a:extLst>
              </a:tr>
            </a:tbl>
          </a:graphicData>
        </a:graphic>
      </p:graphicFrame>
      <p:pic>
        <p:nvPicPr>
          <p:cNvPr id="10" name="Graphic 9" descr="Smoking with solid fill">
            <a:extLst>
              <a:ext uri="{FF2B5EF4-FFF2-40B4-BE49-F238E27FC236}">
                <a16:creationId xmlns:a16="http://schemas.microsoft.com/office/drawing/2014/main" id="{950B9F30-3E86-9404-AF81-A4452BC302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7270" y="3759287"/>
            <a:ext cx="2014859" cy="2014859"/>
          </a:xfrm>
          <a:prstGeom prst="rect">
            <a:avLst/>
          </a:prstGeom>
        </p:spPr>
      </p:pic>
      <p:pic>
        <p:nvPicPr>
          <p:cNvPr id="6" name="Picture 5">
            <a:extLst>
              <a:ext uri="{FF2B5EF4-FFF2-40B4-BE49-F238E27FC236}">
                <a16:creationId xmlns:a16="http://schemas.microsoft.com/office/drawing/2014/main" id="{40F94EB5-8FF5-2D78-5ED3-4AA985757E3E}"/>
              </a:ext>
            </a:extLst>
          </p:cNvPr>
          <p:cNvPicPr>
            <a:picLocks noChangeAspect="1"/>
          </p:cNvPicPr>
          <p:nvPr/>
        </p:nvPicPr>
        <p:blipFill>
          <a:blip r:embed="rId6"/>
          <a:stretch>
            <a:fillRect/>
          </a:stretch>
        </p:blipFill>
        <p:spPr>
          <a:xfrm>
            <a:off x="10019159" y="1568571"/>
            <a:ext cx="1430454" cy="2235510"/>
          </a:xfrm>
          <a:prstGeom prst="rect">
            <a:avLst/>
          </a:prstGeom>
        </p:spPr>
      </p:pic>
    </p:spTree>
    <p:extLst>
      <p:ext uri="{BB962C8B-B14F-4D97-AF65-F5344CB8AC3E}">
        <p14:creationId xmlns:p14="http://schemas.microsoft.com/office/powerpoint/2010/main" val="1196211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5A874-8F69-0CE4-5C4A-D4A105A9729A}"/>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BDE333DA-1DF1-CEE1-6C59-4EC2E4D3DA3E}"/>
              </a:ext>
            </a:extLst>
          </p:cNvPr>
          <p:cNvSpPr>
            <a:spLocks noGrp="1"/>
          </p:cNvSpPr>
          <p:nvPr>
            <p:ph type="subTitle" idx="1"/>
          </p:nvPr>
        </p:nvSpPr>
        <p:spPr>
          <a:xfrm>
            <a:off x="500326" y="1122938"/>
            <a:ext cx="11094266" cy="4985661"/>
          </a:xfrm>
        </p:spPr>
        <p:txBody>
          <a:bodyPr/>
          <a:lstStyle/>
          <a:p>
            <a:pPr marL="342900" indent="-342900">
              <a:spcAft>
                <a:spcPts val="600"/>
              </a:spcAft>
              <a:buFont typeface="Arial" panose="020B0604020202020204" pitchFamily="34" charset="0"/>
              <a:buChar char="•"/>
            </a:pPr>
            <a:r>
              <a:rPr lang="en-GB" sz="2800" dirty="0"/>
              <a:t>Even in a sample not motivated to quit, short-term quitting and reduction in smoking is possible…</a:t>
            </a:r>
          </a:p>
          <a:p>
            <a:pPr marL="342900" indent="-342900">
              <a:spcAft>
                <a:spcPts val="600"/>
              </a:spcAft>
              <a:buFont typeface="Arial" panose="020B0604020202020204" pitchFamily="34" charset="0"/>
              <a:buChar char="•"/>
            </a:pPr>
            <a:r>
              <a:rPr lang="en-GB" sz="2800" dirty="0"/>
              <a:t>…particularly in people using an EC</a:t>
            </a:r>
          </a:p>
          <a:p>
            <a:pPr marL="342900" indent="-342900">
              <a:spcAft>
                <a:spcPts val="600"/>
              </a:spcAft>
              <a:buFont typeface="Arial" panose="020B0604020202020204" pitchFamily="34" charset="0"/>
              <a:buChar char="•"/>
            </a:pPr>
            <a:r>
              <a:rPr lang="en-GB" sz="2800" dirty="0"/>
              <a:t>But sustained abstinence is difficult to achieve…</a:t>
            </a:r>
          </a:p>
          <a:p>
            <a:pPr marL="342900" indent="-342900">
              <a:spcAft>
                <a:spcPts val="600"/>
              </a:spcAft>
              <a:buFont typeface="Arial" panose="020B0604020202020204" pitchFamily="34" charset="0"/>
              <a:buChar char="•"/>
            </a:pPr>
            <a:r>
              <a:rPr lang="en-GB" sz="2800" dirty="0"/>
              <a:t>…and rates were lower than expected reducing power to detect an effect</a:t>
            </a:r>
          </a:p>
          <a:p>
            <a:pPr marL="342900" indent="-342900">
              <a:spcAft>
                <a:spcPts val="600"/>
              </a:spcAft>
              <a:buFont typeface="Arial" panose="020B0604020202020204" pitchFamily="34" charset="0"/>
              <a:buChar char="•"/>
            </a:pPr>
            <a:r>
              <a:rPr lang="en-GB" sz="2800" dirty="0"/>
              <a:t>Cost per quit was high</a:t>
            </a:r>
          </a:p>
          <a:p>
            <a:pPr marL="342900" indent="-342900">
              <a:spcAft>
                <a:spcPts val="600"/>
              </a:spcAft>
              <a:buFont typeface="Arial" panose="020B0604020202020204" pitchFamily="34" charset="0"/>
              <a:buChar char="•"/>
            </a:pPr>
            <a:r>
              <a:rPr lang="en-GB" sz="2800" dirty="0"/>
              <a:t>It is possible to engage with homeless centres &amp; people attending these services</a:t>
            </a:r>
          </a:p>
          <a:p>
            <a:pPr marL="342900" indent="-342900">
              <a:spcAft>
                <a:spcPts val="600"/>
              </a:spcAft>
              <a:buFont typeface="Arial" panose="020B0604020202020204" pitchFamily="34" charset="0"/>
              <a:buChar char="•"/>
            </a:pPr>
            <a:r>
              <a:rPr lang="en-GB" sz="2800" dirty="0"/>
              <a:t>There is interest in addressing smoking and using an EC </a:t>
            </a:r>
          </a:p>
          <a:p>
            <a:pPr marL="342900" indent="-342900">
              <a:spcAft>
                <a:spcPts val="600"/>
              </a:spcAft>
              <a:buFont typeface="Arial" panose="020B0604020202020204" pitchFamily="34" charset="0"/>
              <a:buChar char="•"/>
            </a:pPr>
            <a:r>
              <a:rPr lang="en-GB" sz="2800" dirty="0"/>
              <a:t>Additional support is needed to support long-term quitting</a:t>
            </a:r>
            <a:endParaRPr lang="en-GB" sz="2600" dirty="0"/>
          </a:p>
          <a:p>
            <a:pPr marL="342900" indent="-342900">
              <a:spcAft>
                <a:spcPts val="600"/>
              </a:spcAft>
              <a:buFont typeface="Arial" panose="020B0604020202020204" pitchFamily="34" charset="0"/>
              <a:buChar char="•"/>
            </a:pPr>
            <a:endParaRPr lang="en-GB" sz="2600" dirty="0"/>
          </a:p>
        </p:txBody>
      </p:sp>
      <p:sp>
        <p:nvSpPr>
          <p:cNvPr id="5" name="Title 4">
            <a:extLst>
              <a:ext uri="{FF2B5EF4-FFF2-40B4-BE49-F238E27FC236}">
                <a16:creationId xmlns:a16="http://schemas.microsoft.com/office/drawing/2014/main" id="{ACF2F515-747A-08DB-5FE0-FB0EE650F4A1}"/>
              </a:ext>
            </a:extLst>
          </p:cNvPr>
          <p:cNvSpPr>
            <a:spLocks noGrp="1"/>
          </p:cNvSpPr>
          <p:nvPr>
            <p:ph type="title"/>
          </p:nvPr>
        </p:nvSpPr>
        <p:spPr>
          <a:xfrm>
            <a:off x="773548" y="311519"/>
            <a:ext cx="10515600" cy="994299"/>
          </a:xfrm>
        </p:spPr>
        <p:txBody>
          <a:bodyPr/>
          <a:lstStyle/>
          <a:p>
            <a:r>
              <a:rPr lang="en-GB"/>
              <a:t>Conclusions</a:t>
            </a:r>
          </a:p>
        </p:txBody>
      </p:sp>
    </p:spTree>
    <p:extLst>
      <p:ext uri="{BB962C8B-B14F-4D97-AF65-F5344CB8AC3E}">
        <p14:creationId xmlns:p14="http://schemas.microsoft.com/office/powerpoint/2010/main" val="777213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3FDA41-0EAD-8F7C-54A8-8663A70D6128}"/>
              </a:ext>
            </a:extLst>
          </p:cNvPr>
          <p:cNvSpPr>
            <a:spLocks noGrp="1"/>
          </p:cNvSpPr>
          <p:nvPr>
            <p:ph type="subTitle" idx="1"/>
          </p:nvPr>
        </p:nvSpPr>
        <p:spPr>
          <a:xfrm>
            <a:off x="428487" y="1299415"/>
            <a:ext cx="11335026" cy="3349178"/>
          </a:xfrm>
        </p:spPr>
        <p:txBody>
          <a:bodyPr/>
          <a:lstStyle/>
          <a:p>
            <a:pPr marL="342900" indent="-342900">
              <a:spcAft>
                <a:spcPts val="600"/>
              </a:spcAft>
              <a:buFont typeface="Arial" panose="020B0604020202020204" pitchFamily="34" charset="0"/>
              <a:buChar char="•"/>
            </a:pPr>
            <a:r>
              <a:rPr lang="en-GB" sz="3000" dirty="0"/>
              <a:t>Few smoking cessation trials focusing on homelessness</a:t>
            </a:r>
          </a:p>
          <a:p>
            <a:pPr marL="342900" indent="-342900">
              <a:spcAft>
                <a:spcPts val="600"/>
              </a:spcAft>
              <a:buFont typeface="Arial" panose="020B0604020202020204" pitchFamily="34" charset="0"/>
              <a:buChar char="•"/>
            </a:pPr>
            <a:r>
              <a:rPr lang="en-GB" sz="3000" dirty="0"/>
              <a:t>Quit success rates are low</a:t>
            </a:r>
          </a:p>
          <a:p>
            <a:pPr marL="342900" indent="-342900">
              <a:spcAft>
                <a:spcPts val="600"/>
              </a:spcAft>
              <a:buFont typeface="Arial" panose="020B0604020202020204" pitchFamily="34" charset="0"/>
              <a:buChar char="•"/>
            </a:pPr>
            <a:r>
              <a:rPr lang="en-GB" sz="3000" dirty="0"/>
              <a:t>None focusing on e-cigarettes (EC)</a:t>
            </a:r>
          </a:p>
          <a:p>
            <a:pPr marL="342900" indent="-342900">
              <a:spcAft>
                <a:spcPts val="600"/>
              </a:spcAft>
              <a:buFont typeface="Arial" panose="020B0604020202020204" pitchFamily="34" charset="0"/>
              <a:buChar char="•"/>
            </a:pPr>
            <a:r>
              <a:rPr lang="en-GB" sz="3000" dirty="0"/>
              <a:t>There is interest in quitting smoking, using EC and willingness to take part in research</a:t>
            </a:r>
          </a:p>
          <a:p>
            <a:pPr marL="342900" indent="-342900">
              <a:spcAft>
                <a:spcPts val="600"/>
              </a:spcAft>
              <a:buFont typeface="Arial" panose="020B0604020202020204" pitchFamily="34" charset="0"/>
              <a:buChar char="•"/>
            </a:pPr>
            <a:r>
              <a:rPr lang="en-GB" sz="3000" dirty="0"/>
              <a:t>BUT intervention needs to be delivered ‘in-house’ and by trusted individuals </a:t>
            </a:r>
          </a:p>
          <a:p>
            <a:endParaRPr lang="en-GB" dirty="0"/>
          </a:p>
        </p:txBody>
      </p:sp>
      <p:sp>
        <p:nvSpPr>
          <p:cNvPr id="3" name="Title 2">
            <a:extLst>
              <a:ext uri="{FF2B5EF4-FFF2-40B4-BE49-F238E27FC236}">
                <a16:creationId xmlns:a16="http://schemas.microsoft.com/office/drawing/2014/main" id="{78DA3F39-2C1C-B4CD-A67D-6035A28D8E15}"/>
              </a:ext>
            </a:extLst>
          </p:cNvPr>
          <p:cNvSpPr>
            <a:spLocks noGrp="1"/>
          </p:cNvSpPr>
          <p:nvPr>
            <p:ph type="title"/>
          </p:nvPr>
        </p:nvSpPr>
        <p:spPr>
          <a:xfrm>
            <a:off x="701562" y="441751"/>
            <a:ext cx="10515600" cy="994299"/>
          </a:xfrm>
        </p:spPr>
        <p:txBody>
          <a:bodyPr/>
          <a:lstStyle/>
          <a:p>
            <a:r>
              <a:rPr lang="en-GB" dirty="0"/>
              <a:t>Background</a:t>
            </a:r>
          </a:p>
        </p:txBody>
      </p:sp>
      <p:pic>
        <p:nvPicPr>
          <p:cNvPr id="6" name="Picture 6">
            <a:extLst>
              <a:ext uri="{FF2B5EF4-FFF2-40B4-BE49-F238E27FC236}">
                <a16:creationId xmlns:a16="http://schemas.microsoft.com/office/drawing/2014/main" id="{AE0C7101-B623-66A4-CD51-5CFBF5928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49" y="4964837"/>
            <a:ext cx="4517700" cy="1364406"/>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D3B7BA66-9EE6-D28A-1254-84E32AEAAB56}"/>
              </a:ext>
            </a:extLst>
          </p:cNvPr>
          <p:cNvSpPr/>
          <p:nvPr/>
        </p:nvSpPr>
        <p:spPr>
          <a:xfrm>
            <a:off x="7030021" y="4819440"/>
            <a:ext cx="1258957" cy="713616"/>
          </a:xfrm>
          <a:prstGeom prst="wedgeEllipseCallou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Oval 4">
            <a:extLst>
              <a:ext uri="{FF2B5EF4-FFF2-40B4-BE49-F238E27FC236}">
                <a16:creationId xmlns:a16="http://schemas.microsoft.com/office/drawing/2014/main" id="{6AF9E95A-947D-F5FC-B423-5FAE797364A2}"/>
              </a:ext>
            </a:extLst>
          </p:cNvPr>
          <p:cNvSpPr/>
          <p:nvPr/>
        </p:nvSpPr>
        <p:spPr>
          <a:xfrm>
            <a:off x="7535899" y="5290232"/>
            <a:ext cx="1258957" cy="713616"/>
          </a:xfrm>
          <a:prstGeom prst="wedgeEllipseCallout">
            <a:avLst/>
          </a:prstGeom>
          <a:solidFill>
            <a:srgbClr val="1CB4BF"/>
          </a:solidFill>
          <a:ln>
            <a:solidFill>
              <a:srgbClr val="1CB4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Oval 6">
            <a:extLst>
              <a:ext uri="{FF2B5EF4-FFF2-40B4-BE49-F238E27FC236}">
                <a16:creationId xmlns:a16="http://schemas.microsoft.com/office/drawing/2014/main" id="{30BA23C2-E1E1-DEDB-00A3-3A568BFE8FA0}"/>
              </a:ext>
            </a:extLst>
          </p:cNvPr>
          <p:cNvSpPr/>
          <p:nvPr/>
        </p:nvSpPr>
        <p:spPr>
          <a:xfrm>
            <a:off x="8210980" y="4743542"/>
            <a:ext cx="1258957" cy="713616"/>
          </a:xfrm>
          <a:prstGeom prst="wedgeEllipseCallout">
            <a:avLst/>
          </a:prstGeom>
          <a:solidFill>
            <a:srgbClr val="EEB93A"/>
          </a:solidFill>
          <a:ln>
            <a:solidFill>
              <a:srgbClr val="EEB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40B9CF2-2E29-0B0C-4F6C-D715144DC898}"/>
              </a:ext>
            </a:extLst>
          </p:cNvPr>
          <p:cNvSpPr txBox="1"/>
          <p:nvPr/>
        </p:nvSpPr>
        <p:spPr>
          <a:xfrm>
            <a:off x="7888299" y="5043230"/>
            <a:ext cx="935489" cy="584775"/>
          </a:xfrm>
          <a:prstGeom prst="rect">
            <a:avLst/>
          </a:prstGeom>
          <a:noFill/>
        </p:spPr>
        <p:txBody>
          <a:bodyPr wrap="square" rtlCol="0">
            <a:spAutoFit/>
          </a:bodyPr>
          <a:lstStyle/>
          <a:p>
            <a:r>
              <a:rPr lang="en-GB" sz="3200" dirty="0"/>
              <a:t>PPI</a:t>
            </a:r>
          </a:p>
        </p:txBody>
      </p:sp>
    </p:spTree>
    <p:extLst>
      <p:ext uri="{BB962C8B-B14F-4D97-AF65-F5344CB8AC3E}">
        <p14:creationId xmlns:p14="http://schemas.microsoft.com/office/powerpoint/2010/main" val="1262021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A46D77-BC3C-4C59-AC71-18FDA96981C1}"/>
              </a:ext>
            </a:extLst>
          </p:cNvPr>
          <p:cNvSpPr>
            <a:spLocks noGrp="1"/>
          </p:cNvSpPr>
          <p:nvPr>
            <p:ph type="title"/>
          </p:nvPr>
        </p:nvSpPr>
        <p:spPr>
          <a:xfrm>
            <a:off x="226119" y="182315"/>
            <a:ext cx="10515600" cy="1325563"/>
          </a:xfrm>
        </p:spPr>
        <p:txBody>
          <a:bodyPr/>
          <a:lstStyle/>
          <a:p>
            <a:r>
              <a:rPr lang="en-GB" b="1" dirty="0"/>
              <a:t>Acknowledgements</a:t>
            </a:r>
          </a:p>
        </p:txBody>
      </p:sp>
      <p:sp>
        <p:nvSpPr>
          <p:cNvPr id="21" name="Content Placeholder 20">
            <a:extLst>
              <a:ext uri="{FF2B5EF4-FFF2-40B4-BE49-F238E27FC236}">
                <a16:creationId xmlns:a16="http://schemas.microsoft.com/office/drawing/2014/main" id="{D25EEE03-BC2A-EEDD-0121-3CE80EBBE264}"/>
              </a:ext>
            </a:extLst>
          </p:cNvPr>
          <p:cNvSpPr>
            <a:spLocks noGrp="1"/>
          </p:cNvSpPr>
          <p:nvPr>
            <p:ph sz="half" idx="1"/>
          </p:nvPr>
        </p:nvSpPr>
        <p:spPr>
          <a:xfrm>
            <a:off x="150978" y="1235446"/>
            <a:ext cx="5053624" cy="5450079"/>
          </a:xfrm>
        </p:spPr>
        <p:txBody>
          <a:bodyPr lIns="91440" tIns="45720" rIns="91440" bIns="45720" anchor="t">
            <a:normAutofit fontScale="47500" lnSpcReduction="20000"/>
          </a:bodyPr>
          <a:lstStyle/>
          <a:p>
            <a:pPr marL="0" indent="0">
              <a:lnSpc>
                <a:spcPct val="100000"/>
              </a:lnSpc>
              <a:spcBef>
                <a:spcPts val="600"/>
              </a:spcBef>
              <a:buNone/>
            </a:pPr>
            <a:r>
              <a:rPr lang="en-GB" sz="3600" dirty="0"/>
              <a:t>Prof. Lynne Dawkins, LSBU</a:t>
            </a:r>
          </a:p>
          <a:p>
            <a:pPr marL="0" indent="0">
              <a:lnSpc>
                <a:spcPct val="100000"/>
              </a:lnSpc>
              <a:spcBef>
                <a:spcPts val="600"/>
              </a:spcBef>
              <a:buNone/>
            </a:pPr>
            <a:r>
              <a:rPr lang="en-GB" sz="3600" dirty="0"/>
              <a:t>Dr Sharon Cox, UCL</a:t>
            </a:r>
            <a:endParaRPr lang="en-GB" sz="3600" dirty="0">
              <a:cs typeface="Arial"/>
            </a:endParaRPr>
          </a:p>
          <a:p>
            <a:pPr marL="0" indent="0">
              <a:lnSpc>
                <a:spcPct val="100000"/>
              </a:lnSpc>
              <a:spcBef>
                <a:spcPts val="600"/>
              </a:spcBef>
              <a:buNone/>
            </a:pPr>
            <a:r>
              <a:rPr lang="en-GB" sz="3600" dirty="0"/>
              <a:t>Dr Kirstie Soar, LSBU</a:t>
            </a:r>
          </a:p>
          <a:p>
            <a:pPr marL="0" indent="0">
              <a:lnSpc>
                <a:spcPct val="100000"/>
              </a:lnSpc>
              <a:spcBef>
                <a:spcPts val="600"/>
              </a:spcBef>
              <a:buNone/>
            </a:pPr>
            <a:r>
              <a:rPr lang="en-GB" sz="3600" dirty="0"/>
              <a:t>Dr Allison Ford, Stirling</a:t>
            </a:r>
          </a:p>
          <a:p>
            <a:pPr marL="0" indent="0">
              <a:lnSpc>
                <a:spcPct val="100000"/>
              </a:lnSpc>
              <a:spcBef>
                <a:spcPts val="600"/>
              </a:spcBef>
              <a:buNone/>
            </a:pPr>
            <a:r>
              <a:rPr lang="en-GB" sz="3600" dirty="0"/>
              <a:t>Prof Caitlin Notley, UEA</a:t>
            </a:r>
          </a:p>
          <a:p>
            <a:pPr marL="0" indent="0">
              <a:lnSpc>
                <a:spcPct val="100000"/>
              </a:lnSpc>
              <a:spcBef>
                <a:spcPts val="600"/>
              </a:spcBef>
              <a:buNone/>
            </a:pPr>
            <a:r>
              <a:rPr lang="en-GB" sz="3600" dirty="0"/>
              <a:t>Dr Rachel Brown, Cardiff </a:t>
            </a:r>
          </a:p>
          <a:p>
            <a:pPr marL="0" indent="0">
              <a:lnSpc>
                <a:spcPct val="100000"/>
              </a:lnSpc>
              <a:spcBef>
                <a:spcPts val="600"/>
              </a:spcBef>
              <a:buNone/>
            </a:pPr>
            <a:r>
              <a:rPr lang="en-GB" sz="3600" dirty="0"/>
              <a:t>Dr Allan Tyler, LSBU</a:t>
            </a:r>
          </a:p>
          <a:p>
            <a:pPr marL="0" indent="0">
              <a:lnSpc>
                <a:spcPct val="100000"/>
              </a:lnSpc>
              <a:spcBef>
                <a:spcPts val="600"/>
              </a:spcBef>
              <a:buNone/>
            </a:pPr>
            <a:r>
              <a:rPr lang="en-GB" sz="3600" dirty="0"/>
              <a:t>Dr Emma Ward, UEA</a:t>
            </a:r>
          </a:p>
          <a:p>
            <a:pPr marL="0" indent="0">
              <a:lnSpc>
                <a:spcPct val="100000"/>
              </a:lnSpc>
              <a:spcBef>
                <a:spcPts val="600"/>
              </a:spcBef>
              <a:buNone/>
            </a:pPr>
            <a:r>
              <a:rPr lang="en-GB" sz="3600" dirty="0"/>
              <a:t>Anna Varley, UEA</a:t>
            </a:r>
          </a:p>
          <a:p>
            <a:pPr marL="0" indent="0">
              <a:lnSpc>
                <a:spcPct val="100000"/>
              </a:lnSpc>
              <a:spcBef>
                <a:spcPts val="600"/>
              </a:spcBef>
              <a:buNone/>
            </a:pPr>
            <a:r>
              <a:rPr lang="en-GB" sz="3600" dirty="0"/>
              <a:t>Jessica Lennon, Cardiff</a:t>
            </a:r>
          </a:p>
          <a:p>
            <a:pPr marL="0" indent="0">
              <a:lnSpc>
                <a:spcPct val="100000"/>
              </a:lnSpc>
              <a:spcBef>
                <a:spcPts val="600"/>
              </a:spcBef>
              <a:buNone/>
            </a:pPr>
            <a:r>
              <a:rPr lang="en-GB" sz="3600" dirty="0"/>
              <a:t>Amy Edwards, Cardiff</a:t>
            </a:r>
          </a:p>
          <a:p>
            <a:pPr marL="0" indent="0">
              <a:lnSpc>
                <a:spcPct val="100000"/>
              </a:lnSpc>
              <a:spcBef>
                <a:spcPts val="600"/>
              </a:spcBef>
              <a:buNone/>
            </a:pPr>
            <a:r>
              <a:rPr lang="en-GB" sz="3600" dirty="0"/>
              <a:t>Charlotte Mair, LSBU</a:t>
            </a:r>
          </a:p>
          <a:p>
            <a:pPr marL="0" indent="0">
              <a:lnSpc>
                <a:spcPct val="100000"/>
              </a:lnSpc>
              <a:spcBef>
                <a:spcPts val="600"/>
              </a:spcBef>
              <a:buNone/>
            </a:pPr>
            <a:r>
              <a:rPr lang="en-GB" sz="3600" dirty="0"/>
              <a:t>Janine Brierley, LSBU</a:t>
            </a:r>
          </a:p>
          <a:p>
            <a:pPr marL="0" indent="0">
              <a:lnSpc>
                <a:spcPct val="100000"/>
              </a:lnSpc>
              <a:spcBef>
                <a:spcPts val="600"/>
              </a:spcBef>
              <a:buNone/>
            </a:pPr>
            <a:r>
              <a:rPr lang="en-GB" sz="3600" dirty="0"/>
              <a:t>Bethany Gardner, LSBU</a:t>
            </a:r>
          </a:p>
          <a:p>
            <a:pPr marL="0" indent="0">
              <a:lnSpc>
                <a:spcPct val="100000"/>
              </a:lnSpc>
              <a:spcBef>
                <a:spcPts val="600"/>
              </a:spcBef>
              <a:buNone/>
            </a:pPr>
            <a:r>
              <a:rPr lang="en-GB" sz="3600" dirty="0"/>
              <a:t>Lauren McMillan, Stirling </a:t>
            </a:r>
          </a:p>
          <a:p>
            <a:pPr marL="0" indent="0">
              <a:lnSpc>
                <a:spcPct val="100000"/>
              </a:lnSpc>
              <a:spcBef>
                <a:spcPts val="600"/>
              </a:spcBef>
              <a:buNone/>
            </a:pPr>
            <a:r>
              <a:rPr lang="en-GB" sz="3600" dirty="0"/>
              <a:t>Laura Reid, Stirling</a:t>
            </a:r>
          </a:p>
          <a:p>
            <a:pPr marL="0" indent="0">
              <a:spcBef>
                <a:spcPts val="600"/>
              </a:spcBef>
              <a:buNone/>
            </a:pPr>
            <a:endParaRPr lang="en-GB" sz="3400" dirty="0"/>
          </a:p>
          <a:p>
            <a:pPr marL="0" indent="0">
              <a:spcBef>
                <a:spcPts val="600"/>
              </a:spcBef>
              <a:buNone/>
            </a:pPr>
            <a:endParaRPr lang="en-GB" sz="1800" dirty="0"/>
          </a:p>
          <a:p>
            <a:pPr marL="0" indent="0">
              <a:spcBef>
                <a:spcPts val="600"/>
              </a:spcBef>
              <a:buNone/>
            </a:pPr>
            <a:endParaRPr lang="en-GB" sz="1800" dirty="0"/>
          </a:p>
          <a:p>
            <a:pPr marL="0" indent="0">
              <a:buNone/>
            </a:pPr>
            <a:endParaRPr lang="en-GB" dirty="0"/>
          </a:p>
        </p:txBody>
      </p:sp>
      <p:pic>
        <p:nvPicPr>
          <p:cNvPr id="15" name="Picture 14">
            <a:extLst>
              <a:ext uri="{FF2B5EF4-FFF2-40B4-BE49-F238E27FC236}">
                <a16:creationId xmlns:a16="http://schemas.microsoft.com/office/drawing/2014/main" id="{9352CF3D-2477-4AFA-9C24-C3B0947A584A}"/>
              </a:ext>
            </a:extLst>
          </p:cNvPr>
          <p:cNvPicPr>
            <a:picLocks noChangeAspect="1"/>
          </p:cNvPicPr>
          <p:nvPr/>
        </p:nvPicPr>
        <p:blipFill rotWithShape="1">
          <a:blip r:embed="rId3"/>
          <a:srcRect l="1132" t="5435" r="-1132" b="14912"/>
          <a:stretch/>
        </p:blipFill>
        <p:spPr>
          <a:xfrm>
            <a:off x="11117827" y="2633042"/>
            <a:ext cx="825451" cy="942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17CE3B52-3903-46C3-9C9F-92623C0E778A}"/>
              </a:ext>
            </a:extLst>
          </p:cNvPr>
          <p:cNvPicPr>
            <a:picLocks noChangeAspect="1"/>
          </p:cNvPicPr>
          <p:nvPr/>
        </p:nvPicPr>
        <p:blipFill rotWithShape="1">
          <a:blip r:embed="rId4"/>
          <a:srcRect r="6652"/>
          <a:stretch/>
        </p:blipFill>
        <p:spPr>
          <a:xfrm>
            <a:off x="10205957" y="2633042"/>
            <a:ext cx="798894" cy="95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36">
            <a:extLst>
              <a:ext uri="{FF2B5EF4-FFF2-40B4-BE49-F238E27FC236}">
                <a16:creationId xmlns:a16="http://schemas.microsoft.com/office/drawing/2014/main" id="{1B17331D-4BCF-4FA2-83B7-6F2F48E03D1D}"/>
              </a:ext>
            </a:extLst>
          </p:cNvPr>
          <p:cNvPicPr>
            <a:picLocks noChangeAspect="1"/>
          </p:cNvPicPr>
          <p:nvPr/>
        </p:nvPicPr>
        <p:blipFill rotWithShape="1">
          <a:blip r:embed="rId5"/>
          <a:srcRect l="13238" t="5926" b="23807"/>
          <a:stretch/>
        </p:blipFill>
        <p:spPr>
          <a:xfrm>
            <a:off x="11150510" y="1511859"/>
            <a:ext cx="790853" cy="960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 name="Picture 45">
            <a:extLst>
              <a:ext uri="{FF2B5EF4-FFF2-40B4-BE49-F238E27FC236}">
                <a16:creationId xmlns:a16="http://schemas.microsoft.com/office/drawing/2014/main" id="{D0D1126B-5089-4BCE-BAC3-3EDB6C4AE792}"/>
              </a:ext>
            </a:extLst>
          </p:cNvPr>
          <p:cNvPicPr>
            <a:picLocks noChangeAspect="1"/>
          </p:cNvPicPr>
          <p:nvPr/>
        </p:nvPicPr>
        <p:blipFill rotWithShape="1">
          <a:blip r:embed="rId6"/>
          <a:srcRect r="10216"/>
          <a:stretch/>
        </p:blipFill>
        <p:spPr>
          <a:xfrm>
            <a:off x="4605331" y="3791395"/>
            <a:ext cx="790303" cy="943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2" name="Picture 61">
            <a:extLst>
              <a:ext uri="{FF2B5EF4-FFF2-40B4-BE49-F238E27FC236}">
                <a16:creationId xmlns:a16="http://schemas.microsoft.com/office/drawing/2014/main" id="{CF833D08-060A-4989-BB85-83DF29EA2AED}"/>
              </a:ext>
            </a:extLst>
          </p:cNvPr>
          <p:cNvPicPr>
            <a:picLocks noChangeAspect="1"/>
          </p:cNvPicPr>
          <p:nvPr/>
        </p:nvPicPr>
        <p:blipFill>
          <a:blip r:embed="rId7"/>
          <a:stretch>
            <a:fillRect/>
          </a:stretch>
        </p:blipFill>
        <p:spPr>
          <a:xfrm>
            <a:off x="4547583" y="2701950"/>
            <a:ext cx="821560" cy="9172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3" name="Picture 62" descr="A person smiling for the camera&#10;&#10;Description automatically generated with medium confidence">
            <a:extLst>
              <a:ext uri="{FF2B5EF4-FFF2-40B4-BE49-F238E27FC236}">
                <a16:creationId xmlns:a16="http://schemas.microsoft.com/office/drawing/2014/main" id="{47FBF23E-3D94-4462-910A-D2A9E4AFC219}"/>
              </a:ext>
            </a:extLst>
          </p:cNvPr>
          <p:cNvPicPr>
            <a:picLocks noChangeAspect="1"/>
          </p:cNvPicPr>
          <p:nvPr/>
        </p:nvPicPr>
        <p:blipFill rotWithShape="1">
          <a:blip r:embed="rId8">
            <a:extLst>
              <a:ext uri="{28A0092B-C50C-407E-A947-70E740481C1C}">
                <a14:useLocalDpi xmlns:a14="http://schemas.microsoft.com/office/drawing/2010/main" val="0"/>
              </a:ext>
            </a:extLst>
          </a:blip>
          <a:srcRect b="18693"/>
          <a:stretch/>
        </p:blipFill>
        <p:spPr>
          <a:xfrm>
            <a:off x="3674489" y="3787704"/>
            <a:ext cx="802411" cy="956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4" name="Picture 63" descr="A person smiling for a picture&#10;&#10;Description automatically generated">
            <a:extLst>
              <a:ext uri="{FF2B5EF4-FFF2-40B4-BE49-F238E27FC236}">
                <a16:creationId xmlns:a16="http://schemas.microsoft.com/office/drawing/2014/main" id="{804ED5DD-127D-48C8-8377-F47E9F554CF8}"/>
              </a:ext>
            </a:extLst>
          </p:cNvPr>
          <p:cNvPicPr>
            <a:picLocks noChangeAspect="1"/>
          </p:cNvPicPr>
          <p:nvPr/>
        </p:nvPicPr>
        <p:blipFill rotWithShape="1">
          <a:blip r:embed="rId9"/>
          <a:srcRect l="7513" r="7513"/>
          <a:stretch/>
        </p:blipFill>
        <p:spPr>
          <a:xfrm>
            <a:off x="5501336" y="2665172"/>
            <a:ext cx="802411" cy="944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 name="Picture 64">
            <a:extLst>
              <a:ext uri="{FF2B5EF4-FFF2-40B4-BE49-F238E27FC236}">
                <a16:creationId xmlns:a16="http://schemas.microsoft.com/office/drawing/2014/main" id="{0474B75F-891B-4EF2-ACA1-E6BC18C3803D}"/>
              </a:ext>
            </a:extLst>
          </p:cNvPr>
          <p:cNvPicPr>
            <a:picLocks noChangeAspect="1"/>
          </p:cNvPicPr>
          <p:nvPr/>
        </p:nvPicPr>
        <p:blipFill rotWithShape="1">
          <a:blip r:embed="rId10"/>
          <a:srcRect r="7236" b="15223"/>
          <a:stretch/>
        </p:blipFill>
        <p:spPr>
          <a:xfrm>
            <a:off x="9250242" y="1543883"/>
            <a:ext cx="779363" cy="936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9" name="Picture 68" descr="A person with long hair&#10;&#10;Description automatically generated with low confidence">
            <a:extLst>
              <a:ext uri="{FF2B5EF4-FFF2-40B4-BE49-F238E27FC236}">
                <a16:creationId xmlns:a16="http://schemas.microsoft.com/office/drawing/2014/main" id="{1F217665-4B7B-4D82-A6EA-14A032DB25C8}"/>
              </a:ext>
            </a:extLst>
          </p:cNvPr>
          <p:cNvPicPr>
            <a:picLocks noChangeAspect="1"/>
          </p:cNvPicPr>
          <p:nvPr/>
        </p:nvPicPr>
        <p:blipFill rotWithShape="1">
          <a:blip r:embed="rId11">
            <a:extLst>
              <a:ext uri="{28A0092B-C50C-407E-A947-70E740481C1C}">
                <a14:useLocalDpi xmlns:a14="http://schemas.microsoft.com/office/drawing/2010/main" val="0"/>
              </a:ext>
            </a:extLst>
          </a:blip>
          <a:srcRect b="9612"/>
          <a:stretch/>
        </p:blipFill>
        <p:spPr>
          <a:xfrm>
            <a:off x="5515269" y="3796643"/>
            <a:ext cx="803415" cy="968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FCC6BDE-4AAC-4E40-BA32-EE7BFB6051D1}"/>
              </a:ext>
            </a:extLst>
          </p:cNvPr>
          <p:cNvPicPr>
            <a:picLocks noChangeAspect="1"/>
          </p:cNvPicPr>
          <p:nvPr/>
        </p:nvPicPr>
        <p:blipFill>
          <a:blip r:embed="rId12"/>
          <a:stretch>
            <a:fillRect/>
          </a:stretch>
        </p:blipFill>
        <p:spPr>
          <a:xfrm>
            <a:off x="3674489" y="2683002"/>
            <a:ext cx="781873" cy="943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6" name="Picture 65">
            <a:extLst>
              <a:ext uri="{FF2B5EF4-FFF2-40B4-BE49-F238E27FC236}">
                <a16:creationId xmlns:a16="http://schemas.microsoft.com/office/drawing/2014/main" id="{DD867D29-0F2E-46F1-9959-96C527D2C616}"/>
              </a:ext>
            </a:extLst>
          </p:cNvPr>
          <p:cNvPicPr>
            <a:picLocks noChangeAspect="1"/>
          </p:cNvPicPr>
          <p:nvPr/>
        </p:nvPicPr>
        <p:blipFill rotWithShape="1">
          <a:blip r:embed="rId13"/>
          <a:srcRect l="8340" r="12127"/>
          <a:stretch/>
        </p:blipFill>
        <p:spPr>
          <a:xfrm>
            <a:off x="5483919" y="1587666"/>
            <a:ext cx="787589" cy="943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A person wearing glasses&#10;&#10;Description automatically generated with low confidence">
            <a:extLst>
              <a:ext uri="{FF2B5EF4-FFF2-40B4-BE49-F238E27FC236}">
                <a16:creationId xmlns:a16="http://schemas.microsoft.com/office/drawing/2014/main" id="{7DF9A613-A3C9-446F-B398-C4F6A55F88C2}"/>
              </a:ext>
            </a:extLst>
          </p:cNvPr>
          <p:cNvPicPr>
            <a:picLocks noChangeAspect="1"/>
          </p:cNvPicPr>
          <p:nvPr/>
        </p:nvPicPr>
        <p:blipFill rotWithShape="1">
          <a:blip r:embed="rId14">
            <a:extLst>
              <a:ext uri="{28A0092B-C50C-407E-A947-70E740481C1C}">
                <a14:useLocalDpi xmlns:a14="http://schemas.microsoft.com/office/drawing/2010/main" val="0"/>
              </a:ext>
            </a:extLst>
          </a:blip>
          <a:srcRect l="6408" r="8433"/>
          <a:stretch/>
        </p:blipFill>
        <p:spPr>
          <a:xfrm>
            <a:off x="9250242" y="2614695"/>
            <a:ext cx="818169" cy="960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person smiling for the camera&#10;&#10;Description automatically generated with medium confidence">
            <a:extLst>
              <a:ext uri="{FF2B5EF4-FFF2-40B4-BE49-F238E27FC236}">
                <a16:creationId xmlns:a16="http://schemas.microsoft.com/office/drawing/2014/main" id="{C5C263CC-9FC6-4BC6-B30F-127AAD32AFB4}"/>
              </a:ext>
            </a:extLst>
          </p:cNvPr>
          <p:cNvPicPr>
            <a:picLocks noChangeAspect="1"/>
          </p:cNvPicPr>
          <p:nvPr/>
        </p:nvPicPr>
        <p:blipFill rotWithShape="1">
          <a:blip r:embed="rId15">
            <a:extLst>
              <a:ext uri="{28A0092B-C50C-407E-A947-70E740481C1C}">
                <a14:useLocalDpi xmlns:a14="http://schemas.microsoft.com/office/drawing/2010/main" val="0"/>
              </a:ext>
            </a:extLst>
          </a:blip>
          <a:srcRect l="25190" t="36856" r="22978" b="16550"/>
          <a:stretch/>
        </p:blipFill>
        <p:spPr>
          <a:xfrm>
            <a:off x="2747221" y="2663243"/>
            <a:ext cx="803415" cy="962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picture containing outdoor, person, tree, posing&#10;&#10;Description automatically generated">
            <a:extLst>
              <a:ext uri="{FF2B5EF4-FFF2-40B4-BE49-F238E27FC236}">
                <a16:creationId xmlns:a16="http://schemas.microsoft.com/office/drawing/2014/main" id="{FB89DD97-B196-496B-A924-AE69DE0D94FE}"/>
              </a:ext>
            </a:extLst>
          </p:cNvPr>
          <p:cNvPicPr>
            <a:picLocks noChangeAspect="1"/>
          </p:cNvPicPr>
          <p:nvPr/>
        </p:nvPicPr>
        <p:blipFill rotWithShape="1">
          <a:blip r:embed="rId16">
            <a:extLst>
              <a:ext uri="{28A0092B-C50C-407E-A947-70E740481C1C}">
                <a14:useLocalDpi xmlns:a14="http://schemas.microsoft.com/office/drawing/2010/main" val="0"/>
              </a:ext>
            </a:extLst>
          </a:blip>
          <a:srcRect l="18314" t="14465" r="38113" b="43649"/>
          <a:stretch/>
        </p:blipFill>
        <p:spPr>
          <a:xfrm>
            <a:off x="3682619" y="4895730"/>
            <a:ext cx="778196" cy="902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Content Placeholder 40">
            <a:extLst>
              <a:ext uri="{FF2B5EF4-FFF2-40B4-BE49-F238E27FC236}">
                <a16:creationId xmlns:a16="http://schemas.microsoft.com/office/drawing/2014/main" id="{4AED3492-D976-D52E-E1F0-5B68BBADC061}"/>
              </a:ext>
            </a:extLst>
          </p:cNvPr>
          <p:cNvSpPr>
            <a:spLocks noGrp="1"/>
          </p:cNvSpPr>
          <p:nvPr>
            <p:ph sz="half" idx="2"/>
          </p:nvPr>
        </p:nvSpPr>
        <p:spPr>
          <a:xfrm>
            <a:off x="6338130" y="1355581"/>
            <a:ext cx="2948581" cy="5140684"/>
          </a:xfrm>
        </p:spPr>
        <p:txBody>
          <a:bodyPr>
            <a:normAutofit fontScale="47500" lnSpcReduction="20000"/>
          </a:bodyPr>
          <a:lstStyle/>
          <a:p>
            <a:pPr marL="0" indent="0">
              <a:spcBef>
                <a:spcPts val="600"/>
              </a:spcBef>
              <a:buNone/>
            </a:pPr>
            <a:r>
              <a:rPr lang="en-GB" sz="3600" dirty="0"/>
              <a:t>Dr Debbie Robson, KCL</a:t>
            </a:r>
          </a:p>
          <a:p>
            <a:pPr marL="0" indent="0">
              <a:spcBef>
                <a:spcPts val="600"/>
              </a:spcBef>
              <a:buNone/>
            </a:pPr>
            <a:r>
              <a:rPr lang="en-GB" sz="3600" dirty="0"/>
              <a:t>Dr Francesca Pesola, QMUL</a:t>
            </a:r>
          </a:p>
          <a:p>
            <a:pPr marL="0" indent="0">
              <a:spcBef>
                <a:spcPts val="600"/>
              </a:spcBef>
              <a:buNone/>
            </a:pPr>
            <a:r>
              <a:rPr lang="en-GB" sz="3600" dirty="0"/>
              <a:t>Dr Steve Parrott, York</a:t>
            </a:r>
          </a:p>
          <a:p>
            <a:pPr marL="0" indent="0">
              <a:spcBef>
                <a:spcPts val="600"/>
              </a:spcBef>
              <a:buNone/>
            </a:pPr>
            <a:r>
              <a:rPr lang="en-GB" sz="3600" dirty="0"/>
              <a:t>Dr Jinshuo Li, York</a:t>
            </a:r>
          </a:p>
          <a:p>
            <a:pPr marL="0" indent="0">
              <a:spcBef>
                <a:spcPts val="600"/>
              </a:spcBef>
              <a:buNone/>
            </a:pPr>
            <a:r>
              <a:rPr lang="en-GB" sz="3600" dirty="0"/>
              <a:t>Prof Linda Bauld, Edinburgh</a:t>
            </a:r>
          </a:p>
          <a:p>
            <a:pPr marL="0" indent="0">
              <a:spcBef>
                <a:spcPts val="600"/>
              </a:spcBef>
              <a:buNone/>
            </a:pPr>
            <a:r>
              <a:rPr lang="en-GB" sz="3600" dirty="0"/>
              <a:t>Prof Peter Hayek, QMUL</a:t>
            </a:r>
          </a:p>
          <a:p>
            <a:pPr marL="0" indent="0">
              <a:buNone/>
            </a:pPr>
            <a:endParaRPr lang="en-GB" sz="3600" b="1" dirty="0"/>
          </a:p>
          <a:p>
            <a:pPr marL="0" indent="0">
              <a:buNone/>
            </a:pPr>
            <a:r>
              <a:rPr lang="en-GB" sz="3600" b="1" dirty="0"/>
              <a:t>Some of the 32 services:</a:t>
            </a:r>
          </a:p>
          <a:p>
            <a:pPr marL="0" indent="0">
              <a:spcBef>
                <a:spcPts val="600"/>
              </a:spcBef>
              <a:buNone/>
            </a:pPr>
            <a:r>
              <a:rPr lang="en-GB" sz="3600" dirty="0"/>
              <a:t>The ARC</a:t>
            </a:r>
          </a:p>
          <a:p>
            <a:pPr marL="0" indent="0">
              <a:spcBef>
                <a:spcPts val="600"/>
              </a:spcBef>
              <a:buNone/>
            </a:pPr>
            <a:r>
              <a:rPr lang="en-GB" sz="3600" dirty="0"/>
              <a:t>Maidstone Day Centre</a:t>
            </a:r>
          </a:p>
          <a:p>
            <a:pPr marL="0" indent="0">
              <a:spcBef>
                <a:spcPts val="600"/>
              </a:spcBef>
              <a:buNone/>
            </a:pPr>
            <a:r>
              <a:rPr lang="en-GB" sz="3600" dirty="0"/>
              <a:t>Lodging House Mission</a:t>
            </a:r>
          </a:p>
          <a:p>
            <a:pPr marL="0" indent="0">
              <a:spcBef>
                <a:spcPts val="600"/>
              </a:spcBef>
              <a:buNone/>
            </a:pPr>
            <a:r>
              <a:rPr lang="en-GB" sz="3600" dirty="0"/>
              <a:t>Purfleet Trust</a:t>
            </a:r>
          </a:p>
          <a:p>
            <a:pPr marL="0" indent="0">
              <a:spcBef>
                <a:spcPts val="600"/>
              </a:spcBef>
              <a:buNone/>
            </a:pPr>
            <a:r>
              <a:rPr lang="en-GB" sz="3600" dirty="0"/>
              <a:t>Logos House </a:t>
            </a:r>
            <a:r>
              <a:rPr lang="en-GB" sz="3600" dirty="0" err="1"/>
              <a:t>Lifehouse</a:t>
            </a:r>
            <a:endParaRPr lang="en-GB" sz="3600" dirty="0"/>
          </a:p>
          <a:p>
            <a:pPr marL="0" indent="0">
              <a:spcBef>
                <a:spcPts val="600"/>
              </a:spcBef>
              <a:buNone/>
            </a:pPr>
            <a:r>
              <a:rPr lang="en-GB" sz="3600" dirty="0"/>
              <a:t>CATH Day Centre</a:t>
            </a:r>
          </a:p>
          <a:p>
            <a:pPr marL="0" indent="0">
              <a:spcBef>
                <a:spcPts val="600"/>
              </a:spcBef>
              <a:buNone/>
            </a:pPr>
            <a:r>
              <a:rPr lang="en-GB" sz="3600" dirty="0"/>
              <a:t>London City Mission</a:t>
            </a:r>
          </a:p>
          <a:p>
            <a:pPr marL="0" indent="0">
              <a:spcBef>
                <a:spcPts val="600"/>
              </a:spcBef>
              <a:buNone/>
            </a:pPr>
            <a:r>
              <a:rPr lang="en-GB" sz="3600" dirty="0"/>
              <a:t>In Hope, Providence Row</a:t>
            </a:r>
          </a:p>
          <a:p>
            <a:pPr marL="0" indent="0">
              <a:spcBef>
                <a:spcPts val="600"/>
              </a:spcBef>
              <a:buNone/>
            </a:pPr>
            <a:r>
              <a:rPr lang="en-GB" sz="3600" dirty="0"/>
              <a:t>Seaview, NewDay</a:t>
            </a:r>
            <a:br>
              <a:rPr lang="en-GB" sz="3600" dirty="0"/>
            </a:br>
            <a:endParaRPr lang="en-GB" sz="3600" dirty="0"/>
          </a:p>
          <a:p>
            <a:pPr marL="0" indent="0">
              <a:buNone/>
            </a:pPr>
            <a:endParaRPr lang="en-GB" sz="1500" dirty="0"/>
          </a:p>
        </p:txBody>
      </p:sp>
      <p:pic>
        <p:nvPicPr>
          <p:cNvPr id="57" name="Picture 56">
            <a:extLst>
              <a:ext uri="{FF2B5EF4-FFF2-40B4-BE49-F238E27FC236}">
                <a16:creationId xmlns:a16="http://schemas.microsoft.com/office/drawing/2014/main" id="{D79D66B2-4539-0B46-3D03-2BCEDE5979B6}"/>
              </a:ext>
            </a:extLst>
          </p:cNvPr>
          <p:cNvPicPr>
            <a:picLocks noChangeAspect="1"/>
          </p:cNvPicPr>
          <p:nvPr/>
        </p:nvPicPr>
        <p:blipFill>
          <a:blip r:embed="rId17"/>
          <a:stretch>
            <a:fillRect/>
          </a:stretch>
        </p:blipFill>
        <p:spPr>
          <a:xfrm>
            <a:off x="10179349" y="1517399"/>
            <a:ext cx="821287" cy="960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9" name="Picture 58" descr="A person with long hair&#10;&#10;Description automatically generated with low confidence">
            <a:extLst>
              <a:ext uri="{FF2B5EF4-FFF2-40B4-BE49-F238E27FC236}">
                <a16:creationId xmlns:a16="http://schemas.microsoft.com/office/drawing/2014/main" id="{D33AF6F1-87C7-50D3-5844-A3EA38A3C7F9}"/>
              </a:ext>
            </a:extLst>
          </p:cNvPr>
          <p:cNvPicPr>
            <a:picLocks noChangeAspect="1"/>
          </p:cNvPicPr>
          <p:nvPr/>
        </p:nvPicPr>
        <p:blipFill rotWithShape="1">
          <a:blip r:embed="rId18">
            <a:extLst>
              <a:ext uri="{28A0092B-C50C-407E-A947-70E740481C1C}">
                <a14:useLocalDpi xmlns:a14="http://schemas.microsoft.com/office/drawing/2010/main" val="0"/>
              </a:ext>
            </a:extLst>
          </a:blip>
          <a:srcRect t="11938"/>
          <a:stretch/>
        </p:blipFill>
        <p:spPr>
          <a:xfrm flipH="1">
            <a:off x="5532961" y="4886565"/>
            <a:ext cx="781143" cy="91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0" name="Picture 69" descr="Logo, company name&#10;&#10;Description automatically generated">
            <a:extLst>
              <a:ext uri="{FF2B5EF4-FFF2-40B4-BE49-F238E27FC236}">
                <a16:creationId xmlns:a16="http://schemas.microsoft.com/office/drawing/2014/main" id="{6C35D900-5507-5632-F91C-C5A8F2BF730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76309" y="5093565"/>
            <a:ext cx="697713" cy="702148"/>
          </a:xfrm>
          <a:prstGeom prst="rect">
            <a:avLst/>
          </a:prstGeom>
        </p:spPr>
      </p:pic>
      <p:pic>
        <p:nvPicPr>
          <p:cNvPr id="71" name="Picture 70">
            <a:extLst>
              <a:ext uri="{FF2B5EF4-FFF2-40B4-BE49-F238E27FC236}">
                <a16:creationId xmlns:a16="http://schemas.microsoft.com/office/drawing/2014/main" id="{5DCB231F-3FAB-90C6-AE52-47581CE4F469}"/>
              </a:ext>
            </a:extLst>
          </p:cNvPr>
          <p:cNvPicPr>
            <a:picLocks noChangeAspect="1"/>
          </p:cNvPicPr>
          <p:nvPr/>
        </p:nvPicPr>
        <p:blipFill>
          <a:blip r:embed="rId20"/>
          <a:stretch>
            <a:fillRect/>
          </a:stretch>
        </p:blipFill>
        <p:spPr>
          <a:xfrm>
            <a:off x="10858646" y="3960486"/>
            <a:ext cx="992727" cy="611158"/>
          </a:xfrm>
          <a:prstGeom prst="rect">
            <a:avLst/>
          </a:prstGeom>
        </p:spPr>
      </p:pic>
      <p:pic>
        <p:nvPicPr>
          <p:cNvPr id="73" name="Picture 72" descr="Text, logo, company name&#10;&#10;Description automatically generated">
            <a:extLst>
              <a:ext uri="{FF2B5EF4-FFF2-40B4-BE49-F238E27FC236}">
                <a16:creationId xmlns:a16="http://schemas.microsoft.com/office/drawing/2014/main" id="{4A1B85B8-2416-0791-9554-C7D6C893455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815606" y="5116520"/>
            <a:ext cx="573392" cy="573392"/>
          </a:xfrm>
          <a:prstGeom prst="rect">
            <a:avLst/>
          </a:prstGeom>
        </p:spPr>
      </p:pic>
      <p:sp>
        <p:nvSpPr>
          <p:cNvPr id="74" name="AutoShape 2">
            <a:extLst>
              <a:ext uri="{FF2B5EF4-FFF2-40B4-BE49-F238E27FC236}">
                <a16:creationId xmlns:a16="http://schemas.microsoft.com/office/drawing/2014/main" id="{9796850C-853B-E893-7DA5-12A065AB54F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75" name="Picture 74">
            <a:extLst>
              <a:ext uri="{FF2B5EF4-FFF2-40B4-BE49-F238E27FC236}">
                <a16:creationId xmlns:a16="http://schemas.microsoft.com/office/drawing/2014/main" id="{14A03464-6333-37FE-1A25-B6A63A07153F}"/>
              </a:ext>
            </a:extLst>
          </p:cNvPr>
          <p:cNvPicPr>
            <a:picLocks noChangeAspect="1"/>
          </p:cNvPicPr>
          <p:nvPr/>
        </p:nvPicPr>
        <p:blipFill>
          <a:blip r:embed="rId22"/>
          <a:stretch>
            <a:fillRect/>
          </a:stretch>
        </p:blipFill>
        <p:spPr>
          <a:xfrm>
            <a:off x="10522672" y="5115906"/>
            <a:ext cx="581593" cy="581593"/>
          </a:xfrm>
          <a:prstGeom prst="rect">
            <a:avLst/>
          </a:prstGeom>
        </p:spPr>
      </p:pic>
      <p:pic>
        <p:nvPicPr>
          <p:cNvPr id="76" name="Picture 75">
            <a:extLst>
              <a:ext uri="{FF2B5EF4-FFF2-40B4-BE49-F238E27FC236}">
                <a16:creationId xmlns:a16="http://schemas.microsoft.com/office/drawing/2014/main" id="{613D0E98-F934-FC51-F029-BF9F4D15DAD8}"/>
              </a:ext>
            </a:extLst>
          </p:cNvPr>
          <p:cNvPicPr>
            <a:picLocks noChangeAspect="1"/>
          </p:cNvPicPr>
          <p:nvPr/>
        </p:nvPicPr>
        <p:blipFill>
          <a:blip r:embed="rId23"/>
          <a:stretch>
            <a:fillRect/>
          </a:stretch>
        </p:blipFill>
        <p:spPr>
          <a:xfrm>
            <a:off x="8827610" y="6087451"/>
            <a:ext cx="3068788" cy="822862"/>
          </a:xfrm>
          <a:prstGeom prst="rect">
            <a:avLst/>
          </a:prstGeom>
        </p:spPr>
      </p:pic>
      <p:pic>
        <p:nvPicPr>
          <p:cNvPr id="77" name="Picture 76">
            <a:extLst>
              <a:ext uri="{FF2B5EF4-FFF2-40B4-BE49-F238E27FC236}">
                <a16:creationId xmlns:a16="http://schemas.microsoft.com/office/drawing/2014/main" id="{CB289591-765D-1EA4-BF60-68CC6253858E}"/>
              </a:ext>
            </a:extLst>
          </p:cNvPr>
          <p:cNvPicPr>
            <a:picLocks noChangeAspect="1"/>
          </p:cNvPicPr>
          <p:nvPr/>
        </p:nvPicPr>
        <p:blipFill>
          <a:blip r:embed="rId24"/>
          <a:stretch>
            <a:fillRect/>
          </a:stretch>
        </p:blipFill>
        <p:spPr>
          <a:xfrm>
            <a:off x="9106178" y="4656017"/>
            <a:ext cx="2721934" cy="317559"/>
          </a:xfrm>
          <a:prstGeom prst="rect">
            <a:avLst/>
          </a:prstGeom>
        </p:spPr>
      </p:pic>
      <p:pic>
        <p:nvPicPr>
          <p:cNvPr id="78" name="Picture 77">
            <a:extLst>
              <a:ext uri="{FF2B5EF4-FFF2-40B4-BE49-F238E27FC236}">
                <a16:creationId xmlns:a16="http://schemas.microsoft.com/office/drawing/2014/main" id="{3003BDAC-C0BA-3F64-A3B5-60BD252CFBBE}"/>
              </a:ext>
            </a:extLst>
          </p:cNvPr>
          <p:cNvPicPr>
            <a:picLocks noChangeAspect="1"/>
          </p:cNvPicPr>
          <p:nvPr/>
        </p:nvPicPr>
        <p:blipFill rotWithShape="1">
          <a:blip r:embed="rId25"/>
          <a:srcRect l="42485" r="42022"/>
          <a:stretch/>
        </p:blipFill>
        <p:spPr>
          <a:xfrm>
            <a:off x="11229962" y="4996749"/>
            <a:ext cx="730651" cy="822862"/>
          </a:xfrm>
          <a:prstGeom prst="rect">
            <a:avLst/>
          </a:prstGeom>
        </p:spPr>
      </p:pic>
      <p:pic>
        <p:nvPicPr>
          <p:cNvPr id="80" name="Picture 79">
            <a:extLst>
              <a:ext uri="{FF2B5EF4-FFF2-40B4-BE49-F238E27FC236}">
                <a16:creationId xmlns:a16="http://schemas.microsoft.com/office/drawing/2014/main" id="{60B4529E-817F-36E9-BD3B-B26F98141CA8}"/>
              </a:ext>
            </a:extLst>
          </p:cNvPr>
          <p:cNvPicPr>
            <a:picLocks noChangeAspect="1"/>
          </p:cNvPicPr>
          <p:nvPr/>
        </p:nvPicPr>
        <p:blipFill>
          <a:blip r:embed="rId26"/>
          <a:stretch>
            <a:fillRect/>
          </a:stretch>
        </p:blipFill>
        <p:spPr>
          <a:xfrm>
            <a:off x="9065116" y="4002281"/>
            <a:ext cx="1414154" cy="557302"/>
          </a:xfrm>
          <a:prstGeom prst="rect">
            <a:avLst/>
          </a:prstGeom>
        </p:spPr>
      </p:pic>
      <p:pic>
        <p:nvPicPr>
          <p:cNvPr id="3" name="Picture 2" descr="A person smiling with a city in the background&#10;&#10;Description automatically generated with low confidence">
            <a:extLst>
              <a:ext uri="{FF2B5EF4-FFF2-40B4-BE49-F238E27FC236}">
                <a16:creationId xmlns:a16="http://schemas.microsoft.com/office/drawing/2014/main" id="{FC172876-8EBD-D1B6-3A3C-9151D9957B72}"/>
              </a:ext>
            </a:extLst>
          </p:cNvPr>
          <p:cNvPicPr>
            <a:picLocks noChangeAspect="1"/>
          </p:cNvPicPr>
          <p:nvPr/>
        </p:nvPicPr>
        <p:blipFill rotWithShape="1">
          <a:blip r:embed="rId27">
            <a:extLst>
              <a:ext uri="{28A0092B-C50C-407E-A947-70E740481C1C}">
                <a14:useLocalDpi xmlns:a14="http://schemas.microsoft.com/office/drawing/2010/main" val="0"/>
              </a:ext>
            </a:extLst>
          </a:blip>
          <a:srcRect l="27044" t="8187" r="24170" b="15625"/>
          <a:stretch/>
        </p:blipFill>
        <p:spPr>
          <a:xfrm>
            <a:off x="2748414" y="4895730"/>
            <a:ext cx="778196" cy="906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erson smiling for the camera&#10;&#10;Description automatically generated with medium confidence">
            <a:extLst>
              <a:ext uri="{FF2B5EF4-FFF2-40B4-BE49-F238E27FC236}">
                <a16:creationId xmlns:a16="http://schemas.microsoft.com/office/drawing/2014/main" id="{719AD51C-0438-6A05-9E8B-F197ADB6D8F3}"/>
              </a:ext>
            </a:extLst>
          </p:cNvPr>
          <p:cNvPicPr>
            <a:picLocks noChangeAspect="1"/>
          </p:cNvPicPr>
          <p:nvPr/>
        </p:nvPicPr>
        <p:blipFill rotWithShape="1">
          <a:blip r:embed="rId28">
            <a:extLst>
              <a:ext uri="{28A0092B-C50C-407E-A947-70E740481C1C}">
                <a14:useLocalDpi xmlns:a14="http://schemas.microsoft.com/office/drawing/2010/main" val="0"/>
              </a:ext>
            </a:extLst>
          </a:blip>
          <a:srcRect l="13319" t="5664" b="6813"/>
          <a:stretch/>
        </p:blipFill>
        <p:spPr>
          <a:xfrm>
            <a:off x="2747321" y="3785133"/>
            <a:ext cx="762653" cy="932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AB0657DA-9CE4-F9A5-8034-2741F639CA53}"/>
              </a:ext>
            </a:extLst>
          </p:cNvPr>
          <p:cNvSpPr/>
          <p:nvPr/>
        </p:nvSpPr>
        <p:spPr>
          <a:xfrm>
            <a:off x="205037" y="6083140"/>
            <a:ext cx="8492252" cy="573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This study is funded by the National Institute for Health Research Public Health (project reference: 132158). The views expressed are those of the author(s) and not necessarily those of the NIHR or the Department of Health and Social Care</a:t>
            </a: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8" name="Picture 2">
            <a:extLst>
              <a:ext uri="{FF2B5EF4-FFF2-40B4-BE49-F238E27FC236}">
                <a16:creationId xmlns:a16="http://schemas.microsoft.com/office/drawing/2014/main" id="{90C1959B-D89B-AFDE-129B-294919EFF34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774534" y="253772"/>
            <a:ext cx="4082144" cy="7042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BC3FBCD-D0D7-FB51-6E23-1AF18B9F7A21}"/>
              </a:ext>
            </a:extLst>
          </p:cNvPr>
          <p:cNvPicPr>
            <a:picLocks noChangeAspect="1"/>
          </p:cNvPicPr>
          <p:nvPr/>
        </p:nvPicPr>
        <p:blipFill rotWithShape="1">
          <a:blip r:embed="rId30"/>
          <a:srcRect l="16850" r="15820"/>
          <a:stretch/>
        </p:blipFill>
        <p:spPr>
          <a:xfrm>
            <a:off x="4561507" y="1599359"/>
            <a:ext cx="786615" cy="934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erson with dark hair smiling&#10;&#10;Description automatically generated">
            <a:extLst>
              <a:ext uri="{FF2B5EF4-FFF2-40B4-BE49-F238E27FC236}">
                <a16:creationId xmlns:a16="http://schemas.microsoft.com/office/drawing/2014/main" id="{877B8342-2C68-DE98-3E55-5367936CB9A0}"/>
              </a:ext>
            </a:extLst>
          </p:cNvPr>
          <p:cNvPicPr>
            <a:picLocks noChangeAspect="1"/>
          </p:cNvPicPr>
          <p:nvPr/>
        </p:nvPicPr>
        <p:blipFill>
          <a:blip r:embed="rId31"/>
          <a:stretch>
            <a:fillRect/>
          </a:stretch>
        </p:blipFill>
        <p:spPr>
          <a:xfrm>
            <a:off x="4614256" y="4899689"/>
            <a:ext cx="789666" cy="902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8222B3AA-8992-4E07-F52A-E24FE70C1B96}"/>
              </a:ext>
            </a:extLst>
          </p:cNvPr>
          <p:cNvSpPr txBox="1"/>
          <p:nvPr/>
        </p:nvSpPr>
        <p:spPr>
          <a:xfrm>
            <a:off x="150978" y="866895"/>
            <a:ext cx="61676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SCeTCH Team</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pic>
        <p:nvPicPr>
          <p:cNvPr id="17" name="Picture 16">
            <a:extLst>
              <a:ext uri="{FF2B5EF4-FFF2-40B4-BE49-F238E27FC236}">
                <a16:creationId xmlns:a16="http://schemas.microsoft.com/office/drawing/2014/main" id="{5D0B98A7-0E6E-8D4B-9103-A71732E20BA8}"/>
              </a:ext>
            </a:extLst>
          </p:cNvPr>
          <p:cNvPicPr>
            <a:picLocks noChangeAspect="1"/>
          </p:cNvPicPr>
          <p:nvPr/>
        </p:nvPicPr>
        <p:blipFill>
          <a:blip r:embed="rId32"/>
          <a:srcRect l="10101" t="13486" r="23932" b="20937"/>
          <a:stretch/>
        </p:blipFill>
        <p:spPr>
          <a:xfrm>
            <a:off x="3669291" y="1583719"/>
            <a:ext cx="781872" cy="965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B76F0686-5150-7618-4F9B-465A11801D3A}"/>
              </a:ext>
            </a:extLst>
          </p:cNvPr>
          <p:cNvPicPr>
            <a:picLocks noChangeAspect="1"/>
          </p:cNvPicPr>
          <p:nvPr/>
        </p:nvPicPr>
        <p:blipFill>
          <a:blip r:embed="rId33"/>
          <a:srcRect l="9528"/>
          <a:stretch/>
        </p:blipFill>
        <p:spPr>
          <a:xfrm>
            <a:off x="2754260" y="1588311"/>
            <a:ext cx="804687" cy="932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8644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050200-4894-8628-FC9A-573018EDE076}"/>
              </a:ext>
            </a:extLst>
          </p:cNvPr>
          <p:cNvSpPr>
            <a:spLocks noGrp="1"/>
          </p:cNvSpPr>
          <p:nvPr>
            <p:ph type="title"/>
          </p:nvPr>
        </p:nvSpPr>
        <p:spPr/>
        <p:txBody>
          <a:bodyPr/>
          <a:lstStyle/>
          <a:p>
            <a:r>
              <a:rPr lang="en-GB" dirty="0"/>
              <a:t>What was our intervention?</a:t>
            </a:r>
          </a:p>
        </p:txBody>
      </p:sp>
      <p:sp>
        <p:nvSpPr>
          <p:cNvPr id="4" name="Content Placeholder 4">
            <a:extLst>
              <a:ext uri="{FF2B5EF4-FFF2-40B4-BE49-F238E27FC236}">
                <a16:creationId xmlns:a16="http://schemas.microsoft.com/office/drawing/2014/main" id="{F6939566-5105-F6F5-8A2D-0B2CD5CA299F}"/>
              </a:ext>
            </a:extLst>
          </p:cNvPr>
          <p:cNvSpPr>
            <a:spLocks noGrp="1"/>
          </p:cNvSpPr>
          <p:nvPr>
            <p:ph type="subTitle" idx="1"/>
          </p:nvPr>
        </p:nvSpPr>
        <p:spPr>
          <a:xfrm>
            <a:off x="773113" y="2028497"/>
            <a:ext cx="10515600" cy="4034096"/>
          </a:xfr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E-Cigarette (EC)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1 </a:t>
            </a:r>
            <a:r>
              <a:rPr lang="en-US" sz="3200" dirty="0">
                <a:solidFill>
                  <a:prstClr val="black"/>
                </a:solidFill>
                <a:latin typeface="Arial" panose="020B0604020202020204"/>
              </a:rPr>
              <a:t>re-fillable Aspire </a:t>
            </a:r>
            <a:r>
              <a:rPr lang="en-US" sz="3200" dirty="0" err="1">
                <a:solidFill>
                  <a:prstClr val="black"/>
                </a:solidFill>
                <a:latin typeface="Arial" panose="020B0604020202020204"/>
              </a:rPr>
              <a:t>PockeX</a:t>
            </a:r>
            <a:r>
              <a:rPr lang="en-US" sz="3200" dirty="0">
                <a:solidFill>
                  <a:prstClr val="black"/>
                </a:solidFill>
                <a:latin typeface="Arial" panose="020B0604020202020204"/>
              </a:rPr>
              <a:t> EC</a:t>
            </a: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200" dirty="0">
                <a:solidFill>
                  <a:prstClr val="black"/>
                </a:solidFill>
                <a:latin typeface="Arial" panose="020B0604020202020204"/>
              </a:rPr>
              <a:t>U</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p to 4-weeks supply of e-liquid</a:t>
            </a:r>
          </a:p>
          <a:p>
            <a:pPr lvl="1">
              <a:spcBef>
                <a:spcPts val="1000"/>
              </a:spcBef>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Blueberry, mint or tobacco</a:t>
            </a:r>
          </a:p>
          <a:p>
            <a:pPr lvl="1">
              <a:spcBef>
                <a:spcPts val="1000"/>
              </a:spcBef>
              <a:buFont typeface="Arial" panose="020B0604020202020204" pitchFamily="34" charset="0"/>
              <a:buChar char="•"/>
              <a:defRPr/>
            </a:pPr>
            <a:r>
              <a:rPr lang="en-US" sz="2800" dirty="0">
                <a:solidFill>
                  <a:prstClr val="black"/>
                </a:solidFill>
                <a:latin typeface="Arial" panose="020B0604020202020204"/>
              </a:rPr>
              <a:t>12mg/mL or 18mg/mL nicotine concentration</a:t>
            </a:r>
          </a:p>
          <a:p>
            <a:pPr lvl="1">
              <a:spcBef>
                <a:spcPts val="1000"/>
              </a:spcBef>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Given out weekly by staff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Tips and tricks leaflet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pic>
        <p:nvPicPr>
          <p:cNvPr id="5" name="Picture 2">
            <a:extLst>
              <a:ext uri="{FF2B5EF4-FFF2-40B4-BE49-F238E27FC236}">
                <a16:creationId xmlns:a16="http://schemas.microsoft.com/office/drawing/2014/main" id="{6472C36E-0356-3924-8B1C-806B11D34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93201">
            <a:off x="9473710" y="3070015"/>
            <a:ext cx="1882900" cy="25140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AF62A7FD-BDBB-311A-A1BF-6367C3C81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6124" y="2170113"/>
            <a:ext cx="2145826" cy="177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560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BA345-AB73-9DBB-02D2-A4D4EF808C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514393-63A6-AE9E-5A5B-3CC75CA563E2}"/>
              </a:ext>
            </a:extLst>
          </p:cNvPr>
          <p:cNvSpPr>
            <a:spLocks noGrp="1"/>
          </p:cNvSpPr>
          <p:nvPr>
            <p:ph type="title"/>
          </p:nvPr>
        </p:nvSpPr>
        <p:spPr/>
        <p:txBody>
          <a:bodyPr/>
          <a:lstStyle/>
          <a:p>
            <a:r>
              <a:rPr lang="en-GB" dirty="0"/>
              <a:t>What was our control group?</a:t>
            </a:r>
          </a:p>
        </p:txBody>
      </p:sp>
      <p:sp>
        <p:nvSpPr>
          <p:cNvPr id="4" name="Content Placeholder 4">
            <a:extLst>
              <a:ext uri="{FF2B5EF4-FFF2-40B4-BE49-F238E27FC236}">
                <a16:creationId xmlns:a16="http://schemas.microsoft.com/office/drawing/2014/main" id="{3C654D0A-2D54-C046-1D27-46AEAD51CA85}"/>
              </a:ext>
            </a:extLst>
          </p:cNvPr>
          <p:cNvSpPr>
            <a:spLocks noGrp="1"/>
          </p:cNvSpPr>
          <p:nvPr>
            <p:ph type="subTitle" idx="1"/>
          </p:nvPr>
        </p:nvSpPr>
        <p:spPr>
          <a:xfrm>
            <a:off x="773113" y="2170113"/>
            <a:ext cx="10515600" cy="3892480"/>
          </a:xfr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2" name="Subtitle 1">
            <a:extLst>
              <a:ext uri="{FF2B5EF4-FFF2-40B4-BE49-F238E27FC236}">
                <a16:creationId xmlns:a16="http://schemas.microsoft.com/office/drawing/2014/main" id="{26940FCD-D531-99FA-F5FB-49FDF4F168DA}"/>
              </a:ext>
            </a:extLst>
          </p:cNvPr>
          <p:cNvSpPr>
            <a:spLocks noGrp="1"/>
          </p:cNvSpPr>
          <p:nvPr/>
        </p:nvSpPr>
        <p:spPr>
          <a:xfrm>
            <a:off x="773113" y="2461239"/>
            <a:ext cx="7183218" cy="3981761"/>
          </a:xfrm>
          <a:ln w="12700">
            <a:solidFill>
              <a:schemeClr val="tx1"/>
            </a:solidFill>
          </a:ln>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Usual care (UC)</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Leaflet with quit advice, adapted from ‘NHS Choices’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Details &amp; signposting to the local SSS</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8">
            <a:extLst>
              <a:ext uri="{FF2B5EF4-FFF2-40B4-BE49-F238E27FC236}">
                <a16:creationId xmlns:a16="http://schemas.microsoft.com/office/drawing/2014/main" id="{06AF47A4-4403-3EAC-47C4-A5E87986B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80611">
            <a:off x="8516976" y="2238598"/>
            <a:ext cx="2211093" cy="2903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914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5CD1-D920-E402-ED13-83708593A4CC}"/>
              </a:ext>
            </a:extLst>
          </p:cNvPr>
          <p:cNvSpPr>
            <a:spLocks noGrp="1"/>
          </p:cNvSpPr>
          <p:nvPr>
            <p:ph type="title"/>
          </p:nvPr>
        </p:nvSpPr>
        <p:spPr>
          <a:xfrm>
            <a:off x="547186" y="534874"/>
            <a:ext cx="10044023" cy="877729"/>
          </a:xfrm>
        </p:spPr>
        <p:txBody>
          <a:bodyPr anchor="ctr">
            <a:normAutofit/>
          </a:bodyPr>
          <a:lstStyle/>
          <a:p>
            <a:r>
              <a:rPr lang="en-GB" sz="4800" b="1" dirty="0"/>
              <a:t>How was it delivered?</a:t>
            </a:r>
          </a:p>
        </p:txBody>
      </p:sp>
      <p:grpSp>
        <p:nvGrpSpPr>
          <p:cNvPr id="4" name="Group 3">
            <a:extLst>
              <a:ext uri="{FF2B5EF4-FFF2-40B4-BE49-F238E27FC236}">
                <a16:creationId xmlns:a16="http://schemas.microsoft.com/office/drawing/2014/main" id="{7CAA51FF-F678-9A09-6299-69F7B67267E8}"/>
              </a:ext>
            </a:extLst>
          </p:cNvPr>
          <p:cNvGrpSpPr/>
          <p:nvPr/>
        </p:nvGrpSpPr>
        <p:grpSpPr>
          <a:xfrm>
            <a:off x="187898" y="1031848"/>
            <a:ext cx="6999805" cy="5826152"/>
            <a:chOff x="5324407" y="-412370"/>
            <a:chExt cx="9666463" cy="7108633"/>
          </a:xfrm>
        </p:grpSpPr>
        <p:pic>
          <p:nvPicPr>
            <p:cNvPr id="5" name="Graphic 4" descr="Teacher outline">
              <a:extLst>
                <a:ext uri="{FF2B5EF4-FFF2-40B4-BE49-F238E27FC236}">
                  <a16:creationId xmlns:a16="http://schemas.microsoft.com/office/drawing/2014/main" id="{1F840E91-40F2-23B9-59B7-319C324D2EF1}"/>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4407" y="-412370"/>
              <a:ext cx="9666463" cy="7108633"/>
            </a:xfrm>
            <a:prstGeom prst="rect">
              <a:avLst/>
            </a:prstGeom>
          </p:spPr>
        </p:pic>
        <p:sp>
          <p:nvSpPr>
            <p:cNvPr id="6" name="TextBox 5">
              <a:extLst>
                <a:ext uri="{FF2B5EF4-FFF2-40B4-BE49-F238E27FC236}">
                  <a16:creationId xmlns:a16="http://schemas.microsoft.com/office/drawing/2014/main" id="{5054B349-75C8-7FCC-77AB-3F6922434622}"/>
                </a:ext>
              </a:extLst>
            </p:cNvPr>
            <p:cNvSpPr txBox="1"/>
            <p:nvPr/>
          </p:nvSpPr>
          <p:spPr>
            <a:xfrm>
              <a:off x="8235006" y="1120828"/>
              <a:ext cx="5962507" cy="2741339"/>
            </a:xfrm>
            <a:prstGeom prst="rect">
              <a:avLst/>
            </a:prstGeom>
            <a:noFill/>
          </p:spPr>
          <p:txBody>
            <a:bodyPr wrap="square" rtlCol="0">
              <a:spAutoFit/>
            </a:bodyPr>
            <a:lstStyle/>
            <a:p>
              <a:pPr algn="r" defTabSz="585216">
                <a:spcAft>
                  <a:spcPts val="600"/>
                </a:spcAft>
              </a:pPr>
              <a:r>
                <a:rPr lang="en-GB" sz="4000" b="1" kern="1200" dirty="0">
                  <a:solidFill>
                    <a:srgbClr val="FF0000"/>
                  </a:solidFill>
                  <a:latin typeface="+mn-lt"/>
                  <a:ea typeface="+mn-ea"/>
                  <a:cs typeface="+mn-cs"/>
                </a:rPr>
                <a:t>We trained:</a:t>
              </a:r>
            </a:p>
            <a:p>
              <a:pPr algn="r" defTabSz="585216">
                <a:spcAft>
                  <a:spcPts val="600"/>
                </a:spcAft>
              </a:pPr>
              <a:r>
                <a:rPr lang="en-GB" sz="3600" b="1" kern="1200" dirty="0">
                  <a:solidFill>
                    <a:srgbClr val="FF0000"/>
                  </a:solidFill>
                  <a:latin typeface="+mn-lt"/>
                  <a:ea typeface="+mn-ea"/>
                  <a:cs typeface="+mn-cs"/>
                </a:rPr>
                <a:t>220 </a:t>
              </a:r>
              <a:r>
                <a:rPr lang="en-GB" sz="3600" b="1" kern="1200" dirty="0">
                  <a:solidFill>
                    <a:srgbClr val="002060"/>
                  </a:solidFill>
                  <a:latin typeface="+mn-lt"/>
                  <a:ea typeface="+mn-ea"/>
                  <a:cs typeface="+mn-cs"/>
                </a:rPr>
                <a:t>staff across </a:t>
              </a:r>
              <a:r>
                <a:rPr lang="en-GB" sz="3600" b="1" kern="1200" dirty="0">
                  <a:solidFill>
                    <a:srgbClr val="FF0000"/>
                  </a:solidFill>
                  <a:latin typeface="+mn-lt"/>
                  <a:ea typeface="+mn-ea"/>
                  <a:cs typeface="+mn-cs"/>
                </a:rPr>
                <a:t>32 </a:t>
              </a:r>
              <a:r>
                <a:rPr lang="en-GB" sz="3600" b="1" kern="1200" dirty="0">
                  <a:solidFill>
                    <a:srgbClr val="002060"/>
                  </a:solidFill>
                  <a:latin typeface="+mn-lt"/>
                  <a:ea typeface="+mn-ea"/>
                  <a:cs typeface="+mn-cs"/>
                </a:rPr>
                <a:t>centres</a:t>
              </a:r>
            </a:p>
            <a:p>
              <a:pPr algn="r" defTabSz="585216">
                <a:spcAft>
                  <a:spcPts val="600"/>
                </a:spcAft>
              </a:pPr>
              <a:r>
                <a:rPr lang="en-GB" b="1" dirty="0">
                  <a:solidFill>
                    <a:srgbClr val="002060"/>
                  </a:solidFill>
                </a:rPr>
                <a:t>To deliver EC or UC</a:t>
              </a:r>
            </a:p>
          </p:txBody>
        </p:sp>
      </p:grpSp>
      <p:pic>
        <p:nvPicPr>
          <p:cNvPr id="3" name="Picture 2" descr="A person holding a paper&#10;&#10;Description automatically generated with low confidence">
            <a:extLst>
              <a:ext uri="{FF2B5EF4-FFF2-40B4-BE49-F238E27FC236}">
                <a16:creationId xmlns:a16="http://schemas.microsoft.com/office/drawing/2014/main" id="{786A96DA-19BE-4435-0FAD-381421B330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6034" y="1228835"/>
            <a:ext cx="2984463" cy="3979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084504DE-B8DF-C3AA-17DB-E282ED944789}"/>
              </a:ext>
            </a:extLst>
          </p:cNvPr>
          <p:cNvPicPr>
            <a:picLocks noChangeAspect="1"/>
          </p:cNvPicPr>
          <p:nvPr/>
        </p:nvPicPr>
        <p:blipFill>
          <a:blip r:embed="rId6"/>
          <a:stretch>
            <a:fillRect/>
          </a:stretch>
        </p:blipFill>
        <p:spPr>
          <a:xfrm>
            <a:off x="9358365" y="5463221"/>
            <a:ext cx="2465688" cy="928636"/>
          </a:xfrm>
          <a:prstGeom prst="rect">
            <a:avLst/>
          </a:prstGeom>
        </p:spPr>
      </p:pic>
    </p:spTree>
    <p:extLst>
      <p:ext uri="{BB962C8B-B14F-4D97-AF65-F5344CB8AC3E}">
        <p14:creationId xmlns:p14="http://schemas.microsoft.com/office/powerpoint/2010/main" val="3885572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B31F3CB-8305-936E-80A2-721D3BE40467}"/>
              </a:ext>
            </a:extLst>
          </p:cNvPr>
          <p:cNvSpPr>
            <a:spLocks noGrp="1"/>
          </p:cNvSpPr>
          <p:nvPr>
            <p:ph type="subTitle" idx="1"/>
          </p:nvPr>
        </p:nvSpPr>
        <p:spPr>
          <a:xfrm>
            <a:off x="6096000" y="610773"/>
            <a:ext cx="5035492" cy="3140364"/>
          </a:xfrm>
        </p:spPr>
        <p:txBody>
          <a:bodyPr/>
          <a:lstStyle/>
          <a:p>
            <a:pPr>
              <a:spcAft>
                <a:spcPts val="1200"/>
              </a:spcAft>
            </a:pPr>
            <a:r>
              <a:rPr lang="en-GB" sz="3200" dirty="0"/>
              <a:t>This is a ‘cluster’ trial</a:t>
            </a:r>
          </a:p>
          <a:p>
            <a:pPr>
              <a:spcAft>
                <a:spcPts val="1200"/>
              </a:spcAft>
            </a:pPr>
            <a:r>
              <a:rPr lang="en-GB" sz="3200" dirty="0"/>
              <a:t>32 centres in England, Scotland and Wales randomly allocated to: </a:t>
            </a:r>
          </a:p>
          <a:p>
            <a:pPr>
              <a:spcAft>
                <a:spcPts val="1200"/>
              </a:spcAft>
            </a:pPr>
            <a:r>
              <a:rPr lang="en-GB" sz="3200" dirty="0"/>
              <a:t>      EC         UC</a:t>
            </a:r>
          </a:p>
        </p:txBody>
      </p:sp>
      <p:pic>
        <p:nvPicPr>
          <p:cNvPr id="4" name="Picture 2">
            <a:extLst>
              <a:ext uri="{FF2B5EF4-FFF2-40B4-BE49-F238E27FC236}">
                <a16:creationId xmlns:a16="http://schemas.microsoft.com/office/drawing/2014/main" id="{31DC861A-BF5E-1774-433F-0790A9677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508" y="397703"/>
            <a:ext cx="3899556" cy="606259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668EC444-3A1A-3243-73A8-83FC5CDD98DC}"/>
              </a:ext>
            </a:extLst>
          </p:cNvPr>
          <p:cNvSpPr/>
          <p:nvPr/>
        </p:nvSpPr>
        <p:spPr>
          <a:xfrm>
            <a:off x="4501995" y="4876559"/>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7EF6AEFE-6A66-D8EB-3A81-18A216B6C14A}"/>
              </a:ext>
            </a:extLst>
          </p:cNvPr>
          <p:cNvSpPr/>
          <p:nvPr/>
        </p:nvSpPr>
        <p:spPr>
          <a:xfrm>
            <a:off x="4587767" y="5050750"/>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0B9C9CDA-B946-E05F-71D8-D9F6E854ED28}"/>
              </a:ext>
            </a:extLst>
          </p:cNvPr>
          <p:cNvSpPr/>
          <p:nvPr/>
        </p:nvSpPr>
        <p:spPr>
          <a:xfrm>
            <a:off x="2833307" y="5602682"/>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8E6033C2-4A15-B113-1676-EC60B2635712}"/>
              </a:ext>
            </a:extLst>
          </p:cNvPr>
          <p:cNvSpPr/>
          <p:nvPr/>
        </p:nvSpPr>
        <p:spPr>
          <a:xfrm>
            <a:off x="2554833" y="5353494"/>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C2D5751B-3FC1-F889-1FF8-6DBEF925C98A}"/>
              </a:ext>
            </a:extLst>
          </p:cNvPr>
          <p:cNvSpPr/>
          <p:nvPr/>
        </p:nvSpPr>
        <p:spPr>
          <a:xfrm>
            <a:off x="2616495" y="5234114"/>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A5F03A9C-A9CA-E996-CEEC-EDDA52751011}"/>
              </a:ext>
            </a:extLst>
          </p:cNvPr>
          <p:cNvSpPr/>
          <p:nvPr/>
        </p:nvSpPr>
        <p:spPr>
          <a:xfrm>
            <a:off x="2242323" y="5261456"/>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4CAAC9D8-34CD-564C-14AF-895F35C943D6}"/>
              </a:ext>
            </a:extLst>
          </p:cNvPr>
          <p:cNvSpPr/>
          <p:nvPr/>
        </p:nvSpPr>
        <p:spPr>
          <a:xfrm>
            <a:off x="2398578" y="5243130"/>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FC8DBD7A-83BD-AC72-AB5F-F90F053A7752}"/>
              </a:ext>
            </a:extLst>
          </p:cNvPr>
          <p:cNvSpPr/>
          <p:nvPr/>
        </p:nvSpPr>
        <p:spPr>
          <a:xfrm>
            <a:off x="2737124" y="5707457"/>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51337BC-3A49-1416-BE8E-DB582836A941}"/>
              </a:ext>
            </a:extLst>
          </p:cNvPr>
          <p:cNvSpPr/>
          <p:nvPr/>
        </p:nvSpPr>
        <p:spPr>
          <a:xfrm>
            <a:off x="3757133" y="5632222"/>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9CA352D-FDCF-BBCE-58A1-6652F95F5005}"/>
              </a:ext>
            </a:extLst>
          </p:cNvPr>
          <p:cNvSpPr/>
          <p:nvPr/>
        </p:nvSpPr>
        <p:spPr>
          <a:xfrm>
            <a:off x="4035405" y="5538222"/>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026299B1-C6D4-9AAB-26D1-794CC044220A}"/>
              </a:ext>
            </a:extLst>
          </p:cNvPr>
          <p:cNvSpPr/>
          <p:nvPr/>
        </p:nvSpPr>
        <p:spPr>
          <a:xfrm>
            <a:off x="4114469" y="5656899"/>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B5E3855-2BC7-6F0C-9532-52C04F948888}"/>
              </a:ext>
            </a:extLst>
          </p:cNvPr>
          <p:cNvSpPr/>
          <p:nvPr/>
        </p:nvSpPr>
        <p:spPr>
          <a:xfrm>
            <a:off x="3868275" y="5508487"/>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56C41EED-FE21-7E48-30F2-99C2ACEDACAF}"/>
              </a:ext>
            </a:extLst>
          </p:cNvPr>
          <p:cNvSpPr/>
          <p:nvPr/>
        </p:nvSpPr>
        <p:spPr>
          <a:xfrm>
            <a:off x="4008075" y="5745972"/>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095CD4F4-45FC-8B99-2114-672B13E9DAE9}"/>
              </a:ext>
            </a:extLst>
          </p:cNvPr>
          <p:cNvSpPr/>
          <p:nvPr/>
        </p:nvSpPr>
        <p:spPr>
          <a:xfrm>
            <a:off x="3827535" y="5760284"/>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B85D956D-CC00-50F7-6C88-1AB78C9FFAC5}"/>
              </a:ext>
            </a:extLst>
          </p:cNvPr>
          <p:cNvSpPr/>
          <p:nvPr/>
        </p:nvSpPr>
        <p:spPr>
          <a:xfrm>
            <a:off x="3894405" y="5675166"/>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2380B195-6647-E67B-9D34-C1A605B2D7E6}"/>
              </a:ext>
            </a:extLst>
          </p:cNvPr>
          <p:cNvSpPr/>
          <p:nvPr/>
        </p:nvSpPr>
        <p:spPr>
          <a:xfrm>
            <a:off x="3897276" y="5952743"/>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EA76B14B-F98E-48C9-A51C-84A37CE726DE}"/>
              </a:ext>
            </a:extLst>
          </p:cNvPr>
          <p:cNvSpPr/>
          <p:nvPr/>
        </p:nvSpPr>
        <p:spPr>
          <a:xfrm>
            <a:off x="3778640" y="6117445"/>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5DBDDA1-F173-346D-C621-95C15B928408}"/>
              </a:ext>
            </a:extLst>
          </p:cNvPr>
          <p:cNvSpPr/>
          <p:nvPr/>
        </p:nvSpPr>
        <p:spPr>
          <a:xfrm>
            <a:off x="4437979" y="6013668"/>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F8689944-908B-3D06-500B-4B3AE588BB67}"/>
              </a:ext>
            </a:extLst>
          </p:cNvPr>
          <p:cNvSpPr/>
          <p:nvPr/>
        </p:nvSpPr>
        <p:spPr>
          <a:xfrm>
            <a:off x="3602703" y="6064770"/>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813E3226-CBE6-0627-E165-E33E6620406F}"/>
              </a:ext>
            </a:extLst>
          </p:cNvPr>
          <p:cNvSpPr/>
          <p:nvPr/>
        </p:nvSpPr>
        <p:spPr>
          <a:xfrm>
            <a:off x="4004230" y="6145778"/>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F950F7C2-64EE-7BF0-B68D-2A2E2B51E7B5}"/>
              </a:ext>
            </a:extLst>
          </p:cNvPr>
          <p:cNvSpPr/>
          <p:nvPr/>
        </p:nvSpPr>
        <p:spPr>
          <a:xfrm>
            <a:off x="4213984" y="6056705"/>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CA5AD9F8-3E7C-044C-7BC1-4599F9BA0FC2}"/>
              </a:ext>
            </a:extLst>
          </p:cNvPr>
          <p:cNvSpPr/>
          <p:nvPr/>
        </p:nvSpPr>
        <p:spPr>
          <a:xfrm>
            <a:off x="4788520" y="5060227"/>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5EBA6B9C-598E-3348-AD82-C8C3B3FC4089}"/>
              </a:ext>
            </a:extLst>
          </p:cNvPr>
          <p:cNvSpPr/>
          <p:nvPr/>
        </p:nvSpPr>
        <p:spPr>
          <a:xfrm>
            <a:off x="4486179" y="5145040"/>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B8941DB3-71F0-5BD1-4AB5-DCF306FB2326}"/>
              </a:ext>
            </a:extLst>
          </p:cNvPr>
          <p:cNvSpPr/>
          <p:nvPr/>
        </p:nvSpPr>
        <p:spPr>
          <a:xfrm>
            <a:off x="4599335" y="5173681"/>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CE011740-87D1-7F68-A60D-66FC0E34B2C8}"/>
              </a:ext>
            </a:extLst>
          </p:cNvPr>
          <p:cNvSpPr/>
          <p:nvPr/>
        </p:nvSpPr>
        <p:spPr>
          <a:xfrm>
            <a:off x="4655352" y="5107477"/>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45343931-120B-5B10-B7C9-5CB93FC3A667}"/>
              </a:ext>
            </a:extLst>
          </p:cNvPr>
          <p:cNvSpPr/>
          <p:nvPr/>
        </p:nvSpPr>
        <p:spPr>
          <a:xfrm>
            <a:off x="4321630" y="5139823"/>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1AFEB61-1360-F44F-FBCB-6E0847185BA6}"/>
              </a:ext>
            </a:extLst>
          </p:cNvPr>
          <p:cNvSpPr/>
          <p:nvPr/>
        </p:nvSpPr>
        <p:spPr>
          <a:xfrm>
            <a:off x="2768419" y="2325471"/>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1FAC22AF-E36A-782D-C8D3-C167146F926E}"/>
              </a:ext>
            </a:extLst>
          </p:cNvPr>
          <p:cNvSpPr/>
          <p:nvPr/>
        </p:nvSpPr>
        <p:spPr>
          <a:xfrm>
            <a:off x="3171483" y="2002808"/>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38DE2709-CBF4-CDA6-FCD5-B821242F5032}"/>
              </a:ext>
            </a:extLst>
          </p:cNvPr>
          <p:cNvSpPr/>
          <p:nvPr/>
        </p:nvSpPr>
        <p:spPr>
          <a:xfrm>
            <a:off x="3090901" y="2426819"/>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1A56F574-B3A7-8F80-9DF1-07E1110E9D72}"/>
              </a:ext>
            </a:extLst>
          </p:cNvPr>
          <p:cNvSpPr/>
          <p:nvPr/>
        </p:nvSpPr>
        <p:spPr>
          <a:xfrm>
            <a:off x="2845823" y="2438396"/>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749799A3-A96A-0C66-0462-D6BD940B3644}"/>
              </a:ext>
            </a:extLst>
          </p:cNvPr>
          <p:cNvSpPr/>
          <p:nvPr/>
        </p:nvSpPr>
        <p:spPr>
          <a:xfrm>
            <a:off x="3241386" y="2527469"/>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343FBD3C-5869-03F7-C7FB-71CE8A4D6ABF}"/>
              </a:ext>
            </a:extLst>
          </p:cNvPr>
          <p:cNvSpPr/>
          <p:nvPr/>
        </p:nvSpPr>
        <p:spPr>
          <a:xfrm>
            <a:off x="3266076" y="2414544"/>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E08BD7A3-8E9A-37A9-F0B7-C7BC0857E011}"/>
              </a:ext>
            </a:extLst>
          </p:cNvPr>
          <p:cNvSpPr/>
          <p:nvPr/>
        </p:nvSpPr>
        <p:spPr>
          <a:xfrm>
            <a:off x="6556194" y="2806585"/>
            <a:ext cx="189185" cy="178147"/>
          </a:xfrm>
          <a:prstGeom prst="ellipse">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1BCE56D4-178B-693C-2D90-527910136030}"/>
              </a:ext>
            </a:extLst>
          </p:cNvPr>
          <p:cNvSpPr/>
          <p:nvPr/>
        </p:nvSpPr>
        <p:spPr>
          <a:xfrm>
            <a:off x="8143256" y="2804903"/>
            <a:ext cx="189185" cy="178147"/>
          </a:xfrm>
          <a:prstGeom prst="ellipse">
            <a:avLst/>
          </a:prstGeom>
          <a:solidFill>
            <a:srgbClr val="EEB9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08D614FE-8592-480A-AB73-70703062E62B}"/>
              </a:ext>
            </a:extLst>
          </p:cNvPr>
          <p:cNvSpPr/>
          <p:nvPr/>
        </p:nvSpPr>
        <p:spPr>
          <a:xfrm>
            <a:off x="6185505" y="3868311"/>
            <a:ext cx="3983421" cy="1543950"/>
          </a:xfrm>
          <a:prstGeom prst="roundRect">
            <a:avLst/>
          </a:prstGeom>
          <a:solidFill>
            <a:srgbClr val="1CB4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u="sng" dirty="0"/>
              <a:t>Target sample:</a:t>
            </a:r>
          </a:p>
          <a:p>
            <a:pPr algn="ctr"/>
            <a:r>
              <a:rPr lang="en-GB" sz="2400" dirty="0"/>
              <a:t>N=480 adults accessing homeless support centres </a:t>
            </a:r>
          </a:p>
        </p:txBody>
      </p:sp>
    </p:spTree>
    <p:extLst>
      <p:ext uri="{BB962C8B-B14F-4D97-AF65-F5344CB8AC3E}">
        <p14:creationId xmlns:p14="http://schemas.microsoft.com/office/powerpoint/2010/main" val="2574111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5E95-22BF-1DE2-A9FB-6451313B470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96C47-3BBE-13BB-C9DD-63ADFDA0D4AD}"/>
              </a:ext>
            </a:extLst>
          </p:cNvPr>
          <p:cNvSpPr>
            <a:spLocks noGrp="1"/>
          </p:cNvSpPr>
          <p:nvPr>
            <p:ph type="subTitle" idx="1"/>
          </p:nvPr>
        </p:nvSpPr>
        <p:spPr>
          <a:xfrm>
            <a:off x="273327" y="1714990"/>
            <a:ext cx="10515600" cy="563843"/>
          </a:xfrm>
        </p:spPr>
        <p:txBody>
          <a:bodyPr/>
          <a:lstStyle/>
          <a:p>
            <a:r>
              <a:rPr lang="en-GB" sz="3200" dirty="0"/>
              <a:t>In a 4-centre feasibility study we found:</a:t>
            </a:r>
          </a:p>
          <a:p>
            <a:endParaRPr lang="en-GB" sz="3200" dirty="0"/>
          </a:p>
          <a:p>
            <a:endParaRPr lang="en-GB" sz="3200" dirty="0"/>
          </a:p>
        </p:txBody>
      </p:sp>
      <p:sp>
        <p:nvSpPr>
          <p:cNvPr id="5" name="Title 4">
            <a:extLst>
              <a:ext uri="{FF2B5EF4-FFF2-40B4-BE49-F238E27FC236}">
                <a16:creationId xmlns:a16="http://schemas.microsoft.com/office/drawing/2014/main" id="{C3E889DF-C2C2-8963-6AAD-90515584A524}"/>
              </a:ext>
            </a:extLst>
          </p:cNvPr>
          <p:cNvSpPr>
            <a:spLocks noGrp="1"/>
          </p:cNvSpPr>
          <p:nvPr>
            <p:ph type="title"/>
          </p:nvPr>
        </p:nvSpPr>
        <p:spPr>
          <a:xfrm>
            <a:off x="447727" y="482832"/>
            <a:ext cx="7531352" cy="994299"/>
          </a:xfrm>
        </p:spPr>
        <p:txBody>
          <a:bodyPr/>
          <a:lstStyle/>
          <a:p>
            <a:r>
              <a:rPr lang="en-GB" dirty="0"/>
              <a:t>Is a large trial feasible?</a:t>
            </a:r>
          </a:p>
        </p:txBody>
      </p:sp>
      <p:pic>
        <p:nvPicPr>
          <p:cNvPr id="7" name="Picture 6">
            <a:extLst>
              <a:ext uri="{FF2B5EF4-FFF2-40B4-BE49-F238E27FC236}">
                <a16:creationId xmlns:a16="http://schemas.microsoft.com/office/drawing/2014/main" id="{F8C0DC05-9A6C-E4C2-D351-44886780EA7C}"/>
              </a:ext>
            </a:extLst>
          </p:cNvPr>
          <p:cNvPicPr>
            <a:picLocks noChangeAspect="1"/>
          </p:cNvPicPr>
          <p:nvPr/>
        </p:nvPicPr>
        <p:blipFill>
          <a:blip r:embed="rId3"/>
          <a:stretch>
            <a:fillRect/>
          </a:stretch>
        </p:blipFill>
        <p:spPr>
          <a:xfrm>
            <a:off x="7882045" y="283681"/>
            <a:ext cx="4036628" cy="1330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34509029-4FAB-2CC0-3208-162F1B6A9957}"/>
              </a:ext>
            </a:extLst>
          </p:cNvPr>
          <p:cNvSpPr/>
          <p:nvPr/>
        </p:nvSpPr>
        <p:spPr>
          <a:xfrm>
            <a:off x="720996" y="2591420"/>
            <a:ext cx="3703658" cy="1850814"/>
          </a:xfrm>
          <a:prstGeom prst="roundRect">
            <a:avLst/>
          </a:prstGeom>
          <a:solidFill>
            <a:srgbClr val="EEB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600"/>
              </a:spcAft>
            </a:pPr>
            <a:r>
              <a:rPr lang="en-GB" sz="2400" b="1" dirty="0"/>
              <a:t>Half of all eligible people asked, took part</a:t>
            </a:r>
            <a:endParaRPr lang="en-GB" sz="2400" dirty="0"/>
          </a:p>
        </p:txBody>
      </p:sp>
      <p:sp>
        <p:nvSpPr>
          <p:cNvPr id="8" name="Rectangle: Rounded Corners 7">
            <a:extLst>
              <a:ext uri="{FF2B5EF4-FFF2-40B4-BE49-F238E27FC236}">
                <a16:creationId xmlns:a16="http://schemas.microsoft.com/office/drawing/2014/main" id="{51EBACCF-40E3-9F3C-95AC-2470BAB111BF}"/>
              </a:ext>
            </a:extLst>
          </p:cNvPr>
          <p:cNvSpPr/>
          <p:nvPr/>
        </p:nvSpPr>
        <p:spPr>
          <a:xfrm>
            <a:off x="4837445" y="2591420"/>
            <a:ext cx="3703658" cy="1850814"/>
          </a:xfrm>
          <a:prstGeom prst="round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600"/>
              </a:spcAft>
            </a:pPr>
            <a:r>
              <a:rPr lang="en-GB" sz="2400" b="1" dirty="0"/>
              <a:t>82% still had the EC at 12 weeks &amp; 63% at 24 weeks</a:t>
            </a:r>
            <a:endParaRPr lang="en-GB" sz="2000" dirty="0"/>
          </a:p>
        </p:txBody>
      </p:sp>
      <p:sp>
        <p:nvSpPr>
          <p:cNvPr id="9" name="Rectangle: Rounded Corners 8">
            <a:extLst>
              <a:ext uri="{FF2B5EF4-FFF2-40B4-BE49-F238E27FC236}">
                <a16:creationId xmlns:a16="http://schemas.microsoft.com/office/drawing/2014/main" id="{B039EA82-251E-52DF-DA3C-3BEB5036A6EC}"/>
              </a:ext>
            </a:extLst>
          </p:cNvPr>
          <p:cNvSpPr/>
          <p:nvPr/>
        </p:nvSpPr>
        <p:spPr>
          <a:xfrm>
            <a:off x="720996" y="4524354"/>
            <a:ext cx="3703658" cy="1850814"/>
          </a:xfrm>
          <a:prstGeom prst="round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600"/>
              </a:spcAft>
            </a:pPr>
            <a:r>
              <a:rPr lang="en-GB" sz="2400" b="1" dirty="0"/>
              <a:t>59% were followed up at 24 weeks</a:t>
            </a:r>
            <a:endParaRPr lang="en-GB" sz="2400" dirty="0"/>
          </a:p>
        </p:txBody>
      </p:sp>
      <p:sp>
        <p:nvSpPr>
          <p:cNvPr id="10" name="Rectangle: Rounded Corners 9">
            <a:extLst>
              <a:ext uri="{FF2B5EF4-FFF2-40B4-BE49-F238E27FC236}">
                <a16:creationId xmlns:a16="http://schemas.microsoft.com/office/drawing/2014/main" id="{0922C7D4-51C5-6865-3A6D-7072ABB37264}"/>
              </a:ext>
            </a:extLst>
          </p:cNvPr>
          <p:cNvSpPr/>
          <p:nvPr/>
        </p:nvSpPr>
        <p:spPr>
          <a:xfrm>
            <a:off x="4837445" y="4496414"/>
            <a:ext cx="3703658" cy="1906694"/>
          </a:xfrm>
          <a:prstGeom prst="roundRect">
            <a:avLst/>
          </a:prstGeom>
          <a:solidFill>
            <a:srgbClr val="EEB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600"/>
              </a:spcAft>
            </a:pPr>
            <a:r>
              <a:rPr lang="en-GB" sz="2400" b="1" dirty="0"/>
              <a:t>24 week quit rates:</a:t>
            </a:r>
          </a:p>
          <a:p>
            <a:pPr algn="ctr">
              <a:spcAft>
                <a:spcPts val="600"/>
              </a:spcAft>
            </a:pPr>
            <a:r>
              <a:rPr lang="en-GB" sz="2200" dirty="0"/>
              <a:t>EC: 6.3% (3/48)</a:t>
            </a:r>
          </a:p>
          <a:p>
            <a:pPr algn="ctr">
              <a:spcAft>
                <a:spcPts val="600"/>
              </a:spcAft>
            </a:pPr>
            <a:r>
              <a:rPr lang="en-GB" sz="2200" dirty="0"/>
              <a:t>UC: 0% (0/32)</a:t>
            </a:r>
          </a:p>
        </p:txBody>
      </p:sp>
    </p:spTree>
    <p:extLst>
      <p:ext uri="{BB962C8B-B14F-4D97-AF65-F5344CB8AC3E}">
        <p14:creationId xmlns:p14="http://schemas.microsoft.com/office/powerpoint/2010/main" val="1105859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B93E4BC-1192-A69C-C50B-770AF97F4337}"/>
              </a:ext>
            </a:extLst>
          </p:cNvPr>
          <p:cNvSpPr>
            <a:spLocks noGrp="1"/>
          </p:cNvSpPr>
          <p:nvPr/>
        </p:nvSpPr>
        <p:spPr>
          <a:xfrm>
            <a:off x="396240" y="605346"/>
            <a:ext cx="10515600" cy="994299"/>
          </a:xfrm>
          <a:prstGeom prst="rect">
            <a:avLst/>
          </a:prstGeom>
        </p:spPr>
        <p:txBody>
          <a:bodyPr/>
          <a:lstStyle>
            <a:lvl1pPr algn="l" defTabSz="914400" rtl="0" eaLnBrk="1" latinLnBrk="0" hangingPunct="1">
              <a:lnSpc>
                <a:spcPct val="90000"/>
              </a:lnSpc>
              <a:spcBef>
                <a:spcPct val="0"/>
              </a:spcBef>
              <a:buNone/>
              <a:defRPr sz="5000" b="1" kern="1200" baseline="0">
                <a:solidFill>
                  <a:schemeClr val="tx1"/>
                </a:solidFill>
                <a:latin typeface="+mj-lt"/>
                <a:ea typeface="+mj-ea"/>
                <a:cs typeface="+mj-cs"/>
              </a:defRPr>
            </a:lvl1pPr>
          </a:lstStyle>
          <a:p>
            <a:r>
              <a:rPr lang="en-GB" dirty="0"/>
              <a:t>We wanted to find out:</a:t>
            </a:r>
          </a:p>
        </p:txBody>
      </p:sp>
      <p:sp>
        <p:nvSpPr>
          <p:cNvPr id="5" name="Subtitle 3">
            <a:extLst>
              <a:ext uri="{FF2B5EF4-FFF2-40B4-BE49-F238E27FC236}">
                <a16:creationId xmlns:a16="http://schemas.microsoft.com/office/drawing/2014/main" id="{8B895A8E-CAF3-13B2-4B16-F2AE0A4A2C70}"/>
              </a:ext>
            </a:extLst>
          </p:cNvPr>
          <p:cNvSpPr>
            <a:spLocks noGrp="1"/>
          </p:cNvSpPr>
          <p:nvPr/>
        </p:nvSpPr>
        <p:spPr>
          <a:xfrm>
            <a:off x="279400" y="1599645"/>
            <a:ext cx="11516360" cy="5399688"/>
          </a:xfrm>
          <a:prstGeom prst="rect">
            <a:avLst/>
          </a:prstGeom>
        </p:spPr>
        <p:txBody>
          <a:bodyPr/>
          <a:lstStyle>
            <a:lvl1pPr marL="0" indent="0" algn="l" defTabSz="914400" rtl="0" eaLnBrk="1" latinLnBrk="0" hangingPunct="1">
              <a:lnSpc>
                <a:spcPct val="90000"/>
              </a:lnSpc>
              <a:spcBef>
                <a:spcPts val="0"/>
              </a:spcBef>
              <a:buFont typeface="Arial"/>
              <a:buNone/>
              <a:defRPr sz="2400" u="none"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spcAft>
                <a:spcPts val="600"/>
              </a:spcAft>
              <a:buFont typeface="Arial" panose="020B0604020202020204" pitchFamily="34" charset="0"/>
              <a:buChar char="•"/>
            </a:pPr>
            <a:r>
              <a:rPr lang="en-GB" sz="3200" dirty="0"/>
              <a:t>The proportion in the EC and UC group who:</a:t>
            </a:r>
          </a:p>
          <a:p>
            <a:pPr marL="800100" lvl="1" indent="-342900" algn="l">
              <a:spcAft>
                <a:spcPts val="600"/>
              </a:spcAft>
              <a:buFont typeface="Arial" panose="020B0604020202020204" pitchFamily="34" charset="0"/>
              <a:buChar char="•"/>
            </a:pPr>
            <a:r>
              <a:rPr lang="en-GB" sz="2400" dirty="0"/>
              <a:t>Quit smoking completely through to 24-weeks (sustained abstinence)</a:t>
            </a:r>
          </a:p>
          <a:p>
            <a:pPr marL="800100" lvl="1" indent="-342900" algn="l">
              <a:spcAft>
                <a:spcPts val="600"/>
              </a:spcAft>
              <a:buFont typeface="Arial" panose="020B0604020202020204" pitchFamily="34" charset="0"/>
              <a:buChar char="•"/>
            </a:pPr>
            <a:r>
              <a:rPr lang="en-GB" sz="2400" dirty="0"/>
              <a:t>Stopped smoking for at least 7 days </a:t>
            </a:r>
          </a:p>
          <a:p>
            <a:pPr marL="800100" lvl="1" indent="-342900" algn="l">
              <a:spcAft>
                <a:spcPts val="600"/>
              </a:spcAft>
              <a:buFont typeface="Arial" panose="020B0604020202020204" pitchFamily="34" charset="0"/>
              <a:buChar char="•"/>
            </a:pPr>
            <a:r>
              <a:rPr lang="en-GB" sz="2400" dirty="0"/>
              <a:t>Reduced the number of cigarettes smoked by 50% or more</a:t>
            </a:r>
            <a:endParaRPr lang="en-GB" dirty="0"/>
          </a:p>
          <a:p>
            <a:pPr marL="342900" indent="-342900">
              <a:spcAft>
                <a:spcPts val="600"/>
              </a:spcAft>
              <a:buFont typeface="Arial" panose="020B0604020202020204" pitchFamily="34" charset="0"/>
              <a:buChar char="•"/>
            </a:pPr>
            <a:r>
              <a:rPr lang="en-GB" sz="3200" dirty="0"/>
              <a:t>Any changes in risky smoking practices over time and between groups</a:t>
            </a:r>
          </a:p>
          <a:p>
            <a:pPr marL="342900" indent="-342900">
              <a:spcAft>
                <a:spcPts val="600"/>
              </a:spcAft>
              <a:buFont typeface="Arial" panose="020B0604020202020204" pitchFamily="34" charset="0"/>
              <a:buChar char="•"/>
            </a:pPr>
            <a:r>
              <a:rPr lang="en-GB" sz="3200" dirty="0"/>
              <a:t>The cost of the intervention</a:t>
            </a:r>
          </a:p>
          <a:p>
            <a:pPr marL="342900" indent="-342900">
              <a:spcAft>
                <a:spcPts val="600"/>
              </a:spcAft>
              <a:buFont typeface="Arial" panose="020B0604020202020204" pitchFamily="34" charset="0"/>
              <a:buChar char="•"/>
            </a:pPr>
            <a:r>
              <a:rPr lang="en-GB" sz="3200" dirty="0">
                <a:solidFill>
                  <a:schemeClr val="bg1">
                    <a:lumMod val="65000"/>
                  </a:schemeClr>
                </a:solidFill>
              </a:rPr>
              <a:t>How the intervention was delivered; what were the mechanisms of any change in smoking behaviour; and contextual factors</a:t>
            </a:r>
          </a:p>
        </p:txBody>
      </p:sp>
      <p:pic>
        <p:nvPicPr>
          <p:cNvPr id="2" name="Picture 1" descr="A blue and orange rectangle with white text&#10;&#10;Description automatically generated">
            <a:extLst>
              <a:ext uri="{FF2B5EF4-FFF2-40B4-BE49-F238E27FC236}">
                <a16:creationId xmlns:a16="http://schemas.microsoft.com/office/drawing/2014/main" id="{8C752583-F118-5ADE-4813-1297D7A38D1A}"/>
              </a:ext>
            </a:extLst>
          </p:cNvPr>
          <p:cNvPicPr>
            <a:picLocks noChangeAspect="1"/>
          </p:cNvPicPr>
          <p:nvPr/>
        </p:nvPicPr>
        <p:blipFill>
          <a:blip r:embed="rId3"/>
          <a:stretch>
            <a:fillRect/>
          </a:stretch>
        </p:blipFill>
        <p:spPr>
          <a:xfrm>
            <a:off x="10401239" y="179886"/>
            <a:ext cx="1511361" cy="1500240"/>
          </a:xfrm>
          <a:prstGeom prst="rect">
            <a:avLst/>
          </a:prstGeom>
        </p:spPr>
      </p:pic>
    </p:spTree>
    <p:extLst>
      <p:ext uri="{BB962C8B-B14F-4D97-AF65-F5344CB8AC3E}">
        <p14:creationId xmlns:p14="http://schemas.microsoft.com/office/powerpoint/2010/main" val="3326937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2AF9A897-0918-63BA-E253-6FC48591CFB7}"/>
              </a:ext>
            </a:extLst>
          </p:cNvPr>
          <p:cNvGraphicFramePr>
            <a:graphicFrameLocks noGrp="1"/>
          </p:cNvGraphicFramePr>
          <p:nvPr>
            <p:ph idx="1"/>
            <p:extLst>
              <p:ext uri="{D42A27DB-BD31-4B8C-83A1-F6EECF244321}">
                <p14:modId xmlns:p14="http://schemas.microsoft.com/office/powerpoint/2010/main" val="1855623910"/>
              </p:ext>
            </p:extLst>
          </p:nvPr>
        </p:nvGraphicFramePr>
        <p:xfrm>
          <a:off x="237362" y="1354311"/>
          <a:ext cx="11622944" cy="4386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5758A18-1B9D-3A80-917E-4A1958B31038}"/>
              </a:ext>
            </a:extLst>
          </p:cNvPr>
          <p:cNvSpPr>
            <a:spLocks noGrp="1"/>
          </p:cNvSpPr>
          <p:nvPr>
            <p:ph type="title"/>
          </p:nvPr>
        </p:nvSpPr>
        <p:spPr>
          <a:xfrm>
            <a:off x="237361" y="200531"/>
            <a:ext cx="10044023" cy="877729"/>
          </a:xfrm>
        </p:spPr>
        <p:txBody>
          <a:bodyPr anchor="ctr">
            <a:noAutofit/>
          </a:bodyPr>
          <a:lstStyle/>
          <a:p>
            <a:r>
              <a:rPr lang="en-GB" sz="6000" b="1" dirty="0"/>
              <a:t>Trial </a:t>
            </a:r>
            <a:r>
              <a:rPr lang="en-GB" sz="5400" b="1" dirty="0"/>
              <a:t>Timeline</a:t>
            </a:r>
            <a:endParaRPr lang="en-GB" sz="5400" b="1" dirty="0">
              <a:solidFill>
                <a:schemeClr val="bg1"/>
              </a:solidFill>
            </a:endParaRPr>
          </a:p>
        </p:txBody>
      </p:sp>
      <p:grpSp>
        <p:nvGrpSpPr>
          <p:cNvPr id="3" name="Graphic 13" descr="Group with solid fill">
            <a:extLst>
              <a:ext uri="{FF2B5EF4-FFF2-40B4-BE49-F238E27FC236}">
                <a16:creationId xmlns:a16="http://schemas.microsoft.com/office/drawing/2014/main" id="{4AD8FC04-CB66-8B5C-F0D4-E3F2FA0125DD}"/>
              </a:ext>
            </a:extLst>
          </p:cNvPr>
          <p:cNvGrpSpPr/>
          <p:nvPr/>
        </p:nvGrpSpPr>
        <p:grpSpPr>
          <a:xfrm>
            <a:off x="4465844" y="4000950"/>
            <a:ext cx="625693" cy="417561"/>
            <a:chOff x="4117025" y="4967835"/>
            <a:chExt cx="625693" cy="417561"/>
          </a:xfrm>
          <a:solidFill>
            <a:srgbClr val="000000"/>
          </a:solidFill>
        </p:grpSpPr>
        <p:sp>
          <p:nvSpPr>
            <p:cNvPr id="4" name="Freeform: Shape 3">
              <a:extLst>
                <a:ext uri="{FF2B5EF4-FFF2-40B4-BE49-F238E27FC236}">
                  <a16:creationId xmlns:a16="http://schemas.microsoft.com/office/drawing/2014/main" id="{030E9A95-11BB-92DF-E733-A754EC7D4386}"/>
                </a:ext>
              </a:extLst>
            </p:cNvPr>
            <p:cNvSpPr/>
            <p:nvPr/>
          </p:nvSpPr>
          <p:spPr>
            <a:xfrm>
              <a:off x="4616378" y="4967835"/>
              <a:ext cx="74564" cy="74564"/>
            </a:xfrm>
            <a:custGeom>
              <a:avLst/>
              <a:gdLst>
                <a:gd name="connsiteX0" fmla="*/ 74564 w 74564"/>
                <a:gd name="connsiteY0" fmla="*/ 37282 h 74564"/>
                <a:gd name="connsiteX1" fmla="*/ 37282 w 74564"/>
                <a:gd name="connsiteY1" fmla="*/ 74564 h 74564"/>
                <a:gd name="connsiteX2" fmla="*/ 0 w 74564"/>
                <a:gd name="connsiteY2" fmla="*/ 37282 h 74564"/>
                <a:gd name="connsiteX3" fmla="*/ 37282 w 74564"/>
                <a:gd name="connsiteY3" fmla="*/ 0 h 74564"/>
                <a:gd name="connsiteX4" fmla="*/ 74564 w 74564"/>
                <a:gd name="connsiteY4" fmla="*/ 37282 h 74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64" h="74564">
                  <a:moveTo>
                    <a:pt x="74564" y="37282"/>
                  </a:moveTo>
                  <a:cubicBezTo>
                    <a:pt x="74564" y="57873"/>
                    <a:pt x="57873" y="74564"/>
                    <a:pt x="37282" y="74564"/>
                  </a:cubicBezTo>
                  <a:cubicBezTo>
                    <a:pt x="16692" y="74564"/>
                    <a:pt x="0" y="57873"/>
                    <a:pt x="0" y="37282"/>
                  </a:cubicBezTo>
                  <a:cubicBezTo>
                    <a:pt x="0" y="16692"/>
                    <a:pt x="16692" y="0"/>
                    <a:pt x="37282" y="0"/>
                  </a:cubicBezTo>
                  <a:cubicBezTo>
                    <a:pt x="57873" y="0"/>
                    <a:pt x="74564" y="16692"/>
                    <a:pt x="74564" y="37282"/>
                  </a:cubicBezTo>
                  <a:close/>
                </a:path>
              </a:pathLst>
            </a:custGeom>
            <a:solidFill>
              <a:srgbClr val="000000"/>
            </a:solidFill>
            <a:ln w="7441"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C5C530B1-27D1-49BA-6D08-EF46F30A54A4}"/>
                </a:ext>
              </a:extLst>
            </p:cNvPr>
            <p:cNvSpPr/>
            <p:nvPr/>
          </p:nvSpPr>
          <p:spPr>
            <a:xfrm>
              <a:off x="4168991" y="4967835"/>
              <a:ext cx="74564" cy="74564"/>
            </a:xfrm>
            <a:custGeom>
              <a:avLst/>
              <a:gdLst>
                <a:gd name="connsiteX0" fmla="*/ 74564 w 74564"/>
                <a:gd name="connsiteY0" fmla="*/ 37282 h 74564"/>
                <a:gd name="connsiteX1" fmla="*/ 37282 w 74564"/>
                <a:gd name="connsiteY1" fmla="*/ 74564 h 74564"/>
                <a:gd name="connsiteX2" fmla="*/ 0 w 74564"/>
                <a:gd name="connsiteY2" fmla="*/ 37282 h 74564"/>
                <a:gd name="connsiteX3" fmla="*/ 37282 w 74564"/>
                <a:gd name="connsiteY3" fmla="*/ 0 h 74564"/>
                <a:gd name="connsiteX4" fmla="*/ 74564 w 74564"/>
                <a:gd name="connsiteY4" fmla="*/ 37282 h 74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64" h="74564">
                  <a:moveTo>
                    <a:pt x="74564" y="37282"/>
                  </a:moveTo>
                  <a:cubicBezTo>
                    <a:pt x="74564" y="57873"/>
                    <a:pt x="57873" y="74564"/>
                    <a:pt x="37282" y="74564"/>
                  </a:cubicBezTo>
                  <a:cubicBezTo>
                    <a:pt x="16692" y="74564"/>
                    <a:pt x="0" y="57873"/>
                    <a:pt x="0" y="37282"/>
                  </a:cubicBezTo>
                  <a:cubicBezTo>
                    <a:pt x="0" y="16692"/>
                    <a:pt x="16692" y="0"/>
                    <a:pt x="37282" y="0"/>
                  </a:cubicBezTo>
                  <a:cubicBezTo>
                    <a:pt x="57873" y="0"/>
                    <a:pt x="74564" y="16692"/>
                    <a:pt x="74564" y="37282"/>
                  </a:cubicBezTo>
                  <a:close/>
                </a:path>
              </a:pathLst>
            </a:custGeom>
            <a:solidFill>
              <a:srgbClr val="000000"/>
            </a:solidFill>
            <a:ln w="7441"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BBAF197F-2958-BDA7-A0E4-0372133EBCCC}"/>
                </a:ext>
              </a:extLst>
            </p:cNvPr>
            <p:cNvSpPr/>
            <p:nvPr/>
          </p:nvSpPr>
          <p:spPr>
            <a:xfrm>
              <a:off x="4467249" y="4967835"/>
              <a:ext cx="74564" cy="74564"/>
            </a:xfrm>
            <a:custGeom>
              <a:avLst/>
              <a:gdLst>
                <a:gd name="connsiteX0" fmla="*/ 74564 w 74564"/>
                <a:gd name="connsiteY0" fmla="*/ 37282 h 74564"/>
                <a:gd name="connsiteX1" fmla="*/ 37282 w 74564"/>
                <a:gd name="connsiteY1" fmla="*/ 74564 h 74564"/>
                <a:gd name="connsiteX2" fmla="*/ 0 w 74564"/>
                <a:gd name="connsiteY2" fmla="*/ 37282 h 74564"/>
                <a:gd name="connsiteX3" fmla="*/ 37282 w 74564"/>
                <a:gd name="connsiteY3" fmla="*/ 0 h 74564"/>
                <a:gd name="connsiteX4" fmla="*/ 74564 w 74564"/>
                <a:gd name="connsiteY4" fmla="*/ 37282 h 74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64" h="74564">
                  <a:moveTo>
                    <a:pt x="74564" y="37282"/>
                  </a:moveTo>
                  <a:cubicBezTo>
                    <a:pt x="74564" y="57873"/>
                    <a:pt x="57873" y="74564"/>
                    <a:pt x="37282" y="74564"/>
                  </a:cubicBezTo>
                  <a:cubicBezTo>
                    <a:pt x="16692" y="74564"/>
                    <a:pt x="0" y="57873"/>
                    <a:pt x="0" y="37282"/>
                  </a:cubicBezTo>
                  <a:cubicBezTo>
                    <a:pt x="0" y="16692"/>
                    <a:pt x="16692" y="0"/>
                    <a:pt x="37282" y="0"/>
                  </a:cubicBezTo>
                  <a:cubicBezTo>
                    <a:pt x="57873" y="0"/>
                    <a:pt x="74564" y="16692"/>
                    <a:pt x="74564" y="37282"/>
                  </a:cubicBezTo>
                  <a:close/>
                </a:path>
              </a:pathLst>
            </a:custGeom>
            <a:solidFill>
              <a:srgbClr val="000000"/>
            </a:solidFill>
            <a:ln w="7441"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1B12D27-90C3-AC38-1A58-57ACAAB4393E}"/>
                </a:ext>
              </a:extLst>
            </p:cNvPr>
            <p:cNvSpPr/>
            <p:nvPr/>
          </p:nvSpPr>
          <p:spPr>
            <a:xfrm>
              <a:off x="4318120" y="4967835"/>
              <a:ext cx="74564" cy="74564"/>
            </a:xfrm>
            <a:custGeom>
              <a:avLst/>
              <a:gdLst>
                <a:gd name="connsiteX0" fmla="*/ 74564 w 74564"/>
                <a:gd name="connsiteY0" fmla="*/ 37282 h 74564"/>
                <a:gd name="connsiteX1" fmla="*/ 37282 w 74564"/>
                <a:gd name="connsiteY1" fmla="*/ 74564 h 74564"/>
                <a:gd name="connsiteX2" fmla="*/ 0 w 74564"/>
                <a:gd name="connsiteY2" fmla="*/ 37282 h 74564"/>
                <a:gd name="connsiteX3" fmla="*/ 37282 w 74564"/>
                <a:gd name="connsiteY3" fmla="*/ 0 h 74564"/>
                <a:gd name="connsiteX4" fmla="*/ 74564 w 74564"/>
                <a:gd name="connsiteY4" fmla="*/ 37282 h 74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64" h="74564">
                  <a:moveTo>
                    <a:pt x="74564" y="37282"/>
                  </a:moveTo>
                  <a:cubicBezTo>
                    <a:pt x="74564" y="57873"/>
                    <a:pt x="57873" y="74564"/>
                    <a:pt x="37282" y="74564"/>
                  </a:cubicBezTo>
                  <a:cubicBezTo>
                    <a:pt x="16692" y="74564"/>
                    <a:pt x="0" y="57873"/>
                    <a:pt x="0" y="37282"/>
                  </a:cubicBezTo>
                  <a:cubicBezTo>
                    <a:pt x="0" y="16692"/>
                    <a:pt x="16692" y="0"/>
                    <a:pt x="37282" y="0"/>
                  </a:cubicBezTo>
                  <a:cubicBezTo>
                    <a:pt x="57873" y="0"/>
                    <a:pt x="74564" y="16692"/>
                    <a:pt x="74564" y="37282"/>
                  </a:cubicBezTo>
                  <a:close/>
                </a:path>
              </a:pathLst>
            </a:custGeom>
            <a:solidFill>
              <a:srgbClr val="000000"/>
            </a:solidFill>
            <a:ln w="7441"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5E6E66F-7E58-C80B-0F77-F31E1073A74F}"/>
                </a:ext>
              </a:extLst>
            </p:cNvPr>
            <p:cNvSpPr/>
            <p:nvPr/>
          </p:nvSpPr>
          <p:spPr>
            <a:xfrm>
              <a:off x="4117025" y="5049856"/>
              <a:ext cx="625693" cy="335540"/>
            </a:xfrm>
            <a:custGeom>
              <a:avLst/>
              <a:gdLst>
                <a:gd name="connsiteX0" fmla="*/ 625367 w 625693"/>
                <a:gd name="connsiteY0" fmla="*/ 137944 h 335540"/>
                <a:gd name="connsiteX1" fmla="*/ 601506 w 625693"/>
                <a:gd name="connsiteY1" fmla="*/ 29080 h 335540"/>
                <a:gd name="connsiteX2" fmla="*/ 596287 w 625693"/>
                <a:gd name="connsiteY2" fmla="*/ 20878 h 335540"/>
                <a:gd name="connsiteX3" fmla="*/ 566461 w 625693"/>
                <a:gd name="connsiteY3" fmla="*/ 5220 h 335540"/>
                <a:gd name="connsiteX4" fmla="*/ 536635 w 625693"/>
                <a:gd name="connsiteY4" fmla="*/ 0 h 335540"/>
                <a:gd name="connsiteX5" fmla="*/ 506809 w 625693"/>
                <a:gd name="connsiteY5" fmla="*/ 5220 h 335540"/>
                <a:gd name="connsiteX6" fmla="*/ 476984 w 625693"/>
                <a:gd name="connsiteY6" fmla="*/ 20878 h 335540"/>
                <a:gd name="connsiteX7" fmla="*/ 471764 w 625693"/>
                <a:gd name="connsiteY7" fmla="*/ 29080 h 335540"/>
                <a:gd name="connsiteX8" fmla="*/ 462071 w 625693"/>
                <a:gd name="connsiteY8" fmla="*/ 73073 h 335540"/>
                <a:gd name="connsiteX9" fmla="*/ 462071 w 625693"/>
                <a:gd name="connsiteY9" fmla="*/ 73073 h 335540"/>
                <a:gd name="connsiteX10" fmla="*/ 452377 w 625693"/>
                <a:gd name="connsiteY10" fmla="*/ 29080 h 335540"/>
                <a:gd name="connsiteX11" fmla="*/ 447158 w 625693"/>
                <a:gd name="connsiteY11" fmla="*/ 20878 h 335540"/>
                <a:gd name="connsiteX12" fmla="*/ 417332 w 625693"/>
                <a:gd name="connsiteY12" fmla="*/ 5220 h 335540"/>
                <a:gd name="connsiteX13" fmla="*/ 387506 w 625693"/>
                <a:gd name="connsiteY13" fmla="*/ 0 h 335540"/>
                <a:gd name="connsiteX14" fmla="*/ 357681 w 625693"/>
                <a:gd name="connsiteY14" fmla="*/ 5220 h 335540"/>
                <a:gd name="connsiteX15" fmla="*/ 327855 w 625693"/>
                <a:gd name="connsiteY15" fmla="*/ 20878 h 335540"/>
                <a:gd name="connsiteX16" fmla="*/ 322635 w 625693"/>
                <a:gd name="connsiteY16" fmla="*/ 29080 h 335540"/>
                <a:gd name="connsiteX17" fmla="*/ 312942 w 625693"/>
                <a:gd name="connsiteY17" fmla="*/ 72328 h 335540"/>
                <a:gd name="connsiteX18" fmla="*/ 312942 w 625693"/>
                <a:gd name="connsiteY18" fmla="*/ 73073 h 335540"/>
                <a:gd name="connsiteX19" fmla="*/ 303248 w 625693"/>
                <a:gd name="connsiteY19" fmla="*/ 29080 h 335540"/>
                <a:gd name="connsiteX20" fmla="*/ 298029 w 625693"/>
                <a:gd name="connsiteY20" fmla="*/ 20878 h 335540"/>
                <a:gd name="connsiteX21" fmla="*/ 268203 w 625693"/>
                <a:gd name="connsiteY21" fmla="*/ 5220 h 335540"/>
                <a:gd name="connsiteX22" fmla="*/ 238377 w 625693"/>
                <a:gd name="connsiteY22" fmla="*/ 0 h 335540"/>
                <a:gd name="connsiteX23" fmla="*/ 208552 w 625693"/>
                <a:gd name="connsiteY23" fmla="*/ 5220 h 335540"/>
                <a:gd name="connsiteX24" fmla="*/ 178726 w 625693"/>
                <a:gd name="connsiteY24" fmla="*/ 20878 h 335540"/>
                <a:gd name="connsiteX25" fmla="*/ 173506 w 625693"/>
                <a:gd name="connsiteY25" fmla="*/ 29080 h 335540"/>
                <a:gd name="connsiteX26" fmla="*/ 163813 w 625693"/>
                <a:gd name="connsiteY26" fmla="*/ 72328 h 335540"/>
                <a:gd name="connsiteX27" fmla="*/ 163813 w 625693"/>
                <a:gd name="connsiteY27" fmla="*/ 72328 h 335540"/>
                <a:gd name="connsiteX28" fmla="*/ 154119 w 625693"/>
                <a:gd name="connsiteY28" fmla="*/ 29080 h 335540"/>
                <a:gd name="connsiteX29" fmla="*/ 148900 w 625693"/>
                <a:gd name="connsiteY29" fmla="*/ 20878 h 335540"/>
                <a:gd name="connsiteX30" fmla="*/ 119074 w 625693"/>
                <a:gd name="connsiteY30" fmla="*/ 5220 h 335540"/>
                <a:gd name="connsiteX31" fmla="*/ 89248 w 625693"/>
                <a:gd name="connsiteY31" fmla="*/ 0 h 335540"/>
                <a:gd name="connsiteX32" fmla="*/ 59423 w 625693"/>
                <a:gd name="connsiteY32" fmla="*/ 5220 h 335540"/>
                <a:gd name="connsiteX33" fmla="*/ 29597 w 625693"/>
                <a:gd name="connsiteY33" fmla="*/ 20878 h 335540"/>
                <a:gd name="connsiteX34" fmla="*/ 24377 w 625693"/>
                <a:gd name="connsiteY34" fmla="*/ 29080 h 335540"/>
                <a:gd name="connsiteX35" fmla="*/ 517 w 625693"/>
                <a:gd name="connsiteY35" fmla="*/ 137199 h 335540"/>
                <a:gd name="connsiteX36" fmla="*/ 12447 w 625693"/>
                <a:gd name="connsiteY36" fmla="*/ 155840 h 335540"/>
                <a:gd name="connsiteX37" fmla="*/ 14684 w 625693"/>
                <a:gd name="connsiteY37" fmla="*/ 155840 h 335540"/>
                <a:gd name="connsiteX38" fmla="*/ 29597 w 625693"/>
                <a:gd name="connsiteY38" fmla="*/ 143909 h 335540"/>
                <a:gd name="connsiteX39" fmla="*/ 51966 w 625693"/>
                <a:gd name="connsiteY39" fmla="*/ 44739 h 335540"/>
                <a:gd name="connsiteX40" fmla="*/ 51966 w 625693"/>
                <a:gd name="connsiteY40" fmla="*/ 97679 h 335540"/>
                <a:gd name="connsiteX41" fmla="*/ 29597 w 625693"/>
                <a:gd name="connsiteY41" fmla="*/ 208781 h 335540"/>
                <a:gd name="connsiteX42" fmla="*/ 51966 w 625693"/>
                <a:gd name="connsiteY42" fmla="*/ 208781 h 335540"/>
                <a:gd name="connsiteX43" fmla="*/ 51966 w 625693"/>
                <a:gd name="connsiteY43" fmla="*/ 335540 h 335540"/>
                <a:gd name="connsiteX44" fmla="*/ 81792 w 625693"/>
                <a:gd name="connsiteY44" fmla="*/ 335540 h 335540"/>
                <a:gd name="connsiteX45" fmla="*/ 81792 w 625693"/>
                <a:gd name="connsiteY45" fmla="*/ 208781 h 335540"/>
                <a:gd name="connsiteX46" fmla="*/ 96705 w 625693"/>
                <a:gd name="connsiteY46" fmla="*/ 208781 h 335540"/>
                <a:gd name="connsiteX47" fmla="*/ 96705 w 625693"/>
                <a:gd name="connsiteY47" fmla="*/ 335540 h 335540"/>
                <a:gd name="connsiteX48" fmla="*/ 126531 w 625693"/>
                <a:gd name="connsiteY48" fmla="*/ 335540 h 335540"/>
                <a:gd name="connsiteX49" fmla="*/ 126531 w 625693"/>
                <a:gd name="connsiteY49" fmla="*/ 208781 h 335540"/>
                <a:gd name="connsiteX50" fmla="*/ 148900 w 625693"/>
                <a:gd name="connsiteY50" fmla="*/ 208781 h 335540"/>
                <a:gd name="connsiteX51" fmla="*/ 126531 w 625693"/>
                <a:gd name="connsiteY51" fmla="*/ 97679 h 335540"/>
                <a:gd name="connsiteX52" fmla="*/ 126531 w 625693"/>
                <a:gd name="connsiteY52" fmla="*/ 44739 h 335540"/>
                <a:gd name="connsiteX53" fmla="*/ 148900 w 625693"/>
                <a:gd name="connsiteY53" fmla="*/ 144655 h 335540"/>
                <a:gd name="connsiteX54" fmla="*/ 163067 w 625693"/>
                <a:gd name="connsiteY54" fmla="*/ 156585 h 335540"/>
                <a:gd name="connsiteX55" fmla="*/ 163067 w 625693"/>
                <a:gd name="connsiteY55" fmla="*/ 156585 h 335540"/>
                <a:gd name="connsiteX56" fmla="*/ 177234 w 625693"/>
                <a:gd name="connsiteY56" fmla="*/ 144655 h 335540"/>
                <a:gd name="connsiteX57" fmla="*/ 201095 w 625693"/>
                <a:gd name="connsiteY57" fmla="*/ 44739 h 335540"/>
                <a:gd name="connsiteX58" fmla="*/ 201095 w 625693"/>
                <a:gd name="connsiteY58" fmla="*/ 164042 h 335540"/>
                <a:gd name="connsiteX59" fmla="*/ 201095 w 625693"/>
                <a:gd name="connsiteY59" fmla="*/ 335540 h 335540"/>
                <a:gd name="connsiteX60" fmla="*/ 230921 w 625693"/>
                <a:gd name="connsiteY60" fmla="*/ 335540 h 335540"/>
                <a:gd name="connsiteX61" fmla="*/ 230921 w 625693"/>
                <a:gd name="connsiteY61" fmla="*/ 164042 h 335540"/>
                <a:gd name="connsiteX62" fmla="*/ 245834 w 625693"/>
                <a:gd name="connsiteY62" fmla="*/ 164042 h 335540"/>
                <a:gd name="connsiteX63" fmla="*/ 245834 w 625693"/>
                <a:gd name="connsiteY63" fmla="*/ 335540 h 335540"/>
                <a:gd name="connsiteX64" fmla="*/ 275660 w 625693"/>
                <a:gd name="connsiteY64" fmla="*/ 335540 h 335540"/>
                <a:gd name="connsiteX65" fmla="*/ 275660 w 625693"/>
                <a:gd name="connsiteY65" fmla="*/ 164042 h 335540"/>
                <a:gd name="connsiteX66" fmla="*/ 275660 w 625693"/>
                <a:gd name="connsiteY66" fmla="*/ 44739 h 335540"/>
                <a:gd name="connsiteX67" fmla="*/ 298029 w 625693"/>
                <a:gd name="connsiteY67" fmla="*/ 144655 h 335540"/>
                <a:gd name="connsiteX68" fmla="*/ 312942 w 625693"/>
                <a:gd name="connsiteY68" fmla="*/ 156585 h 335540"/>
                <a:gd name="connsiteX69" fmla="*/ 312942 w 625693"/>
                <a:gd name="connsiteY69" fmla="*/ 156585 h 335540"/>
                <a:gd name="connsiteX70" fmla="*/ 312942 w 625693"/>
                <a:gd name="connsiteY70" fmla="*/ 156585 h 335540"/>
                <a:gd name="connsiteX71" fmla="*/ 327109 w 625693"/>
                <a:gd name="connsiteY71" fmla="*/ 144655 h 335540"/>
                <a:gd name="connsiteX72" fmla="*/ 350224 w 625693"/>
                <a:gd name="connsiteY72" fmla="*/ 44739 h 335540"/>
                <a:gd name="connsiteX73" fmla="*/ 350224 w 625693"/>
                <a:gd name="connsiteY73" fmla="*/ 98425 h 335540"/>
                <a:gd name="connsiteX74" fmla="*/ 327855 w 625693"/>
                <a:gd name="connsiteY74" fmla="*/ 208781 h 335540"/>
                <a:gd name="connsiteX75" fmla="*/ 350224 w 625693"/>
                <a:gd name="connsiteY75" fmla="*/ 208781 h 335540"/>
                <a:gd name="connsiteX76" fmla="*/ 350224 w 625693"/>
                <a:gd name="connsiteY76" fmla="*/ 335540 h 335540"/>
                <a:gd name="connsiteX77" fmla="*/ 380050 w 625693"/>
                <a:gd name="connsiteY77" fmla="*/ 335540 h 335540"/>
                <a:gd name="connsiteX78" fmla="*/ 380050 w 625693"/>
                <a:gd name="connsiteY78" fmla="*/ 208781 h 335540"/>
                <a:gd name="connsiteX79" fmla="*/ 394963 w 625693"/>
                <a:gd name="connsiteY79" fmla="*/ 208781 h 335540"/>
                <a:gd name="connsiteX80" fmla="*/ 394963 w 625693"/>
                <a:gd name="connsiteY80" fmla="*/ 335540 h 335540"/>
                <a:gd name="connsiteX81" fmla="*/ 424789 w 625693"/>
                <a:gd name="connsiteY81" fmla="*/ 335540 h 335540"/>
                <a:gd name="connsiteX82" fmla="*/ 424789 w 625693"/>
                <a:gd name="connsiteY82" fmla="*/ 208781 h 335540"/>
                <a:gd name="connsiteX83" fmla="*/ 447158 w 625693"/>
                <a:gd name="connsiteY83" fmla="*/ 208781 h 335540"/>
                <a:gd name="connsiteX84" fmla="*/ 424789 w 625693"/>
                <a:gd name="connsiteY84" fmla="*/ 96934 h 335540"/>
                <a:gd name="connsiteX85" fmla="*/ 424789 w 625693"/>
                <a:gd name="connsiteY85" fmla="*/ 44739 h 335540"/>
                <a:gd name="connsiteX86" fmla="*/ 447158 w 625693"/>
                <a:gd name="connsiteY86" fmla="*/ 144655 h 335540"/>
                <a:gd name="connsiteX87" fmla="*/ 462071 w 625693"/>
                <a:gd name="connsiteY87" fmla="*/ 156585 h 335540"/>
                <a:gd name="connsiteX88" fmla="*/ 462071 w 625693"/>
                <a:gd name="connsiteY88" fmla="*/ 156585 h 335540"/>
                <a:gd name="connsiteX89" fmla="*/ 462071 w 625693"/>
                <a:gd name="connsiteY89" fmla="*/ 156585 h 335540"/>
                <a:gd name="connsiteX90" fmla="*/ 462071 w 625693"/>
                <a:gd name="connsiteY90" fmla="*/ 156585 h 335540"/>
                <a:gd name="connsiteX91" fmla="*/ 476984 w 625693"/>
                <a:gd name="connsiteY91" fmla="*/ 144655 h 335540"/>
                <a:gd name="connsiteX92" fmla="*/ 499353 w 625693"/>
                <a:gd name="connsiteY92" fmla="*/ 44739 h 335540"/>
                <a:gd name="connsiteX93" fmla="*/ 499353 w 625693"/>
                <a:gd name="connsiteY93" fmla="*/ 164042 h 335540"/>
                <a:gd name="connsiteX94" fmla="*/ 499353 w 625693"/>
                <a:gd name="connsiteY94" fmla="*/ 335540 h 335540"/>
                <a:gd name="connsiteX95" fmla="*/ 529179 w 625693"/>
                <a:gd name="connsiteY95" fmla="*/ 335540 h 335540"/>
                <a:gd name="connsiteX96" fmla="*/ 529179 w 625693"/>
                <a:gd name="connsiteY96" fmla="*/ 164042 h 335540"/>
                <a:gd name="connsiteX97" fmla="*/ 544092 w 625693"/>
                <a:gd name="connsiteY97" fmla="*/ 164042 h 335540"/>
                <a:gd name="connsiteX98" fmla="*/ 544092 w 625693"/>
                <a:gd name="connsiteY98" fmla="*/ 335540 h 335540"/>
                <a:gd name="connsiteX99" fmla="*/ 573918 w 625693"/>
                <a:gd name="connsiteY99" fmla="*/ 335540 h 335540"/>
                <a:gd name="connsiteX100" fmla="*/ 573918 w 625693"/>
                <a:gd name="connsiteY100" fmla="*/ 164042 h 335540"/>
                <a:gd name="connsiteX101" fmla="*/ 573918 w 625693"/>
                <a:gd name="connsiteY101" fmla="*/ 44739 h 335540"/>
                <a:gd name="connsiteX102" fmla="*/ 596287 w 625693"/>
                <a:gd name="connsiteY102" fmla="*/ 144655 h 335540"/>
                <a:gd name="connsiteX103" fmla="*/ 611200 w 625693"/>
                <a:gd name="connsiteY103" fmla="*/ 156585 h 335540"/>
                <a:gd name="connsiteX104" fmla="*/ 616419 w 625693"/>
                <a:gd name="connsiteY104" fmla="*/ 155840 h 335540"/>
                <a:gd name="connsiteX105" fmla="*/ 625367 w 625693"/>
                <a:gd name="connsiteY105" fmla="*/ 137944 h 33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625693" h="335540">
                  <a:moveTo>
                    <a:pt x="625367" y="137944"/>
                  </a:moveTo>
                  <a:lnTo>
                    <a:pt x="601506" y="29080"/>
                  </a:lnTo>
                  <a:cubicBezTo>
                    <a:pt x="600761" y="26098"/>
                    <a:pt x="599269" y="23115"/>
                    <a:pt x="596287" y="20878"/>
                  </a:cubicBezTo>
                  <a:cubicBezTo>
                    <a:pt x="587339" y="14167"/>
                    <a:pt x="577646" y="8202"/>
                    <a:pt x="566461" y="5220"/>
                  </a:cubicBezTo>
                  <a:cubicBezTo>
                    <a:pt x="556768" y="2237"/>
                    <a:pt x="547074" y="0"/>
                    <a:pt x="536635" y="0"/>
                  </a:cubicBezTo>
                  <a:cubicBezTo>
                    <a:pt x="526196" y="0"/>
                    <a:pt x="515757" y="1491"/>
                    <a:pt x="506809" y="5220"/>
                  </a:cubicBezTo>
                  <a:cubicBezTo>
                    <a:pt x="495625" y="8948"/>
                    <a:pt x="485931" y="14167"/>
                    <a:pt x="476984" y="20878"/>
                  </a:cubicBezTo>
                  <a:cubicBezTo>
                    <a:pt x="474001" y="23115"/>
                    <a:pt x="472510" y="26098"/>
                    <a:pt x="471764" y="29080"/>
                  </a:cubicBezTo>
                  <a:lnTo>
                    <a:pt x="462071" y="73073"/>
                  </a:lnTo>
                  <a:lnTo>
                    <a:pt x="462071" y="73073"/>
                  </a:lnTo>
                  <a:lnTo>
                    <a:pt x="452377" y="29080"/>
                  </a:lnTo>
                  <a:cubicBezTo>
                    <a:pt x="451632" y="26098"/>
                    <a:pt x="450140" y="23115"/>
                    <a:pt x="447158" y="20878"/>
                  </a:cubicBezTo>
                  <a:cubicBezTo>
                    <a:pt x="438210" y="14167"/>
                    <a:pt x="428517" y="8202"/>
                    <a:pt x="417332" y="5220"/>
                  </a:cubicBezTo>
                  <a:cubicBezTo>
                    <a:pt x="407639" y="2237"/>
                    <a:pt x="397945" y="0"/>
                    <a:pt x="387506" y="0"/>
                  </a:cubicBezTo>
                  <a:cubicBezTo>
                    <a:pt x="377067" y="0"/>
                    <a:pt x="366628" y="1491"/>
                    <a:pt x="357681" y="5220"/>
                  </a:cubicBezTo>
                  <a:cubicBezTo>
                    <a:pt x="346496" y="8948"/>
                    <a:pt x="336802" y="14167"/>
                    <a:pt x="327855" y="20878"/>
                  </a:cubicBezTo>
                  <a:cubicBezTo>
                    <a:pt x="324872" y="23115"/>
                    <a:pt x="323381" y="26098"/>
                    <a:pt x="322635" y="29080"/>
                  </a:cubicBezTo>
                  <a:lnTo>
                    <a:pt x="312942" y="72328"/>
                  </a:lnTo>
                  <a:lnTo>
                    <a:pt x="312942" y="73073"/>
                  </a:lnTo>
                  <a:lnTo>
                    <a:pt x="303248" y="29080"/>
                  </a:lnTo>
                  <a:cubicBezTo>
                    <a:pt x="302503" y="26098"/>
                    <a:pt x="301012" y="23115"/>
                    <a:pt x="298029" y="20878"/>
                  </a:cubicBezTo>
                  <a:cubicBezTo>
                    <a:pt x="289081" y="14167"/>
                    <a:pt x="279388" y="8202"/>
                    <a:pt x="268203" y="5220"/>
                  </a:cubicBezTo>
                  <a:cubicBezTo>
                    <a:pt x="258510" y="2237"/>
                    <a:pt x="248816" y="0"/>
                    <a:pt x="238377" y="0"/>
                  </a:cubicBezTo>
                  <a:cubicBezTo>
                    <a:pt x="227938" y="0"/>
                    <a:pt x="217499" y="1491"/>
                    <a:pt x="208552" y="5220"/>
                  </a:cubicBezTo>
                  <a:cubicBezTo>
                    <a:pt x="197367" y="8948"/>
                    <a:pt x="187674" y="14167"/>
                    <a:pt x="178726" y="20878"/>
                  </a:cubicBezTo>
                  <a:cubicBezTo>
                    <a:pt x="175743" y="23115"/>
                    <a:pt x="174252" y="26098"/>
                    <a:pt x="173506" y="29080"/>
                  </a:cubicBezTo>
                  <a:lnTo>
                    <a:pt x="163813" y="72328"/>
                  </a:lnTo>
                  <a:lnTo>
                    <a:pt x="163813" y="72328"/>
                  </a:lnTo>
                  <a:lnTo>
                    <a:pt x="154119" y="29080"/>
                  </a:lnTo>
                  <a:cubicBezTo>
                    <a:pt x="153374" y="26098"/>
                    <a:pt x="151883" y="23115"/>
                    <a:pt x="148900" y="20878"/>
                  </a:cubicBezTo>
                  <a:cubicBezTo>
                    <a:pt x="139952" y="14167"/>
                    <a:pt x="130259" y="8202"/>
                    <a:pt x="119074" y="5220"/>
                  </a:cubicBezTo>
                  <a:cubicBezTo>
                    <a:pt x="109381" y="2237"/>
                    <a:pt x="99687" y="0"/>
                    <a:pt x="89248" y="0"/>
                  </a:cubicBezTo>
                  <a:cubicBezTo>
                    <a:pt x="78809" y="0"/>
                    <a:pt x="68370" y="1491"/>
                    <a:pt x="59423" y="5220"/>
                  </a:cubicBezTo>
                  <a:cubicBezTo>
                    <a:pt x="48238" y="8948"/>
                    <a:pt x="38545" y="14167"/>
                    <a:pt x="29597" y="20878"/>
                  </a:cubicBezTo>
                  <a:cubicBezTo>
                    <a:pt x="26614" y="23115"/>
                    <a:pt x="25123" y="26098"/>
                    <a:pt x="24377" y="29080"/>
                  </a:cubicBezTo>
                  <a:lnTo>
                    <a:pt x="517" y="137199"/>
                  </a:lnTo>
                  <a:cubicBezTo>
                    <a:pt x="-1720" y="145401"/>
                    <a:pt x="3499" y="154348"/>
                    <a:pt x="12447" y="155840"/>
                  </a:cubicBezTo>
                  <a:cubicBezTo>
                    <a:pt x="13193" y="155840"/>
                    <a:pt x="13938" y="155840"/>
                    <a:pt x="14684" y="155840"/>
                  </a:cubicBezTo>
                  <a:cubicBezTo>
                    <a:pt x="21395" y="155840"/>
                    <a:pt x="27360" y="151366"/>
                    <a:pt x="29597" y="143909"/>
                  </a:cubicBezTo>
                  <a:lnTo>
                    <a:pt x="51966" y="44739"/>
                  </a:lnTo>
                  <a:lnTo>
                    <a:pt x="51966" y="97679"/>
                  </a:lnTo>
                  <a:lnTo>
                    <a:pt x="29597" y="208781"/>
                  </a:lnTo>
                  <a:lnTo>
                    <a:pt x="51966" y="208781"/>
                  </a:lnTo>
                  <a:lnTo>
                    <a:pt x="51966" y="335540"/>
                  </a:lnTo>
                  <a:lnTo>
                    <a:pt x="81792" y="335540"/>
                  </a:lnTo>
                  <a:lnTo>
                    <a:pt x="81792" y="208781"/>
                  </a:lnTo>
                  <a:lnTo>
                    <a:pt x="96705" y="208781"/>
                  </a:lnTo>
                  <a:lnTo>
                    <a:pt x="96705" y="335540"/>
                  </a:lnTo>
                  <a:lnTo>
                    <a:pt x="126531" y="335540"/>
                  </a:lnTo>
                  <a:lnTo>
                    <a:pt x="126531" y="208781"/>
                  </a:lnTo>
                  <a:lnTo>
                    <a:pt x="148900" y="208781"/>
                  </a:lnTo>
                  <a:lnTo>
                    <a:pt x="126531" y="97679"/>
                  </a:lnTo>
                  <a:lnTo>
                    <a:pt x="126531" y="44739"/>
                  </a:lnTo>
                  <a:lnTo>
                    <a:pt x="148900" y="144655"/>
                  </a:lnTo>
                  <a:cubicBezTo>
                    <a:pt x="150391" y="151366"/>
                    <a:pt x="156356" y="156585"/>
                    <a:pt x="163067" y="156585"/>
                  </a:cubicBezTo>
                  <a:lnTo>
                    <a:pt x="163067" y="156585"/>
                  </a:lnTo>
                  <a:cubicBezTo>
                    <a:pt x="169778" y="156585"/>
                    <a:pt x="175743" y="152112"/>
                    <a:pt x="177234" y="144655"/>
                  </a:cubicBezTo>
                  <a:lnTo>
                    <a:pt x="201095" y="44739"/>
                  </a:lnTo>
                  <a:lnTo>
                    <a:pt x="201095" y="164042"/>
                  </a:lnTo>
                  <a:lnTo>
                    <a:pt x="201095" y="335540"/>
                  </a:lnTo>
                  <a:lnTo>
                    <a:pt x="230921" y="335540"/>
                  </a:lnTo>
                  <a:lnTo>
                    <a:pt x="230921" y="164042"/>
                  </a:lnTo>
                  <a:lnTo>
                    <a:pt x="245834" y="164042"/>
                  </a:lnTo>
                  <a:lnTo>
                    <a:pt x="245834" y="335540"/>
                  </a:lnTo>
                  <a:lnTo>
                    <a:pt x="275660" y="335540"/>
                  </a:lnTo>
                  <a:lnTo>
                    <a:pt x="275660" y="164042"/>
                  </a:lnTo>
                  <a:lnTo>
                    <a:pt x="275660" y="44739"/>
                  </a:lnTo>
                  <a:lnTo>
                    <a:pt x="298029" y="144655"/>
                  </a:lnTo>
                  <a:cubicBezTo>
                    <a:pt x="299520" y="151366"/>
                    <a:pt x="305485" y="156585"/>
                    <a:pt x="312942" y="156585"/>
                  </a:cubicBezTo>
                  <a:cubicBezTo>
                    <a:pt x="312942" y="156585"/>
                    <a:pt x="312942" y="156585"/>
                    <a:pt x="312942" y="156585"/>
                  </a:cubicBezTo>
                  <a:lnTo>
                    <a:pt x="312942" y="156585"/>
                  </a:lnTo>
                  <a:cubicBezTo>
                    <a:pt x="319653" y="156585"/>
                    <a:pt x="325618" y="152112"/>
                    <a:pt x="327109" y="144655"/>
                  </a:cubicBezTo>
                  <a:lnTo>
                    <a:pt x="350224" y="44739"/>
                  </a:lnTo>
                  <a:lnTo>
                    <a:pt x="350224" y="98425"/>
                  </a:lnTo>
                  <a:lnTo>
                    <a:pt x="327855" y="208781"/>
                  </a:lnTo>
                  <a:lnTo>
                    <a:pt x="350224" y="208781"/>
                  </a:lnTo>
                  <a:lnTo>
                    <a:pt x="350224" y="335540"/>
                  </a:lnTo>
                  <a:lnTo>
                    <a:pt x="380050" y="335540"/>
                  </a:lnTo>
                  <a:lnTo>
                    <a:pt x="380050" y="208781"/>
                  </a:lnTo>
                  <a:lnTo>
                    <a:pt x="394963" y="208781"/>
                  </a:lnTo>
                  <a:lnTo>
                    <a:pt x="394963" y="335540"/>
                  </a:lnTo>
                  <a:lnTo>
                    <a:pt x="424789" y="335540"/>
                  </a:lnTo>
                  <a:lnTo>
                    <a:pt x="424789" y="208781"/>
                  </a:lnTo>
                  <a:lnTo>
                    <a:pt x="447158" y="208781"/>
                  </a:lnTo>
                  <a:lnTo>
                    <a:pt x="424789" y="96934"/>
                  </a:lnTo>
                  <a:lnTo>
                    <a:pt x="424789" y="44739"/>
                  </a:lnTo>
                  <a:lnTo>
                    <a:pt x="447158" y="144655"/>
                  </a:lnTo>
                  <a:cubicBezTo>
                    <a:pt x="448649" y="151366"/>
                    <a:pt x="454614" y="156585"/>
                    <a:pt x="462071" y="156585"/>
                  </a:cubicBezTo>
                  <a:cubicBezTo>
                    <a:pt x="462071" y="156585"/>
                    <a:pt x="462071" y="156585"/>
                    <a:pt x="462071" y="156585"/>
                  </a:cubicBezTo>
                  <a:lnTo>
                    <a:pt x="462071" y="156585"/>
                  </a:lnTo>
                  <a:cubicBezTo>
                    <a:pt x="462071" y="156585"/>
                    <a:pt x="462071" y="156585"/>
                    <a:pt x="462071" y="156585"/>
                  </a:cubicBezTo>
                  <a:cubicBezTo>
                    <a:pt x="468782" y="156585"/>
                    <a:pt x="474747" y="152112"/>
                    <a:pt x="476984" y="144655"/>
                  </a:cubicBezTo>
                  <a:lnTo>
                    <a:pt x="499353" y="44739"/>
                  </a:lnTo>
                  <a:lnTo>
                    <a:pt x="499353" y="164042"/>
                  </a:lnTo>
                  <a:lnTo>
                    <a:pt x="499353" y="335540"/>
                  </a:lnTo>
                  <a:lnTo>
                    <a:pt x="529179" y="335540"/>
                  </a:lnTo>
                  <a:lnTo>
                    <a:pt x="529179" y="164042"/>
                  </a:lnTo>
                  <a:lnTo>
                    <a:pt x="544092" y="164042"/>
                  </a:lnTo>
                  <a:lnTo>
                    <a:pt x="544092" y="335540"/>
                  </a:lnTo>
                  <a:lnTo>
                    <a:pt x="573918" y="335540"/>
                  </a:lnTo>
                  <a:lnTo>
                    <a:pt x="573918" y="164042"/>
                  </a:lnTo>
                  <a:lnTo>
                    <a:pt x="573918" y="44739"/>
                  </a:lnTo>
                  <a:lnTo>
                    <a:pt x="596287" y="144655"/>
                  </a:lnTo>
                  <a:cubicBezTo>
                    <a:pt x="597778" y="151366"/>
                    <a:pt x="603743" y="156585"/>
                    <a:pt x="611200" y="156585"/>
                  </a:cubicBezTo>
                  <a:cubicBezTo>
                    <a:pt x="612691" y="156585"/>
                    <a:pt x="614928" y="156585"/>
                    <a:pt x="616419" y="155840"/>
                  </a:cubicBezTo>
                  <a:cubicBezTo>
                    <a:pt x="623130" y="152857"/>
                    <a:pt x="626858" y="145401"/>
                    <a:pt x="625367" y="137944"/>
                  </a:cubicBezTo>
                  <a:close/>
                </a:path>
              </a:pathLst>
            </a:custGeom>
            <a:solidFill>
              <a:srgbClr val="000000"/>
            </a:solidFill>
            <a:ln w="7441" cap="flat">
              <a:noFill/>
              <a:prstDash val="solid"/>
              <a:miter/>
            </a:ln>
          </p:spPr>
          <p:txBody>
            <a:bodyPr rtlCol="0" anchor="ctr"/>
            <a:lstStyle/>
            <a:p>
              <a:endParaRPr lang="en-GB"/>
            </a:p>
          </p:txBody>
        </p:sp>
      </p:grpSp>
      <p:sp>
        <p:nvSpPr>
          <p:cNvPr id="61" name="Callout: Down Arrow 60">
            <a:extLst>
              <a:ext uri="{FF2B5EF4-FFF2-40B4-BE49-F238E27FC236}">
                <a16:creationId xmlns:a16="http://schemas.microsoft.com/office/drawing/2014/main" id="{7C22FA65-B53F-9FFD-0BAA-11F439D5AAF4}"/>
              </a:ext>
            </a:extLst>
          </p:cNvPr>
          <p:cNvSpPr/>
          <p:nvPr/>
        </p:nvSpPr>
        <p:spPr>
          <a:xfrm>
            <a:off x="627443" y="1160136"/>
            <a:ext cx="1818719" cy="1001475"/>
          </a:xfrm>
          <a:prstGeom prst="downArrowCallou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EOI gained prior to centre allocation</a:t>
            </a:r>
          </a:p>
        </p:txBody>
      </p:sp>
      <p:pic>
        <p:nvPicPr>
          <p:cNvPr id="63" name="Graphic 62" descr="Teacher with solid fill">
            <a:extLst>
              <a:ext uri="{FF2B5EF4-FFF2-40B4-BE49-F238E27FC236}">
                <a16:creationId xmlns:a16="http://schemas.microsoft.com/office/drawing/2014/main" id="{26199CD8-BC50-3CE1-676A-DF50AAC38E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61537" y="3884900"/>
            <a:ext cx="783624" cy="783624"/>
          </a:xfrm>
          <a:prstGeom prst="rect">
            <a:avLst/>
          </a:prstGeom>
        </p:spPr>
      </p:pic>
      <p:pic>
        <p:nvPicPr>
          <p:cNvPr id="65" name="Graphic 64" descr="Home with solid fill">
            <a:extLst>
              <a:ext uri="{FF2B5EF4-FFF2-40B4-BE49-F238E27FC236}">
                <a16:creationId xmlns:a16="http://schemas.microsoft.com/office/drawing/2014/main" id="{D1EABBCF-6B5A-901D-9B3C-F8D7344BAC6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7443" y="3843409"/>
            <a:ext cx="732647" cy="732647"/>
          </a:xfrm>
          <a:prstGeom prst="rect">
            <a:avLst/>
          </a:prstGeom>
        </p:spPr>
      </p:pic>
      <p:pic>
        <p:nvPicPr>
          <p:cNvPr id="67" name="Graphic 66" descr="Abacus with solid fill">
            <a:extLst>
              <a:ext uri="{FF2B5EF4-FFF2-40B4-BE49-F238E27FC236}">
                <a16:creationId xmlns:a16="http://schemas.microsoft.com/office/drawing/2014/main" id="{1B18D827-E32D-71A8-D566-65C35B5C4F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06099" y="3884418"/>
            <a:ext cx="732647" cy="732647"/>
          </a:xfrm>
          <a:prstGeom prst="rect">
            <a:avLst/>
          </a:prstGeom>
        </p:spPr>
      </p:pic>
      <p:pic>
        <p:nvPicPr>
          <p:cNvPr id="69" name="Graphic 68" descr="Clipboard with solid fill">
            <a:extLst>
              <a:ext uri="{FF2B5EF4-FFF2-40B4-BE49-F238E27FC236}">
                <a16:creationId xmlns:a16="http://schemas.microsoft.com/office/drawing/2014/main" id="{027992B8-37CA-AD43-2C06-6A1A6344EDD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106011" y="3840957"/>
            <a:ext cx="817741" cy="817741"/>
          </a:xfrm>
          <a:prstGeom prst="rect">
            <a:avLst/>
          </a:prstGeom>
        </p:spPr>
      </p:pic>
      <p:pic>
        <p:nvPicPr>
          <p:cNvPr id="71" name="Graphic 70" descr="Clipboard Badge with solid fill">
            <a:extLst>
              <a:ext uri="{FF2B5EF4-FFF2-40B4-BE49-F238E27FC236}">
                <a16:creationId xmlns:a16="http://schemas.microsoft.com/office/drawing/2014/main" id="{2B54C7BC-5BFC-7F60-9F65-D1837539DC6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647690" y="3866180"/>
            <a:ext cx="750885" cy="750885"/>
          </a:xfrm>
          <a:prstGeom prst="rect">
            <a:avLst/>
          </a:prstGeom>
        </p:spPr>
      </p:pic>
      <p:pic>
        <p:nvPicPr>
          <p:cNvPr id="73" name="Graphic 72" descr="Clipboard Partially Checked with solid fill">
            <a:extLst>
              <a:ext uri="{FF2B5EF4-FFF2-40B4-BE49-F238E27FC236}">
                <a16:creationId xmlns:a16="http://schemas.microsoft.com/office/drawing/2014/main" id="{B885E9A2-0CF9-B2EF-7B91-5F2FFCDD538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370203" y="3858015"/>
            <a:ext cx="783624" cy="783624"/>
          </a:xfrm>
          <a:prstGeom prst="rect">
            <a:avLst/>
          </a:prstGeom>
        </p:spPr>
      </p:pic>
      <p:pic>
        <p:nvPicPr>
          <p:cNvPr id="79" name="Graphic 78" descr="Boardroom with solid fill">
            <a:extLst>
              <a:ext uri="{FF2B5EF4-FFF2-40B4-BE49-F238E27FC236}">
                <a16:creationId xmlns:a16="http://schemas.microsoft.com/office/drawing/2014/main" id="{D0522976-759C-2F0B-3358-D0581DA2A4A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649426" y="3843408"/>
            <a:ext cx="732647" cy="732647"/>
          </a:xfrm>
          <a:prstGeom prst="rect">
            <a:avLst/>
          </a:prstGeom>
        </p:spPr>
      </p:pic>
      <p:sp>
        <p:nvSpPr>
          <p:cNvPr id="81" name="Callout: Down Arrow 80">
            <a:extLst>
              <a:ext uri="{FF2B5EF4-FFF2-40B4-BE49-F238E27FC236}">
                <a16:creationId xmlns:a16="http://schemas.microsoft.com/office/drawing/2014/main" id="{3ED00D9C-8DD3-77C8-6AFD-BC5C0AA8E607}"/>
              </a:ext>
            </a:extLst>
          </p:cNvPr>
          <p:cNvSpPr/>
          <p:nvPr/>
        </p:nvSpPr>
        <p:spPr>
          <a:xfrm>
            <a:off x="6627614" y="1116716"/>
            <a:ext cx="2536998" cy="1001475"/>
          </a:xfrm>
          <a:prstGeom prst="downArrowCallou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Process evaluation:</a:t>
            </a:r>
          </a:p>
          <a:p>
            <a:pPr algn="ctr"/>
            <a:r>
              <a:rPr lang="en-GB" sz="1400" dirty="0">
                <a:solidFill>
                  <a:schemeClr val="tx1"/>
                </a:solidFill>
              </a:rPr>
              <a:t>Researcher observations, field notes, checklists</a:t>
            </a:r>
          </a:p>
        </p:txBody>
      </p:sp>
      <p:sp>
        <p:nvSpPr>
          <p:cNvPr id="82" name="Callout: Up Arrow 81">
            <a:extLst>
              <a:ext uri="{FF2B5EF4-FFF2-40B4-BE49-F238E27FC236}">
                <a16:creationId xmlns:a16="http://schemas.microsoft.com/office/drawing/2014/main" id="{80854FA9-9FBA-BF90-4062-CB4C5D8D4DF4}"/>
              </a:ext>
            </a:extLst>
          </p:cNvPr>
          <p:cNvSpPr/>
          <p:nvPr/>
        </p:nvSpPr>
        <p:spPr>
          <a:xfrm>
            <a:off x="8218564" y="4861422"/>
            <a:ext cx="1410375" cy="1272639"/>
          </a:xfrm>
          <a:prstGeom prst="upArrowCallou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Process evaluation:</a:t>
            </a:r>
            <a:r>
              <a:rPr lang="en-GB" sz="1400" dirty="0">
                <a:solidFill>
                  <a:schemeClr val="tx1"/>
                </a:solidFill>
              </a:rPr>
              <a:t> </a:t>
            </a:r>
          </a:p>
          <a:p>
            <a:pPr algn="ctr"/>
            <a:r>
              <a:rPr lang="en-GB" sz="1400" dirty="0">
                <a:solidFill>
                  <a:schemeClr val="tx1"/>
                </a:solidFill>
              </a:rPr>
              <a:t>Staff interviews</a:t>
            </a:r>
            <a:endParaRPr lang="en-GB" sz="1400" dirty="0"/>
          </a:p>
        </p:txBody>
      </p:sp>
      <p:sp>
        <p:nvSpPr>
          <p:cNvPr id="83" name="Callout: Up Arrow 82">
            <a:extLst>
              <a:ext uri="{FF2B5EF4-FFF2-40B4-BE49-F238E27FC236}">
                <a16:creationId xmlns:a16="http://schemas.microsoft.com/office/drawing/2014/main" id="{08B14F8E-FC8A-599D-7944-8BC5D6389CA5}"/>
              </a:ext>
            </a:extLst>
          </p:cNvPr>
          <p:cNvSpPr/>
          <p:nvPr/>
        </p:nvSpPr>
        <p:spPr>
          <a:xfrm>
            <a:off x="9762015" y="4861423"/>
            <a:ext cx="1410375" cy="1272639"/>
          </a:xfrm>
          <a:prstGeom prst="upArrowCallou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Process evaluation:</a:t>
            </a:r>
            <a:r>
              <a:rPr lang="en-GB" sz="1400" dirty="0">
                <a:solidFill>
                  <a:schemeClr val="tx1"/>
                </a:solidFill>
              </a:rPr>
              <a:t> </a:t>
            </a:r>
          </a:p>
          <a:p>
            <a:pPr algn="ctr"/>
            <a:r>
              <a:rPr lang="en-GB" sz="1400" dirty="0">
                <a:solidFill>
                  <a:schemeClr val="tx1"/>
                </a:solidFill>
              </a:rPr>
              <a:t>Participant interviews</a:t>
            </a:r>
            <a:endParaRPr lang="en-GB" sz="1400" dirty="0"/>
          </a:p>
        </p:txBody>
      </p:sp>
      <p:pic>
        <p:nvPicPr>
          <p:cNvPr id="10" name="Graphic 9" descr="No smoking with solid fill">
            <a:extLst>
              <a:ext uri="{FF2B5EF4-FFF2-40B4-BE49-F238E27FC236}">
                <a16:creationId xmlns:a16="http://schemas.microsoft.com/office/drawing/2014/main" id="{6FD2F52C-EC0C-F7C6-2C01-44BD7D4958D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936249" y="3832196"/>
            <a:ext cx="732647" cy="732647"/>
          </a:xfrm>
          <a:prstGeom prst="rect">
            <a:avLst/>
          </a:prstGeom>
        </p:spPr>
      </p:pic>
    </p:spTree>
    <p:extLst>
      <p:ext uri="{BB962C8B-B14F-4D97-AF65-F5344CB8AC3E}">
        <p14:creationId xmlns:p14="http://schemas.microsoft.com/office/powerpoint/2010/main" val="269460720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BU_ Generic branded template widescreen_2020 2 (1)" id="{BF8D6033-F693-4AF2-ACC9-755E6FD70D46}" vid="{5732A74D-DA87-4847-9D1C-BFBAD36D57FD}"/>
    </a:ext>
  </a:ext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BU_ Generic branded template widescreen_2020 2 (1)" id="{BF8D6033-F693-4AF2-ACC9-755E6FD70D46}" vid="{A29FC01C-7684-4EF2-85F0-E80FD164BF47}"/>
    </a:ext>
  </a:ext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BU_ Generic branded template widescreen_2020 2 (1)" id="{BF8D6033-F693-4AF2-ACC9-755E6FD70D46}" vid="{E3E1AA69-785B-4285-993A-557FEB428A39}"/>
    </a:ext>
  </a:extLst>
</a:theme>
</file>

<file path=ppt/theme/theme1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A_Cox" id="{524D0712-F9BF-7D46-8D0F-B9052EA59BA4}" vid="{EAF65B70-221A-DA43-8DFB-978B477A4576}"/>
    </a:ext>
  </a:extLst>
</a:theme>
</file>

<file path=ppt/theme/theme1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A_Cox" id="{524D0712-F9BF-7D46-8D0F-B9052EA59BA4}" vid="{550544B9-F729-AA43-81CD-5DA2D465881D}"/>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BU_ Generic branded template widescreen_2020 2 (1)" id="{BF8D6033-F693-4AF2-ACC9-755E6FD70D46}" vid="{4B36CB91-10E3-417C-B708-904C55CAFFDB}"/>
    </a:ext>
  </a:extLst>
</a:theme>
</file>

<file path=ppt/theme/theme3.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BU_ Generic branded template widescreen_2020 2 (1)" id="{BF8D6033-F693-4AF2-ACC9-755E6FD70D46}" vid="{E0E25803-D03C-444F-9BAC-5FA1F77A19E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BU_ Generic branded template widescreen_2020 2 (1)" id="{BF8D6033-F693-4AF2-ACC9-755E6FD70D46}" vid="{02DD048E-50A4-4B05-B368-0B2D05C407E0}"/>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BU_ Generic branded template widescreen_2020 2 (1)" id="{BF8D6033-F693-4AF2-ACC9-755E6FD70D46}" vid="{F43B60BC-971B-4832-B71A-90CA9314AD8E}"/>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BU_ Generic branded template widescreen_2020 2 (1)" id="{BF8D6033-F693-4AF2-ACC9-755E6FD70D46}" vid="{D9597F62-073A-4329-9525-E0643DDEF195}"/>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BU_ Generic branded template widescreen_2020 2 (1)" id="{BF8D6033-F693-4AF2-ACC9-755E6FD70D46}" vid="{ECC62256-A1F6-4FDF-9633-896498AB89F0}"/>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BU_ Generic branded template widescreen_2020 2 (1)" id="{BF8D6033-F693-4AF2-ACC9-755E6FD70D46}" vid="{C02DA4A1-4805-4973-80B4-A72809749044}"/>
    </a:ext>
  </a:ext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BU_ Generic branded template widescreen_2020 2 (1)" id="{BF8D6033-F693-4AF2-ACC9-755E6FD70D46}" vid="{7D0B3F52-A00B-49E9-BFFD-E6A91EBADF7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a4543a0-6766-456e-a2ee-4414459d9a0a">
      <Terms xmlns="http://schemas.microsoft.com/office/infopath/2007/PartnerControls"/>
    </lcf76f155ced4ddcb4097134ff3c332f>
    <TaxCatchAll xmlns="af7b454b-5578-4b92-ad2d-05626e09101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24553EA454694B8CD2AA52A00C529E" ma:contentTypeVersion="18" ma:contentTypeDescription="Create a new document." ma:contentTypeScope="" ma:versionID="8b33c38a0e226c53622aeb70fe150581">
  <xsd:schema xmlns:xsd="http://www.w3.org/2001/XMLSchema" xmlns:xs="http://www.w3.org/2001/XMLSchema" xmlns:p="http://schemas.microsoft.com/office/2006/metadata/properties" xmlns:ns2="3a4543a0-6766-456e-a2ee-4414459d9a0a" xmlns:ns3="af7b454b-5578-4b92-ad2d-05626e091018" targetNamespace="http://schemas.microsoft.com/office/2006/metadata/properties" ma:root="true" ma:fieldsID="58f030107127aa6bb1f50f09fa2b205f" ns2:_="" ns3:_="">
    <xsd:import namespace="3a4543a0-6766-456e-a2ee-4414459d9a0a"/>
    <xsd:import namespace="af7b454b-5578-4b92-ad2d-05626e0910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4543a0-6766-456e-a2ee-4414459d9a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6d2e6d8-cbd0-4db0-ba36-afbb08a2ca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7b454b-5578-4b92-ad2d-05626e09101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c5b07f2-ba60-4e2c-beaf-204d65fe82c0}" ma:internalName="TaxCatchAll" ma:showField="CatchAllData" ma:web="af7b454b-5578-4b92-ad2d-05626e0910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2D0324-46DA-4926-85F5-4D1AF5115577}">
  <ds:schemaRefs>
    <ds:schemaRef ds:uri="http://schemas.microsoft.com/sharepoint/v3/contenttype/forms"/>
  </ds:schemaRefs>
</ds:datastoreItem>
</file>

<file path=customXml/itemProps2.xml><?xml version="1.0" encoding="utf-8"?>
<ds:datastoreItem xmlns:ds="http://schemas.openxmlformats.org/officeDocument/2006/customXml" ds:itemID="{5B7EA482-F964-4B5F-8E88-036297BAF4CD}">
  <ds:schemaRefs>
    <ds:schemaRef ds:uri="93313bf8-8c4e-400e-b8fc-63bc4ea840a0"/>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1c042117-4c58-4446-8834-01ea52deb98c"/>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A641D72-5115-486E-8152-94607DD15C0B}"/>
</file>

<file path=docProps/app.xml><?xml version="1.0" encoding="utf-8"?>
<Properties xmlns="http://schemas.openxmlformats.org/officeDocument/2006/extended-properties" xmlns:vt="http://schemas.openxmlformats.org/officeDocument/2006/docPropsVTypes">
  <Template>LSBU_ Generic branded template widescreen_2020 2 (1)</Template>
  <TotalTime>1282</TotalTime>
  <Words>1246</Words>
  <Application>Microsoft Office PowerPoint</Application>
  <PresentationFormat>Widescreen</PresentationFormat>
  <Paragraphs>257</Paragraphs>
  <Slides>20</Slides>
  <Notes>20</Notes>
  <HiddenSlides>0</HiddenSlides>
  <MMClips>0</MMClips>
  <ScaleCrop>false</ScaleCrop>
  <HeadingPairs>
    <vt:vector size="6" baseType="variant">
      <vt:variant>
        <vt:lpstr>Fonts Used</vt:lpstr>
      </vt:variant>
      <vt:variant>
        <vt:i4>5</vt:i4>
      </vt:variant>
      <vt:variant>
        <vt:lpstr>Theme</vt:lpstr>
      </vt:variant>
      <vt:variant>
        <vt:i4>13</vt:i4>
      </vt:variant>
      <vt:variant>
        <vt:lpstr>Slide Titles</vt:lpstr>
      </vt:variant>
      <vt:variant>
        <vt:i4>20</vt:i4>
      </vt:variant>
    </vt:vector>
  </HeadingPairs>
  <TitlesOfParts>
    <vt:vector size="38" baseType="lpstr">
      <vt:lpstr>Aptos</vt:lpstr>
      <vt:lpstr>Arial</vt:lpstr>
      <vt:lpstr>Arial (Headings)</vt:lpstr>
      <vt:lpstr>Calibri</vt:lpstr>
      <vt:lpstr>Times New Roman</vt:lpstr>
      <vt:lpstr>Custom Design</vt:lpstr>
      <vt:lpstr>9_Custom Design</vt:lpstr>
      <vt:lpstr>11_Custom Design</vt:lpstr>
      <vt:lpstr>1_Custom Design</vt:lpstr>
      <vt:lpstr>2_Custom Design</vt:lpstr>
      <vt:lpstr>3_Custom Design</vt:lpstr>
      <vt:lpstr>4_Custom Design</vt:lpstr>
      <vt:lpstr>5_Custom Design</vt:lpstr>
      <vt:lpstr>6_Custom Design</vt:lpstr>
      <vt:lpstr>7_Custom Design</vt:lpstr>
      <vt:lpstr>8_Custom Design</vt:lpstr>
      <vt:lpstr>3_Custom Design</vt:lpstr>
      <vt:lpstr>Custom Design</vt:lpstr>
      <vt:lpstr>Can e-cigarettes help people experiencing homelessness to stop smoking when provided by staff at support centres?</vt:lpstr>
      <vt:lpstr>Background</vt:lpstr>
      <vt:lpstr>What was our intervention?</vt:lpstr>
      <vt:lpstr>What was our control group?</vt:lpstr>
      <vt:lpstr>How was it delivered?</vt:lpstr>
      <vt:lpstr>PowerPoint Presentation</vt:lpstr>
      <vt:lpstr>Is a large trial feasible?</vt:lpstr>
      <vt:lpstr>PowerPoint Presentation</vt:lpstr>
      <vt:lpstr>Trial Timeline</vt:lpstr>
      <vt:lpstr> </vt:lpstr>
      <vt:lpstr>PowerPoint Presentation</vt:lpstr>
      <vt:lpstr>Participant Characteristics </vt:lpstr>
      <vt:lpstr>Findings: 24-week sustained abstinence (CO validated)</vt:lpstr>
      <vt:lpstr>% 7-day CO-validated quits at each follow up</vt:lpstr>
      <vt:lpstr>% reporting at least 50% reduction in smoking at each follow up</vt:lpstr>
      <vt:lpstr>Risky Smoking Practices </vt:lpstr>
      <vt:lpstr>Risky Smoking Practices </vt:lpstr>
      <vt:lpstr>Costs (per participant)</vt:lpstr>
      <vt:lpstr>Conclusions</vt:lpstr>
      <vt:lpstr>Acknowledgements</vt:lpstr>
    </vt:vector>
  </TitlesOfParts>
  <Company>London South Bank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Evaluating the effectiveness of e-cigarettes compared with usual care for smoking cessation when offered to smokers at homeless centres: A multi-centre cluster-randomized controlled trial in Great Britain​</dc:title>
  <dc:creator>Charlotte Mair</dc:creator>
  <cp:lastModifiedBy>Lynne Dawkins</cp:lastModifiedBy>
  <cp:revision>17</cp:revision>
  <dcterms:created xsi:type="dcterms:W3CDTF">2024-05-09T12:34:06Z</dcterms:created>
  <dcterms:modified xsi:type="dcterms:W3CDTF">2025-01-14T12:08:03Z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0x0101008924553EA454694B8CD2AA52A00C529E</vt:lpwstr>
  </property>
  <property fmtid="{D5CDD505-2E9C-101B-9397-08002B2CF9AE}" pid="3" name="MediaServiceImageTags">
    <vt:lpwstr/>
  </property>
</Properties>
</file>