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sldIdLst>
    <p:sldId id="256" r:id="rId5"/>
    <p:sldId id="260" r:id="rId6"/>
    <p:sldId id="263" r:id="rId7"/>
    <p:sldId id="264" r:id="rId8"/>
    <p:sldId id="257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98E85A-21F0-4645-9045-B609418A6483}" v="4" dt="2022-12-15T09:55:27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1" autoAdjust="0"/>
    <p:restoredTop sz="94660"/>
  </p:normalViewPr>
  <p:slideViewPr>
    <p:cSldViewPr snapToGrid="0">
      <p:cViewPr varScale="1">
        <p:scale>
          <a:sx n="39" d="100"/>
          <a:sy n="39" d="100"/>
        </p:scale>
        <p:origin x="7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157" y="1391941"/>
            <a:ext cx="6850601" cy="150032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158" y="3061749"/>
            <a:ext cx="6850601" cy="108307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51B2FB-CFAD-46C6-A8DF-71785BFCF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33"/>
          <a:stretch/>
        </p:blipFill>
        <p:spPr>
          <a:xfrm>
            <a:off x="1" y="4318499"/>
            <a:ext cx="12192000" cy="2295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63F6F0-C775-49E9-8968-36289D0CA1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304" y="345566"/>
            <a:ext cx="3020832" cy="183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943" y="661150"/>
            <a:ext cx="9021932" cy="9723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943" y="1774809"/>
            <a:ext cx="10515600" cy="48593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F3F96C-CE57-4C42-A1EC-DB221E8F24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898" y="223808"/>
            <a:ext cx="1759832" cy="106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0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943" y="661150"/>
            <a:ext cx="9021932" cy="9723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943" y="1774809"/>
            <a:ext cx="10515600" cy="36866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835043-4FF8-4C60-B1BB-2B197BEFA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1569"/>
            <a:ext cx="12192000" cy="15323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5DF5C7-D7A1-4DD4-9048-524EF286AE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898" y="223808"/>
            <a:ext cx="1759832" cy="106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9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8D4F4B-3BF7-465D-8F77-933E76DEDE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5315"/>
          <a:stretch/>
        </p:blipFill>
        <p:spPr>
          <a:xfrm>
            <a:off x="1" y="3429000"/>
            <a:ext cx="12192000" cy="280219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9611210-F66D-41C7-A611-DF2850201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591" y="1666991"/>
            <a:ext cx="9021932" cy="97234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7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72484"/>
            <a:ext cx="10515600" cy="856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53739"/>
            <a:ext cx="10515600" cy="4323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2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70C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8A197-6B0C-4FC9-864E-4EC6D66CD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157" y="342900"/>
            <a:ext cx="10603174" cy="3015155"/>
          </a:xfrm>
        </p:spPr>
        <p:txBody>
          <a:bodyPr>
            <a:normAutofit/>
          </a:bodyPr>
          <a:lstStyle/>
          <a:p>
            <a:pPr algn="l"/>
            <a:r>
              <a:rPr lang="en-GB" sz="4000" dirty="0" err="1"/>
              <a:t>Smokefree</a:t>
            </a:r>
            <a:r>
              <a:rPr lang="en-GB" sz="4000" dirty="0"/>
              <a:t> NHS </a:t>
            </a:r>
            <a:br>
              <a:rPr lang="en-GB" sz="4000" dirty="0"/>
            </a:br>
            <a:r>
              <a:rPr lang="en-GB" sz="4000" dirty="0"/>
              <a:t>Treating Tobacco Dependency Taskforce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8F297-C45C-4D83-88AB-17D11BDE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132" y="3507139"/>
            <a:ext cx="8496263" cy="79966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Dr Ruth Sharrock</a:t>
            </a:r>
          </a:p>
          <a:p>
            <a:pPr algn="l"/>
            <a:r>
              <a:rPr lang="en-GB" dirty="0"/>
              <a:t>Clinical Lead for Tobacco, NENC ICB</a:t>
            </a:r>
          </a:p>
        </p:txBody>
      </p:sp>
    </p:spTree>
    <p:extLst>
      <p:ext uri="{BB962C8B-B14F-4D97-AF65-F5344CB8AC3E}">
        <p14:creationId xmlns:p14="http://schemas.microsoft.com/office/powerpoint/2010/main" val="1094625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80894B-3E15-4CF3-86C3-BB6AB18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Taskforce Engagement prior to Long Term Implementation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74F9B5-C120-4170-86B7-0116AB0F1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43" y="1585673"/>
            <a:ext cx="10515600" cy="3686653"/>
          </a:xfrm>
        </p:spPr>
        <p:txBody>
          <a:bodyPr>
            <a:normAutofit fontScale="70000" lnSpcReduction="20000"/>
          </a:bodyPr>
          <a:lstStyle/>
          <a:p>
            <a:r>
              <a:rPr lang="en-GB" sz="2000" dirty="0"/>
              <a:t>Tobacco identified as a key regional priority by Population Health and Prevention Board – established 2017</a:t>
            </a:r>
          </a:p>
          <a:p>
            <a:pPr marL="0" indent="0">
              <a:buNone/>
            </a:pPr>
            <a:r>
              <a:rPr lang="en-GB" sz="2000" dirty="0"/>
              <a:t>	‘a dedicated regional steering group to drive forward the ambition of the TCP for a Smokefree 2030’</a:t>
            </a:r>
          </a:p>
          <a:p>
            <a:r>
              <a:rPr lang="en-GB" sz="2000" dirty="0"/>
              <a:t>Building on established relationship between tobacco commissioners LAs, DPHs, NHS</a:t>
            </a:r>
          </a:p>
          <a:p>
            <a:r>
              <a:rPr lang="en-GB" sz="2000" dirty="0"/>
              <a:t>Co-ordinated by SF NHS Strategic Manager – Joanna Feeney (January 2019), coinciding with LTP publication</a:t>
            </a:r>
          </a:p>
          <a:p>
            <a:r>
              <a:rPr lang="en-GB" sz="2000" dirty="0"/>
              <a:t>Overseen by PHPB Program Manager</a:t>
            </a:r>
          </a:p>
          <a:p>
            <a:r>
              <a:rPr lang="en-GB" sz="2000" dirty="0"/>
              <a:t>Engaged a network of Smokefree leads from FTs (variety of clinical backgrounds), shared modelling tools, comms, resources</a:t>
            </a:r>
          </a:p>
          <a:p>
            <a:r>
              <a:rPr lang="en-GB" sz="2000" dirty="0"/>
              <a:t>Promotion of Smokefree pledge – signed by all FTs in NE and by ICB  - an initial commitment to embedding policy</a:t>
            </a:r>
          </a:p>
          <a:p>
            <a:r>
              <a:rPr lang="en-GB" sz="2000" dirty="0"/>
              <a:t>Data collection template with ‘gold standard indicators’ to record compliance with NICE guidelines – system readied for NHS mandated data collection, developed with NECS</a:t>
            </a:r>
          </a:p>
          <a:p>
            <a:endParaRPr lang="en-GB" sz="2000" dirty="0"/>
          </a:p>
          <a:p>
            <a:r>
              <a:rPr lang="en-GB" sz="2000" i="1" dirty="0"/>
              <a:t>Despite these strong foundations significant limitations persisted – data capture, pharmacotherapy access, onward referrals low (70% recorded as declined, QEH Dashboard 2021), varied access to community commissioned SSS</a:t>
            </a:r>
          </a:p>
          <a:p>
            <a:r>
              <a:rPr lang="en-GB" sz="2000" i="1" dirty="0"/>
              <a:t>Gap analysis through </a:t>
            </a:r>
            <a:r>
              <a:rPr lang="en-GB" sz="2000" i="1" dirty="0" err="1"/>
              <a:t>CLeaR</a:t>
            </a:r>
            <a:r>
              <a:rPr lang="en-GB" sz="2000" i="1" dirty="0"/>
              <a:t> ‘deep dive’ Assessments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62982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C9166-262D-43A8-B594-FD1666D2F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LTP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F96AC-5FEB-49E0-8C93-9347B4E6C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43" y="1803633"/>
            <a:ext cx="6098303" cy="3313880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/>
              <a:t>SF NHS Strategic manager post – post extended by PHPB to oversee LTP implementation</a:t>
            </a:r>
          </a:p>
          <a:p>
            <a:r>
              <a:rPr lang="en-GB" sz="2000" dirty="0"/>
              <a:t>Building on established communication routes through SF Leads subgroup</a:t>
            </a:r>
          </a:p>
          <a:p>
            <a:r>
              <a:rPr lang="en-GB" sz="2000" dirty="0"/>
              <a:t>Data support via NECS allowed feedback to NHSE in readiness for mandated data set</a:t>
            </a:r>
          </a:p>
          <a:p>
            <a:r>
              <a:rPr lang="en-GB" sz="2000" dirty="0"/>
              <a:t>Clinical and DPH leadership embedded to provide cross system support and guidance</a:t>
            </a:r>
          </a:p>
          <a:p>
            <a:r>
              <a:rPr lang="en-GB" sz="2000" dirty="0"/>
              <a:t>Recognition of regional opportunity to go ‘Further and Faster’ – implementation at scale.</a:t>
            </a:r>
          </a:p>
          <a:p>
            <a:r>
              <a:rPr lang="en-GB" sz="2000" dirty="0"/>
              <a:t>Clinical Leadership brings patient narrative and networking </a:t>
            </a:r>
            <a:r>
              <a:rPr lang="en-GB" sz="2000" dirty="0" err="1"/>
              <a:t>opportunites</a:t>
            </a:r>
            <a:endParaRPr lang="en-GB" sz="2000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B3C0A9-D494-0368-7140-517218EE88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720" t="15821" r="5716" b="12538"/>
          <a:stretch/>
        </p:blipFill>
        <p:spPr>
          <a:xfrm>
            <a:off x="6849677" y="1314974"/>
            <a:ext cx="4634851" cy="455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97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Implementation at Scale – </a:t>
            </a:r>
            <a:r>
              <a:rPr lang="en-GB" b="0" i="1" dirty="0"/>
              <a:t>Further, faster, sooner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Proposal and business case developed and presented to </a:t>
            </a:r>
          </a:p>
          <a:p>
            <a:pPr lvl="1"/>
            <a:r>
              <a:rPr lang="en-GB" sz="2000" dirty="0"/>
              <a:t>AOs for evolving ICS structure</a:t>
            </a:r>
          </a:p>
          <a:p>
            <a:pPr lvl="1"/>
            <a:r>
              <a:rPr lang="en-GB" sz="2000" dirty="0"/>
              <a:t>Provider Collaborative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Alternative would have been fair share allocation versus prioritisation work to minimise impact on health inequalities – both impacting on reach and effect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Successful: awarded costs for at scale implementation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27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A6CC7-4A04-457F-9375-254C9709F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83" y="469103"/>
            <a:ext cx="9158846" cy="957598"/>
          </a:xfrm>
        </p:spPr>
        <p:txBody>
          <a:bodyPr>
            <a:normAutofit/>
          </a:bodyPr>
          <a:lstStyle/>
          <a:p>
            <a:r>
              <a:rPr lang="en-GB" dirty="0"/>
              <a:t>A Vision for Holistic Support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7DED25-F15A-4C69-9357-8001D7074E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27"/>
          <a:stretch/>
        </p:blipFill>
        <p:spPr>
          <a:xfrm>
            <a:off x="870735" y="1168015"/>
            <a:ext cx="9249045" cy="578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64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D1DF1F-2696-4EBC-BB1E-DD23DA931AF4}"/>
              </a:ext>
            </a:extLst>
          </p:cNvPr>
          <p:cNvSpPr txBox="1">
            <a:spLocks/>
          </p:cNvSpPr>
          <p:nvPr/>
        </p:nvSpPr>
        <p:spPr>
          <a:xfrm>
            <a:off x="325041" y="318782"/>
            <a:ext cx="10849161" cy="748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LTP Roll Out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C60D02-DB17-C958-5BEA-392735B82364}"/>
              </a:ext>
            </a:extLst>
          </p:cNvPr>
          <p:cNvSpPr txBox="1"/>
          <p:nvPr/>
        </p:nvSpPr>
        <p:spPr>
          <a:xfrm>
            <a:off x="882087" y="1067400"/>
            <a:ext cx="60097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Comprehensive package of support to trusts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Shared resource to support recruitment, job descriptions, comms,  patient facing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Commissioned regional training provision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Regional Implementation Tracker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With funding flow comes requirement to provide governance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SLA developed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Tracking of metrics by 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Readiness for national reporting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Escalation plan for support for non delivery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Common challenges – shared barriers – relationship building key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Clinical Leadership role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B7E79F-73B0-45CB-F4C5-8657AB3F89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7" t="31605" r="21148" b="20157"/>
          <a:stretch/>
        </p:blipFill>
        <p:spPr>
          <a:xfrm>
            <a:off x="6377183" y="3523724"/>
            <a:ext cx="5645484" cy="30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93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90" y="323094"/>
            <a:ext cx="9021932" cy="972342"/>
          </a:xfrm>
        </p:spPr>
        <p:txBody>
          <a:bodyPr/>
          <a:lstStyle/>
          <a:p>
            <a:r>
              <a:rPr lang="en-GB" dirty="0"/>
              <a:t>TTD Taskforce </a:t>
            </a:r>
            <a:r>
              <a:rPr lang="en-GB" b="0" i="1" dirty="0"/>
              <a:t>current and future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948" y="1495410"/>
            <a:ext cx="6492584" cy="2314590"/>
          </a:xfrm>
        </p:spPr>
        <p:txBody>
          <a:bodyPr>
            <a:normAutofit fontScale="85000" lnSpcReduction="20000"/>
          </a:bodyPr>
          <a:lstStyle/>
          <a:p>
            <a:r>
              <a:rPr lang="en-GB" sz="2000" dirty="0"/>
              <a:t>Complex cross system challenges – need to work towards embedded collaborative working and Regional Approaches/ Standards</a:t>
            </a:r>
          </a:p>
          <a:p>
            <a:r>
              <a:rPr lang="en-GB" sz="2000" dirty="0"/>
              <a:t>Huge opportunities in the Health Inequalities agenda – Tobacco is the leading driver</a:t>
            </a:r>
          </a:p>
          <a:p>
            <a:endParaRPr lang="en-GB" sz="2000" dirty="0"/>
          </a:p>
          <a:p>
            <a:r>
              <a:rPr lang="en-GB" sz="2000" dirty="0"/>
              <a:t>New workstreams already in progress</a:t>
            </a:r>
          </a:p>
          <a:p>
            <a:pPr lvl="1"/>
            <a:r>
              <a:rPr lang="en-GB" sz="2000" dirty="0"/>
              <a:t>STDO</a:t>
            </a:r>
          </a:p>
          <a:p>
            <a:pPr lvl="1"/>
            <a:r>
              <a:rPr lang="en-GB" sz="2000" dirty="0"/>
              <a:t>SMI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A4CB8A-338D-56ED-F407-7E5D1A6B50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45" t="7543" r="30711" b="3690"/>
          <a:stretch/>
        </p:blipFill>
        <p:spPr>
          <a:xfrm>
            <a:off x="6668532" y="3649095"/>
            <a:ext cx="5103525" cy="28858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46CC7E-5AB1-8A6B-F687-2F011621B4C9}"/>
              </a:ext>
            </a:extLst>
          </p:cNvPr>
          <p:cNvSpPr txBox="1"/>
          <p:nvPr/>
        </p:nvSpPr>
        <p:spPr>
          <a:xfrm>
            <a:off x="7226300" y="1397000"/>
            <a:ext cx="3911600" cy="20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546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6DB7F-532E-F588-2266-E9355CCD0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Messages – Enablers/Barriers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FA0B6-6D7B-E171-8B64-6EC8E32D0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43" y="1522851"/>
            <a:ext cx="10515600" cy="4859383"/>
          </a:xfrm>
        </p:spPr>
        <p:txBody>
          <a:bodyPr>
            <a:normAutofit/>
          </a:bodyPr>
          <a:lstStyle/>
          <a:p>
            <a:r>
              <a:rPr lang="en-GB" dirty="0"/>
              <a:t>Engagement – LA and pharmacies at all levels</a:t>
            </a:r>
          </a:p>
          <a:p>
            <a:r>
              <a:rPr lang="en-GB" dirty="0"/>
              <a:t>Clinical Leadership both across regional patch but to gain support in trusts and problem solve – </a:t>
            </a:r>
            <a:r>
              <a:rPr lang="en-GB" dirty="0" err="1"/>
              <a:t>Smokfree</a:t>
            </a:r>
            <a:r>
              <a:rPr lang="en-GB" dirty="0"/>
              <a:t> working groups in FTs</a:t>
            </a:r>
          </a:p>
          <a:p>
            <a:r>
              <a:rPr lang="en-GB" dirty="0"/>
              <a:t>Data</a:t>
            </a:r>
          </a:p>
          <a:p>
            <a:r>
              <a:rPr lang="en-GB" dirty="0"/>
              <a:t>Workforce – broaden recruitment – staff engagement</a:t>
            </a:r>
          </a:p>
          <a:p>
            <a:r>
              <a:rPr lang="en-GB" dirty="0"/>
              <a:t>Long term vision and investment – need to build sustainable services</a:t>
            </a:r>
          </a:p>
          <a:p>
            <a:r>
              <a:rPr lang="en-GB" dirty="0"/>
              <a:t>Research opportunities</a:t>
            </a:r>
          </a:p>
          <a:p>
            <a:r>
              <a:rPr lang="en-GB" dirty="0"/>
              <a:t>Patient Narrative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D06D0D-42F5-B98F-2A44-C6F8BFB79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961" y="4722792"/>
            <a:ext cx="5166039" cy="235534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862220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S North East ^0 North Cumbria - PP - Copy" id="{3517F5E9-B1CC-44DC-812D-5D708A05DA06}" vid="{CA80CB3B-8C94-4C9A-833D-C89C8EEB45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4543a0-6766-456e-a2ee-4414459d9a0a">
      <Terms xmlns="http://schemas.microsoft.com/office/infopath/2007/PartnerControls"/>
    </lcf76f155ced4ddcb4097134ff3c332f>
    <TaxCatchAll xmlns="af7b454b-5578-4b92-ad2d-05626e09101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4553EA454694B8CD2AA52A00C529E" ma:contentTypeVersion="16" ma:contentTypeDescription="Create a new document." ma:contentTypeScope="" ma:versionID="d27662799cfbf8af8fa830a3aad30cf6">
  <xsd:schema xmlns:xsd="http://www.w3.org/2001/XMLSchema" xmlns:xs="http://www.w3.org/2001/XMLSchema" xmlns:p="http://schemas.microsoft.com/office/2006/metadata/properties" xmlns:ns2="3a4543a0-6766-456e-a2ee-4414459d9a0a" xmlns:ns3="af7b454b-5578-4b92-ad2d-05626e091018" targetNamespace="http://schemas.microsoft.com/office/2006/metadata/properties" ma:root="true" ma:fieldsID="6a05d52439d97e3e3fc910ddb7e15c37" ns2:_="" ns3:_="">
    <xsd:import namespace="3a4543a0-6766-456e-a2ee-4414459d9a0a"/>
    <xsd:import namespace="af7b454b-5578-4b92-ad2d-05626e091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543a0-6766-456e-a2ee-4414459d9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6d2e6d8-cbd0-4db0-ba36-afbb08a2ca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b454b-5578-4b92-ad2d-05626e091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b07f2-ba60-4e2c-beaf-204d65fe82c0}" ma:internalName="TaxCatchAll" ma:showField="CatchAllData" ma:web="af7b454b-5578-4b92-ad2d-05626e0910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00D320-DE63-40DB-91EF-1E7FCBE937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C48AA8-B545-40D8-9BFE-605A27E9F13B}">
  <ds:schemaRefs>
    <ds:schemaRef ds:uri="http://schemas.microsoft.com/office/2006/documentManagement/types"/>
    <ds:schemaRef ds:uri="http://schemas.openxmlformats.org/package/2006/metadata/core-properties"/>
    <ds:schemaRef ds:uri="69e3dfba-38cb-4841-964b-23097c13ef83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infopath/2007/PartnerControls"/>
    <ds:schemaRef ds:uri="4d950f9f-2bae-443a-bb08-75b33163aac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69DC487-5E49-46A4-B25C-F7E9FC88087F}"/>
</file>

<file path=docProps/app.xml><?xml version="1.0" encoding="utf-8"?>
<Properties xmlns="http://schemas.openxmlformats.org/officeDocument/2006/extended-properties" xmlns:vt="http://schemas.openxmlformats.org/officeDocument/2006/docPropsVTypes">
  <Template>WCC - Regional Approach</Template>
  <TotalTime>722</TotalTime>
  <Words>510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Smokefree NHS  Treating Tobacco Dependency Taskforce</vt:lpstr>
      <vt:lpstr>Taskforce Engagement prior to Long Term Implementation </vt:lpstr>
      <vt:lpstr>LTP Implementation</vt:lpstr>
      <vt:lpstr>Implementation at Scale – Further, faster, sooner </vt:lpstr>
      <vt:lpstr>A Vision for Holistic Support</vt:lpstr>
      <vt:lpstr>PowerPoint Presentation</vt:lpstr>
      <vt:lpstr>TTD Taskforce current and future vision</vt:lpstr>
      <vt:lpstr>Key Messages – Enablers/Barriers</vt:lpstr>
    </vt:vector>
  </TitlesOfParts>
  <Company>Gateshead Health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Systemwide focus on treating tobacco dependency as part of ambition for a Smokefree 2030</dc:title>
  <dc:creator>Sharrock Ruth</dc:creator>
  <cp:lastModifiedBy>SHARROCK, Ruth (GATESHEAD HEALTH NHS FOUNDATION TRUST)</cp:lastModifiedBy>
  <cp:revision>18</cp:revision>
  <dcterms:created xsi:type="dcterms:W3CDTF">2022-12-12T20:56:42Z</dcterms:created>
  <dcterms:modified xsi:type="dcterms:W3CDTF">2022-12-15T09:58:41Z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0x010100384EC203D3727C4AAE215C042E3FEC88</vt:lpwstr>
  </property>
</Properties>
</file>