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64" r:id="rId5"/>
    <p:sldId id="257" r:id="rId6"/>
    <p:sldId id="297" r:id="rId7"/>
    <p:sldId id="299" r:id="rId8"/>
    <p:sldId id="298" r:id="rId9"/>
    <p:sldId id="293" r:id="rId10"/>
    <p:sldId id="296" r:id="rId11"/>
    <p:sldId id="290" r:id="rId12"/>
    <p:sldId id="295" r:id="rId13"/>
    <p:sldId id="283" r:id="rId14"/>
    <p:sldId id="284" r:id="rId15"/>
    <p:sldId id="300" r:id="rId16"/>
    <p:sldId id="301" r:id="rId1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61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5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DA67C2-DEBF-4FD8-B08D-2DF3D149BFD1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71B073-85BF-49D2-B332-A254617C78DC}">
      <dgm:prSet phldrT="[Text]" custT="1"/>
      <dgm:spPr/>
      <dgm:t>
        <a:bodyPr/>
        <a:lstStyle/>
        <a:p>
          <a:pPr rtl="0"/>
          <a:endParaRPr lang="en-US" sz="1200" b="1" dirty="0">
            <a:latin typeface="+mj-lt"/>
          </a:endParaRPr>
        </a:p>
        <a:p>
          <a:pPr rtl="0"/>
          <a:r>
            <a:rPr lang="en-US" sz="1200" b="1" u="sng" dirty="0">
              <a:latin typeface="+mj-lt"/>
            </a:rPr>
            <a:t>New admission </a:t>
          </a:r>
        </a:p>
        <a:p>
          <a:pPr rtl="0"/>
          <a:endParaRPr lang="en-US" sz="1200" b="1" dirty="0">
            <a:latin typeface="+mj-lt"/>
          </a:endParaRPr>
        </a:p>
        <a:p>
          <a:pPr rtl="0"/>
          <a:r>
            <a:rPr lang="en-US" sz="1200" b="0" dirty="0">
              <a:latin typeface="+mj-lt"/>
            </a:rPr>
            <a:t>Very Brief Advice offered to all new admissions</a:t>
          </a:r>
        </a:p>
        <a:p>
          <a:pPr rtl="0"/>
          <a:r>
            <a:rPr lang="en-US" sz="1200" b="0" dirty="0">
              <a:latin typeface="+mj-lt"/>
            </a:rPr>
            <a:t>- </a:t>
          </a:r>
        </a:p>
        <a:p>
          <a:pPr rtl="0"/>
          <a:r>
            <a:rPr lang="en-US" sz="1200" b="0" dirty="0">
              <a:latin typeface="+mj-lt"/>
            </a:rPr>
            <a:t> Recorded outcome on lifestyle form.</a:t>
          </a:r>
        </a:p>
        <a:p>
          <a:pPr rtl="0"/>
          <a:endParaRPr lang="en-US" sz="1200" b="0" dirty="0">
            <a:latin typeface="+mj-lt"/>
          </a:endParaRPr>
        </a:p>
        <a:p>
          <a:pPr rtl="0"/>
          <a:r>
            <a:rPr lang="en-US" sz="1200" b="0" dirty="0">
              <a:latin typeface="+mj-lt"/>
            </a:rPr>
            <a:t>All smokers should be offered NRT within 30 minutes of admission.</a:t>
          </a:r>
        </a:p>
        <a:p>
          <a:pPr rtl="0"/>
          <a:endParaRPr lang="en-US" sz="1200" b="0" dirty="0">
            <a:latin typeface="+mj-lt"/>
          </a:endParaRPr>
        </a:p>
        <a:p>
          <a:pPr rtl="0"/>
          <a:r>
            <a:rPr lang="en-US" sz="1200" b="0" dirty="0">
              <a:latin typeface="+mj-lt"/>
            </a:rPr>
            <a:t>NRT should be administered within 2 hours of admission (relies on prescriber) </a:t>
          </a:r>
        </a:p>
        <a:p>
          <a:pPr rtl="0"/>
          <a:endParaRPr lang="en-US" sz="1200" b="0" dirty="0">
            <a:latin typeface="+mj-lt"/>
          </a:endParaRPr>
        </a:p>
        <a:p>
          <a:pPr rtl="0"/>
          <a:r>
            <a:rPr lang="en-US" sz="1200" b="0" dirty="0">
              <a:latin typeface="+mj-lt"/>
            </a:rPr>
            <a:t>Ward staff to send referral  to smoking Cessation Team. </a:t>
          </a:r>
        </a:p>
        <a:p>
          <a:pPr rtl="0"/>
          <a:endParaRPr lang="en-US" sz="900" b="1" dirty="0"/>
        </a:p>
      </dgm:t>
    </dgm:pt>
    <dgm:pt modelId="{FBFD71B7-57A8-4EC1-9DC0-11B9866618A0}" type="parTrans" cxnId="{57041C63-6F73-4761-AE94-7C5A08739D64}">
      <dgm:prSet/>
      <dgm:spPr/>
      <dgm:t>
        <a:bodyPr/>
        <a:lstStyle/>
        <a:p>
          <a:endParaRPr lang="en-US"/>
        </a:p>
      </dgm:t>
    </dgm:pt>
    <dgm:pt modelId="{0ED008EF-7F68-4462-BA81-8E7EE7534574}" type="sibTrans" cxnId="{57041C63-6F73-4761-AE94-7C5A08739D64}">
      <dgm:prSet/>
      <dgm:spPr/>
      <dgm:t>
        <a:bodyPr/>
        <a:lstStyle/>
        <a:p>
          <a:endParaRPr lang="en-US"/>
        </a:p>
      </dgm:t>
    </dgm:pt>
    <dgm:pt modelId="{9E516871-E033-461C-AA31-A6E57E81D944}">
      <dgm:prSet phldrT="[Text]" custT="1"/>
      <dgm:spPr/>
      <dgm:t>
        <a:bodyPr/>
        <a:lstStyle/>
        <a:p>
          <a:r>
            <a:rPr lang="en-US" sz="1200" b="1" u="sng" dirty="0"/>
            <a:t>Smoking Cessation Advisor</a:t>
          </a:r>
        </a:p>
        <a:p>
          <a:endParaRPr lang="en-US" sz="1200" b="0" dirty="0"/>
        </a:p>
        <a:p>
          <a:r>
            <a:rPr lang="en-US" sz="1200" b="0" dirty="0"/>
            <a:t>Smoking cessation advisor to attend  the ward to completes full Assessment,. </a:t>
          </a:r>
        </a:p>
        <a:p>
          <a:endParaRPr lang="en-US" sz="1200" b="0" dirty="0"/>
        </a:p>
        <a:p>
          <a:r>
            <a:rPr lang="en-US" sz="1200" b="0" dirty="0"/>
            <a:t>Set a reduction date or quit date or support with temporary abstinent whichever is more appropriate for the patient.</a:t>
          </a:r>
        </a:p>
        <a:p>
          <a:endParaRPr lang="en-US" sz="1200" b="0" dirty="0"/>
        </a:p>
        <a:p>
          <a:r>
            <a:rPr lang="en-US" sz="1200" b="0" dirty="0"/>
            <a:t>Review NRT offered in admission or offer a new  NRT of patient’s choice or depending on the individuals tobacco dependency.</a:t>
          </a:r>
        </a:p>
        <a:p>
          <a:endParaRPr lang="en-US" sz="1200" b="0" dirty="0"/>
        </a:p>
        <a:p>
          <a:r>
            <a:rPr lang="en-US" sz="1200" b="0" dirty="0"/>
            <a:t>Advise the doctor to Prescribe NRT as regular medication rather than PRN , to ensure regular use and to be included as part of TTA when discharge.</a:t>
          </a:r>
        </a:p>
        <a:p>
          <a:endParaRPr lang="en-US" sz="1200" b="0" dirty="0"/>
        </a:p>
        <a:p>
          <a:r>
            <a:rPr lang="en-US" sz="1200" b="0" dirty="0"/>
            <a:t>Patients keen on using vapes are encouraged to purchase their own vapes </a:t>
          </a:r>
        </a:p>
      </dgm:t>
    </dgm:pt>
    <dgm:pt modelId="{41CE3228-8F1C-482C-A7FE-E4BDCB139CFB}" type="parTrans" cxnId="{B023B145-9726-47DA-A9DD-3DA1978F3329}">
      <dgm:prSet/>
      <dgm:spPr/>
      <dgm:t>
        <a:bodyPr/>
        <a:lstStyle/>
        <a:p>
          <a:endParaRPr lang="en-US"/>
        </a:p>
      </dgm:t>
    </dgm:pt>
    <dgm:pt modelId="{BEC90CAA-945A-4638-80B6-7B5C69B9AAD5}" type="sibTrans" cxnId="{B023B145-9726-47DA-A9DD-3DA1978F3329}">
      <dgm:prSet/>
      <dgm:spPr/>
      <dgm:t>
        <a:bodyPr/>
        <a:lstStyle/>
        <a:p>
          <a:endParaRPr lang="en-US"/>
        </a:p>
      </dgm:t>
    </dgm:pt>
    <dgm:pt modelId="{CCBBB074-8EE8-48F4-94BC-7A2CA83859BB}">
      <dgm:prSet phldrT="[Text]" custT="1"/>
      <dgm:spPr/>
      <dgm:t>
        <a:bodyPr/>
        <a:lstStyle/>
        <a:p>
          <a:r>
            <a:rPr lang="en-US" sz="1200" b="1" u="sng" dirty="0"/>
            <a:t>Inpatient Follow up/ Review</a:t>
          </a:r>
        </a:p>
        <a:p>
          <a:endParaRPr lang="en-US" sz="1200" b="1" dirty="0"/>
        </a:p>
        <a:p>
          <a:r>
            <a:rPr lang="en-US" sz="1200" b="0" dirty="0"/>
            <a:t>Smoking Cessation advisor will review service user on a weekly basis until discharge in the community </a:t>
          </a:r>
        </a:p>
        <a:p>
          <a:r>
            <a:rPr lang="en-US" sz="1200" b="0" dirty="0"/>
            <a:t>– </a:t>
          </a:r>
        </a:p>
        <a:p>
          <a:r>
            <a:rPr lang="en-US" sz="1200" b="0" dirty="0"/>
            <a:t>**If a service user has quit or reduce smoking, the doctor will need to review the service user’s  psychotropic medication dosage **</a:t>
          </a:r>
        </a:p>
        <a:p>
          <a:endParaRPr lang="en-US" sz="1200" b="0" dirty="0"/>
        </a:p>
        <a:p>
          <a:r>
            <a:rPr lang="en-US" sz="1200" b="0" dirty="0"/>
            <a:t>Service user will also be informed and offered ongoing support in the community. </a:t>
          </a:r>
        </a:p>
      </dgm:t>
    </dgm:pt>
    <dgm:pt modelId="{B05A48C2-C30A-4FCB-AC7B-E0461A3E4E37}" type="parTrans" cxnId="{4B8A394B-DEA1-4780-80F7-23C27B69F00E}">
      <dgm:prSet/>
      <dgm:spPr/>
      <dgm:t>
        <a:bodyPr/>
        <a:lstStyle/>
        <a:p>
          <a:endParaRPr lang="en-US"/>
        </a:p>
      </dgm:t>
    </dgm:pt>
    <dgm:pt modelId="{A53E21C7-FA96-49E1-903F-609A44A8F6C2}" type="sibTrans" cxnId="{4B8A394B-DEA1-4780-80F7-23C27B69F00E}">
      <dgm:prSet/>
      <dgm:spPr/>
      <dgm:t>
        <a:bodyPr/>
        <a:lstStyle/>
        <a:p>
          <a:endParaRPr lang="en-US"/>
        </a:p>
      </dgm:t>
    </dgm:pt>
    <dgm:pt modelId="{710A00C8-E094-429D-9041-4958460464D0}">
      <dgm:prSet phldrT="[Text]" custT="1"/>
      <dgm:spPr/>
      <dgm:t>
        <a:bodyPr/>
        <a:lstStyle/>
        <a:p>
          <a:r>
            <a:rPr lang="en-US" sz="1200" b="1" u="sng" dirty="0"/>
            <a:t>12 weeks post discharge follow up </a:t>
          </a:r>
        </a:p>
        <a:p>
          <a:endParaRPr lang="en-US" sz="1000" b="1" dirty="0"/>
        </a:p>
        <a:p>
          <a:endParaRPr lang="en-US" sz="1000" b="1" dirty="0"/>
        </a:p>
        <a:p>
          <a:r>
            <a:rPr lang="en-US" sz="1200" b="0" dirty="0"/>
            <a:t>Once a service user is discharge from the ward with 2 weeks TTA of NRT.</a:t>
          </a:r>
        </a:p>
        <a:p>
          <a:endParaRPr lang="en-US" sz="1200" b="0" dirty="0"/>
        </a:p>
        <a:p>
          <a:r>
            <a:rPr lang="en-US" sz="1200" b="0" dirty="0"/>
            <a:t>A phone call is made to the service user  to arrange ongoing support In the community. </a:t>
          </a:r>
        </a:p>
        <a:p>
          <a:endParaRPr lang="en-US" sz="1200" b="0" dirty="0"/>
        </a:p>
        <a:p>
          <a:r>
            <a:rPr lang="en-US" sz="1200" b="0" dirty="0"/>
            <a:t> Service user will be reviewed for 6 weeks in the community, either by f2f or telephone support, depending on the service user's choice.</a:t>
          </a:r>
        </a:p>
      </dgm:t>
    </dgm:pt>
    <dgm:pt modelId="{00F8786F-2EB2-437D-AD93-7A9680D7396B}" type="parTrans" cxnId="{1793F788-EB85-4730-81DF-A808300E165B}">
      <dgm:prSet/>
      <dgm:spPr/>
      <dgm:t>
        <a:bodyPr/>
        <a:lstStyle/>
        <a:p>
          <a:endParaRPr lang="en-US"/>
        </a:p>
      </dgm:t>
    </dgm:pt>
    <dgm:pt modelId="{5CBAA29A-BB43-4FAE-9B28-86ABD8DE21BE}" type="sibTrans" cxnId="{1793F788-EB85-4730-81DF-A808300E165B}">
      <dgm:prSet/>
      <dgm:spPr/>
      <dgm:t>
        <a:bodyPr/>
        <a:lstStyle/>
        <a:p>
          <a:endParaRPr lang="en-US"/>
        </a:p>
      </dgm:t>
    </dgm:pt>
    <dgm:pt modelId="{FAB31B5F-334F-4D23-B548-DE4544CC5941}">
      <dgm:prSet phldrT="[Text]" custT="1"/>
      <dgm:spPr/>
      <dgm:t>
        <a:bodyPr/>
        <a:lstStyle/>
        <a:p>
          <a:pPr rtl="0"/>
          <a:r>
            <a:rPr lang="en-US" sz="1200" b="1" u="sng" dirty="0"/>
            <a:t>Further support</a:t>
          </a:r>
        </a:p>
        <a:p>
          <a:pPr rtl="0"/>
          <a:endParaRPr lang="en-US" sz="900" b="1" dirty="0"/>
        </a:p>
        <a:p>
          <a:pPr rtl="0"/>
          <a:r>
            <a:rPr lang="en-US" sz="900" b="1" dirty="0"/>
            <a:t> </a:t>
          </a:r>
          <a:r>
            <a:rPr lang="en-US" sz="1200" b="1" dirty="0">
              <a:latin typeface="+mj-lt"/>
            </a:rPr>
            <a:t>After discharge follow up in the community, the service user will then be transferred to the local authority if they require further support </a:t>
          </a:r>
          <a:r>
            <a:rPr lang="en-US" sz="1200" dirty="0">
              <a:latin typeface="+mj-lt"/>
            </a:rPr>
            <a:t> </a:t>
          </a:r>
        </a:p>
        <a:p>
          <a:pPr rtl="0"/>
          <a:endParaRPr lang="en-US" sz="1200" dirty="0">
            <a:latin typeface="+mj-lt"/>
          </a:endParaRPr>
        </a:p>
        <a:p>
          <a:pPr rtl="0"/>
          <a:r>
            <a:rPr lang="en-US" sz="1200" dirty="0">
              <a:latin typeface="+mj-lt"/>
            </a:rPr>
            <a:t>In some directorates there are ELFT community smoking clinics, where the service user can be referred to for further support instead of the local authority . </a:t>
          </a:r>
        </a:p>
      </dgm:t>
    </dgm:pt>
    <dgm:pt modelId="{D5F35424-DF37-47FE-8628-8B769604D34C}" type="parTrans" cxnId="{46D6E480-5356-4066-925A-0E561B37DFA9}">
      <dgm:prSet/>
      <dgm:spPr/>
      <dgm:t>
        <a:bodyPr/>
        <a:lstStyle/>
        <a:p>
          <a:endParaRPr lang="en-US"/>
        </a:p>
      </dgm:t>
    </dgm:pt>
    <dgm:pt modelId="{ECD4FFD6-8D67-4D42-88A3-FF58A460A8BB}" type="sibTrans" cxnId="{46D6E480-5356-4066-925A-0E561B37DFA9}">
      <dgm:prSet/>
      <dgm:spPr/>
      <dgm:t>
        <a:bodyPr/>
        <a:lstStyle/>
        <a:p>
          <a:endParaRPr lang="en-US"/>
        </a:p>
      </dgm:t>
    </dgm:pt>
    <dgm:pt modelId="{84FBAEF0-2F08-4C6D-AF11-67D725C061F4}" type="pres">
      <dgm:prSet presAssocID="{87DA67C2-DEBF-4FD8-B08D-2DF3D149BFD1}" presName="CompostProcess" presStyleCnt="0">
        <dgm:presLayoutVars>
          <dgm:dir/>
          <dgm:resizeHandles val="exact"/>
        </dgm:presLayoutVars>
      </dgm:prSet>
      <dgm:spPr/>
    </dgm:pt>
    <dgm:pt modelId="{8C2B65B0-B562-4D99-80C2-13DA73DBE1DB}" type="pres">
      <dgm:prSet presAssocID="{87DA67C2-DEBF-4FD8-B08D-2DF3D149BFD1}" presName="arrow" presStyleLbl="bgShp" presStyleIdx="0" presStyleCnt="1" custLinFactNeighborX="2767" custLinFactNeighborY="10926"/>
      <dgm:spPr/>
    </dgm:pt>
    <dgm:pt modelId="{7FA9AD1F-7117-4008-912D-36306485516A}" type="pres">
      <dgm:prSet presAssocID="{87DA67C2-DEBF-4FD8-B08D-2DF3D149BFD1}" presName="linearProcess" presStyleCnt="0"/>
      <dgm:spPr/>
    </dgm:pt>
    <dgm:pt modelId="{5E13BBBB-E5B1-4492-BAA0-663F1AF8C9CE}" type="pres">
      <dgm:prSet presAssocID="{A571B073-85BF-49D2-B332-A254617C78DC}" presName="textNode" presStyleLbl="node1" presStyleIdx="0" presStyleCnt="5" custScaleY="200291">
        <dgm:presLayoutVars>
          <dgm:bulletEnabled val="1"/>
        </dgm:presLayoutVars>
      </dgm:prSet>
      <dgm:spPr/>
    </dgm:pt>
    <dgm:pt modelId="{B7F8E2E2-8DA8-40C1-9BFD-094033FB31AD}" type="pres">
      <dgm:prSet presAssocID="{0ED008EF-7F68-4462-BA81-8E7EE7534574}" presName="sibTrans" presStyleCnt="0"/>
      <dgm:spPr/>
    </dgm:pt>
    <dgm:pt modelId="{BCA4AD5A-B382-49CE-85D3-D9790DD23C60}" type="pres">
      <dgm:prSet presAssocID="{9E516871-E033-461C-AA31-A6E57E81D944}" presName="textNode" presStyleLbl="node1" presStyleIdx="1" presStyleCnt="5" custScaleX="153974" custScaleY="243172">
        <dgm:presLayoutVars>
          <dgm:bulletEnabled val="1"/>
        </dgm:presLayoutVars>
      </dgm:prSet>
      <dgm:spPr/>
    </dgm:pt>
    <dgm:pt modelId="{5EBD79AB-804D-492B-B44C-3F025EDDC62B}" type="pres">
      <dgm:prSet presAssocID="{BEC90CAA-945A-4638-80B6-7B5C69B9AAD5}" presName="sibTrans" presStyleCnt="0"/>
      <dgm:spPr/>
    </dgm:pt>
    <dgm:pt modelId="{E81C721F-8A17-4FA0-9E4F-FB66D9046FC0}" type="pres">
      <dgm:prSet presAssocID="{CCBBB074-8EE8-48F4-94BC-7A2CA83859BB}" presName="textNode" presStyleLbl="node1" presStyleIdx="2" presStyleCnt="5" custScaleY="220266">
        <dgm:presLayoutVars>
          <dgm:bulletEnabled val="1"/>
        </dgm:presLayoutVars>
      </dgm:prSet>
      <dgm:spPr/>
    </dgm:pt>
    <dgm:pt modelId="{9FA178BD-C076-4665-B5CB-24D9BDEB4DF6}" type="pres">
      <dgm:prSet presAssocID="{A53E21C7-FA96-49E1-903F-609A44A8F6C2}" presName="sibTrans" presStyleCnt="0"/>
      <dgm:spPr/>
    </dgm:pt>
    <dgm:pt modelId="{ED071927-554F-4114-B398-924841B79ED4}" type="pres">
      <dgm:prSet presAssocID="{710A00C8-E094-429D-9041-4958460464D0}" presName="textNode" presStyleLbl="node1" presStyleIdx="3" presStyleCnt="5" custScaleX="118438" custScaleY="184178">
        <dgm:presLayoutVars>
          <dgm:bulletEnabled val="1"/>
        </dgm:presLayoutVars>
      </dgm:prSet>
      <dgm:spPr/>
    </dgm:pt>
    <dgm:pt modelId="{B8128783-207E-4BD0-A35D-C55D8624C5CC}" type="pres">
      <dgm:prSet presAssocID="{5CBAA29A-BB43-4FAE-9B28-86ABD8DE21BE}" presName="sibTrans" presStyleCnt="0"/>
      <dgm:spPr/>
    </dgm:pt>
    <dgm:pt modelId="{8011BD9F-5981-4E8B-A8AC-688CBD38779D}" type="pres">
      <dgm:prSet presAssocID="{FAB31B5F-334F-4D23-B548-DE4544CC5941}" presName="textNode" presStyleLbl="node1" presStyleIdx="4" presStyleCnt="5" custScaleY="159850">
        <dgm:presLayoutVars>
          <dgm:bulletEnabled val="1"/>
        </dgm:presLayoutVars>
      </dgm:prSet>
      <dgm:spPr/>
    </dgm:pt>
  </dgm:ptLst>
  <dgm:cxnLst>
    <dgm:cxn modelId="{57041C63-6F73-4761-AE94-7C5A08739D64}" srcId="{87DA67C2-DEBF-4FD8-B08D-2DF3D149BFD1}" destId="{A571B073-85BF-49D2-B332-A254617C78DC}" srcOrd="0" destOrd="0" parTransId="{FBFD71B7-57A8-4EC1-9DC0-11B9866618A0}" sibTransId="{0ED008EF-7F68-4462-BA81-8E7EE7534574}"/>
    <dgm:cxn modelId="{B023B145-9726-47DA-A9DD-3DA1978F3329}" srcId="{87DA67C2-DEBF-4FD8-B08D-2DF3D149BFD1}" destId="{9E516871-E033-461C-AA31-A6E57E81D944}" srcOrd="1" destOrd="0" parTransId="{41CE3228-8F1C-482C-A7FE-E4BDCB139CFB}" sibTransId="{BEC90CAA-945A-4638-80B6-7B5C69B9AAD5}"/>
    <dgm:cxn modelId="{4B8A394B-DEA1-4780-80F7-23C27B69F00E}" srcId="{87DA67C2-DEBF-4FD8-B08D-2DF3D149BFD1}" destId="{CCBBB074-8EE8-48F4-94BC-7A2CA83859BB}" srcOrd="2" destOrd="0" parTransId="{B05A48C2-C30A-4FCB-AC7B-E0461A3E4E37}" sibTransId="{A53E21C7-FA96-49E1-903F-609A44A8F6C2}"/>
    <dgm:cxn modelId="{46D6E480-5356-4066-925A-0E561B37DFA9}" srcId="{87DA67C2-DEBF-4FD8-B08D-2DF3D149BFD1}" destId="{FAB31B5F-334F-4D23-B548-DE4544CC5941}" srcOrd="4" destOrd="0" parTransId="{D5F35424-DF37-47FE-8628-8B769604D34C}" sibTransId="{ECD4FFD6-8D67-4D42-88A3-FF58A460A8BB}"/>
    <dgm:cxn modelId="{1793F788-EB85-4730-81DF-A808300E165B}" srcId="{87DA67C2-DEBF-4FD8-B08D-2DF3D149BFD1}" destId="{710A00C8-E094-429D-9041-4958460464D0}" srcOrd="3" destOrd="0" parTransId="{00F8786F-2EB2-437D-AD93-7A9680D7396B}" sibTransId="{5CBAA29A-BB43-4FAE-9B28-86ABD8DE21BE}"/>
    <dgm:cxn modelId="{79A7108B-D86D-4D8D-9954-A09B621BBD50}" type="presOf" srcId="{CCBBB074-8EE8-48F4-94BC-7A2CA83859BB}" destId="{E81C721F-8A17-4FA0-9E4F-FB66D9046FC0}" srcOrd="0" destOrd="0" presId="urn:microsoft.com/office/officeart/2005/8/layout/hProcess9"/>
    <dgm:cxn modelId="{D6113C9E-DDC7-4912-93CC-7D0991D464C1}" type="presOf" srcId="{87DA67C2-DEBF-4FD8-B08D-2DF3D149BFD1}" destId="{84FBAEF0-2F08-4C6D-AF11-67D725C061F4}" srcOrd="0" destOrd="0" presId="urn:microsoft.com/office/officeart/2005/8/layout/hProcess9"/>
    <dgm:cxn modelId="{799D5DA6-12E2-4F67-8987-D297F9DFABA5}" type="presOf" srcId="{FAB31B5F-334F-4D23-B548-DE4544CC5941}" destId="{8011BD9F-5981-4E8B-A8AC-688CBD38779D}" srcOrd="0" destOrd="0" presId="urn:microsoft.com/office/officeart/2005/8/layout/hProcess9"/>
    <dgm:cxn modelId="{E4EB6DAC-D97B-4399-A3CA-6344221A715B}" type="presOf" srcId="{A571B073-85BF-49D2-B332-A254617C78DC}" destId="{5E13BBBB-E5B1-4492-BAA0-663F1AF8C9CE}" srcOrd="0" destOrd="0" presId="urn:microsoft.com/office/officeart/2005/8/layout/hProcess9"/>
    <dgm:cxn modelId="{46FD27B5-6BAC-4328-9426-2B199E6AC0C0}" type="presOf" srcId="{9E516871-E033-461C-AA31-A6E57E81D944}" destId="{BCA4AD5A-B382-49CE-85D3-D9790DD23C60}" srcOrd="0" destOrd="0" presId="urn:microsoft.com/office/officeart/2005/8/layout/hProcess9"/>
    <dgm:cxn modelId="{9F28DCD7-5682-488E-9D2C-30195EB2AE10}" type="presOf" srcId="{710A00C8-E094-429D-9041-4958460464D0}" destId="{ED071927-554F-4114-B398-924841B79ED4}" srcOrd="0" destOrd="0" presId="urn:microsoft.com/office/officeart/2005/8/layout/hProcess9"/>
    <dgm:cxn modelId="{0FAF11C4-6792-404B-B1AF-7E639FFA08B1}" type="presParOf" srcId="{84FBAEF0-2F08-4C6D-AF11-67D725C061F4}" destId="{8C2B65B0-B562-4D99-80C2-13DA73DBE1DB}" srcOrd="0" destOrd="0" presId="urn:microsoft.com/office/officeart/2005/8/layout/hProcess9"/>
    <dgm:cxn modelId="{23BA6892-975E-4A74-ADA1-44D91D1B3915}" type="presParOf" srcId="{84FBAEF0-2F08-4C6D-AF11-67D725C061F4}" destId="{7FA9AD1F-7117-4008-912D-36306485516A}" srcOrd="1" destOrd="0" presId="urn:microsoft.com/office/officeart/2005/8/layout/hProcess9"/>
    <dgm:cxn modelId="{F790BA0F-7CDE-4220-98F0-64A5F4BA490B}" type="presParOf" srcId="{7FA9AD1F-7117-4008-912D-36306485516A}" destId="{5E13BBBB-E5B1-4492-BAA0-663F1AF8C9CE}" srcOrd="0" destOrd="0" presId="urn:microsoft.com/office/officeart/2005/8/layout/hProcess9"/>
    <dgm:cxn modelId="{7D24EC2C-92FD-4504-AF5C-65B366725914}" type="presParOf" srcId="{7FA9AD1F-7117-4008-912D-36306485516A}" destId="{B7F8E2E2-8DA8-40C1-9BFD-094033FB31AD}" srcOrd="1" destOrd="0" presId="urn:microsoft.com/office/officeart/2005/8/layout/hProcess9"/>
    <dgm:cxn modelId="{C408DC0D-90DA-4E25-ABD6-52AA891881DC}" type="presParOf" srcId="{7FA9AD1F-7117-4008-912D-36306485516A}" destId="{BCA4AD5A-B382-49CE-85D3-D9790DD23C60}" srcOrd="2" destOrd="0" presId="urn:microsoft.com/office/officeart/2005/8/layout/hProcess9"/>
    <dgm:cxn modelId="{B2080220-5F27-4B07-9771-153F5B3ED0B7}" type="presParOf" srcId="{7FA9AD1F-7117-4008-912D-36306485516A}" destId="{5EBD79AB-804D-492B-B44C-3F025EDDC62B}" srcOrd="3" destOrd="0" presId="urn:microsoft.com/office/officeart/2005/8/layout/hProcess9"/>
    <dgm:cxn modelId="{1411BC72-5390-404F-999C-F9884607692B}" type="presParOf" srcId="{7FA9AD1F-7117-4008-912D-36306485516A}" destId="{E81C721F-8A17-4FA0-9E4F-FB66D9046FC0}" srcOrd="4" destOrd="0" presId="urn:microsoft.com/office/officeart/2005/8/layout/hProcess9"/>
    <dgm:cxn modelId="{BFA0FD48-F42C-4F9A-AE8E-5367FAEA4C80}" type="presParOf" srcId="{7FA9AD1F-7117-4008-912D-36306485516A}" destId="{9FA178BD-C076-4665-B5CB-24D9BDEB4DF6}" srcOrd="5" destOrd="0" presId="urn:microsoft.com/office/officeart/2005/8/layout/hProcess9"/>
    <dgm:cxn modelId="{22EDE0B2-0049-4F07-9C9C-D2217A0A55AC}" type="presParOf" srcId="{7FA9AD1F-7117-4008-912D-36306485516A}" destId="{ED071927-554F-4114-B398-924841B79ED4}" srcOrd="6" destOrd="0" presId="urn:microsoft.com/office/officeart/2005/8/layout/hProcess9"/>
    <dgm:cxn modelId="{549D5C03-4AC6-4C63-B2BA-B9E09BDAFD15}" type="presParOf" srcId="{7FA9AD1F-7117-4008-912D-36306485516A}" destId="{B8128783-207E-4BD0-A35D-C55D8624C5CC}" srcOrd="7" destOrd="0" presId="urn:microsoft.com/office/officeart/2005/8/layout/hProcess9"/>
    <dgm:cxn modelId="{227E0A02-9237-42F6-95EB-6129DACD0D80}" type="presParOf" srcId="{7FA9AD1F-7117-4008-912D-36306485516A}" destId="{8011BD9F-5981-4E8B-A8AC-688CBD38779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2B65B0-B562-4D99-80C2-13DA73DBE1DB}">
      <dsp:nvSpPr>
        <dsp:cNvPr id="0" name=""/>
        <dsp:cNvSpPr/>
      </dsp:nvSpPr>
      <dsp:spPr>
        <a:xfrm>
          <a:off x="1194621" y="0"/>
          <a:ext cx="10306877" cy="506793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13BBBB-E5B1-4492-BAA0-663F1AF8C9CE}">
      <dsp:nvSpPr>
        <dsp:cNvPr id="0" name=""/>
        <dsp:cNvSpPr/>
      </dsp:nvSpPr>
      <dsp:spPr>
        <a:xfrm>
          <a:off x="418602" y="503843"/>
          <a:ext cx="1814670" cy="40602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>
            <a:latin typeface="+mj-lt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u="sng" kern="1200" dirty="0">
              <a:latin typeface="+mj-lt"/>
            </a:rPr>
            <a:t>New admission 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>
            <a:latin typeface="+mj-lt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j-lt"/>
            </a:rPr>
            <a:t>Very Brief Advice offered to all new admissions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j-lt"/>
            </a:rPr>
            <a:t>- 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j-lt"/>
            </a:rPr>
            <a:t> Recorded outcome on lifestyle form.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>
            <a:latin typeface="+mj-lt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j-lt"/>
            </a:rPr>
            <a:t>All smokers should be offered NRT within 30 minutes of admission.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>
            <a:latin typeface="+mj-lt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j-lt"/>
            </a:rPr>
            <a:t>NRT should be administered within 2 hours of admission (relies on prescriber) 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>
            <a:latin typeface="+mj-lt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j-lt"/>
            </a:rPr>
            <a:t>Ward staff to send referral  to smoking Cessation Team. 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 dirty="0"/>
        </a:p>
      </dsp:txBody>
      <dsp:txXfrm>
        <a:off x="507187" y="592428"/>
        <a:ext cx="1637500" cy="3883073"/>
      </dsp:txXfrm>
    </dsp:sp>
    <dsp:sp modelId="{BCA4AD5A-B382-49CE-85D3-D9790DD23C60}">
      <dsp:nvSpPr>
        <dsp:cNvPr id="0" name=""/>
        <dsp:cNvSpPr/>
      </dsp:nvSpPr>
      <dsp:spPr>
        <a:xfrm>
          <a:off x="2458558" y="69207"/>
          <a:ext cx="2794120" cy="492951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u="sng" kern="1200" dirty="0"/>
            <a:t>Smoking Cessation Advisor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Smoking cessation advisor to attend  the ward to completes full Assessment,.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Set a reduction date or quit date or support with temporary abstinent whichever is more appropriate for the patient.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Review NRT offered in admission or offer a new  NRT of patient’s choice or depending on the individuals tobacco dependency.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Advise the doctor to Prescribe NRT as regular medication rather than PRN , to ensure regular use and to be included as part of TTA when discharge.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Patients keen on using vapes are encouraged to purchase their own vapes </a:t>
          </a:r>
        </a:p>
      </dsp:txBody>
      <dsp:txXfrm>
        <a:off x="2594956" y="205605"/>
        <a:ext cx="2521324" cy="4656718"/>
      </dsp:txXfrm>
    </dsp:sp>
    <dsp:sp modelId="{E81C721F-8A17-4FA0-9E4F-FB66D9046FC0}">
      <dsp:nvSpPr>
        <dsp:cNvPr id="0" name=""/>
        <dsp:cNvSpPr/>
      </dsp:nvSpPr>
      <dsp:spPr>
        <a:xfrm>
          <a:off x="5477964" y="301379"/>
          <a:ext cx="1814670" cy="44651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u="sng" kern="1200" dirty="0"/>
            <a:t>Inpatient Follow up/ Review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Smoking Cessation advisor will review service user on a weekly basis until discharge in the community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–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**If a service user has quit or reduce smoking, the doctor will need to review the service user’s  psychotropic medication dosage **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Service user will also be informed and offered ongoing support in the community. </a:t>
          </a:r>
        </a:p>
      </dsp:txBody>
      <dsp:txXfrm>
        <a:off x="5566549" y="389964"/>
        <a:ext cx="1637500" cy="4288000"/>
      </dsp:txXfrm>
    </dsp:sp>
    <dsp:sp modelId="{ED071927-554F-4114-B398-924841B79ED4}">
      <dsp:nvSpPr>
        <dsp:cNvPr id="0" name=""/>
        <dsp:cNvSpPr/>
      </dsp:nvSpPr>
      <dsp:spPr>
        <a:xfrm>
          <a:off x="7517920" y="667162"/>
          <a:ext cx="2149259" cy="373360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u="sng" kern="1200" dirty="0"/>
            <a:t>12 weeks post discharge follow up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Once a service user is discharge from the ward with 2 weeks TTA of NRT.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A phone call is made to the service user  to arrange ongoing support In the community.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 Service user will be reviewed for 6 weeks in the community, either by f2f or telephone support, depending on the service user's choice.</a:t>
          </a:r>
        </a:p>
      </dsp:txBody>
      <dsp:txXfrm>
        <a:off x="7622838" y="772080"/>
        <a:ext cx="1939423" cy="3523768"/>
      </dsp:txXfrm>
    </dsp:sp>
    <dsp:sp modelId="{8011BD9F-5981-4E8B-A8AC-688CBD38779D}">
      <dsp:nvSpPr>
        <dsp:cNvPr id="0" name=""/>
        <dsp:cNvSpPr/>
      </dsp:nvSpPr>
      <dsp:spPr>
        <a:xfrm>
          <a:off x="9892464" y="913747"/>
          <a:ext cx="1814670" cy="32404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u="sng" kern="1200" dirty="0"/>
            <a:t>Further support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 </a:t>
          </a:r>
          <a:r>
            <a:rPr lang="en-US" sz="1200" b="1" kern="1200" dirty="0">
              <a:latin typeface="+mj-lt"/>
            </a:rPr>
            <a:t>After discharge follow up in the community, the service user will then be transferred to the local authority if they require further support </a:t>
          </a:r>
          <a:r>
            <a:rPr lang="en-US" sz="1200" kern="1200" dirty="0">
              <a:latin typeface="+mj-lt"/>
            </a:rPr>
            <a:t> 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+mj-lt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+mj-lt"/>
            </a:rPr>
            <a:t>In some directorates there are ELFT community smoking clinics, where the service user can be referred to for further support instead of the local authority . </a:t>
          </a:r>
        </a:p>
      </dsp:txBody>
      <dsp:txXfrm>
        <a:off x="9981049" y="1002332"/>
        <a:ext cx="1637500" cy="30632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EBDAF-1918-4B5D-8A47-DEA14D1548B8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5E39F-ADE0-4CE5-9F80-34DA95795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709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009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190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E1C84FE-4872-F046-9B76-270268026D77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B8EE77-E704-A846-88EE-2CD45BE4F5F5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742AA5E-E3FC-6347-B269-796EDD5400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79E3A09B-5DAC-D646-A2F1-A9878220F3F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22E55B67-8419-1647-9839-E323A1DFBC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2279" y="1984975"/>
            <a:ext cx="6244504" cy="119759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40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lnSpc>
                <a:spcPts val="3800"/>
              </a:lnSpc>
            </a:pPr>
            <a:r>
              <a:rPr lang="en-GB" sz="40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 Heading here</a:t>
            </a:r>
            <a:endParaRPr lang="en-GB" sz="4000" kern="120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14" name="Picture 13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D89F89D2-A657-1043-8B63-2BB144BBC8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2294" y="5993296"/>
            <a:ext cx="1848986" cy="591675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1B0B9284-C77F-0845-9FD6-5A27AB397A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2279" y="3182571"/>
            <a:ext cx="4057875" cy="92029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0067A5"/>
                </a:solidFill>
              </a:defRPr>
            </a:lvl1pPr>
            <a:lvl4pPr marL="1371600" indent="0" algn="l">
              <a:buNone/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GB"/>
              <a:t>Type description here</a:t>
            </a:r>
          </a:p>
        </p:txBody>
      </p:sp>
    </p:spTree>
    <p:extLst>
      <p:ext uri="{BB962C8B-B14F-4D97-AF65-F5344CB8AC3E}">
        <p14:creationId xmlns:p14="http://schemas.microsoft.com/office/powerpoint/2010/main" val="4040638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 baseline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656846D-9FA0-9042-A669-BD77AC2B01F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762000" y="1752600"/>
            <a:ext cx="10622139" cy="4191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5"/>
            <a:r>
              <a:rPr lang="en-GB"/>
              <a:t>Second level</a:t>
            </a:r>
          </a:p>
          <a:p>
            <a:pPr lvl="5"/>
            <a:r>
              <a:rPr lang="en-GB"/>
              <a:t>Third level</a:t>
            </a:r>
          </a:p>
          <a:p>
            <a:pPr lvl="5"/>
            <a:r>
              <a:rPr lang="en-GB"/>
              <a:t>Fourth level</a:t>
            </a:r>
          </a:p>
          <a:p>
            <a:pPr lvl="5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66A359-2EB5-79D1-501D-D4450357F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90912" y="6356351"/>
            <a:ext cx="10488440" cy="365125"/>
          </a:xfrm>
          <a:prstGeom prst="rect">
            <a:avLst/>
          </a:prstGeom>
        </p:spPr>
        <p:txBody>
          <a:bodyPr/>
          <a:lstStyle>
            <a:lvl1pPr>
              <a:defRPr sz="1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b="1"/>
              <a:t>Tobacco Treatment for People with SMI:</a:t>
            </a:r>
            <a:r>
              <a:rPr lang="en-US"/>
              <a:t> Introduction</a:t>
            </a:r>
          </a:p>
        </p:txBody>
      </p:sp>
    </p:spTree>
    <p:extLst>
      <p:ext uri="{BB962C8B-B14F-4D97-AF65-F5344CB8AC3E}">
        <p14:creationId xmlns:p14="http://schemas.microsoft.com/office/powerpoint/2010/main" val="3617355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o.anokwuru1@nhs.net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mailto:Elft.stopsmoking@nhs.net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GB" dirty="0"/>
              <a:t>ELFT Tobacco Dependency Treatment Service</a:t>
            </a:r>
          </a:p>
          <a:p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40330" y="1542523"/>
            <a:ext cx="8964767" cy="3413502"/>
          </a:xfrm>
        </p:spPr>
        <p:txBody>
          <a:bodyPr>
            <a:normAutofit fontScale="85000" lnSpcReduction="10000"/>
          </a:bodyPr>
          <a:lstStyle/>
          <a:p>
            <a:r>
              <a:rPr lang="en-GB" b="0" dirty="0"/>
              <a:t>East London NHS Foundation Trust</a:t>
            </a:r>
          </a:p>
          <a:p>
            <a:r>
              <a:rPr lang="en-GB" b="0" dirty="0"/>
              <a:t>Tobacco Dependency Service</a:t>
            </a:r>
          </a:p>
          <a:p>
            <a:endParaRPr lang="en-GB" b="0" dirty="0"/>
          </a:p>
          <a:p>
            <a:r>
              <a:rPr lang="en-GB" b="0" dirty="0"/>
              <a:t>Ogechi Anokwuru</a:t>
            </a:r>
          </a:p>
          <a:p>
            <a:r>
              <a:rPr lang="en-GB" b="0" dirty="0"/>
              <a:t>Trust and Forensic Lead for Tobacco Dependency</a:t>
            </a:r>
          </a:p>
          <a:p>
            <a:r>
              <a:rPr lang="en-GB" b="0" dirty="0">
                <a:hlinkClick r:id="rId2"/>
              </a:rPr>
              <a:t>o.anokwuru1@nhs.net</a:t>
            </a:r>
            <a:endParaRPr lang="en-GB" b="0" dirty="0"/>
          </a:p>
          <a:p>
            <a:endParaRPr lang="en-GB" b="0" dirty="0"/>
          </a:p>
          <a:p>
            <a:endParaRPr lang="en-GB" b="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0443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Future recommendations</a:t>
            </a:r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02679" y="1384900"/>
            <a:ext cx="6244504" cy="1197596"/>
          </a:xfrm>
        </p:spPr>
        <p:txBody>
          <a:bodyPr/>
          <a:lstStyle/>
          <a:p>
            <a:r>
              <a:rPr lang="en-GB" dirty="0"/>
              <a:t>Future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12229" y="2372946"/>
            <a:ext cx="9855721" cy="3380154"/>
          </a:xfrm>
        </p:spPr>
        <p:txBody>
          <a:bodyPr/>
          <a:lstStyle/>
          <a:p>
            <a:r>
              <a:rPr lang="en-GB" sz="3600" dirty="0">
                <a:solidFill>
                  <a:schemeClr val="tx1"/>
                </a:solidFill>
              </a:rPr>
              <a:t>Working with stakeholders: Swap to stop scheme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662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12278" y="1984974"/>
            <a:ext cx="6922021" cy="2320325"/>
          </a:xfrm>
        </p:spPr>
        <p:txBody>
          <a:bodyPr>
            <a:noAutofit/>
          </a:bodyPr>
          <a:lstStyle/>
          <a:p>
            <a:r>
              <a:rPr lang="en-GB" dirty="0"/>
              <a:t>Thank you  </a:t>
            </a:r>
          </a:p>
        </p:txBody>
      </p:sp>
    </p:spTree>
    <p:extLst>
      <p:ext uri="{BB962C8B-B14F-4D97-AF65-F5344CB8AC3E}">
        <p14:creationId xmlns:p14="http://schemas.microsoft.com/office/powerpoint/2010/main" val="4248210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A1E8C-E505-E40D-2E21-70C9D9473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Working &amp; learning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8405E-253E-8D45-479C-0475BCDF3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We are on the same team </a:t>
            </a:r>
            <a:r>
              <a:rPr lang="en-GB" dirty="0"/>
              <a:t>to end the harms of tobacco</a:t>
            </a:r>
          </a:p>
          <a:p>
            <a:r>
              <a:rPr lang="en-GB" dirty="0"/>
              <a:t>We </a:t>
            </a:r>
            <a:r>
              <a:rPr lang="en-GB" b="1" dirty="0"/>
              <a:t>all</a:t>
            </a:r>
            <a:r>
              <a:rPr lang="en-GB" dirty="0"/>
              <a:t> want the best for patients &amp; people in our lives who smoke</a:t>
            </a:r>
          </a:p>
          <a:p>
            <a:r>
              <a:rPr lang="en-GB" dirty="0"/>
              <a:t>There is a great deal of misinformation around</a:t>
            </a:r>
          </a:p>
          <a:p>
            <a:pPr lvl="1"/>
            <a:r>
              <a:rPr lang="en-GB" dirty="0"/>
              <a:t>can be hard to navigate</a:t>
            </a:r>
          </a:p>
          <a:p>
            <a:pPr lvl="1"/>
            <a:r>
              <a:rPr lang="en-GB" dirty="0"/>
              <a:t>ASH provides evidence-based information &amp; a forum for discussion</a:t>
            </a:r>
          </a:p>
          <a:p>
            <a:r>
              <a:rPr lang="en-GB" dirty="0"/>
              <a:t>Guidance for disagreeing well</a:t>
            </a:r>
          </a:p>
          <a:p>
            <a:pPr lvl="1"/>
            <a:r>
              <a:rPr lang="en-GB" b="1" dirty="0"/>
              <a:t>Ask questions</a:t>
            </a:r>
            <a:r>
              <a:rPr lang="en-GB" dirty="0"/>
              <a:t>, with a genuine aim to deepen your understanding of the views and perspective of others.</a:t>
            </a:r>
          </a:p>
          <a:p>
            <a:pPr lvl="1"/>
            <a:r>
              <a:rPr lang="en-GB" b="1" dirty="0"/>
              <a:t>Summarise</a:t>
            </a:r>
            <a:r>
              <a:rPr lang="en-GB" dirty="0"/>
              <a:t> their perspective to check you have understood correctly</a:t>
            </a:r>
          </a:p>
          <a:p>
            <a:pPr lvl="1"/>
            <a:r>
              <a:rPr lang="en-GB" dirty="0"/>
              <a:t>Be </a:t>
            </a:r>
            <a:r>
              <a:rPr lang="en-GB" b="1" dirty="0"/>
              <a:t>gentle</a:t>
            </a:r>
            <a:r>
              <a:rPr lang="en-GB" dirty="0"/>
              <a:t> as well as clear when you provide information </a:t>
            </a:r>
          </a:p>
          <a:p>
            <a:pPr lvl="1"/>
            <a:r>
              <a:rPr lang="en-GB" dirty="0"/>
              <a:t>Be </a:t>
            </a:r>
            <a:r>
              <a:rPr lang="en-GB" b="1" dirty="0"/>
              <a:t>open</a:t>
            </a:r>
            <a:r>
              <a:rPr lang="en-GB" dirty="0"/>
              <a:t> to new information</a:t>
            </a:r>
          </a:p>
        </p:txBody>
      </p:sp>
    </p:spTree>
    <p:extLst>
      <p:ext uri="{BB962C8B-B14F-4D97-AF65-F5344CB8AC3E}">
        <p14:creationId xmlns:p14="http://schemas.microsoft.com/office/powerpoint/2010/main" val="4216983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A1E8C-E505-E40D-2E21-70C9D9473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/>
              <a:t>Where you can find information on vaping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8405E-253E-8D45-479C-0475BCDF3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44181"/>
            <a:ext cx="10515600" cy="1732782"/>
          </a:xfrm>
        </p:spPr>
        <p:txBody>
          <a:bodyPr>
            <a:normAutofit fontScale="92500"/>
          </a:bodyPr>
          <a:lstStyle/>
          <a:p>
            <a:r>
              <a:rPr lang="en-GB"/>
              <a:t>Public Health Minister has announced a new ‘swap to stop’ scheme that will involve distributing vapes </a:t>
            </a:r>
          </a:p>
          <a:p>
            <a:r>
              <a:rPr lang="en-GB"/>
              <a:t>Link to our resources on vaping in the chat</a:t>
            </a:r>
          </a:p>
          <a:p>
            <a:pPr lvl="1"/>
            <a:r>
              <a:rPr lang="en-GB"/>
              <a:t>Including evidence around common areas of misinformation/misunderstanding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966A47-3759-40EA-32DF-8D7C7D59E9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1042" y="1467617"/>
            <a:ext cx="8652127" cy="270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781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49A0-E009-850B-2F5C-AE50BB932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9131"/>
            <a:ext cx="11842955" cy="6646134"/>
          </a:xfrm>
          <a:ln w="28575">
            <a:solidFill>
              <a:srgbClr val="0A616E"/>
            </a:solidFill>
          </a:ln>
        </p:spPr>
        <p:txBody>
          <a:bodyPr anchor="t">
            <a:normAutofit/>
          </a:bodyPr>
          <a:lstStyle/>
          <a:p>
            <a:pPr>
              <a:buClr>
                <a:schemeClr val="accent2"/>
              </a:buClr>
            </a:pPr>
            <a:r>
              <a:rPr lang="en-GB" sz="4000" b="1" dirty="0">
                <a:solidFill>
                  <a:srgbClr val="0A616E"/>
                </a:solidFill>
                <a:cs typeface="Calibri"/>
              </a:rPr>
              <a:t>Our service</a:t>
            </a:r>
            <a:br>
              <a:rPr lang="en-GB" sz="4000" b="1" dirty="0">
                <a:solidFill>
                  <a:srgbClr val="0A616E"/>
                </a:solidFill>
                <a:cs typeface="Calibri"/>
              </a:rPr>
            </a:br>
            <a:br>
              <a:rPr lang="en-GB" sz="4000" b="1" dirty="0">
                <a:solidFill>
                  <a:srgbClr val="0A616E"/>
                </a:solidFill>
                <a:cs typeface="Calibri"/>
              </a:rPr>
            </a:br>
            <a:r>
              <a:rPr lang="en-GB" sz="4000" b="1" dirty="0">
                <a:solidFill>
                  <a:srgbClr val="0A616E"/>
                </a:solidFill>
                <a:cs typeface="Calibri"/>
              </a:rPr>
              <a:t>- </a:t>
            </a:r>
            <a:r>
              <a:rPr lang="en-GB" sz="2800" dirty="0"/>
              <a:t>ELFT TDS journey began in 2019, and expanded in summer 2022.  </a:t>
            </a:r>
            <a:br>
              <a:rPr lang="en-GB" sz="2800" dirty="0"/>
            </a:br>
            <a:r>
              <a:rPr lang="en-GB" sz="2800" dirty="0"/>
              <a:t>- 3 advisors covering the Trust to 10 advisors. </a:t>
            </a:r>
            <a:br>
              <a:rPr lang="en-GB" sz="2800" dirty="0"/>
            </a:br>
            <a:r>
              <a:rPr lang="en-GB" sz="2800" dirty="0"/>
              <a:t>- These areas are: Bedford and Luton, City and Hackney, Newham, Tower Hamlets, Forensics and community services. </a:t>
            </a:r>
            <a:br>
              <a:rPr lang="en-GB" sz="2800" dirty="0"/>
            </a:br>
            <a:r>
              <a:rPr lang="en-GB" sz="2800" dirty="0"/>
              <a:t>- We have assessed over 1688 patients</a:t>
            </a:r>
            <a:br>
              <a:rPr lang="en-GB" sz="2800" i="1" dirty="0">
                <a:highlight>
                  <a:srgbClr val="FFFF00"/>
                </a:highlight>
                <a:cs typeface="Calibri"/>
              </a:rPr>
            </a:br>
            <a:endParaRPr lang="en-GB" sz="2800" i="1" dirty="0">
              <a:highlight>
                <a:srgbClr val="FFFF00"/>
              </a:highlight>
            </a:endParaRPr>
          </a:p>
        </p:txBody>
      </p:sp>
      <p:pic>
        <p:nvPicPr>
          <p:cNvPr id="5" name="Picture 2" descr="https://attachments.office.net/owa/o.anokwuru1%40nhs.net/service.svc/s/GetAttachmentThumbnail?id=AAMkAGU5OGEyMmYzLTkyNDAtNDUyMC04MDhkLTZjMDI4YWJiNjgwYgBGAAAAAAAINmdIT1sMTZYsQIRh71bDBwACkntiu9kXRJoJNCo%2Be46zAAAAAAEMAADD4NX4w%2BrBTLBE1oLchtW0AAKqtTxUAAABEgAQAOBT5eEg%2Fh1LmtSu2a8VYGk%3D&amp;thumbnailType=2&amp;token=eyJhbGciOiJSUzI1NiIsImtpZCI6IjczRkI5QkJFRjYzNjc4RDRGN0U4NEI0NDBCQUJCMTJBMzM5RDlGOTgiLCJ0eXAiOiJKV1QiLCJ4NXQiOiJjX3VidnZZMmVOVDM2RXRFQzZ1eEtqT2RuNWcifQ.eyJvcmlnaW4iOiJodHRwczovL291dGxvb2sub2ZmaWNlLmNvbSIsInVjIjoiYjAxNTYwYmFlYjA0NDg4NWFhYjk4MTdmODMxZjc5MWYiLCJzaWduaW5fc3RhdGUiOiJbXCJrbXNpXCJdIiwidmVyIjoiRXhjaGFuZ2UuQ2FsbGJhY2suVjEiLCJhcHBjdHhzZW5kZXIiOiJPd2FEb3dubG9hZEAzN2MzNTRiMi04NWIwLTQ3ZjUtYjIyMi0wN2I0OGQ3NzRlZTMiLCJpc3NyaW5nIjoiV1ciLCJhcHBjdHgiOiJ7XCJtc2V4Y2hwcm90XCI6XCJvd2FcIixcInB1aWRcIjpcIjExNTM4MDExMTQ4NzQxODg3NzRcIixcInNjb3BlXCI6XCJPd2FEb3dubG9hZFwiLFwib2lkXCI6XCI2NGFjZThiMC1lYzhjLTQyZjctYTkzOS03NTdlY2I1MzJhYjRcIixcInByaW1hcnlzaWRcIjpcIlMtMS01LTIxLTE5NDAyNTQ0MTYtMTAxOTE0MzAxLTQyNDAyMjQwMTAtMzc2OTM4ODFcIn0iLCJuYmYiOjE2OTE3NjY2NTEsImV4cCI6MTY5MTc2NzI1MSwiaXNzIjoiMDAwMDAwMDItMDAwMC0wZmYxLWNlMDAtMDAwMDAwMDAwMDAwQDM3YzM1NGIyLTg1YjAtNDdmNS1iMjIyLTA3YjQ4ZDc3NGVlMyIsImF1ZCI6IjAwMDAwMDAyLTAwMDAtMGZmMS1jZTAwLTAwMDAwMDAwMDAwMC9hdHRhY2htZW50cy5vZmZpY2UubmV0QDM3YzM1NGIyLTg1YjAtNDdmNS1iMjIyLTA3YjQ4ZDc3NGVlMyIsImhhcHAiOiJvd2EifQ.rpTO81LMvJijC2mUkeiTMzudyAAkgHRrfgO1v-PSOviCUCm2RcAh1P2HHg1M6Xc1PMe-78ZIAUPCkQiAE9GpFP5GNtOLDQO46HVfYYPbsK1apb9kUNkwQFzLjRywKP2dbHUG9l3Jaw0JQtb6LDyH0c4MyfBNNZJjrf412JNVvGuldKKhSYy39gaCfSkl1RFDyNrRjHZiD-OZ8P8o_x-1pk536xZx9v0jgV7MeSdttq-d7JyQJmDfutZsWps_t1XVrlzwPI9fWD-ixjLQcokI-PJPqqrru3w4yTcEYOPyifepDYiEr72PxuowT7VzoEQcj3H2yJD6XCXW0fJeiVvoZQ&amp;X-OWA-CANARY=cz4Io-3rO0y2_2WDuRVKGxA012F9mtsY8ed5zi4yJ81h0OBwI-p-WsFQepokTQsnrd0y2-O4CpM.&amp;owa=outlook.office.com&amp;scriptVer=20230728005.11&amp;animation=true">
            <a:extLst>
              <a:ext uri="{FF2B5EF4-FFF2-40B4-BE49-F238E27FC236}">
                <a16:creationId xmlns:a16="http://schemas.microsoft.com/office/drawing/2014/main" id="{447AE927-9AB3-83F1-FA0F-635D0E0D5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239" y="3579476"/>
            <a:ext cx="3706761" cy="277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attachments.office.net/owa/o.anokwuru1%40nhs.net/service.svc/s/GetAttachmentThumbnail?id=AAMkAGU5OGEyMmYzLTkyNDAtNDUyMC04MDhkLTZjMDI4YWJiNjgwYgBGAAAAAAAINmdIT1sMTZYsQIRh71bDBwACkntiu9kXRJoJNCo%2Be46zAAAAAAEMAADD4NX4w%2BrBTLBE1oLchtW0AAK76TyiAAABEgAQAPmzImFCYvBFo%2F1MsPZbYBI%3D&amp;thumbnailType=2&amp;token=eyJhbGciOiJSUzI1NiIsImtpZCI6IjczRkI5QkJFRjYzNjc4RDRGN0U4NEI0NDBCQUJCMTJBMzM5RDlGOTgiLCJ0eXAiOiJKV1QiLCJ4NXQiOiJjX3VidnZZMmVOVDM2RXRFQzZ1eEtqT2RuNWcifQ.eyJvcmlnaW4iOiJodHRwczovL291dGxvb2sub2ZmaWNlLmNvbSIsInVjIjoiYjAxNTYwYmFlYjA0NDg4NWFhYjk4MTdmODMxZjc5MWYiLCJzaWduaW5fc3RhdGUiOiJbXCJrbXNpXCJdIiwidmVyIjoiRXhjaGFuZ2UuQ2FsbGJhY2suVjEiLCJhcHBjdHhzZW5kZXIiOiJPd2FEb3dubG9hZEAzN2MzNTRiMi04NWIwLTQ3ZjUtYjIyMi0wN2I0OGQ3NzRlZTMiLCJpc3NyaW5nIjoiV1ciLCJhcHBjdHgiOiJ7XCJtc2V4Y2hwcm90XCI6XCJvd2FcIixcInB1aWRcIjpcIjExNTM4MDExMTQ4NzQxODg3NzRcIixcInNjb3BlXCI6XCJPd2FEb3dubG9hZFwiLFwib2lkXCI6XCI2NGFjZThiMC1lYzhjLTQyZjctYTkzOS03NTdlY2I1MzJhYjRcIixcInByaW1hcnlzaWRcIjpcIlMtMS01LTIxLTE5NDAyNTQ0MTYtMTAxOTE0MzAxLTQyNDAyMjQwMTAtMzc2OTM4ODFcIn0iLCJuYmYiOjE2OTQwMTQ3ODgsImV4cCI6MTY5NDAxNTM4OCwiaXNzIjoiMDAwMDAwMDItMDAwMC0wZmYxLWNlMDAtMDAwMDAwMDAwMDAwQDM3YzM1NGIyLTg1YjAtNDdmNS1iMjIyLTA3YjQ4ZDc3NGVlMyIsImF1ZCI6IjAwMDAwMDAyLTAwMDAtMGZmMS1jZTAwLTAwMDAwMDAwMDAwMC9hdHRhY2htZW50cy5vZmZpY2UubmV0QDM3YzM1NGIyLTg1YjAtNDdmNS1iMjIyLTA3YjQ4ZDc3NGVlMyIsImhhcHAiOiJvd2EifQ.Epa0xzjb_Ve7fCOHZXk03EZWgkLzHq7jKZe776tD5Q8qrCmTA0iQVESZM_BHwnRHf2iBEGNce_H24emveNXFTlTHxRBMaFdPHmFgmzhWDxIzKn2T8wzdr76Y5kHQufBm_P0BWehIYPxVsGzCNsRF3yYyqjDG8s0ud6wSZJSLA7SIAUeQmg9HTMUdpAPOwSoxs1MgWvIFNkjKwwc-eT8ZlEeaHbAjUkgpsghYal2bxo96UgGy8vG47PAMx1wVhraOBfSxSiZSh5bqtboSLHeJLXKqvIdTQginSfoGTGhekknCueYuCW0SGCsMYxQb1si-kKr1uqpOv8cAC3GAqOHeBw&amp;X-OWA-CANARY=7zFAH1DhL0KHpp7bTUUGH2BgK4nvrtsYup69m476V1ws1vqcYxz4V7yFG45ScUaQDU6XGuzEBiQ.&amp;owa=outlook.office.com&amp;scriptVer=20230825006.10&amp;animation=tr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567" y="3191918"/>
            <a:ext cx="2322381" cy="3096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45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F3BB9-BFD1-0C10-B87D-7B375C6DC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Pathway: prescriber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7558B-719E-84BF-6EC7-8B1C118E4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ELFT does not use Homely Remedy protocol</a:t>
            </a:r>
          </a:p>
          <a:p>
            <a:r>
              <a:rPr lang="en-GB" dirty="0"/>
              <a:t>NRT prescribed by doctors and Dr independent </a:t>
            </a:r>
            <a:r>
              <a:rPr lang="en-GB" dirty="0" err="1"/>
              <a:t>prescibers</a:t>
            </a:r>
            <a:r>
              <a:rPr lang="en-GB" dirty="0"/>
              <a:t> (e.g. nurses)</a:t>
            </a:r>
          </a:p>
          <a:p>
            <a:r>
              <a:rPr lang="en-GB" dirty="0"/>
              <a:t>NRT dosage reviewed by ward pharmacist and Dr with advice from Tobacco Dependency team</a:t>
            </a:r>
          </a:p>
        </p:txBody>
      </p:sp>
    </p:spTree>
    <p:extLst>
      <p:ext uri="{BB962C8B-B14F-4D97-AF65-F5344CB8AC3E}">
        <p14:creationId xmlns:p14="http://schemas.microsoft.com/office/powerpoint/2010/main" val="2229530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Inpatient Service Pathway.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7593F78-A973-5ABA-C1FB-B3FE1AEB0FDF}"/>
              </a:ext>
            </a:extLst>
          </p:cNvPr>
          <p:cNvGraphicFramePr/>
          <p:nvPr/>
        </p:nvGraphicFramePr>
        <p:xfrm>
          <a:off x="135172" y="1272989"/>
          <a:ext cx="12125738" cy="5067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35172" y="6429224"/>
            <a:ext cx="5330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/>
              <a:t>Referrals to be  sent to </a:t>
            </a:r>
            <a:r>
              <a:rPr lang="en-GB" dirty="0">
                <a:hlinkClick r:id="rId7"/>
              </a:rPr>
              <a:t>Elft.stopsmoking@nhs.net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9214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042F1-706F-5ADC-0A85-B575C893E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Timeliness of patients receiving NRT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B2AA-0379-575A-888C-577BFFADE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Estimated 100% offered and estimated 50% receive NRT within 24 hours</a:t>
            </a:r>
          </a:p>
          <a:p>
            <a:pPr lvl="1"/>
            <a:r>
              <a:rPr lang="en-GB" dirty="0"/>
              <a:t>No concrete data on this currently</a:t>
            </a:r>
          </a:p>
          <a:p>
            <a:pPr lvl="1"/>
            <a:r>
              <a:rPr lang="en-GB" dirty="0"/>
              <a:t>Planning to run audit to monitor this</a:t>
            </a:r>
          </a:p>
        </p:txBody>
      </p:sp>
    </p:spTree>
    <p:extLst>
      <p:ext uri="{BB962C8B-B14F-4D97-AF65-F5344CB8AC3E}">
        <p14:creationId xmlns:p14="http://schemas.microsoft.com/office/powerpoint/2010/main" val="3742302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1403A9-E8B2-262A-A556-CE3BBFA2D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Barriers &amp; enablers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757084" y="1940591"/>
            <a:ext cx="10596716" cy="42832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Barriers </a:t>
            </a:r>
          </a:p>
          <a:p>
            <a:r>
              <a:rPr lang="en-GB" dirty="0"/>
              <a:t>Understaffing: impact on NRT provision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High staff turnover: training schedule didn’t take this into account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 of staff confidence even after receiving training </a:t>
            </a:r>
            <a:endParaRPr lang="en-GB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Staff may perceive smoking as way to reduce violence and aggression on wards, and stabilise patient’s mental state</a:t>
            </a:r>
          </a:p>
          <a:p>
            <a:pPr marL="742950" lvl="1" indent="-285750"/>
            <a:r>
              <a:rPr lang="en-GB" dirty="0"/>
              <a:t>Culture of turning blind eye to smoking</a:t>
            </a:r>
          </a:p>
          <a:p>
            <a:pPr marL="742950" lvl="1" indent="-285750"/>
            <a:r>
              <a:rPr lang="en-GB" dirty="0"/>
              <a:t>High level of smoking amongst staff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Enablers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Longer inpatient stay: greater opportunity to intervene &amp; follow up</a:t>
            </a:r>
          </a:p>
          <a:p>
            <a:pPr marL="285750" indent="-285750"/>
            <a:r>
              <a:rPr lang="en-GB" dirty="0"/>
              <a:t>Great control over patient choices when patients are sectioned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445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ABE8E-1B3F-03CF-27C4-DCE7AA54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change happen: </a:t>
            </a:r>
            <a:br>
              <a:rPr lang="en-GB" dirty="0"/>
            </a:br>
            <a:r>
              <a:rPr lang="en-GB" dirty="0"/>
              <a:t>focus on culture change at ELFT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09224-6E47-8133-CD19-0A2480AB7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2270"/>
            <a:ext cx="10515600" cy="4351338"/>
          </a:xfrm>
        </p:spPr>
        <p:txBody>
          <a:bodyPr/>
          <a:lstStyle/>
          <a:p>
            <a:r>
              <a:rPr lang="en-GB" dirty="0"/>
              <a:t>Updated smokefree policy</a:t>
            </a:r>
          </a:p>
          <a:p>
            <a:r>
              <a:rPr lang="en-GB" dirty="0"/>
              <a:t>Training</a:t>
            </a:r>
          </a:p>
          <a:p>
            <a:pPr lvl="1"/>
            <a:r>
              <a:rPr lang="en-GB" dirty="0"/>
              <a:t>Bi-monthly training for staff</a:t>
            </a:r>
          </a:p>
          <a:p>
            <a:pPr lvl="1"/>
            <a:r>
              <a:rPr lang="en-GB" dirty="0"/>
              <a:t>Mentoring: champions on ward/drop-in sessions/competency check</a:t>
            </a:r>
          </a:p>
          <a:p>
            <a:r>
              <a:rPr lang="en-GB" dirty="0"/>
              <a:t>Engaged staff in shaping change work</a:t>
            </a:r>
          </a:p>
          <a:p>
            <a:r>
              <a:rPr lang="en-GB" dirty="0"/>
              <a:t>Staff offer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222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NRT uptake</a:t>
            </a:r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Results: choices of quit aid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76355" y="2848939"/>
            <a:ext cx="9376750" cy="241268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25% of patients have chosen to use combination NRT alone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74% of patients are vaping and using NRT</a:t>
            </a:r>
          </a:p>
        </p:txBody>
      </p:sp>
    </p:spTree>
    <p:extLst>
      <p:ext uri="{BB962C8B-B14F-4D97-AF65-F5344CB8AC3E}">
        <p14:creationId xmlns:p14="http://schemas.microsoft.com/office/powerpoint/2010/main" val="2030452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B892D-44CD-822B-9056-036F549A0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Results: wider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6775C-E073-ADF7-A471-330188B34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Violence and aggression across the Trust has reduced by 67% over last 2 quarters</a:t>
            </a:r>
          </a:p>
          <a:p>
            <a:pPr lvl="1"/>
            <a:r>
              <a:rPr lang="en-GB" dirty="0"/>
              <a:t>due to smoking cessation interventions</a:t>
            </a:r>
          </a:p>
          <a:p>
            <a:r>
              <a:rPr lang="en-GB" dirty="0"/>
              <a:t>Staff quit rates</a:t>
            </a:r>
          </a:p>
          <a:p>
            <a:pPr lvl="1"/>
            <a:r>
              <a:rPr lang="en-GB" dirty="0"/>
              <a:t>Over 30 staff have quit since 2021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Delivered training to 371 staff in last year</a:t>
            </a:r>
          </a:p>
          <a:p>
            <a:pPr lvl="1"/>
            <a:r>
              <a:rPr lang="en-GB" dirty="0"/>
              <a:t>Total of over 6,000 staff members in Trust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422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7" ma:contentTypeDescription="Create a new document." ma:contentTypeScope="" ma:versionID="bf412a5901c1418756e22a0c84bf888f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bd440cbcdc8eb7c1232d37c01bdfdc26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Props1.xml><?xml version="1.0" encoding="utf-8"?>
<ds:datastoreItem xmlns:ds="http://schemas.openxmlformats.org/officeDocument/2006/customXml" ds:itemID="{E61154F1-6FBF-4AA1-8036-85156E9F022C}"/>
</file>

<file path=customXml/itemProps2.xml><?xml version="1.0" encoding="utf-8"?>
<ds:datastoreItem xmlns:ds="http://schemas.openxmlformats.org/officeDocument/2006/customXml" ds:itemID="{967B2E83-9D31-4A4B-95FF-1333A38C1C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FC2743-31CB-465D-90C5-C97B02EE89A5}">
  <ds:schemaRefs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58f7623f-e1ca-4e16-a2a3-0d629b2631e8"/>
    <ds:schemaRef ds:uri="204c0b9e-ecb8-4366-9dc4-f3fd4f78f1c6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5254</TotalTime>
  <Words>861</Words>
  <Application>Microsoft Office PowerPoint</Application>
  <PresentationFormat>Widescreen</PresentationFormat>
  <Paragraphs>112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Our service  - ELFT TDS journey began in 2019, and expanded in summer 2022.   - 3 advisors covering the Trust to 10 advisors.  - These areas are: Bedford and Luton, City and Hackney, Newham, Tower Hamlets, Forensics and community services.  - We have assessed over 1688 patients </vt:lpstr>
      <vt:lpstr>Pathway: prescriber model</vt:lpstr>
      <vt:lpstr>Inpatient Service Pathway.</vt:lpstr>
      <vt:lpstr>Timeliness of patients receiving NRT</vt:lpstr>
      <vt:lpstr>Barriers &amp; enablers</vt:lpstr>
      <vt:lpstr>Making change happen:  focus on culture change at ELFT</vt:lpstr>
      <vt:lpstr>PowerPoint Presentation</vt:lpstr>
      <vt:lpstr>Results: wider impact</vt:lpstr>
      <vt:lpstr>PowerPoint Presentation</vt:lpstr>
      <vt:lpstr>PowerPoint Presentation</vt:lpstr>
      <vt:lpstr>Working &amp; learning together</vt:lpstr>
      <vt:lpstr>Where you can find information on vaping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Aarti Gandesha</dc:creator>
  <cp:lastModifiedBy>Olivia Bush</cp:lastModifiedBy>
  <cp:revision>44</cp:revision>
  <dcterms:created xsi:type="dcterms:W3CDTF">2023-06-07T15:01:59Z</dcterms:created>
  <dcterms:modified xsi:type="dcterms:W3CDTF">2023-10-17T10:52:23Z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MediaServiceImageTags">
    <vt:lpwstr/>
  </property>
</Properties>
</file>