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13" r:id="rId5"/>
    <p:sldId id="303" r:id="rId6"/>
    <p:sldId id="301" r:id="rId7"/>
    <p:sldId id="310" r:id="rId8"/>
    <p:sldId id="309" r:id="rId9"/>
    <p:sldId id="302" r:id="rId10"/>
    <p:sldId id="314" r:id="rId11"/>
    <p:sldId id="300" r:id="rId12"/>
    <p:sldId id="306" r:id="rId13"/>
    <p:sldId id="307" r:id="rId14"/>
    <p:sldId id="308" r:id="rId15"/>
  </p:sldIdLst>
  <p:sldSz cx="9144000" cy="5143500" type="screen16x9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F44D55-D070-44A2-98EE-C972CAEA2BF0}">
          <p14:sldIdLst>
            <p14:sldId id="313"/>
            <p14:sldId id="303"/>
            <p14:sldId id="301"/>
            <p14:sldId id="310"/>
            <p14:sldId id="309"/>
            <p14:sldId id="302"/>
            <p14:sldId id="314"/>
            <p14:sldId id="300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40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orient="horz" pos="612" userDrawn="1">
          <p15:clr>
            <a:srgbClr val="A4A3A4"/>
          </p15:clr>
        </p15:guide>
        <p15:guide id="4" orient="horz" pos="852" userDrawn="1">
          <p15:clr>
            <a:srgbClr val="A4A3A4"/>
          </p15:clr>
        </p15:guide>
        <p15:guide id="5" pos="3024" userDrawn="1">
          <p15:clr>
            <a:srgbClr val="A4A3A4"/>
          </p15:clr>
        </p15:guide>
        <p15:guide id="6" orient="horz" pos="324" userDrawn="1">
          <p15:clr>
            <a:srgbClr val="A4A3A4"/>
          </p15:clr>
        </p15:guide>
        <p15:guide id="7" pos="3168" userDrawn="1">
          <p15:clr>
            <a:srgbClr val="A4A3A4"/>
          </p15:clr>
        </p15:guide>
        <p15:guide id="8" orient="horz" pos="2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2" clrIdx="0">
    <p:extLst>
      <p:ext uri="{19B8F6BF-5375-455C-9EA6-DF929625EA0E}">
        <p15:presenceInfo xmlns:p15="http://schemas.microsoft.com/office/powerpoint/2012/main" userId="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531E4A"/>
    <a:srgbClr val="431D3D"/>
    <a:srgbClr val="57244E"/>
    <a:srgbClr val="B301AB"/>
    <a:srgbClr val="D90D53"/>
    <a:srgbClr val="458B04"/>
    <a:srgbClr val="F864E5"/>
    <a:srgbClr val="458B00"/>
    <a:srgbClr val="8DF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7" autoAdjust="0"/>
    <p:restoredTop sz="94474" autoAdjust="0"/>
  </p:normalViewPr>
  <p:slideViewPr>
    <p:cSldViewPr>
      <p:cViewPr varScale="1">
        <p:scale>
          <a:sx n="97" d="100"/>
          <a:sy n="97" d="100"/>
        </p:scale>
        <p:origin x="606" y="78"/>
      </p:cViewPr>
      <p:guideLst>
        <p:guide orient="horz" pos="2340"/>
        <p:guide pos="192"/>
        <p:guide orient="horz" pos="612"/>
        <p:guide orient="horz" pos="852"/>
        <p:guide pos="3024"/>
        <p:guide orient="horz" pos="324"/>
        <p:guide pos="3168"/>
        <p:guide orient="horz" pos="27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41" d="100"/>
          <a:sy n="141" d="100"/>
        </p:scale>
        <p:origin x="-4072" y="-112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 &lt; 24 hours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Sheet1!$B$5:$B$12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</c:strCache>
            </c:strRef>
          </c:cat>
          <c:val>
            <c:numRef>
              <c:f>Sheet1!$G$5:$G$12</c:f>
              <c:numCache>
                <c:formatCode>0%</c:formatCode>
                <c:ptCount val="8"/>
                <c:pt idx="0">
                  <c:v>0.112</c:v>
                </c:pt>
                <c:pt idx="1">
                  <c:v>0.12177121771217712</c:v>
                </c:pt>
                <c:pt idx="2">
                  <c:v>0.20664206642066421</c:v>
                </c:pt>
                <c:pt idx="3">
                  <c:v>0.2558139534883721</c:v>
                </c:pt>
                <c:pt idx="4">
                  <c:v>0.28260869565217389</c:v>
                </c:pt>
                <c:pt idx="5">
                  <c:v>0.39171974522292996</c:v>
                </c:pt>
                <c:pt idx="6">
                  <c:v>0.38356164383561642</c:v>
                </c:pt>
                <c:pt idx="7">
                  <c:v>0.39795918367346939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FB-466F-8DB8-08E1A7CC151A}"/>
            </c:ext>
          </c:extLst>
        </c:ser>
        <c:ser>
          <c:idx val="1"/>
          <c:order val="1"/>
          <c:tx>
            <c:strRef>
              <c:f>Sheet1!$H$4</c:f>
              <c:strCache>
                <c:ptCount val="1"/>
                <c:pt idx="0">
                  <c:v>Any Time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Sheet1!$B$5:$B$12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</c:strCache>
            </c:strRef>
          </c:cat>
          <c:val>
            <c:numRef>
              <c:f>Sheet1!$H$5:$H$12</c:f>
              <c:numCache>
                <c:formatCode>0%</c:formatCode>
                <c:ptCount val="8"/>
                <c:pt idx="0">
                  <c:v>0.27200000000000002</c:v>
                </c:pt>
                <c:pt idx="1">
                  <c:v>0.31365313653136534</c:v>
                </c:pt>
                <c:pt idx="2">
                  <c:v>0.40959409594095941</c:v>
                </c:pt>
                <c:pt idx="3">
                  <c:v>0.46124031007751937</c:v>
                </c:pt>
                <c:pt idx="4">
                  <c:v>0.46583850931677018</c:v>
                </c:pt>
                <c:pt idx="5">
                  <c:v>0.48089171974522293</c:v>
                </c:pt>
                <c:pt idx="6">
                  <c:v>0.49657534246575341</c:v>
                </c:pt>
                <c:pt idx="7">
                  <c:v>0.54081632653061229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FB-466F-8DB8-08E1A7CC1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117823"/>
        <c:axId val="1463121567"/>
      </c:lineChart>
      <c:catAx>
        <c:axId val="146311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121567"/>
        <c:crosses val="autoZero"/>
        <c:auto val="1"/>
        <c:lblAlgn val="ctr"/>
        <c:lblOffset val="100"/>
        <c:noMultiLvlLbl val="0"/>
      </c:catAx>
      <c:valAx>
        <c:axId val="1463121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11782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Specialist 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Sheet1!$B$5:$B$12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</c:strCache>
            </c:strRef>
          </c:cat>
          <c:val>
            <c:numRef>
              <c:f>Sheet1!$G$5:$G$12</c:f>
              <c:numCache>
                <c:formatCode>0%</c:formatCode>
                <c:ptCount val="8"/>
                <c:pt idx="0">
                  <c:v>0.72</c:v>
                </c:pt>
                <c:pt idx="1">
                  <c:v>0.73800738007380073</c:v>
                </c:pt>
                <c:pt idx="2">
                  <c:v>0.87822878228782286</c:v>
                </c:pt>
                <c:pt idx="3">
                  <c:v>0.78682170542635654</c:v>
                </c:pt>
                <c:pt idx="4">
                  <c:v>0.82298136645962738</c:v>
                </c:pt>
                <c:pt idx="5">
                  <c:v>0.8152866242038217</c:v>
                </c:pt>
                <c:pt idx="6">
                  <c:v>0.80136986301369861</c:v>
                </c:pt>
                <c:pt idx="7">
                  <c:v>0.69047619047619047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67-4318-B6BE-B83EB9441577}"/>
            </c:ext>
          </c:extLst>
        </c:ser>
        <c:ser>
          <c:idx val="1"/>
          <c:order val="1"/>
          <c:tx>
            <c:strRef>
              <c:f>Sheet1!$I$4</c:f>
              <c:strCache>
                <c:ptCount val="1"/>
                <c:pt idx="0">
                  <c:v>NRT Prescribed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Sheet1!$B$5:$B$12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</c:strCache>
            </c:strRef>
          </c:cat>
          <c:val>
            <c:numRef>
              <c:f>Sheet1!$I$5:$I$12</c:f>
              <c:numCache>
                <c:formatCode>0%</c:formatCode>
                <c:ptCount val="8"/>
                <c:pt idx="0">
                  <c:v>0.27200000000000002</c:v>
                </c:pt>
                <c:pt idx="1">
                  <c:v>0.31365313653136534</c:v>
                </c:pt>
                <c:pt idx="2">
                  <c:v>0.40959409594095941</c:v>
                </c:pt>
                <c:pt idx="3">
                  <c:v>0.46124031007751937</c:v>
                </c:pt>
                <c:pt idx="4">
                  <c:v>0.46583850931677018</c:v>
                </c:pt>
                <c:pt idx="5">
                  <c:v>0.48089171974522293</c:v>
                </c:pt>
                <c:pt idx="6">
                  <c:v>0.49657534246575341</c:v>
                </c:pt>
                <c:pt idx="7">
                  <c:v>0.54081632653061229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67-4318-B6BE-B83EB9441577}"/>
            </c:ext>
          </c:extLst>
        </c:ser>
        <c:ser>
          <c:idx val="2"/>
          <c:order val="2"/>
          <c:tx>
            <c:strRef>
              <c:f>Sheet1!$M$4</c:f>
              <c:strCache>
                <c:ptCount val="1"/>
                <c:pt idx="0">
                  <c:v>QUIT Attempt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Sheet1!$B$5:$B$12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</c:strCache>
            </c:strRef>
          </c:cat>
          <c:val>
            <c:numRef>
              <c:f>Sheet1!$M$5:$M$12</c:f>
              <c:numCache>
                <c:formatCode>0%</c:formatCode>
                <c:ptCount val="8"/>
                <c:pt idx="0">
                  <c:v>0.24399999999999999</c:v>
                </c:pt>
                <c:pt idx="1">
                  <c:v>0.21771217712177121</c:v>
                </c:pt>
                <c:pt idx="2">
                  <c:v>0.33579335793357934</c:v>
                </c:pt>
                <c:pt idx="3">
                  <c:v>0.31782945736434109</c:v>
                </c:pt>
                <c:pt idx="4">
                  <c:v>0.29192546583850931</c:v>
                </c:pt>
                <c:pt idx="5">
                  <c:v>0.33757961783439489</c:v>
                </c:pt>
                <c:pt idx="6">
                  <c:v>0.30821917808219179</c:v>
                </c:pt>
                <c:pt idx="7">
                  <c:v>0.26190476190476192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67-4318-B6BE-B83EB9441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515423"/>
        <c:axId val="1139516255"/>
      </c:lineChart>
      <c:catAx>
        <c:axId val="113951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516255"/>
        <c:crosses val="autoZero"/>
        <c:auto val="1"/>
        <c:lblAlgn val="ctr"/>
        <c:lblOffset val="100"/>
        <c:noMultiLvlLbl val="0"/>
      </c:catAx>
      <c:valAx>
        <c:axId val="113951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51542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7T09:35:24.226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DC6B7-D42F-4F75-A206-E35E63F348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7BB5B87-CEF2-488C-B475-A10EE6CA9295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solidFill>
                <a:schemeClr val="accent2"/>
              </a:solidFill>
            </a:rPr>
            <a:t>What</a:t>
          </a:r>
          <a:r>
            <a:rPr lang="en-US" sz="1600" b="0" dirty="0" smtClean="0">
              <a:solidFill>
                <a:schemeClr val="accent2"/>
              </a:solidFill>
            </a:rPr>
            <a:t> – NRT added directly to the medication chart by non-prescribers</a:t>
          </a:r>
        </a:p>
      </dgm:t>
    </dgm:pt>
    <dgm:pt modelId="{9222C831-E7D0-45AC-BC11-8D5F609496AA}" type="parTrans" cxnId="{489314BD-98DB-4A09-AFD5-3BE584EC740B}">
      <dgm:prSet/>
      <dgm:spPr/>
      <dgm:t>
        <a:bodyPr/>
        <a:lstStyle/>
        <a:p>
          <a:endParaRPr lang="en-US" sz="1600" b="0">
            <a:solidFill>
              <a:schemeClr val="accent2"/>
            </a:solidFill>
          </a:endParaRPr>
        </a:p>
      </dgm:t>
    </dgm:pt>
    <dgm:pt modelId="{DFB4661B-C15F-402D-BF12-259FEB3C072F}" type="sibTrans" cxnId="{489314BD-98DB-4A09-AFD5-3BE584EC740B}">
      <dgm:prSet/>
      <dgm:spPr/>
      <dgm:t>
        <a:bodyPr/>
        <a:lstStyle/>
        <a:p>
          <a:endParaRPr lang="en-US" sz="1600" b="0">
            <a:solidFill>
              <a:schemeClr val="accent2"/>
            </a:solidFill>
          </a:endParaRPr>
        </a:p>
      </dgm:t>
    </dgm:pt>
    <dgm:pt modelId="{5D6C6D29-E4DE-46F1-8502-03DE7DDC6B77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dirty="0" smtClean="0">
              <a:solidFill>
                <a:schemeClr val="accent2"/>
              </a:solidFill>
            </a:rPr>
            <a:t>Who</a:t>
          </a:r>
          <a:r>
            <a:rPr lang="en-GB" sz="1600" b="0" dirty="0" smtClean="0">
              <a:solidFill>
                <a:schemeClr val="accent2"/>
              </a:solidFill>
            </a:rPr>
            <a:t> – Nurses/Midwives and NCSCT Practitioners </a:t>
          </a:r>
          <a:endParaRPr lang="en-US" sz="1600" b="0" dirty="0" smtClean="0">
            <a:solidFill>
              <a:schemeClr val="accent2"/>
            </a:solidFill>
          </a:endParaRPr>
        </a:p>
      </dgm:t>
    </dgm:pt>
    <dgm:pt modelId="{BB8FBB1E-A1AC-4B3A-8244-11DD860D5F78}" type="parTrans" cxnId="{3BCF04D4-4F1A-4897-8803-A968E7E2B153}">
      <dgm:prSet/>
      <dgm:spPr/>
      <dgm:t>
        <a:bodyPr/>
        <a:lstStyle/>
        <a:p>
          <a:endParaRPr lang="en-US" sz="1600" b="0">
            <a:solidFill>
              <a:schemeClr val="accent2"/>
            </a:solidFill>
          </a:endParaRPr>
        </a:p>
      </dgm:t>
    </dgm:pt>
    <dgm:pt modelId="{E37094EF-52B4-441C-A1B2-2DC7FC8B1A17}" type="sibTrans" cxnId="{3BCF04D4-4F1A-4897-8803-A968E7E2B153}">
      <dgm:prSet/>
      <dgm:spPr/>
      <dgm:t>
        <a:bodyPr/>
        <a:lstStyle/>
        <a:p>
          <a:endParaRPr lang="en-US" sz="1600" b="0">
            <a:solidFill>
              <a:schemeClr val="accent2"/>
            </a:solidFill>
          </a:endParaRPr>
        </a:p>
      </dgm:t>
    </dgm:pt>
    <dgm:pt modelId="{20F84D2D-0907-41D5-85CE-C1E672C50CE6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600" b="1" dirty="0" smtClean="0">
              <a:solidFill>
                <a:schemeClr val="accent2"/>
              </a:solidFill>
            </a:rPr>
            <a:t>Where</a:t>
          </a:r>
          <a:r>
            <a:rPr lang="en-GB" sz="1600" b="0" dirty="0" smtClean="0">
              <a:solidFill>
                <a:schemeClr val="accent2"/>
              </a:solidFill>
            </a:rPr>
            <a:t> – Acute inpatient setting excluding HDU/CCU</a:t>
          </a:r>
          <a:endParaRPr lang="en-GB" sz="1600" b="1" dirty="0" smtClean="0">
            <a:solidFill>
              <a:schemeClr val="accent2"/>
            </a:solidFill>
          </a:endParaRPr>
        </a:p>
      </dgm:t>
    </dgm:pt>
    <dgm:pt modelId="{4D904A49-318A-45B2-96AD-523557908150}" type="parTrans" cxnId="{BBAD3D47-A9B6-4ED4-BA4E-163E79F1462C}">
      <dgm:prSet/>
      <dgm:spPr/>
      <dgm:t>
        <a:bodyPr/>
        <a:lstStyle/>
        <a:p>
          <a:endParaRPr lang="en-US" sz="1600" b="0">
            <a:solidFill>
              <a:schemeClr val="accent2"/>
            </a:solidFill>
          </a:endParaRPr>
        </a:p>
      </dgm:t>
    </dgm:pt>
    <dgm:pt modelId="{98F6A9ED-D0AD-4086-BDE7-1F989146F9B6}" type="sibTrans" cxnId="{BBAD3D47-A9B6-4ED4-BA4E-163E79F1462C}">
      <dgm:prSet/>
      <dgm:spPr/>
      <dgm:t>
        <a:bodyPr/>
        <a:lstStyle/>
        <a:p>
          <a:endParaRPr lang="en-US" sz="1600" b="0">
            <a:solidFill>
              <a:schemeClr val="accent2"/>
            </a:solidFill>
          </a:endParaRPr>
        </a:p>
      </dgm:t>
    </dgm:pt>
    <dgm:pt modelId="{44D564A6-BDF5-47FB-ADB8-192F3BB665D7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solidFill>
                <a:schemeClr val="accent2"/>
              </a:solidFill>
            </a:rPr>
            <a:t>Why</a:t>
          </a:r>
          <a:r>
            <a:rPr lang="en-US" sz="1600" dirty="0" smtClean="0">
              <a:solidFill>
                <a:schemeClr val="accent2"/>
              </a:solidFill>
            </a:rPr>
            <a:t> – Quicker provisions, decrease prescriber burden, improved care</a:t>
          </a:r>
          <a:endParaRPr lang="en-US" sz="1600" b="1" dirty="0" smtClean="0">
            <a:solidFill>
              <a:schemeClr val="accent2"/>
            </a:solidFill>
          </a:endParaRPr>
        </a:p>
      </dgm:t>
    </dgm:pt>
    <dgm:pt modelId="{0426C5EA-FCB8-499C-BA25-C2ED0FF19B68}" type="parTrans" cxnId="{3F3C75CC-205D-4005-BDB5-10A35A35BFCC}">
      <dgm:prSet/>
      <dgm:spPr/>
      <dgm:t>
        <a:bodyPr/>
        <a:lstStyle/>
        <a:p>
          <a:endParaRPr lang="en-US" b="0">
            <a:solidFill>
              <a:schemeClr val="accent2"/>
            </a:solidFill>
          </a:endParaRPr>
        </a:p>
      </dgm:t>
    </dgm:pt>
    <dgm:pt modelId="{A0380DAE-36A6-4FF9-A9A6-ED0DB3958F59}" type="sibTrans" cxnId="{3F3C75CC-205D-4005-BDB5-10A35A35BFCC}">
      <dgm:prSet/>
      <dgm:spPr/>
      <dgm:t>
        <a:bodyPr/>
        <a:lstStyle/>
        <a:p>
          <a:endParaRPr lang="en-US" b="0">
            <a:solidFill>
              <a:schemeClr val="accent2"/>
            </a:solidFill>
          </a:endParaRPr>
        </a:p>
      </dgm:t>
    </dgm:pt>
    <dgm:pt modelId="{4FC34CC6-6F8D-4AB2-BC48-E9747DBE5394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dirty="0" smtClean="0">
              <a:solidFill>
                <a:schemeClr val="accent2"/>
              </a:solidFill>
            </a:rPr>
            <a:t>When</a:t>
          </a:r>
          <a:r>
            <a:rPr lang="en-GB" sz="1600" b="0" dirty="0" smtClean="0">
              <a:solidFill>
                <a:schemeClr val="accent2"/>
              </a:solidFill>
            </a:rPr>
            <a:t> – Admission/assessment excluding post cardiac event</a:t>
          </a:r>
          <a:endParaRPr lang="en-GB" sz="1600" b="1" dirty="0" smtClean="0">
            <a:solidFill>
              <a:schemeClr val="accent2"/>
            </a:solidFill>
          </a:endParaRPr>
        </a:p>
      </dgm:t>
    </dgm:pt>
    <dgm:pt modelId="{295C605E-4BAC-4691-AA0E-77FB7F378E54}" type="parTrans" cxnId="{E8B9AB51-8472-4BE8-AB79-22341FE8A81A}">
      <dgm:prSet/>
      <dgm:spPr/>
      <dgm:t>
        <a:bodyPr/>
        <a:lstStyle/>
        <a:p>
          <a:endParaRPr lang="en-US">
            <a:solidFill>
              <a:schemeClr val="accent2"/>
            </a:solidFill>
          </a:endParaRPr>
        </a:p>
      </dgm:t>
    </dgm:pt>
    <dgm:pt modelId="{9E8F308F-2007-47CA-ABFA-591E05894AB6}" type="sibTrans" cxnId="{E8B9AB51-8472-4BE8-AB79-22341FE8A81A}">
      <dgm:prSet/>
      <dgm:spPr/>
      <dgm:t>
        <a:bodyPr/>
        <a:lstStyle/>
        <a:p>
          <a:endParaRPr lang="en-US">
            <a:solidFill>
              <a:schemeClr val="accent2"/>
            </a:solidFill>
          </a:endParaRPr>
        </a:p>
      </dgm:t>
    </dgm:pt>
    <dgm:pt modelId="{618677E7-E9CD-4C95-840A-ED46ECED73C5}" type="pres">
      <dgm:prSet presAssocID="{0ECDC6B7-D42F-4F75-A206-E35E63F348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3509C6E-121D-42C9-A656-362F48123542}" type="pres">
      <dgm:prSet presAssocID="{0ECDC6B7-D42F-4F75-A206-E35E63F34840}" presName="Name1" presStyleCnt="0"/>
      <dgm:spPr/>
    </dgm:pt>
    <dgm:pt modelId="{65740B46-C631-4B13-85E3-EEA8474978F7}" type="pres">
      <dgm:prSet presAssocID="{0ECDC6B7-D42F-4F75-A206-E35E63F34840}" presName="cycle" presStyleCnt="0"/>
      <dgm:spPr/>
    </dgm:pt>
    <dgm:pt modelId="{4EBB8F53-A919-4FEE-83E5-50F78C9670B5}" type="pres">
      <dgm:prSet presAssocID="{0ECDC6B7-D42F-4F75-A206-E35E63F34840}" presName="srcNode" presStyleLbl="node1" presStyleIdx="0" presStyleCnt="5"/>
      <dgm:spPr/>
    </dgm:pt>
    <dgm:pt modelId="{E431568F-E8C6-49CD-9119-C2242EEAB93D}" type="pres">
      <dgm:prSet presAssocID="{0ECDC6B7-D42F-4F75-A206-E35E63F34840}" presName="conn" presStyleLbl="parChTrans1D2" presStyleIdx="0" presStyleCnt="1"/>
      <dgm:spPr/>
      <dgm:t>
        <a:bodyPr/>
        <a:lstStyle/>
        <a:p>
          <a:endParaRPr lang="en-US"/>
        </a:p>
      </dgm:t>
    </dgm:pt>
    <dgm:pt modelId="{590A51AA-B508-403D-A758-5BF00D239837}" type="pres">
      <dgm:prSet presAssocID="{0ECDC6B7-D42F-4F75-A206-E35E63F34840}" presName="extraNode" presStyleLbl="node1" presStyleIdx="0" presStyleCnt="5"/>
      <dgm:spPr/>
    </dgm:pt>
    <dgm:pt modelId="{5BAD7D98-7B4F-48C3-8922-43786317D450}" type="pres">
      <dgm:prSet presAssocID="{0ECDC6B7-D42F-4F75-A206-E35E63F34840}" presName="dstNode" presStyleLbl="node1" presStyleIdx="0" presStyleCnt="5"/>
      <dgm:spPr/>
    </dgm:pt>
    <dgm:pt modelId="{98B1EAE4-591E-41DC-8643-EDAD4DBB9AF9}" type="pres">
      <dgm:prSet presAssocID="{F7BB5B87-CEF2-488C-B475-A10EE6CA929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CC6D2-5EED-40C7-9D42-E75A31910D66}" type="pres">
      <dgm:prSet presAssocID="{F7BB5B87-CEF2-488C-B475-A10EE6CA9295}" presName="accent_1" presStyleCnt="0"/>
      <dgm:spPr/>
    </dgm:pt>
    <dgm:pt modelId="{86B042C0-640F-4BD2-BE71-CF88CE875A9F}" type="pres">
      <dgm:prSet presAssocID="{F7BB5B87-CEF2-488C-B475-A10EE6CA9295}" presName="accentRepeatNode" presStyleLbl="solidFgAcc1" presStyleIdx="0" presStyleCnt="5"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A2E4202F-0191-4C90-BF57-E58E031F4D50}" type="pres">
      <dgm:prSet presAssocID="{44D564A6-BDF5-47FB-ADB8-192F3BB665D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C1114-6D27-4B38-A678-D2ED1410D5D7}" type="pres">
      <dgm:prSet presAssocID="{44D564A6-BDF5-47FB-ADB8-192F3BB665D7}" presName="accent_2" presStyleCnt="0"/>
      <dgm:spPr/>
    </dgm:pt>
    <dgm:pt modelId="{4322F5DA-A365-4558-8644-63EF19E814BC}" type="pres">
      <dgm:prSet presAssocID="{44D564A6-BDF5-47FB-ADB8-192F3BB665D7}" presName="accentRepeatNode" presStyleLbl="solidFgAcc1" presStyleIdx="1" presStyleCnt="5"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3155A25-8EA4-44F6-9FAB-89A025E752AE}" type="pres">
      <dgm:prSet presAssocID="{5D6C6D29-E4DE-46F1-8502-03DE7DDC6B7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1A43D-63DE-4DB8-9441-551E34F24E8A}" type="pres">
      <dgm:prSet presAssocID="{5D6C6D29-E4DE-46F1-8502-03DE7DDC6B77}" presName="accent_3" presStyleCnt="0"/>
      <dgm:spPr/>
    </dgm:pt>
    <dgm:pt modelId="{8901BA8D-9C95-44D5-82FD-09CB77A23D43}" type="pres">
      <dgm:prSet presAssocID="{5D6C6D29-E4DE-46F1-8502-03DE7DDC6B77}" presName="accentRepeatNode" presStyleLbl="solidFgAcc1" presStyleIdx="2" presStyleCnt="5"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731D81F7-5B3A-4835-9D85-D69769C2E889}" type="pres">
      <dgm:prSet presAssocID="{4FC34CC6-6F8D-4AB2-BC48-E9747DBE539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328FA-5A78-4124-8B6B-BF66B6D3E2BC}" type="pres">
      <dgm:prSet presAssocID="{4FC34CC6-6F8D-4AB2-BC48-E9747DBE5394}" presName="accent_4" presStyleCnt="0"/>
      <dgm:spPr/>
    </dgm:pt>
    <dgm:pt modelId="{0F7406A5-B52F-4742-AD01-8F53CCB0CB57}" type="pres">
      <dgm:prSet presAssocID="{4FC34CC6-6F8D-4AB2-BC48-E9747DBE5394}" presName="accentRepeatNode" presStyleLbl="solidFgAcc1" presStyleIdx="3" presStyleCnt="5"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D7B93328-BA75-4597-8637-99778F44DD5C}" type="pres">
      <dgm:prSet presAssocID="{20F84D2D-0907-41D5-85CE-C1E672C50CE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BAB53-16C0-43A3-B1A6-D8C22340288B}" type="pres">
      <dgm:prSet presAssocID="{20F84D2D-0907-41D5-85CE-C1E672C50CE6}" presName="accent_5" presStyleCnt="0"/>
      <dgm:spPr/>
    </dgm:pt>
    <dgm:pt modelId="{C2B4FE39-1660-4739-9DBC-B635E1877349}" type="pres">
      <dgm:prSet presAssocID="{20F84D2D-0907-41D5-85CE-C1E672C50CE6}" presName="accentRepeatNode" presStyleLbl="solidFgAcc1" presStyleIdx="4" presStyleCnt="5"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</dgm:ptLst>
  <dgm:cxnLst>
    <dgm:cxn modelId="{714348DD-8943-4FC6-A4B4-D9FD0584AB82}" type="presOf" srcId="{DFB4661B-C15F-402D-BF12-259FEB3C072F}" destId="{E431568F-E8C6-49CD-9119-C2242EEAB93D}" srcOrd="0" destOrd="0" presId="urn:microsoft.com/office/officeart/2008/layout/VerticalCurvedList"/>
    <dgm:cxn modelId="{3F3C75CC-205D-4005-BDB5-10A35A35BFCC}" srcId="{0ECDC6B7-D42F-4F75-A206-E35E63F34840}" destId="{44D564A6-BDF5-47FB-ADB8-192F3BB665D7}" srcOrd="1" destOrd="0" parTransId="{0426C5EA-FCB8-499C-BA25-C2ED0FF19B68}" sibTransId="{A0380DAE-36A6-4FF9-A9A6-ED0DB3958F59}"/>
    <dgm:cxn modelId="{E8B9AB51-8472-4BE8-AB79-22341FE8A81A}" srcId="{0ECDC6B7-D42F-4F75-A206-E35E63F34840}" destId="{4FC34CC6-6F8D-4AB2-BC48-E9747DBE5394}" srcOrd="3" destOrd="0" parTransId="{295C605E-4BAC-4691-AA0E-77FB7F378E54}" sibTransId="{9E8F308F-2007-47CA-ABFA-591E05894AB6}"/>
    <dgm:cxn modelId="{3BCF04D4-4F1A-4897-8803-A968E7E2B153}" srcId="{0ECDC6B7-D42F-4F75-A206-E35E63F34840}" destId="{5D6C6D29-E4DE-46F1-8502-03DE7DDC6B77}" srcOrd="2" destOrd="0" parTransId="{BB8FBB1E-A1AC-4B3A-8244-11DD860D5F78}" sibTransId="{E37094EF-52B4-441C-A1B2-2DC7FC8B1A17}"/>
    <dgm:cxn modelId="{BEF0B72F-09ED-4B98-832A-5C3F67CF8A2E}" type="presOf" srcId="{20F84D2D-0907-41D5-85CE-C1E672C50CE6}" destId="{D7B93328-BA75-4597-8637-99778F44DD5C}" srcOrd="0" destOrd="0" presId="urn:microsoft.com/office/officeart/2008/layout/VerticalCurvedList"/>
    <dgm:cxn modelId="{BBAD3D47-A9B6-4ED4-BA4E-163E79F1462C}" srcId="{0ECDC6B7-D42F-4F75-A206-E35E63F34840}" destId="{20F84D2D-0907-41D5-85CE-C1E672C50CE6}" srcOrd="4" destOrd="0" parTransId="{4D904A49-318A-45B2-96AD-523557908150}" sibTransId="{98F6A9ED-D0AD-4086-BDE7-1F989146F9B6}"/>
    <dgm:cxn modelId="{3E61F96E-38AA-4BA9-BEA9-C84D58153367}" type="presOf" srcId="{F7BB5B87-CEF2-488C-B475-A10EE6CA9295}" destId="{98B1EAE4-591E-41DC-8643-EDAD4DBB9AF9}" srcOrd="0" destOrd="0" presId="urn:microsoft.com/office/officeart/2008/layout/VerticalCurvedList"/>
    <dgm:cxn modelId="{FC19E8C3-F86C-438B-9E44-002C26AB2C4B}" type="presOf" srcId="{5D6C6D29-E4DE-46F1-8502-03DE7DDC6B77}" destId="{C3155A25-8EA4-44F6-9FAB-89A025E752AE}" srcOrd="0" destOrd="0" presId="urn:microsoft.com/office/officeart/2008/layout/VerticalCurvedList"/>
    <dgm:cxn modelId="{CC03A067-94E6-4B6A-B679-606C7D6FB485}" type="presOf" srcId="{0ECDC6B7-D42F-4F75-A206-E35E63F34840}" destId="{618677E7-E9CD-4C95-840A-ED46ECED73C5}" srcOrd="0" destOrd="0" presId="urn:microsoft.com/office/officeart/2008/layout/VerticalCurvedList"/>
    <dgm:cxn modelId="{AB44C6DE-DD89-40F6-B68A-59E9E0872714}" type="presOf" srcId="{44D564A6-BDF5-47FB-ADB8-192F3BB665D7}" destId="{A2E4202F-0191-4C90-BF57-E58E031F4D50}" srcOrd="0" destOrd="0" presId="urn:microsoft.com/office/officeart/2008/layout/VerticalCurvedList"/>
    <dgm:cxn modelId="{489314BD-98DB-4A09-AFD5-3BE584EC740B}" srcId="{0ECDC6B7-D42F-4F75-A206-E35E63F34840}" destId="{F7BB5B87-CEF2-488C-B475-A10EE6CA9295}" srcOrd="0" destOrd="0" parTransId="{9222C831-E7D0-45AC-BC11-8D5F609496AA}" sibTransId="{DFB4661B-C15F-402D-BF12-259FEB3C072F}"/>
    <dgm:cxn modelId="{EC850A40-B104-49F7-BE2D-611460A436FE}" type="presOf" srcId="{4FC34CC6-6F8D-4AB2-BC48-E9747DBE5394}" destId="{731D81F7-5B3A-4835-9D85-D69769C2E889}" srcOrd="0" destOrd="0" presId="urn:microsoft.com/office/officeart/2008/layout/VerticalCurvedList"/>
    <dgm:cxn modelId="{6C2328F3-CD15-4519-BCE6-D7D56F771F8F}" type="presParOf" srcId="{618677E7-E9CD-4C95-840A-ED46ECED73C5}" destId="{B3509C6E-121D-42C9-A656-362F48123542}" srcOrd="0" destOrd="0" presId="urn:microsoft.com/office/officeart/2008/layout/VerticalCurvedList"/>
    <dgm:cxn modelId="{8A61D5B9-8283-44A1-8364-FDAC3EC3F902}" type="presParOf" srcId="{B3509C6E-121D-42C9-A656-362F48123542}" destId="{65740B46-C631-4B13-85E3-EEA8474978F7}" srcOrd="0" destOrd="0" presId="urn:microsoft.com/office/officeart/2008/layout/VerticalCurvedList"/>
    <dgm:cxn modelId="{CE0576D5-A77B-4D61-9984-0EDC3063E860}" type="presParOf" srcId="{65740B46-C631-4B13-85E3-EEA8474978F7}" destId="{4EBB8F53-A919-4FEE-83E5-50F78C9670B5}" srcOrd="0" destOrd="0" presId="urn:microsoft.com/office/officeart/2008/layout/VerticalCurvedList"/>
    <dgm:cxn modelId="{7F2087C8-309A-4D26-8C23-7A5818B6453F}" type="presParOf" srcId="{65740B46-C631-4B13-85E3-EEA8474978F7}" destId="{E431568F-E8C6-49CD-9119-C2242EEAB93D}" srcOrd="1" destOrd="0" presId="urn:microsoft.com/office/officeart/2008/layout/VerticalCurvedList"/>
    <dgm:cxn modelId="{F4D43FBF-B914-4E2A-B2A6-CE865C3B7854}" type="presParOf" srcId="{65740B46-C631-4B13-85E3-EEA8474978F7}" destId="{590A51AA-B508-403D-A758-5BF00D239837}" srcOrd="2" destOrd="0" presId="urn:microsoft.com/office/officeart/2008/layout/VerticalCurvedList"/>
    <dgm:cxn modelId="{5531D0DF-E580-49D1-A95E-63747F7C9190}" type="presParOf" srcId="{65740B46-C631-4B13-85E3-EEA8474978F7}" destId="{5BAD7D98-7B4F-48C3-8922-43786317D450}" srcOrd="3" destOrd="0" presId="urn:microsoft.com/office/officeart/2008/layout/VerticalCurvedList"/>
    <dgm:cxn modelId="{02776D1D-B783-4383-9F13-E17AF49595E6}" type="presParOf" srcId="{B3509C6E-121D-42C9-A656-362F48123542}" destId="{98B1EAE4-591E-41DC-8643-EDAD4DBB9AF9}" srcOrd="1" destOrd="0" presId="urn:microsoft.com/office/officeart/2008/layout/VerticalCurvedList"/>
    <dgm:cxn modelId="{6FFCADFF-BE2C-43C2-8909-BC929048FD49}" type="presParOf" srcId="{B3509C6E-121D-42C9-A656-362F48123542}" destId="{A4BCC6D2-5EED-40C7-9D42-E75A31910D66}" srcOrd="2" destOrd="0" presId="urn:microsoft.com/office/officeart/2008/layout/VerticalCurvedList"/>
    <dgm:cxn modelId="{E7654158-221A-4F4B-9B79-346A5CD81885}" type="presParOf" srcId="{A4BCC6D2-5EED-40C7-9D42-E75A31910D66}" destId="{86B042C0-640F-4BD2-BE71-CF88CE875A9F}" srcOrd="0" destOrd="0" presId="urn:microsoft.com/office/officeart/2008/layout/VerticalCurvedList"/>
    <dgm:cxn modelId="{0BA8562A-E400-4618-938A-C27B87A37081}" type="presParOf" srcId="{B3509C6E-121D-42C9-A656-362F48123542}" destId="{A2E4202F-0191-4C90-BF57-E58E031F4D50}" srcOrd="3" destOrd="0" presId="urn:microsoft.com/office/officeart/2008/layout/VerticalCurvedList"/>
    <dgm:cxn modelId="{E876415D-4AF6-4548-BB54-A811C107E8E0}" type="presParOf" srcId="{B3509C6E-121D-42C9-A656-362F48123542}" destId="{8D9C1114-6D27-4B38-A678-D2ED1410D5D7}" srcOrd="4" destOrd="0" presId="urn:microsoft.com/office/officeart/2008/layout/VerticalCurvedList"/>
    <dgm:cxn modelId="{591780D9-66A3-4178-BD88-822896F91BCA}" type="presParOf" srcId="{8D9C1114-6D27-4B38-A678-D2ED1410D5D7}" destId="{4322F5DA-A365-4558-8644-63EF19E814BC}" srcOrd="0" destOrd="0" presId="urn:microsoft.com/office/officeart/2008/layout/VerticalCurvedList"/>
    <dgm:cxn modelId="{6576346F-34B3-453C-B24F-D16714CF9A42}" type="presParOf" srcId="{B3509C6E-121D-42C9-A656-362F48123542}" destId="{C3155A25-8EA4-44F6-9FAB-89A025E752AE}" srcOrd="5" destOrd="0" presId="urn:microsoft.com/office/officeart/2008/layout/VerticalCurvedList"/>
    <dgm:cxn modelId="{2C3FFF05-0A5B-4852-851E-930FCA56F4AE}" type="presParOf" srcId="{B3509C6E-121D-42C9-A656-362F48123542}" destId="{6611A43D-63DE-4DB8-9441-551E34F24E8A}" srcOrd="6" destOrd="0" presId="urn:microsoft.com/office/officeart/2008/layout/VerticalCurvedList"/>
    <dgm:cxn modelId="{72B7B28F-8000-46C5-8FA1-FEF6E129A4BA}" type="presParOf" srcId="{6611A43D-63DE-4DB8-9441-551E34F24E8A}" destId="{8901BA8D-9C95-44D5-82FD-09CB77A23D43}" srcOrd="0" destOrd="0" presId="urn:microsoft.com/office/officeart/2008/layout/VerticalCurvedList"/>
    <dgm:cxn modelId="{FADB73FA-A354-457A-9CD6-A5D1207DA897}" type="presParOf" srcId="{B3509C6E-121D-42C9-A656-362F48123542}" destId="{731D81F7-5B3A-4835-9D85-D69769C2E889}" srcOrd="7" destOrd="0" presId="urn:microsoft.com/office/officeart/2008/layout/VerticalCurvedList"/>
    <dgm:cxn modelId="{92D2C39F-1E21-4AEF-A223-985AA49708EF}" type="presParOf" srcId="{B3509C6E-121D-42C9-A656-362F48123542}" destId="{20B328FA-5A78-4124-8B6B-BF66B6D3E2BC}" srcOrd="8" destOrd="0" presId="urn:microsoft.com/office/officeart/2008/layout/VerticalCurvedList"/>
    <dgm:cxn modelId="{EFB1280F-77D0-4687-949B-F494B08365B2}" type="presParOf" srcId="{20B328FA-5A78-4124-8B6B-BF66B6D3E2BC}" destId="{0F7406A5-B52F-4742-AD01-8F53CCB0CB57}" srcOrd="0" destOrd="0" presId="urn:microsoft.com/office/officeart/2008/layout/VerticalCurvedList"/>
    <dgm:cxn modelId="{739928CD-C304-4872-98C8-B035B128C566}" type="presParOf" srcId="{B3509C6E-121D-42C9-A656-362F48123542}" destId="{D7B93328-BA75-4597-8637-99778F44DD5C}" srcOrd="9" destOrd="0" presId="urn:microsoft.com/office/officeart/2008/layout/VerticalCurvedList"/>
    <dgm:cxn modelId="{D63DEA12-0FD7-441E-9565-6D394C908B7A}" type="presParOf" srcId="{B3509C6E-121D-42C9-A656-362F48123542}" destId="{E2DBAB53-16C0-43A3-B1A6-D8C22340288B}" srcOrd="10" destOrd="0" presId="urn:microsoft.com/office/officeart/2008/layout/VerticalCurvedList"/>
    <dgm:cxn modelId="{E65F6689-E2DA-4408-931C-AF94EB0CE103}" type="presParOf" srcId="{E2DBAB53-16C0-43A3-B1A6-D8C22340288B}" destId="{C2B4FE39-1660-4739-9DBC-B635E18773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CDC6B7-D42F-4F75-A206-E35E63F348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7BB5B87-CEF2-488C-B475-A10EE6CA9295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0" dirty="0" smtClean="0">
              <a:solidFill>
                <a:schemeClr val="accent2"/>
              </a:solidFill>
            </a:rPr>
            <a:t>Instant Referral System 			                            	</a:t>
          </a:r>
          <a:r>
            <a:rPr lang="en-GB" sz="1600" b="1" dirty="0" smtClean="0">
              <a:solidFill>
                <a:schemeClr val="accent2"/>
              </a:solidFill>
            </a:rPr>
            <a:t>March</a:t>
          </a:r>
        </a:p>
      </dgm:t>
    </dgm:pt>
    <dgm:pt modelId="{9222C831-E7D0-45AC-BC11-8D5F609496AA}" type="parTrans" cxnId="{489314BD-98DB-4A09-AFD5-3BE584EC740B}">
      <dgm:prSet/>
      <dgm:spPr/>
      <dgm:t>
        <a:bodyPr/>
        <a:lstStyle/>
        <a:p>
          <a:endParaRPr lang="en-US" sz="1600" b="0"/>
        </a:p>
      </dgm:t>
    </dgm:pt>
    <dgm:pt modelId="{DFB4661B-C15F-402D-BF12-259FEB3C072F}" type="sibTrans" cxnId="{489314BD-98DB-4A09-AFD5-3BE584EC740B}">
      <dgm:prSet/>
      <dgm:spPr/>
      <dgm:t>
        <a:bodyPr/>
        <a:lstStyle/>
        <a:p>
          <a:endParaRPr lang="en-US" sz="1600" b="0"/>
        </a:p>
      </dgm:t>
    </dgm:pt>
    <dgm:pt modelId="{5D6C6D29-E4DE-46F1-8502-03DE7DDC6B77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0" dirty="0" smtClean="0">
              <a:solidFill>
                <a:schemeClr val="accent2"/>
              </a:solidFill>
            </a:rPr>
            <a:t>NRT</a:t>
          </a:r>
          <a:r>
            <a:rPr lang="en-GB" sz="1600" b="0" baseline="0" dirty="0" smtClean="0">
              <a:solidFill>
                <a:schemeClr val="accent2"/>
              </a:solidFill>
            </a:rPr>
            <a:t> LAP – 24 hour provision 				              </a:t>
          </a:r>
          <a:r>
            <a:rPr lang="en-GB" sz="1600" b="1" baseline="0" dirty="0" smtClean="0">
              <a:solidFill>
                <a:schemeClr val="accent2"/>
              </a:solidFill>
            </a:rPr>
            <a:t>April</a:t>
          </a:r>
          <a:endParaRPr lang="en-GB" sz="1600" b="1" dirty="0" smtClean="0">
            <a:solidFill>
              <a:schemeClr val="accent2"/>
            </a:solidFill>
          </a:endParaRPr>
        </a:p>
      </dgm:t>
    </dgm:pt>
    <dgm:pt modelId="{BB8FBB1E-A1AC-4B3A-8244-11DD860D5F78}" type="parTrans" cxnId="{3BCF04D4-4F1A-4897-8803-A968E7E2B153}">
      <dgm:prSet/>
      <dgm:spPr/>
      <dgm:t>
        <a:bodyPr/>
        <a:lstStyle/>
        <a:p>
          <a:endParaRPr lang="en-US" sz="1600" b="0"/>
        </a:p>
      </dgm:t>
    </dgm:pt>
    <dgm:pt modelId="{E37094EF-52B4-441C-A1B2-2DC7FC8B1A17}" type="sibTrans" cxnId="{3BCF04D4-4F1A-4897-8803-A968E7E2B153}">
      <dgm:prSet/>
      <dgm:spPr/>
      <dgm:t>
        <a:bodyPr/>
        <a:lstStyle/>
        <a:p>
          <a:endParaRPr lang="en-US" sz="1600" b="0"/>
        </a:p>
      </dgm:t>
    </dgm:pt>
    <dgm:pt modelId="{20F84D2D-0907-41D5-85CE-C1E672C50CE6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600" b="0" dirty="0" smtClean="0">
              <a:solidFill>
                <a:schemeClr val="accent2"/>
              </a:solidFill>
            </a:rPr>
            <a:t>NRT LAP – Ongoing provision and take home medications			         </a:t>
          </a:r>
          <a:r>
            <a:rPr lang="en-GB" sz="1600" b="1" dirty="0" smtClean="0">
              <a:solidFill>
                <a:schemeClr val="accent2"/>
              </a:solidFill>
            </a:rPr>
            <a:t>June</a:t>
          </a:r>
        </a:p>
      </dgm:t>
    </dgm:pt>
    <dgm:pt modelId="{4D904A49-318A-45B2-96AD-523557908150}" type="parTrans" cxnId="{BBAD3D47-A9B6-4ED4-BA4E-163E79F1462C}">
      <dgm:prSet/>
      <dgm:spPr/>
      <dgm:t>
        <a:bodyPr/>
        <a:lstStyle/>
        <a:p>
          <a:endParaRPr lang="en-US" sz="1600" b="0"/>
        </a:p>
      </dgm:t>
    </dgm:pt>
    <dgm:pt modelId="{98F6A9ED-D0AD-4086-BDE7-1F989146F9B6}" type="sibTrans" cxnId="{BBAD3D47-A9B6-4ED4-BA4E-163E79F1462C}">
      <dgm:prSet/>
      <dgm:spPr/>
      <dgm:t>
        <a:bodyPr/>
        <a:lstStyle/>
        <a:p>
          <a:endParaRPr lang="en-US" sz="1600" b="0"/>
        </a:p>
      </dgm:t>
    </dgm:pt>
    <dgm:pt modelId="{4FC34CC6-6F8D-4AB2-BC48-E9747DBE5394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 dirty="0" smtClean="0">
              <a:solidFill>
                <a:schemeClr val="accent6"/>
              </a:solidFill>
            </a:rPr>
            <a:t>Baseline NRT Stock on wards				                       </a:t>
          </a:r>
          <a:r>
            <a:rPr lang="en-US" sz="1600" b="1" dirty="0" smtClean="0">
              <a:solidFill>
                <a:schemeClr val="accent6"/>
              </a:solidFill>
            </a:rPr>
            <a:t>May</a:t>
          </a:r>
          <a:endParaRPr lang="en-US" sz="1600" b="1" dirty="0">
            <a:solidFill>
              <a:schemeClr val="accent6"/>
            </a:solidFill>
          </a:endParaRPr>
        </a:p>
      </dgm:t>
    </dgm:pt>
    <dgm:pt modelId="{295C605E-4BAC-4691-AA0E-77FB7F378E54}" type="parTrans" cxnId="{E8B9AB51-8472-4BE8-AB79-22341FE8A81A}">
      <dgm:prSet/>
      <dgm:spPr/>
      <dgm:t>
        <a:bodyPr/>
        <a:lstStyle/>
        <a:p>
          <a:endParaRPr lang="en-US"/>
        </a:p>
      </dgm:t>
    </dgm:pt>
    <dgm:pt modelId="{9E8F308F-2007-47CA-ABFA-591E05894AB6}" type="sibTrans" cxnId="{E8B9AB51-8472-4BE8-AB79-22341FE8A81A}">
      <dgm:prSet/>
      <dgm:spPr/>
      <dgm:t>
        <a:bodyPr/>
        <a:lstStyle/>
        <a:p>
          <a:endParaRPr lang="en-US"/>
        </a:p>
      </dgm:t>
    </dgm:pt>
    <dgm:pt modelId="{016856F5-90C8-490B-BA35-CDDB20143E59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 dirty="0" smtClean="0">
              <a:solidFill>
                <a:schemeClr val="accent2"/>
              </a:solidFill>
            </a:rPr>
            <a:t>“Control your Cravings” campaign                                                               </a:t>
          </a:r>
          <a:r>
            <a:rPr lang="en-US" sz="1600" b="1" dirty="0" smtClean="0">
              <a:solidFill>
                <a:schemeClr val="accent2"/>
              </a:solidFill>
            </a:rPr>
            <a:t>July</a:t>
          </a:r>
          <a:endParaRPr lang="en-US" sz="1600" b="1" dirty="0">
            <a:solidFill>
              <a:schemeClr val="accent2"/>
            </a:solidFill>
          </a:endParaRPr>
        </a:p>
      </dgm:t>
    </dgm:pt>
    <dgm:pt modelId="{A742B188-E22C-43FB-8BCA-F444BB7C84D1}" type="parTrans" cxnId="{1EF9A681-FCBE-49B6-9EB5-6F0734B7D552}">
      <dgm:prSet/>
      <dgm:spPr/>
      <dgm:t>
        <a:bodyPr/>
        <a:lstStyle/>
        <a:p>
          <a:endParaRPr lang="en-US"/>
        </a:p>
      </dgm:t>
    </dgm:pt>
    <dgm:pt modelId="{17C72585-B280-4F7A-9BD6-BE38A9DC00AD}" type="sibTrans" cxnId="{1EF9A681-FCBE-49B6-9EB5-6F0734B7D552}">
      <dgm:prSet/>
      <dgm:spPr/>
      <dgm:t>
        <a:bodyPr/>
        <a:lstStyle/>
        <a:p>
          <a:endParaRPr lang="en-US"/>
        </a:p>
      </dgm:t>
    </dgm:pt>
    <dgm:pt modelId="{618677E7-E9CD-4C95-840A-ED46ECED73C5}" type="pres">
      <dgm:prSet presAssocID="{0ECDC6B7-D42F-4F75-A206-E35E63F348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3509C6E-121D-42C9-A656-362F48123542}" type="pres">
      <dgm:prSet presAssocID="{0ECDC6B7-D42F-4F75-A206-E35E63F34840}" presName="Name1" presStyleCnt="0"/>
      <dgm:spPr/>
    </dgm:pt>
    <dgm:pt modelId="{65740B46-C631-4B13-85E3-EEA8474978F7}" type="pres">
      <dgm:prSet presAssocID="{0ECDC6B7-D42F-4F75-A206-E35E63F34840}" presName="cycle" presStyleCnt="0"/>
      <dgm:spPr/>
    </dgm:pt>
    <dgm:pt modelId="{4EBB8F53-A919-4FEE-83E5-50F78C9670B5}" type="pres">
      <dgm:prSet presAssocID="{0ECDC6B7-D42F-4F75-A206-E35E63F34840}" presName="srcNode" presStyleLbl="node1" presStyleIdx="0" presStyleCnt="5"/>
      <dgm:spPr/>
    </dgm:pt>
    <dgm:pt modelId="{E431568F-E8C6-49CD-9119-C2242EEAB93D}" type="pres">
      <dgm:prSet presAssocID="{0ECDC6B7-D42F-4F75-A206-E35E63F34840}" presName="conn" presStyleLbl="parChTrans1D2" presStyleIdx="0" presStyleCnt="1"/>
      <dgm:spPr/>
      <dgm:t>
        <a:bodyPr/>
        <a:lstStyle/>
        <a:p>
          <a:endParaRPr lang="en-US"/>
        </a:p>
      </dgm:t>
    </dgm:pt>
    <dgm:pt modelId="{590A51AA-B508-403D-A758-5BF00D239837}" type="pres">
      <dgm:prSet presAssocID="{0ECDC6B7-D42F-4F75-A206-E35E63F34840}" presName="extraNode" presStyleLbl="node1" presStyleIdx="0" presStyleCnt="5"/>
      <dgm:spPr/>
    </dgm:pt>
    <dgm:pt modelId="{5BAD7D98-7B4F-48C3-8922-43786317D450}" type="pres">
      <dgm:prSet presAssocID="{0ECDC6B7-D42F-4F75-A206-E35E63F34840}" presName="dstNode" presStyleLbl="node1" presStyleIdx="0" presStyleCnt="5"/>
      <dgm:spPr/>
    </dgm:pt>
    <dgm:pt modelId="{98B1EAE4-591E-41DC-8643-EDAD4DBB9AF9}" type="pres">
      <dgm:prSet presAssocID="{F7BB5B87-CEF2-488C-B475-A10EE6CA929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CC6D2-5EED-40C7-9D42-E75A31910D66}" type="pres">
      <dgm:prSet presAssocID="{F7BB5B87-CEF2-488C-B475-A10EE6CA9295}" presName="accent_1" presStyleCnt="0"/>
      <dgm:spPr/>
    </dgm:pt>
    <dgm:pt modelId="{86B042C0-640F-4BD2-BE71-CF88CE875A9F}" type="pres">
      <dgm:prSet presAssocID="{F7BB5B87-CEF2-488C-B475-A10EE6CA9295}" presName="accentRepeatNode" presStyleLbl="solidFgAcc1" presStyleIdx="0" presStyleCnt="5"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5F3EDB6-0E4C-41C0-AE3D-F38932E34CD1}" type="pres">
      <dgm:prSet presAssocID="{5D6C6D29-E4DE-46F1-8502-03DE7DDC6B7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67D3C-4564-4240-8935-D0F5327DA5A3}" type="pres">
      <dgm:prSet presAssocID="{5D6C6D29-E4DE-46F1-8502-03DE7DDC6B77}" presName="accent_2" presStyleCnt="0"/>
      <dgm:spPr/>
    </dgm:pt>
    <dgm:pt modelId="{8901BA8D-9C95-44D5-82FD-09CB77A23D43}" type="pres">
      <dgm:prSet presAssocID="{5D6C6D29-E4DE-46F1-8502-03DE7DDC6B77}" presName="accentRepeatNode" presStyleLbl="solidFgAcc1" presStyleIdx="1" presStyleCnt="5"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FD825577-BBA6-4FD4-81CA-E7ADF2D90C9A}" type="pres">
      <dgm:prSet presAssocID="{4FC34CC6-6F8D-4AB2-BC48-E9747DBE539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942F5-41F5-42F7-9088-D8E75B2C745F}" type="pres">
      <dgm:prSet presAssocID="{4FC34CC6-6F8D-4AB2-BC48-E9747DBE5394}" presName="accent_3" presStyleCnt="0"/>
      <dgm:spPr/>
    </dgm:pt>
    <dgm:pt modelId="{0F7406A5-B52F-4742-AD01-8F53CCB0CB57}" type="pres">
      <dgm:prSet presAssocID="{4FC34CC6-6F8D-4AB2-BC48-E9747DBE5394}" presName="accentRepeatNode" presStyleLbl="solidFgAcc1" presStyleIdx="2" presStyleCnt="5"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D69BC97-3B3D-4CB9-9BEE-B719350F0FE2}" type="pres">
      <dgm:prSet presAssocID="{20F84D2D-0907-41D5-85CE-C1E672C50CE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A5B19-42D9-41A4-9C03-D7D21E79FCC1}" type="pres">
      <dgm:prSet presAssocID="{20F84D2D-0907-41D5-85CE-C1E672C50CE6}" presName="accent_4" presStyleCnt="0"/>
      <dgm:spPr/>
    </dgm:pt>
    <dgm:pt modelId="{C2B4FE39-1660-4739-9DBC-B635E1877349}" type="pres">
      <dgm:prSet presAssocID="{20F84D2D-0907-41D5-85CE-C1E672C50CE6}" presName="accentRepeatNode" presStyleLbl="solidFgAcc1" presStyleIdx="3" presStyleCnt="5"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E3FECA1F-3FC6-4059-B3C3-CEE36C0D5B4E}" type="pres">
      <dgm:prSet presAssocID="{016856F5-90C8-490B-BA35-CDDB20143E5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00DB2-9281-4352-BC35-E2200C3FCE6C}" type="pres">
      <dgm:prSet presAssocID="{016856F5-90C8-490B-BA35-CDDB20143E59}" presName="accent_5" presStyleCnt="0"/>
      <dgm:spPr/>
    </dgm:pt>
    <dgm:pt modelId="{DDE9651A-EF24-4D15-A43D-A056342E26AB}" type="pres">
      <dgm:prSet presAssocID="{016856F5-90C8-490B-BA35-CDDB20143E59}" presName="accentRepeatNode" presStyleLbl="solidFgAcc1" presStyleIdx="4" presStyleCnt="5"/>
      <dgm:spPr/>
    </dgm:pt>
  </dgm:ptLst>
  <dgm:cxnLst>
    <dgm:cxn modelId="{714348DD-8943-4FC6-A4B4-D9FD0584AB82}" type="presOf" srcId="{DFB4661B-C15F-402D-BF12-259FEB3C072F}" destId="{E431568F-E8C6-49CD-9119-C2242EEAB93D}" srcOrd="0" destOrd="0" presId="urn:microsoft.com/office/officeart/2008/layout/VerticalCurvedList"/>
    <dgm:cxn modelId="{E2C15F60-A05F-4615-B67E-88BE828A6CB1}" type="presOf" srcId="{016856F5-90C8-490B-BA35-CDDB20143E59}" destId="{E3FECA1F-3FC6-4059-B3C3-CEE36C0D5B4E}" srcOrd="0" destOrd="0" presId="urn:microsoft.com/office/officeart/2008/layout/VerticalCurvedList"/>
    <dgm:cxn modelId="{E8B9AB51-8472-4BE8-AB79-22341FE8A81A}" srcId="{0ECDC6B7-D42F-4F75-A206-E35E63F34840}" destId="{4FC34CC6-6F8D-4AB2-BC48-E9747DBE5394}" srcOrd="2" destOrd="0" parTransId="{295C605E-4BAC-4691-AA0E-77FB7F378E54}" sibTransId="{9E8F308F-2007-47CA-ABFA-591E05894AB6}"/>
    <dgm:cxn modelId="{1EF9A681-FCBE-49B6-9EB5-6F0734B7D552}" srcId="{0ECDC6B7-D42F-4F75-A206-E35E63F34840}" destId="{016856F5-90C8-490B-BA35-CDDB20143E59}" srcOrd="4" destOrd="0" parTransId="{A742B188-E22C-43FB-8BCA-F444BB7C84D1}" sibTransId="{17C72585-B280-4F7A-9BD6-BE38A9DC00AD}"/>
    <dgm:cxn modelId="{3BCF04D4-4F1A-4897-8803-A968E7E2B153}" srcId="{0ECDC6B7-D42F-4F75-A206-E35E63F34840}" destId="{5D6C6D29-E4DE-46F1-8502-03DE7DDC6B77}" srcOrd="1" destOrd="0" parTransId="{BB8FBB1E-A1AC-4B3A-8244-11DD860D5F78}" sibTransId="{E37094EF-52B4-441C-A1B2-2DC7FC8B1A17}"/>
    <dgm:cxn modelId="{BBAD3D47-A9B6-4ED4-BA4E-163E79F1462C}" srcId="{0ECDC6B7-D42F-4F75-A206-E35E63F34840}" destId="{20F84D2D-0907-41D5-85CE-C1E672C50CE6}" srcOrd="3" destOrd="0" parTransId="{4D904A49-318A-45B2-96AD-523557908150}" sibTransId="{98F6A9ED-D0AD-4086-BDE7-1F989146F9B6}"/>
    <dgm:cxn modelId="{3E61F96E-38AA-4BA9-BEA9-C84D58153367}" type="presOf" srcId="{F7BB5B87-CEF2-488C-B475-A10EE6CA9295}" destId="{98B1EAE4-591E-41DC-8643-EDAD4DBB9AF9}" srcOrd="0" destOrd="0" presId="urn:microsoft.com/office/officeart/2008/layout/VerticalCurvedList"/>
    <dgm:cxn modelId="{2799B5F9-3795-4198-B54E-86DE1C4ADBE0}" type="presOf" srcId="{5D6C6D29-E4DE-46F1-8502-03DE7DDC6B77}" destId="{05F3EDB6-0E4C-41C0-AE3D-F38932E34CD1}" srcOrd="0" destOrd="0" presId="urn:microsoft.com/office/officeart/2008/layout/VerticalCurvedList"/>
    <dgm:cxn modelId="{CC03A067-94E6-4B6A-B679-606C7D6FB485}" type="presOf" srcId="{0ECDC6B7-D42F-4F75-A206-E35E63F34840}" destId="{618677E7-E9CD-4C95-840A-ED46ECED73C5}" srcOrd="0" destOrd="0" presId="urn:microsoft.com/office/officeart/2008/layout/VerticalCurvedList"/>
    <dgm:cxn modelId="{489314BD-98DB-4A09-AFD5-3BE584EC740B}" srcId="{0ECDC6B7-D42F-4F75-A206-E35E63F34840}" destId="{F7BB5B87-CEF2-488C-B475-A10EE6CA9295}" srcOrd="0" destOrd="0" parTransId="{9222C831-E7D0-45AC-BC11-8D5F609496AA}" sibTransId="{DFB4661B-C15F-402D-BF12-259FEB3C072F}"/>
    <dgm:cxn modelId="{836A2003-7B64-4E87-BE61-197032BC4F55}" type="presOf" srcId="{20F84D2D-0907-41D5-85CE-C1E672C50CE6}" destId="{0D69BC97-3B3D-4CB9-9BEE-B719350F0FE2}" srcOrd="0" destOrd="0" presId="urn:microsoft.com/office/officeart/2008/layout/VerticalCurvedList"/>
    <dgm:cxn modelId="{1349E79A-F4AB-4F13-A3FF-67F4542B1A6D}" type="presOf" srcId="{4FC34CC6-6F8D-4AB2-BC48-E9747DBE5394}" destId="{FD825577-BBA6-4FD4-81CA-E7ADF2D90C9A}" srcOrd="0" destOrd="0" presId="urn:microsoft.com/office/officeart/2008/layout/VerticalCurvedList"/>
    <dgm:cxn modelId="{6C2328F3-CD15-4519-BCE6-D7D56F771F8F}" type="presParOf" srcId="{618677E7-E9CD-4C95-840A-ED46ECED73C5}" destId="{B3509C6E-121D-42C9-A656-362F48123542}" srcOrd="0" destOrd="0" presId="urn:microsoft.com/office/officeart/2008/layout/VerticalCurvedList"/>
    <dgm:cxn modelId="{8A61D5B9-8283-44A1-8364-FDAC3EC3F902}" type="presParOf" srcId="{B3509C6E-121D-42C9-A656-362F48123542}" destId="{65740B46-C631-4B13-85E3-EEA8474978F7}" srcOrd="0" destOrd="0" presId="urn:microsoft.com/office/officeart/2008/layout/VerticalCurvedList"/>
    <dgm:cxn modelId="{CE0576D5-A77B-4D61-9984-0EDC3063E860}" type="presParOf" srcId="{65740B46-C631-4B13-85E3-EEA8474978F7}" destId="{4EBB8F53-A919-4FEE-83E5-50F78C9670B5}" srcOrd="0" destOrd="0" presId="urn:microsoft.com/office/officeart/2008/layout/VerticalCurvedList"/>
    <dgm:cxn modelId="{7F2087C8-309A-4D26-8C23-7A5818B6453F}" type="presParOf" srcId="{65740B46-C631-4B13-85E3-EEA8474978F7}" destId="{E431568F-E8C6-49CD-9119-C2242EEAB93D}" srcOrd="1" destOrd="0" presId="urn:microsoft.com/office/officeart/2008/layout/VerticalCurvedList"/>
    <dgm:cxn modelId="{F4D43FBF-B914-4E2A-B2A6-CE865C3B7854}" type="presParOf" srcId="{65740B46-C631-4B13-85E3-EEA8474978F7}" destId="{590A51AA-B508-403D-A758-5BF00D239837}" srcOrd="2" destOrd="0" presId="urn:microsoft.com/office/officeart/2008/layout/VerticalCurvedList"/>
    <dgm:cxn modelId="{5531D0DF-E580-49D1-A95E-63747F7C9190}" type="presParOf" srcId="{65740B46-C631-4B13-85E3-EEA8474978F7}" destId="{5BAD7D98-7B4F-48C3-8922-43786317D450}" srcOrd="3" destOrd="0" presId="urn:microsoft.com/office/officeart/2008/layout/VerticalCurvedList"/>
    <dgm:cxn modelId="{02776D1D-B783-4383-9F13-E17AF49595E6}" type="presParOf" srcId="{B3509C6E-121D-42C9-A656-362F48123542}" destId="{98B1EAE4-591E-41DC-8643-EDAD4DBB9AF9}" srcOrd="1" destOrd="0" presId="urn:microsoft.com/office/officeart/2008/layout/VerticalCurvedList"/>
    <dgm:cxn modelId="{6FFCADFF-BE2C-43C2-8909-BC929048FD49}" type="presParOf" srcId="{B3509C6E-121D-42C9-A656-362F48123542}" destId="{A4BCC6D2-5EED-40C7-9D42-E75A31910D66}" srcOrd="2" destOrd="0" presId="urn:microsoft.com/office/officeart/2008/layout/VerticalCurvedList"/>
    <dgm:cxn modelId="{E7654158-221A-4F4B-9B79-346A5CD81885}" type="presParOf" srcId="{A4BCC6D2-5EED-40C7-9D42-E75A31910D66}" destId="{86B042C0-640F-4BD2-BE71-CF88CE875A9F}" srcOrd="0" destOrd="0" presId="urn:microsoft.com/office/officeart/2008/layout/VerticalCurvedList"/>
    <dgm:cxn modelId="{FFD6AB1A-D468-41D3-BAD0-66760E797BD7}" type="presParOf" srcId="{B3509C6E-121D-42C9-A656-362F48123542}" destId="{05F3EDB6-0E4C-41C0-AE3D-F38932E34CD1}" srcOrd="3" destOrd="0" presId="urn:microsoft.com/office/officeart/2008/layout/VerticalCurvedList"/>
    <dgm:cxn modelId="{27F181C3-B3F0-473B-87CE-923DA62612BA}" type="presParOf" srcId="{B3509C6E-121D-42C9-A656-362F48123542}" destId="{51967D3C-4564-4240-8935-D0F5327DA5A3}" srcOrd="4" destOrd="0" presId="urn:microsoft.com/office/officeart/2008/layout/VerticalCurvedList"/>
    <dgm:cxn modelId="{E82B1B0C-03B6-44F9-A6BD-B5BB4E61F4B6}" type="presParOf" srcId="{51967D3C-4564-4240-8935-D0F5327DA5A3}" destId="{8901BA8D-9C95-44D5-82FD-09CB77A23D43}" srcOrd="0" destOrd="0" presId="urn:microsoft.com/office/officeart/2008/layout/VerticalCurvedList"/>
    <dgm:cxn modelId="{BECAC192-0D37-4659-AFF8-2867D8F6440B}" type="presParOf" srcId="{B3509C6E-121D-42C9-A656-362F48123542}" destId="{FD825577-BBA6-4FD4-81CA-E7ADF2D90C9A}" srcOrd="5" destOrd="0" presId="urn:microsoft.com/office/officeart/2008/layout/VerticalCurvedList"/>
    <dgm:cxn modelId="{F1E80A5A-BDAE-4A9B-9966-F67FE0B85AE1}" type="presParOf" srcId="{B3509C6E-121D-42C9-A656-362F48123542}" destId="{8AC942F5-41F5-42F7-9088-D8E75B2C745F}" srcOrd="6" destOrd="0" presId="urn:microsoft.com/office/officeart/2008/layout/VerticalCurvedList"/>
    <dgm:cxn modelId="{AA815C37-5617-40AA-B338-48EDF8A06750}" type="presParOf" srcId="{8AC942F5-41F5-42F7-9088-D8E75B2C745F}" destId="{0F7406A5-B52F-4742-AD01-8F53CCB0CB57}" srcOrd="0" destOrd="0" presId="urn:microsoft.com/office/officeart/2008/layout/VerticalCurvedList"/>
    <dgm:cxn modelId="{E9FF033E-8B2E-45EC-AAEC-E8BF90942FF2}" type="presParOf" srcId="{B3509C6E-121D-42C9-A656-362F48123542}" destId="{0D69BC97-3B3D-4CB9-9BEE-B719350F0FE2}" srcOrd="7" destOrd="0" presId="urn:microsoft.com/office/officeart/2008/layout/VerticalCurvedList"/>
    <dgm:cxn modelId="{BCBBAEED-FB90-425E-994A-CFE56073DE60}" type="presParOf" srcId="{B3509C6E-121D-42C9-A656-362F48123542}" destId="{759A5B19-42D9-41A4-9C03-D7D21E79FCC1}" srcOrd="8" destOrd="0" presId="urn:microsoft.com/office/officeart/2008/layout/VerticalCurvedList"/>
    <dgm:cxn modelId="{EC1DC78E-5E58-427A-8CE6-F0293BDFB855}" type="presParOf" srcId="{759A5B19-42D9-41A4-9C03-D7D21E79FCC1}" destId="{C2B4FE39-1660-4739-9DBC-B635E1877349}" srcOrd="0" destOrd="0" presId="urn:microsoft.com/office/officeart/2008/layout/VerticalCurvedList"/>
    <dgm:cxn modelId="{1B578D4A-BF88-4BA0-96F2-02FC2C3C9858}" type="presParOf" srcId="{B3509C6E-121D-42C9-A656-362F48123542}" destId="{E3FECA1F-3FC6-4059-B3C3-CEE36C0D5B4E}" srcOrd="9" destOrd="0" presId="urn:microsoft.com/office/officeart/2008/layout/VerticalCurvedList"/>
    <dgm:cxn modelId="{0B749BB4-E070-4F03-A12E-2087AED5EA98}" type="presParOf" srcId="{B3509C6E-121D-42C9-A656-362F48123542}" destId="{FA000DB2-9281-4352-BC35-E2200C3FCE6C}" srcOrd="10" destOrd="0" presId="urn:microsoft.com/office/officeart/2008/layout/VerticalCurvedList"/>
    <dgm:cxn modelId="{39C2A265-1A18-465A-B121-3E3ECC146C38}" type="presParOf" srcId="{FA000DB2-9281-4352-BC35-E2200C3FCE6C}" destId="{DDE9651A-EF24-4D15-A43D-A056342E26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1568F-E8C6-49CD-9119-C2242EEAB93D}">
      <dsp:nvSpPr>
        <dsp:cNvPr id="0" name=""/>
        <dsp:cNvSpPr/>
      </dsp:nvSpPr>
      <dsp:spPr>
        <a:xfrm>
          <a:off x="-3159416" y="-486262"/>
          <a:ext cx="3768235" cy="3768235"/>
        </a:xfrm>
        <a:prstGeom prst="blockArc">
          <a:avLst>
            <a:gd name="adj1" fmla="val 18900000"/>
            <a:gd name="adj2" fmla="val 2700000"/>
            <a:gd name="adj3" fmla="val 57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1EAE4-591E-41DC-8643-EDAD4DBB9AF9}">
      <dsp:nvSpPr>
        <dsp:cNvPr id="0" name=""/>
        <dsp:cNvSpPr/>
      </dsp:nvSpPr>
      <dsp:spPr>
        <a:xfrm>
          <a:off x="267340" y="174676"/>
          <a:ext cx="7393704" cy="34957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76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>
              <a:solidFill>
                <a:schemeClr val="accent2"/>
              </a:solidFill>
            </a:rPr>
            <a:t>What</a:t>
          </a:r>
          <a:r>
            <a:rPr lang="en-US" sz="1600" b="0" kern="1200" dirty="0" smtClean="0">
              <a:solidFill>
                <a:schemeClr val="accent2"/>
              </a:solidFill>
            </a:rPr>
            <a:t> – NRT added directly to the medication chart by non-prescribers</a:t>
          </a:r>
        </a:p>
      </dsp:txBody>
      <dsp:txXfrm>
        <a:off x="267340" y="174676"/>
        <a:ext cx="7393704" cy="349575"/>
      </dsp:txXfrm>
    </dsp:sp>
    <dsp:sp modelId="{86B042C0-640F-4BD2-BE71-CF88CE875A9F}">
      <dsp:nvSpPr>
        <dsp:cNvPr id="0" name=""/>
        <dsp:cNvSpPr/>
      </dsp:nvSpPr>
      <dsp:spPr>
        <a:xfrm>
          <a:off x="48855" y="130979"/>
          <a:ext cx="436969" cy="436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4202F-0191-4C90-BF57-E58E031F4D50}">
      <dsp:nvSpPr>
        <dsp:cNvPr id="0" name=""/>
        <dsp:cNvSpPr/>
      </dsp:nvSpPr>
      <dsp:spPr>
        <a:xfrm>
          <a:off x="517836" y="698871"/>
          <a:ext cx="7143208" cy="34957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76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>
              <a:solidFill>
                <a:schemeClr val="accent2"/>
              </a:solidFill>
            </a:rPr>
            <a:t>Why</a:t>
          </a:r>
          <a:r>
            <a:rPr lang="en-US" sz="1600" kern="1200" dirty="0" smtClean="0">
              <a:solidFill>
                <a:schemeClr val="accent2"/>
              </a:solidFill>
            </a:rPr>
            <a:t> – Quicker provisions, decrease prescriber burden, improved care</a:t>
          </a:r>
          <a:endParaRPr lang="en-US" sz="1600" b="1" kern="1200" dirty="0" smtClean="0">
            <a:solidFill>
              <a:schemeClr val="accent2"/>
            </a:solidFill>
          </a:endParaRPr>
        </a:p>
      </dsp:txBody>
      <dsp:txXfrm>
        <a:off x="517836" y="698871"/>
        <a:ext cx="7143208" cy="349575"/>
      </dsp:txXfrm>
    </dsp:sp>
    <dsp:sp modelId="{4322F5DA-A365-4558-8644-63EF19E814BC}">
      <dsp:nvSpPr>
        <dsp:cNvPr id="0" name=""/>
        <dsp:cNvSpPr/>
      </dsp:nvSpPr>
      <dsp:spPr>
        <a:xfrm>
          <a:off x="299351" y="655174"/>
          <a:ext cx="436969" cy="436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55A25-8EA4-44F6-9FAB-89A025E752AE}">
      <dsp:nvSpPr>
        <dsp:cNvPr id="0" name=""/>
        <dsp:cNvSpPr/>
      </dsp:nvSpPr>
      <dsp:spPr>
        <a:xfrm>
          <a:off x="594718" y="1223067"/>
          <a:ext cx="7066326" cy="34957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76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kern="1200" dirty="0" smtClean="0">
              <a:solidFill>
                <a:schemeClr val="accent2"/>
              </a:solidFill>
            </a:rPr>
            <a:t>Who</a:t>
          </a:r>
          <a:r>
            <a:rPr lang="en-GB" sz="1600" b="0" kern="1200" dirty="0" smtClean="0">
              <a:solidFill>
                <a:schemeClr val="accent2"/>
              </a:solidFill>
            </a:rPr>
            <a:t> – Nurses/Midwives and NCSCT Practitioners </a:t>
          </a:r>
          <a:endParaRPr lang="en-US" sz="1600" b="0" kern="1200" dirty="0" smtClean="0">
            <a:solidFill>
              <a:schemeClr val="accent2"/>
            </a:solidFill>
          </a:endParaRPr>
        </a:p>
      </dsp:txBody>
      <dsp:txXfrm>
        <a:off x="594718" y="1223067"/>
        <a:ext cx="7066326" cy="349575"/>
      </dsp:txXfrm>
    </dsp:sp>
    <dsp:sp modelId="{8901BA8D-9C95-44D5-82FD-09CB77A23D43}">
      <dsp:nvSpPr>
        <dsp:cNvPr id="0" name=""/>
        <dsp:cNvSpPr/>
      </dsp:nvSpPr>
      <dsp:spPr>
        <a:xfrm>
          <a:off x="376233" y="1179370"/>
          <a:ext cx="436969" cy="436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D81F7-5B3A-4835-9D85-D69769C2E889}">
      <dsp:nvSpPr>
        <dsp:cNvPr id="0" name=""/>
        <dsp:cNvSpPr/>
      </dsp:nvSpPr>
      <dsp:spPr>
        <a:xfrm>
          <a:off x="517836" y="1747263"/>
          <a:ext cx="7143208" cy="34957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76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kern="1200" dirty="0" smtClean="0">
              <a:solidFill>
                <a:schemeClr val="accent2"/>
              </a:solidFill>
            </a:rPr>
            <a:t>When</a:t>
          </a:r>
          <a:r>
            <a:rPr lang="en-GB" sz="1600" b="0" kern="1200" dirty="0" smtClean="0">
              <a:solidFill>
                <a:schemeClr val="accent2"/>
              </a:solidFill>
            </a:rPr>
            <a:t> – Admission/assessment excluding post cardiac event</a:t>
          </a:r>
          <a:endParaRPr lang="en-GB" sz="1600" b="1" kern="1200" dirty="0" smtClean="0">
            <a:solidFill>
              <a:schemeClr val="accent2"/>
            </a:solidFill>
          </a:endParaRPr>
        </a:p>
      </dsp:txBody>
      <dsp:txXfrm>
        <a:off x="517836" y="1747263"/>
        <a:ext cx="7143208" cy="349575"/>
      </dsp:txXfrm>
    </dsp:sp>
    <dsp:sp modelId="{0F7406A5-B52F-4742-AD01-8F53CCB0CB57}">
      <dsp:nvSpPr>
        <dsp:cNvPr id="0" name=""/>
        <dsp:cNvSpPr/>
      </dsp:nvSpPr>
      <dsp:spPr>
        <a:xfrm>
          <a:off x="299351" y="1703566"/>
          <a:ext cx="436969" cy="436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93328-BA75-4597-8637-99778F44DD5C}">
      <dsp:nvSpPr>
        <dsp:cNvPr id="0" name=""/>
        <dsp:cNvSpPr/>
      </dsp:nvSpPr>
      <dsp:spPr>
        <a:xfrm>
          <a:off x="267340" y="2271459"/>
          <a:ext cx="7393704" cy="34957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76" tIns="40640" rIns="40640" bIns="40640" numCol="1" spcCol="1270" anchor="ctr" anchorCtr="0">
          <a:noAutofit/>
        </a:bodyPr>
        <a:lstStyle/>
        <a:p>
          <a:pPr marL="0" marR="0" lvl="0" indent="0" algn="l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600" b="1" kern="1200" dirty="0" smtClean="0">
              <a:solidFill>
                <a:schemeClr val="accent2"/>
              </a:solidFill>
            </a:rPr>
            <a:t>Where</a:t>
          </a:r>
          <a:r>
            <a:rPr lang="en-GB" sz="1600" b="0" kern="1200" dirty="0" smtClean="0">
              <a:solidFill>
                <a:schemeClr val="accent2"/>
              </a:solidFill>
            </a:rPr>
            <a:t> – Acute inpatient setting excluding HDU/CCU</a:t>
          </a:r>
          <a:endParaRPr lang="en-GB" sz="1600" b="1" kern="1200" dirty="0" smtClean="0">
            <a:solidFill>
              <a:schemeClr val="accent2"/>
            </a:solidFill>
          </a:endParaRPr>
        </a:p>
      </dsp:txBody>
      <dsp:txXfrm>
        <a:off x="267340" y="2271459"/>
        <a:ext cx="7393704" cy="349575"/>
      </dsp:txXfrm>
    </dsp:sp>
    <dsp:sp modelId="{C2B4FE39-1660-4739-9DBC-B635E1877349}">
      <dsp:nvSpPr>
        <dsp:cNvPr id="0" name=""/>
        <dsp:cNvSpPr/>
      </dsp:nvSpPr>
      <dsp:spPr>
        <a:xfrm>
          <a:off x="48855" y="2227762"/>
          <a:ext cx="436969" cy="436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1568F-E8C6-49CD-9119-C2242EEAB93D}">
      <dsp:nvSpPr>
        <dsp:cNvPr id="0" name=""/>
        <dsp:cNvSpPr/>
      </dsp:nvSpPr>
      <dsp:spPr>
        <a:xfrm>
          <a:off x="-3159416" y="-486262"/>
          <a:ext cx="3768235" cy="3768235"/>
        </a:xfrm>
        <a:prstGeom prst="blockArc">
          <a:avLst>
            <a:gd name="adj1" fmla="val 18900000"/>
            <a:gd name="adj2" fmla="val 2700000"/>
            <a:gd name="adj3" fmla="val 57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1EAE4-591E-41DC-8643-EDAD4DBB9AF9}">
      <dsp:nvSpPr>
        <dsp:cNvPr id="0" name=""/>
        <dsp:cNvSpPr/>
      </dsp:nvSpPr>
      <dsp:spPr>
        <a:xfrm>
          <a:off x="267340" y="174676"/>
          <a:ext cx="7393704" cy="34957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76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0" kern="1200" dirty="0" smtClean="0">
              <a:solidFill>
                <a:schemeClr val="accent2"/>
              </a:solidFill>
            </a:rPr>
            <a:t>Instant Referral System 			                            	</a:t>
          </a:r>
          <a:r>
            <a:rPr lang="en-GB" sz="1600" b="1" kern="1200" dirty="0" smtClean="0">
              <a:solidFill>
                <a:schemeClr val="accent2"/>
              </a:solidFill>
            </a:rPr>
            <a:t>March</a:t>
          </a:r>
        </a:p>
      </dsp:txBody>
      <dsp:txXfrm>
        <a:off x="267340" y="174676"/>
        <a:ext cx="7393704" cy="349575"/>
      </dsp:txXfrm>
    </dsp:sp>
    <dsp:sp modelId="{86B042C0-640F-4BD2-BE71-CF88CE875A9F}">
      <dsp:nvSpPr>
        <dsp:cNvPr id="0" name=""/>
        <dsp:cNvSpPr/>
      </dsp:nvSpPr>
      <dsp:spPr>
        <a:xfrm>
          <a:off x="48855" y="130979"/>
          <a:ext cx="436969" cy="436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3EDB6-0E4C-41C0-AE3D-F38932E34CD1}">
      <dsp:nvSpPr>
        <dsp:cNvPr id="0" name=""/>
        <dsp:cNvSpPr/>
      </dsp:nvSpPr>
      <dsp:spPr>
        <a:xfrm>
          <a:off x="517836" y="698871"/>
          <a:ext cx="7143208" cy="34957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76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0" kern="1200" dirty="0" smtClean="0">
              <a:solidFill>
                <a:schemeClr val="accent2"/>
              </a:solidFill>
            </a:rPr>
            <a:t>NRT</a:t>
          </a:r>
          <a:r>
            <a:rPr lang="en-GB" sz="1600" b="0" kern="1200" baseline="0" dirty="0" smtClean="0">
              <a:solidFill>
                <a:schemeClr val="accent2"/>
              </a:solidFill>
            </a:rPr>
            <a:t> LAP – 24 hour provision 				              </a:t>
          </a:r>
          <a:r>
            <a:rPr lang="en-GB" sz="1600" b="1" kern="1200" baseline="0" dirty="0" smtClean="0">
              <a:solidFill>
                <a:schemeClr val="accent2"/>
              </a:solidFill>
            </a:rPr>
            <a:t>April</a:t>
          </a:r>
          <a:endParaRPr lang="en-GB" sz="1600" b="1" kern="1200" dirty="0" smtClean="0">
            <a:solidFill>
              <a:schemeClr val="accent2"/>
            </a:solidFill>
          </a:endParaRPr>
        </a:p>
      </dsp:txBody>
      <dsp:txXfrm>
        <a:off x="517836" y="698871"/>
        <a:ext cx="7143208" cy="349575"/>
      </dsp:txXfrm>
    </dsp:sp>
    <dsp:sp modelId="{8901BA8D-9C95-44D5-82FD-09CB77A23D43}">
      <dsp:nvSpPr>
        <dsp:cNvPr id="0" name=""/>
        <dsp:cNvSpPr/>
      </dsp:nvSpPr>
      <dsp:spPr>
        <a:xfrm>
          <a:off x="299351" y="655174"/>
          <a:ext cx="436969" cy="436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25577-BBA6-4FD4-81CA-E7ADF2D90C9A}">
      <dsp:nvSpPr>
        <dsp:cNvPr id="0" name=""/>
        <dsp:cNvSpPr/>
      </dsp:nvSpPr>
      <dsp:spPr>
        <a:xfrm>
          <a:off x="594718" y="1223067"/>
          <a:ext cx="7066326" cy="34957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7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6"/>
              </a:solidFill>
            </a:rPr>
            <a:t>Baseline NRT Stock on wards				                       </a:t>
          </a:r>
          <a:r>
            <a:rPr lang="en-US" sz="1600" b="1" kern="1200" dirty="0" smtClean="0">
              <a:solidFill>
                <a:schemeClr val="accent6"/>
              </a:solidFill>
            </a:rPr>
            <a:t>May</a:t>
          </a:r>
          <a:endParaRPr lang="en-US" sz="1600" b="1" kern="1200" dirty="0">
            <a:solidFill>
              <a:schemeClr val="accent6"/>
            </a:solidFill>
          </a:endParaRPr>
        </a:p>
      </dsp:txBody>
      <dsp:txXfrm>
        <a:off x="594718" y="1223067"/>
        <a:ext cx="7066326" cy="349575"/>
      </dsp:txXfrm>
    </dsp:sp>
    <dsp:sp modelId="{0F7406A5-B52F-4742-AD01-8F53CCB0CB57}">
      <dsp:nvSpPr>
        <dsp:cNvPr id="0" name=""/>
        <dsp:cNvSpPr/>
      </dsp:nvSpPr>
      <dsp:spPr>
        <a:xfrm>
          <a:off x="376233" y="1179370"/>
          <a:ext cx="436969" cy="436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9BC97-3B3D-4CB9-9BEE-B719350F0FE2}">
      <dsp:nvSpPr>
        <dsp:cNvPr id="0" name=""/>
        <dsp:cNvSpPr/>
      </dsp:nvSpPr>
      <dsp:spPr>
        <a:xfrm>
          <a:off x="517836" y="1747263"/>
          <a:ext cx="7143208" cy="34957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76" tIns="40640" rIns="40640" bIns="40640" numCol="1" spcCol="1270" anchor="ctr" anchorCtr="0">
          <a:noAutofit/>
        </a:bodyPr>
        <a:lstStyle/>
        <a:p>
          <a:pPr marL="0" marR="0" lvl="0" indent="0" algn="l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600" b="0" kern="1200" dirty="0" smtClean="0">
              <a:solidFill>
                <a:schemeClr val="accent2"/>
              </a:solidFill>
            </a:rPr>
            <a:t>NRT LAP – Ongoing provision and take home medications			         </a:t>
          </a:r>
          <a:r>
            <a:rPr lang="en-GB" sz="1600" b="1" kern="1200" dirty="0" smtClean="0">
              <a:solidFill>
                <a:schemeClr val="accent2"/>
              </a:solidFill>
            </a:rPr>
            <a:t>June</a:t>
          </a:r>
        </a:p>
      </dsp:txBody>
      <dsp:txXfrm>
        <a:off x="517836" y="1747263"/>
        <a:ext cx="7143208" cy="349575"/>
      </dsp:txXfrm>
    </dsp:sp>
    <dsp:sp modelId="{C2B4FE39-1660-4739-9DBC-B635E1877349}">
      <dsp:nvSpPr>
        <dsp:cNvPr id="0" name=""/>
        <dsp:cNvSpPr/>
      </dsp:nvSpPr>
      <dsp:spPr>
        <a:xfrm>
          <a:off x="299351" y="1703566"/>
          <a:ext cx="436969" cy="436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ECA1F-3FC6-4059-B3C3-CEE36C0D5B4E}">
      <dsp:nvSpPr>
        <dsp:cNvPr id="0" name=""/>
        <dsp:cNvSpPr/>
      </dsp:nvSpPr>
      <dsp:spPr>
        <a:xfrm>
          <a:off x="267340" y="2271459"/>
          <a:ext cx="7393704" cy="34957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7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2"/>
              </a:solidFill>
            </a:rPr>
            <a:t>“Control your Cravings” campaign                                                               </a:t>
          </a:r>
          <a:r>
            <a:rPr lang="en-US" sz="1600" b="1" kern="1200" dirty="0" smtClean="0">
              <a:solidFill>
                <a:schemeClr val="accent2"/>
              </a:solidFill>
            </a:rPr>
            <a:t>July</a:t>
          </a:r>
          <a:endParaRPr lang="en-US" sz="1600" b="1" kern="1200" dirty="0">
            <a:solidFill>
              <a:schemeClr val="accent2"/>
            </a:solidFill>
          </a:endParaRPr>
        </a:p>
      </dsp:txBody>
      <dsp:txXfrm>
        <a:off x="267340" y="2271459"/>
        <a:ext cx="7393704" cy="349575"/>
      </dsp:txXfrm>
    </dsp:sp>
    <dsp:sp modelId="{DDE9651A-EF24-4D15-A43D-A056342E26AB}">
      <dsp:nvSpPr>
        <dsp:cNvPr id="0" name=""/>
        <dsp:cNvSpPr/>
      </dsp:nvSpPr>
      <dsp:spPr>
        <a:xfrm>
          <a:off x="48855" y="2227762"/>
          <a:ext cx="436969" cy="436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9D7BF-584E-47D2-93A6-38126AB28EF1}" type="datetimeFigureOut">
              <a:rPr lang="en-GB" smtClean="0"/>
              <a:pPr/>
              <a:t>28/09/2023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5ECEC-EB1E-4429-8187-E7BF1437E5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08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utiger 55 Roman" charset="0"/>
                <a:ea typeface="Osaka" pitchFamily="-54" charset="-128"/>
                <a:cs typeface="Osaka" pitchFamily="-5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utiger 55 Roman" charset="0"/>
                <a:ea typeface="Osaka" pitchFamily="-54" charset="-128"/>
                <a:cs typeface="Osaka" pitchFamily="-5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utiger 55 Roman" charset="0"/>
                <a:ea typeface="Osaka" pitchFamily="-54" charset="-128"/>
                <a:cs typeface="Osaka" pitchFamily="-5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utiger 55 Roman" charset="0"/>
              </a:defRPr>
            </a:lvl1pPr>
          </a:lstStyle>
          <a:p>
            <a:fld id="{53896F53-908C-451D-88E8-898B2466A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54" charset="-128"/>
        <a:cs typeface="Osaka" pitchFamily="-5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54" charset="-128"/>
        <a:cs typeface="Osaka" pitchFamily="-5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54" charset="-128"/>
        <a:cs typeface="Osaka" pitchFamily="-5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54" charset="-128"/>
        <a:cs typeface="Osaka" pitchFamily="-5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54" charset="-128"/>
        <a:cs typeface="Osaka" pitchFamily="-5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E4169F5-630D-4641-8184-10402894EF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6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706D9E7-1346-4388-A636-9A22AFE0B0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4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163523D-D1D1-4BCF-B450-3992D19E13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9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FFFAF56-5400-4661-BE2B-FA4983E0CB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FD03849-5E61-4C16-A34C-017098F8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1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4EF08E2-F02D-424C-BDCE-C0BBE724D5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5AA9A1B-146D-4CD3-99AD-17DF3A9633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4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456B94A-4FC6-4D61-9312-1A365DA305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7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5BBF35A-058A-45BA-B74F-B4DCBFEF0D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6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24B1D1C-5650-47FA-A576-237261608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8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CF5A38C-238D-4B2B-8616-9B55A87AD4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7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27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884" y="456954"/>
            <a:ext cx="7772400" cy="666750"/>
          </a:xfrm>
        </p:spPr>
        <p:txBody>
          <a:bodyPr/>
          <a:lstStyle/>
          <a:p>
            <a:pPr algn="l"/>
            <a:r>
              <a:rPr lang="en-GB" sz="2400" b="1" dirty="0" smtClean="0">
                <a:solidFill>
                  <a:schemeClr val="accent2"/>
                </a:solidFill>
              </a:rPr>
              <a:t>The Rotherham NHS Foundation Trust</a:t>
            </a:r>
            <a:br>
              <a:rPr lang="en-GB" sz="2400" b="1" dirty="0" smtClean="0">
                <a:solidFill>
                  <a:schemeClr val="accent2"/>
                </a:solidFill>
              </a:rPr>
            </a:br>
            <a:r>
              <a:rPr lang="en-GB" sz="2400" dirty="0" smtClean="0">
                <a:solidFill>
                  <a:schemeClr val="accent2"/>
                </a:solidFill>
              </a:rPr>
              <a:t>Tobacco Treatment Services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696071"/>
            <a:ext cx="1140875" cy="394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419" b="30692"/>
          <a:stretch/>
        </p:blipFill>
        <p:spPr>
          <a:xfrm>
            <a:off x="6172200" y="4696071"/>
            <a:ext cx="1353192" cy="39468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 rot="21398916">
            <a:off x="1170611" y="1641425"/>
            <a:ext cx="3893824" cy="1563111"/>
          </a:xfrm>
          <a:prstGeom prst="roundRect">
            <a:avLst>
              <a:gd name="adj" fmla="val 12786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-54" charset="-128"/>
              <a:cs typeface="Osaka" pitchFamily="-5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10783" r="3944" b="27550"/>
          <a:stretch/>
        </p:blipFill>
        <p:spPr>
          <a:xfrm rot="286110">
            <a:off x="1232791" y="1570886"/>
            <a:ext cx="3769464" cy="166064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 rot="21205652">
            <a:off x="6167772" y="1333758"/>
            <a:ext cx="1888303" cy="2306491"/>
          </a:xfrm>
          <a:prstGeom prst="roundRect">
            <a:avLst>
              <a:gd name="adj" fmla="val 12786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-54" charset="-128"/>
              <a:cs typeface="Osaka" pitchFamily="-5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12128"/>
          <a:stretch/>
        </p:blipFill>
        <p:spPr>
          <a:xfrm rot="280506">
            <a:off x="6229993" y="1357197"/>
            <a:ext cx="1767917" cy="220766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0884" y="3633237"/>
            <a:ext cx="4195916" cy="990600"/>
          </a:xfrm>
        </p:spPr>
        <p:txBody>
          <a:bodyPr/>
          <a:lstStyle/>
          <a:p>
            <a:pPr marL="0" indent="0">
              <a:buNone/>
            </a:pPr>
            <a:r>
              <a:rPr lang="en-GB" sz="1600" b="1" i="1" dirty="0" smtClean="0">
                <a:solidFill>
                  <a:schemeClr val="accent2"/>
                </a:solidFill>
              </a:rPr>
              <a:t>Mike Smith</a:t>
            </a:r>
          </a:p>
          <a:p>
            <a:pPr marL="0" indent="0">
              <a:buNone/>
            </a:pPr>
            <a:r>
              <a:rPr lang="en-GB" sz="1600" b="1" i="1" dirty="0" smtClean="0">
                <a:solidFill>
                  <a:schemeClr val="accent2"/>
                </a:solidFill>
              </a:rPr>
              <a:t>Healthy Hospitals Programme Manager</a:t>
            </a:r>
          </a:p>
          <a:p>
            <a:pPr marL="0" indent="0">
              <a:buNone/>
            </a:pPr>
            <a:r>
              <a:rPr lang="en-GB" sz="1600" b="1" i="1" dirty="0" smtClean="0">
                <a:solidFill>
                  <a:schemeClr val="accent2"/>
                </a:solidFill>
              </a:rPr>
              <a:t>michaelsmith4@nhs.net</a:t>
            </a:r>
            <a:endParaRPr lang="en-GB" sz="1600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 bwMode="auto">
          <a:xfrm>
            <a:off x="685800" y="1657350"/>
            <a:ext cx="2667000" cy="990600"/>
          </a:xfrm>
          <a:prstGeom prst="wedgeRoundRectCallout">
            <a:avLst>
              <a:gd name="adj1" fmla="val -17515"/>
              <a:gd name="adj2" fmla="val 81765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accent2"/>
                </a:solidFill>
                <a:ea typeface="Osaka" pitchFamily="-54" charset="-128"/>
                <a:cs typeface="Osaka" pitchFamily="-54" charset="-128"/>
              </a:rPr>
              <a:t>“It massively helps us, happy to help with the trickier ones” - </a:t>
            </a:r>
            <a:r>
              <a:rPr lang="en-GB" sz="1600" i="1" dirty="0" smtClean="0">
                <a:solidFill>
                  <a:schemeClr val="accent2"/>
                </a:solidFill>
                <a:ea typeface="Osaka" pitchFamily="-54" charset="-128"/>
                <a:cs typeface="Osaka" pitchFamily="-54" charset="-128"/>
              </a:rPr>
              <a:t>Medic</a:t>
            </a:r>
            <a:endParaRPr kumimoji="0" lang="en-GB" sz="16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ea typeface="Osaka" pitchFamily="-54" charset="-128"/>
              <a:cs typeface="Osaka" pitchFamily="-54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66750"/>
          </a:xfrm>
        </p:spPr>
        <p:txBody>
          <a:bodyPr/>
          <a:lstStyle/>
          <a:p>
            <a:pPr algn="l"/>
            <a:r>
              <a:rPr lang="en-GB" sz="2400" b="1" dirty="0" smtClean="0">
                <a:solidFill>
                  <a:schemeClr val="accent2"/>
                </a:solidFill>
              </a:rPr>
              <a:t>Qualitative Feedback</a:t>
            </a:r>
            <a:br>
              <a:rPr lang="en-GB" sz="2400" b="1" dirty="0" smtClean="0">
                <a:solidFill>
                  <a:schemeClr val="accent2"/>
                </a:solidFill>
              </a:rPr>
            </a:br>
            <a:r>
              <a:rPr lang="en-GB" sz="2400" dirty="0" smtClean="0">
                <a:solidFill>
                  <a:schemeClr val="accent2"/>
                </a:solidFill>
              </a:rPr>
              <a:t>Staff and Patients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696071"/>
            <a:ext cx="1140875" cy="394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30419" b="30692"/>
          <a:stretch/>
        </p:blipFill>
        <p:spPr>
          <a:xfrm>
            <a:off x="6172200" y="4696071"/>
            <a:ext cx="1353192" cy="394681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 bwMode="auto">
          <a:xfrm>
            <a:off x="2120081" y="2832137"/>
            <a:ext cx="2667000" cy="990600"/>
          </a:xfrm>
          <a:prstGeom prst="wedgeRoundRectCallout">
            <a:avLst>
              <a:gd name="adj1" fmla="val -14935"/>
              <a:gd name="adj2" fmla="val 81765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accent2"/>
                </a:solidFill>
                <a:ea typeface="Osaka" pitchFamily="-54" charset="-128"/>
                <a:cs typeface="Osaka" pitchFamily="-54" charset="-128"/>
              </a:rPr>
              <a:t>“Way quicker than I got them (NRT products) last time” - </a:t>
            </a:r>
            <a:r>
              <a:rPr lang="en-GB" sz="1600" i="1" dirty="0" smtClean="0">
                <a:solidFill>
                  <a:schemeClr val="accent2"/>
                </a:solidFill>
                <a:ea typeface="Osaka" pitchFamily="-54" charset="-128"/>
                <a:cs typeface="Osaka" pitchFamily="-54" charset="-128"/>
              </a:rPr>
              <a:t>Patient</a:t>
            </a:r>
            <a:endParaRPr kumimoji="0" lang="en-GB" sz="16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ea typeface="Osaka" pitchFamily="-54" charset="-128"/>
              <a:cs typeface="Osaka" pitchFamily="-54" charset="-128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495800" y="1657350"/>
            <a:ext cx="2667000" cy="990600"/>
          </a:xfrm>
          <a:prstGeom prst="wedgeRoundRectCallout">
            <a:avLst>
              <a:gd name="adj1" fmla="val -14197"/>
              <a:gd name="adj2" fmla="val 84742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accent2"/>
                </a:solidFill>
                <a:ea typeface="Osaka" pitchFamily="-54" charset="-128"/>
                <a:cs typeface="Osaka" pitchFamily="-54" charset="-128"/>
              </a:rPr>
              <a:t>“A much easier process for all of us and clearly helps patients” - </a:t>
            </a:r>
            <a:r>
              <a:rPr lang="en-GB" sz="1600" i="1" dirty="0" smtClean="0">
                <a:solidFill>
                  <a:schemeClr val="accent2"/>
                </a:solidFill>
                <a:ea typeface="Osaka" pitchFamily="-54" charset="-128"/>
                <a:cs typeface="Osaka" pitchFamily="-54" charset="-128"/>
              </a:rPr>
              <a:t>Nurse</a:t>
            </a:r>
            <a:endParaRPr kumimoji="0" lang="en-GB" sz="16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ea typeface="Osaka" pitchFamily="-54" charset="-128"/>
              <a:cs typeface="Osaka" pitchFamily="-54" charset="-128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853881" y="2825763"/>
            <a:ext cx="2667000" cy="990600"/>
          </a:xfrm>
          <a:prstGeom prst="wedgeRoundRectCallout">
            <a:avLst>
              <a:gd name="adj1" fmla="val -13829"/>
              <a:gd name="adj2" fmla="val 84742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accent2"/>
                </a:solidFill>
                <a:ea typeface="Osaka" pitchFamily="-54" charset="-128"/>
                <a:cs typeface="Osaka" pitchFamily="-54" charset="-128"/>
              </a:rPr>
              <a:t>“I can add real value by using this, much prefer it this way” - </a:t>
            </a:r>
            <a:r>
              <a:rPr lang="en-GB" sz="1600" i="1" dirty="0" smtClean="0">
                <a:solidFill>
                  <a:schemeClr val="accent2"/>
                </a:solidFill>
                <a:ea typeface="Osaka" pitchFamily="-54" charset="-128"/>
                <a:cs typeface="Osaka" pitchFamily="-54" charset="-128"/>
              </a:rPr>
              <a:t>Advisor</a:t>
            </a:r>
            <a:endParaRPr kumimoji="0" lang="en-GB" sz="16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ea typeface="Osaka" pitchFamily="-54" charset="-128"/>
              <a:cs typeface="Osaka" pitchFamily="-5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14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884" y="456954"/>
            <a:ext cx="7772400" cy="666750"/>
          </a:xfrm>
        </p:spPr>
        <p:txBody>
          <a:bodyPr/>
          <a:lstStyle/>
          <a:p>
            <a:pPr algn="l"/>
            <a:r>
              <a:rPr lang="en-GB" sz="2400" b="1" dirty="0" smtClean="0">
                <a:solidFill>
                  <a:schemeClr val="accent2"/>
                </a:solidFill>
              </a:rPr>
              <a:t>The Rotherham NHS Foundation Trust</a:t>
            </a:r>
            <a:br>
              <a:rPr lang="en-GB" sz="2400" b="1" dirty="0" smtClean="0">
                <a:solidFill>
                  <a:schemeClr val="accent2"/>
                </a:solidFill>
              </a:rPr>
            </a:br>
            <a:r>
              <a:rPr lang="en-GB" sz="2400" dirty="0" smtClean="0">
                <a:solidFill>
                  <a:schemeClr val="accent2"/>
                </a:solidFill>
              </a:rPr>
              <a:t>Next Steps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76350"/>
            <a:ext cx="7767484" cy="2933700"/>
          </a:xfrm>
        </p:spPr>
        <p:txBody>
          <a:bodyPr/>
          <a:lstStyle/>
          <a:p>
            <a:pPr marL="0" indent="0">
              <a:buNone/>
            </a:pPr>
            <a:endParaRPr lang="en-GB" sz="1600" b="1" u="sng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b="1" u="sng" dirty="0" smtClean="0">
                <a:solidFill>
                  <a:schemeClr val="accent2"/>
                </a:solidFill>
              </a:rPr>
              <a:t>Advisor Role Review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chemeClr val="accent2"/>
                </a:solidFill>
              </a:rPr>
              <a:t>Updated Advisor job description, desktop review +/- job matching panel</a:t>
            </a:r>
          </a:p>
          <a:p>
            <a:pPr marL="0" indent="0">
              <a:buNone/>
            </a:pPr>
            <a:endParaRPr lang="en-GB" sz="16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b="1" u="sng" dirty="0" smtClean="0">
                <a:solidFill>
                  <a:schemeClr val="accent2"/>
                </a:solidFill>
              </a:rPr>
              <a:t>Increase LAP Users</a:t>
            </a:r>
            <a:endParaRPr lang="en-GB" sz="1600" b="1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chemeClr val="accent2"/>
                </a:solidFill>
              </a:rPr>
              <a:t>Targeted LAP promotion and training to nurses </a:t>
            </a:r>
            <a:r>
              <a:rPr lang="en-GB" sz="1600" dirty="0">
                <a:solidFill>
                  <a:schemeClr val="accent2"/>
                </a:solidFill>
              </a:rPr>
              <a:t>i</a:t>
            </a:r>
            <a:r>
              <a:rPr lang="en-GB" sz="1600" dirty="0" smtClean="0">
                <a:solidFill>
                  <a:schemeClr val="accent2"/>
                </a:solidFill>
              </a:rPr>
              <a:t>n A&amp;E and Admission Units</a:t>
            </a:r>
            <a:endParaRPr lang="en-GB" sz="1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b="1" u="sng" dirty="0" smtClean="0">
                <a:solidFill>
                  <a:schemeClr val="accent2"/>
                </a:solidFill>
              </a:rPr>
              <a:t>Enhance Data Insights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chemeClr val="accent2"/>
                </a:solidFill>
              </a:rPr>
              <a:t>To inform targeted training and support by area and pathway</a:t>
            </a:r>
          </a:p>
          <a:p>
            <a:pPr marL="0" indent="0">
              <a:buNone/>
            </a:pPr>
            <a:endParaRPr lang="en-GB" sz="16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696071"/>
            <a:ext cx="1140875" cy="394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419" b="30692"/>
          <a:stretch/>
        </p:blipFill>
        <p:spPr>
          <a:xfrm>
            <a:off x="6172200" y="4696071"/>
            <a:ext cx="1353192" cy="3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884" y="456954"/>
            <a:ext cx="7772400" cy="666750"/>
          </a:xfrm>
        </p:spPr>
        <p:txBody>
          <a:bodyPr/>
          <a:lstStyle/>
          <a:p>
            <a:pPr algn="l"/>
            <a:r>
              <a:rPr lang="en-GB" sz="2400" b="1" dirty="0" smtClean="0">
                <a:solidFill>
                  <a:schemeClr val="accent2"/>
                </a:solidFill>
              </a:rPr>
              <a:t>The Rotherham NHS Foundation Trust</a:t>
            </a:r>
            <a:br>
              <a:rPr lang="en-GB" sz="2400" b="1" dirty="0" smtClean="0">
                <a:solidFill>
                  <a:schemeClr val="accent2"/>
                </a:solidFill>
              </a:rPr>
            </a:br>
            <a:r>
              <a:rPr lang="en-GB" sz="2400" dirty="0" smtClean="0">
                <a:solidFill>
                  <a:schemeClr val="accent2"/>
                </a:solidFill>
              </a:rPr>
              <a:t>Tobacco Treatment Services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76350"/>
            <a:ext cx="8229600" cy="3200400"/>
          </a:xfrm>
        </p:spPr>
        <p:txBody>
          <a:bodyPr/>
          <a:lstStyle/>
          <a:p>
            <a:pPr marL="0" indent="0">
              <a:buNone/>
            </a:pPr>
            <a:endParaRPr lang="en-GB" sz="1600" b="1" u="sng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b="1" u="sng" dirty="0" smtClean="0">
                <a:solidFill>
                  <a:schemeClr val="accent2"/>
                </a:solidFill>
              </a:rPr>
              <a:t>Impact Statement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chemeClr val="accent2"/>
                </a:solidFill>
              </a:rPr>
              <a:t>We will provide enhanced Tobacco </a:t>
            </a:r>
            <a:r>
              <a:rPr lang="en-GB" sz="1600" dirty="0">
                <a:solidFill>
                  <a:schemeClr val="accent2"/>
                </a:solidFill>
              </a:rPr>
              <a:t>Treatment </a:t>
            </a:r>
            <a:r>
              <a:rPr lang="en-GB" sz="1600" dirty="0" smtClean="0">
                <a:solidFill>
                  <a:schemeClr val="accent2"/>
                </a:solidFill>
              </a:rPr>
              <a:t>Services to </a:t>
            </a:r>
            <a:r>
              <a:rPr lang="en-GB" sz="1600" dirty="0">
                <a:solidFill>
                  <a:schemeClr val="accent2"/>
                </a:solidFill>
              </a:rPr>
              <a:t>aid the reduction of local smoking prevalence and associated health care </a:t>
            </a:r>
            <a:r>
              <a:rPr lang="en-GB" sz="1600" dirty="0" smtClean="0">
                <a:solidFill>
                  <a:schemeClr val="accent2"/>
                </a:solidFill>
              </a:rPr>
              <a:t>burden</a:t>
            </a:r>
          </a:p>
          <a:p>
            <a:pPr marL="0" indent="0">
              <a:buNone/>
            </a:pPr>
            <a:endParaRPr lang="en-GB" sz="1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b="1" u="sng" dirty="0" smtClean="0">
                <a:solidFill>
                  <a:schemeClr val="accent2"/>
                </a:solidFill>
              </a:rPr>
              <a:t>ICB Target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chemeClr val="accent2"/>
                </a:solidFill>
              </a:rPr>
              <a:t>45% of all </a:t>
            </a:r>
            <a:r>
              <a:rPr lang="en-GB" sz="1600" dirty="0">
                <a:solidFill>
                  <a:schemeClr val="accent2"/>
                </a:solidFill>
              </a:rPr>
              <a:t>smokers with LOS&gt;1 are prescribed NRT within 24 hours of admission</a:t>
            </a:r>
          </a:p>
          <a:p>
            <a:pPr marL="0" indent="0">
              <a:buNone/>
            </a:pPr>
            <a:endParaRPr lang="en-GB" sz="1600" b="1" u="sng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b="1" u="sng" dirty="0" smtClean="0">
                <a:solidFill>
                  <a:schemeClr val="accent2"/>
                </a:solidFill>
              </a:rPr>
              <a:t>Jan 2023 Position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chemeClr val="accent2"/>
                </a:solidFill>
              </a:rPr>
              <a:t>11% of all smokers with LOS&gt;1 prescribed </a:t>
            </a:r>
            <a:r>
              <a:rPr lang="en-GB" sz="1600" dirty="0">
                <a:solidFill>
                  <a:schemeClr val="accent2"/>
                </a:solidFill>
              </a:rPr>
              <a:t>NRT within 24 hours of </a:t>
            </a:r>
            <a:r>
              <a:rPr lang="en-GB" sz="1600" dirty="0" smtClean="0">
                <a:solidFill>
                  <a:schemeClr val="accent2"/>
                </a:solidFill>
              </a:rPr>
              <a:t>admission</a:t>
            </a:r>
          </a:p>
          <a:p>
            <a:pPr marL="0" indent="0">
              <a:buNone/>
            </a:pPr>
            <a:endParaRPr lang="en-GB" sz="16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696071"/>
            <a:ext cx="1140875" cy="394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419" b="30692"/>
          <a:stretch/>
        </p:blipFill>
        <p:spPr>
          <a:xfrm>
            <a:off x="6172200" y="4696071"/>
            <a:ext cx="1353192" cy="3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66750"/>
          </a:xfrm>
        </p:spPr>
        <p:txBody>
          <a:bodyPr/>
          <a:lstStyle/>
          <a:p>
            <a:pPr algn="l"/>
            <a:r>
              <a:rPr lang="en-GB" sz="2400" b="1" dirty="0" smtClean="0">
                <a:solidFill>
                  <a:schemeClr val="accent2"/>
                </a:solidFill>
              </a:rPr>
              <a:t>Process Mapping </a:t>
            </a:r>
            <a:br>
              <a:rPr lang="en-GB" sz="2400" b="1" dirty="0" smtClean="0">
                <a:solidFill>
                  <a:schemeClr val="accent2"/>
                </a:solidFill>
              </a:rPr>
            </a:br>
            <a:r>
              <a:rPr lang="en-GB" sz="2400" dirty="0" smtClean="0">
                <a:solidFill>
                  <a:schemeClr val="accent2"/>
                </a:solidFill>
              </a:rPr>
              <a:t>Current </a:t>
            </a:r>
            <a:r>
              <a:rPr lang="en-GB" sz="2400" dirty="0">
                <a:solidFill>
                  <a:schemeClr val="accent2"/>
                </a:solidFill>
              </a:rPr>
              <a:t>S</a:t>
            </a:r>
            <a:r>
              <a:rPr lang="en-GB" sz="2400" dirty="0" smtClean="0">
                <a:solidFill>
                  <a:schemeClr val="accent2"/>
                </a:solidFill>
              </a:rPr>
              <a:t>tate 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696071"/>
            <a:ext cx="1140875" cy="394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419" b="30692"/>
          <a:stretch/>
        </p:blipFill>
        <p:spPr>
          <a:xfrm>
            <a:off x="6172200" y="4696071"/>
            <a:ext cx="1353192" cy="394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6355"/>
          <a:stretch/>
        </p:blipFill>
        <p:spPr>
          <a:xfrm>
            <a:off x="356370" y="1199854"/>
            <a:ext cx="8431260" cy="327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66750"/>
          </a:xfrm>
        </p:spPr>
        <p:txBody>
          <a:bodyPr/>
          <a:lstStyle/>
          <a:p>
            <a:pPr algn="l"/>
            <a:r>
              <a:rPr lang="en-GB" sz="2400" b="1" dirty="0" smtClean="0">
                <a:solidFill>
                  <a:schemeClr val="accent2"/>
                </a:solidFill>
              </a:rPr>
              <a:t>Driver Diagram </a:t>
            </a:r>
            <a:br>
              <a:rPr lang="en-GB" sz="2400" b="1" dirty="0" smtClean="0">
                <a:solidFill>
                  <a:schemeClr val="accent2"/>
                </a:solidFill>
              </a:rPr>
            </a:br>
            <a:r>
              <a:rPr lang="en-GB" sz="2400" dirty="0" smtClean="0">
                <a:solidFill>
                  <a:schemeClr val="accent2"/>
                </a:solidFill>
              </a:rPr>
              <a:t>NRT Prescribing 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696071"/>
            <a:ext cx="1140875" cy="394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419" b="30692"/>
          <a:stretch/>
        </p:blipFill>
        <p:spPr>
          <a:xfrm>
            <a:off x="6172200" y="4696071"/>
            <a:ext cx="1353192" cy="394681"/>
          </a:xfrm>
          <a:prstGeom prst="rect">
            <a:avLst/>
          </a:prstGeom>
        </p:spPr>
      </p:pic>
      <p:sp>
        <p:nvSpPr>
          <p:cNvPr id="6" name="AutoShape 2" descr="Diagram&#10;&#10;Description automatically generated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blob:https://whimsical.com/132131ce-4dd4-44a4-91a3-dae52ffed4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704" t="6145" r="3704" b="9653"/>
          <a:stretch/>
        </p:blipFill>
        <p:spPr>
          <a:xfrm>
            <a:off x="1374321" y="895350"/>
            <a:ext cx="639535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66750"/>
          </a:xfrm>
        </p:spPr>
        <p:txBody>
          <a:bodyPr/>
          <a:lstStyle/>
          <a:p>
            <a:pPr algn="l"/>
            <a:r>
              <a:rPr lang="en-GB" sz="2400" b="1" dirty="0" smtClean="0">
                <a:solidFill>
                  <a:schemeClr val="accent2"/>
                </a:solidFill>
              </a:rPr>
              <a:t>Nicotine Replacement Therapy</a:t>
            </a:r>
            <a:br>
              <a:rPr lang="en-GB" sz="2400" b="1" dirty="0" smtClean="0">
                <a:solidFill>
                  <a:schemeClr val="accent2"/>
                </a:solidFill>
              </a:rPr>
            </a:br>
            <a:r>
              <a:rPr lang="en-GB" sz="2400" dirty="0" smtClean="0">
                <a:solidFill>
                  <a:schemeClr val="accent2"/>
                </a:solidFill>
              </a:rPr>
              <a:t>Locally Agreed Protocol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696071"/>
            <a:ext cx="1140875" cy="394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419" b="30692"/>
          <a:stretch/>
        </p:blipFill>
        <p:spPr>
          <a:xfrm>
            <a:off x="6172200" y="4696071"/>
            <a:ext cx="1353192" cy="39468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87076021"/>
              </p:ext>
            </p:extLst>
          </p:nvPr>
        </p:nvGraphicFramePr>
        <p:xfrm>
          <a:off x="685800" y="1512155"/>
          <a:ext cx="7696200" cy="279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7078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66750"/>
          </a:xfrm>
        </p:spPr>
        <p:txBody>
          <a:bodyPr/>
          <a:lstStyle/>
          <a:p>
            <a:pPr algn="l"/>
            <a:r>
              <a:rPr lang="en-GB" sz="2400" b="1" dirty="0" smtClean="0">
                <a:solidFill>
                  <a:schemeClr val="accent2"/>
                </a:solidFill>
              </a:rPr>
              <a:t>Process Mapping</a:t>
            </a:r>
            <a:br>
              <a:rPr lang="en-GB" sz="2400" b="1" dirty="0" smtClean="0">
                <a:solidFill>
                  <a:schemeClr val="accent2"/>
                </a:solidFill>
              </a:rPr>
            </a:br>
            <a:r>
              <a:rPr lang="en-GB" sz="2400" dirty="0" smtClean="0">
                <a:solidFill>
                  <a:schemeClr val="accent2"/>
                </a:solidFill>
              </a:rPr>
              <a:t>Future </a:t>
            </a:r>
            <a:r>
              <a:rPr lang="en-GB" sz="2400" dirty="0" smtClean="0">
                <a:solidFill>
                  <a:schemeClr val="accent2"/>
                </a:solidFill>
              </a:rPr>
              <a:t>State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https://imgr.whimsical.com/object/WEpQry1cmo8CBU7tffeb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09750"/>
            <a:ext cx="8262730" cy="17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696071"/>
            <a:ext cx="1140875" cy="394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0419" b="30692"/>
          <a:stretch/>
        </p:blipFill>
        <p:spPr>
          <a:xfrm>
            <a:off x="6172200" y="4696071"/>
            <a:ext cx="1353192" cy="3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66750"/>
          </a:xfrm>
        </p:spPr>
        <p:txBody>
          <a:bodyPr/>
          <a:lstStyle/>
          <a:p>
            <a:pPr algn="l"/>
            <a:r>
              <a:rPr lang="en-GB" sz="2400" b="1" dirty="0" smtClean="0">
                <a:solidFill>
                  <a:schemeClr val="accent2"/>
                </a:solidFill>
              </a:rPr>
              <a:t>Tobacco Treatment Pathway</a:t>
            </a:r>
            <a:br>
              <a:rPr lang="en-GB" sz="2400" b="1" dirty="0" smtClean="0">
                <a:solidFill>
                  <a:schemeClr val="accent2"/>
                </a:solidFill>
              </a:rPr>
            </a:br>
            <a:r>
              <a:rPr lang="en-GB" sz="2400" dirty="0" smtClean="0">
                <a:solidFill>
                  <a:schemeClr val="accent2"/>
                </a:solidFill>
              </a:rPr>
              <a:t>Key Milestones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696071"/>
            <a:ext cx="1140875" cy="394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419" b="30692"/>
          <a:stretch/>
        </p:blipFill>
        <p:spPr>
          <a:xfrm>
            <a:off x="6172200" y="4696071"/>
            <a:ext cx="1353192" cy="39468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01530208"/>
              </p:ext>
            </p:extLst>
          </p:nvPr>
        </p:nvGraphicFramePr>
        <p:xfrm>
          <a:off x="685800" y="1512155"/>
          <a:ext cx="7696200" cy="279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302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66750"/>
          </a:xfrm>
        </p:spPr>
        <p:txBody>
          <a:bodyPr/>
          <a:lstStyle/>
          <a:p>
            <a:pPr algn="l"/>
            <a:r>
              <a:rPr lang="en-GB" sz="2400" b="1" dirty="0" smtClean="0">
                <a:solidFill>
                  <a:schemeClr val="accent2"/>
                </a:solidFill>
              </a:rPr>
              <a:t>Quantitative Outcomes</a:t>
            </a:r>
            <a:br>
              <a:rPr lang="en-GB" sz="2400" b="1" dirty="0" smtClean="0">
                <a:solidFill>
                  <a:schemeClr val="accent2"/>
                </a:solidFill>
              </a:rPr>
            </a:br>
            <a:r>
              <a:rPr lang="en-GB" sz="2400" dirty="0" smtClean="0">
                <a:solidFill>
                  <a:schemeClr val="accent2"/>
                </a:solidFill>
              </a:rPr>
              <a:t>% of all smokers with LOS&gt;1 prescribed NRT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696071"/>
            <a:ext cx="1140875" cy="394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30419" b="30692"/>
          <a:stretch/>
        </p:blipFill>
        <p:spPr>
          <a:xfrm>
            <a:off x="6172200" y="4696071"/>
            <a:ext cx="1353192" cy="394681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555218"/>
              </p:ext>
            </p:extLst>
          </p:nvPr>
        </p:nvGraphicFramePr>
        <p:xfrm>
          <a:off x="1371600" y="1309810"/>
          <a:ext cx="5715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 flipV="1">
            <a:off x="5267960" y="1843210"/>
            <a:ext cx="0" cy="1676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581400" y="1833879"/>
            <a:ext cx="0" cy="16857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872990" y="1499990"/>
            <a:ext cx="78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rgbClr val="C00000"/>
                </a:solidFill>
              </a:rPr>
              <a:t>LAP Extended</a:t>
            </a:r>
            <a:endParaRPr lang="en-GB" sz="8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8500" y="3581165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rgbClr val="C00000"/>
                </a:solidFill>
              </a:rPr>
              <a:t>Instant RF</a:t>
            </a:r>
            <a:endParaRPr lang="en-GB" sz="800" dirty="0">
              <a:solidFill>
                <a:srgbClr val="C0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5791200" y="1833878"/>
            <a:ext cx="0" cy="1676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448300" y="351961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 smtClean="0">
                <a:solidFill>
                  <a:srgbClr val="C00000"/>
                </a:solidFill>
              </a:rPr>
              <a:t>Comms</a:t>
            </a:r>
            <a:r>
              <a:rPr lang="en-GB" sz="800" dirty="0" smtClean="0">
                <a:solidFill>
                  <a:srgbClr val="C00000"/>
                </a:solidFill>
              </a:rPr>
              <a:t> Campaign</a:t>
            </a:r>
            <a:endParaRPr lang="en-GB" sz="800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4114800" y="1833878"/>
            <a:ext cx="0" cy="1676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740151" y="1495324"/>
            <a:ext cx="78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rgbClr val="C00000"/>
                </a:solidFill>
              </a:rPr>
              <a:t>LAP </a:t>
            </a:r>
          </a:p>
          <a:p>
            <a:pPr algn="ctr"/>
            <a:r>
              <a:rPr lang="en-GB" sz="800" dirty="0" smtClean="0">
                <a:solidFill>
                  <a:srgbClr val="C00000"/>
                </a:solidFill>
              </a:rPr>
              <a:t>Soft Launch</a:t>
            </a:r>
            <a:endParaRPr lang="en-GB" sz="800" dirty="0">
              <a:solidFill>
                <a:srgbClr val="C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4675987" y="1833878"/>
            <a:ext cx="0" cy="1676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333087" y="351961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rgbClr val="C00000"/>
                </a:solidFill>
              </a:rPr>
              <a:t>Ward Stock</a:t>
            </a:r>
            <a:endParaRPr lang="en-GB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924800" cy="666750"/>
          </a:xfrm>
        </p:spPr>
        <p:txBody>
          <a:bodyPr/>
          <a:lstStyle/>
          <a:p>
            <a:pPr algn="l"/>
            <a:r>
              <a:rPr lang="en-GB" sz="2400" b="1" dirty="0" smtClean="0">
                <a:solidFill>
                  <a:schemeClr val="accent2"/>
                </a:solidFill>
              </a:rPr>
              <a:t>Quantitative Outcomes</a:t>
            </a:r>
            <a:br>
              <a:rPr lang="en-GB" sz="2400" b="1" dirty="0" smtClean="0">
                <a:solidFill>
                  <a:schemeClr val="accent2"/>
                </a:solidFill>
              </a:rPr>
            </a:br>
            <a:r>
              <a:rPr lang="en-GB" sz="2400" dirty="0" smtClean="0">
                <a:solidFill>
                  <a:schemeClr val="accent2"/>
                </a:solidFill>
              </a:rPr>
              <a:t>% of all smokers by service activity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696071"/>
            <a:ext cx="1140875" cy="394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30419" b="30692"/>
          <a:stretch/>
        </p:blipFill>
        <p:spPr>
          <a:xfrm>
            <a:off x="6172200" y="4696071"/>
            <a:ext cx="1353192" cy="394681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589045"/>
              </p:ext>
            </p:extLst>
          </p:nvPr>
        </p:nvGraphicFramePr>
        <p:xfrm>
          <a:off x="1447800" y="1276350"/>
          <a:ext cx="5562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3" name="Straight Connector 22"/>
          <p:cNvCxnSpPr/>
          <p:nvPr/>
        </p:nvCxnSpPr>
        <p:spPr bwMode="auto">
          <a:xfrm flipV="1">
            <a:off x="5867400" y="1706891"/>
            <a:ext cx="0" cy="1676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472430" y="1352454"/>
            <a:ext cx="78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rgbClr val="C00000"/>
                </a:solidFill>
              </a:rPr>
              <a:t>Staffing Reduction</a:t>
            </a:r>
            <a:endParaRPr lang="en-GB" sz="800" dirty="0">
              <a:solidFill>
                <a:srgbClr val="C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3733800" y="1706891"/>
            <a:ext cx="0" cy="1676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338830" y="1414009"/>
            <a:ext cx="7899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rgbClr val="C00000"/>
                </a:solidFill>
              </a:rPr>
              <a:t>Instant RF</a:t>
            </a:r>
          </a:p>
        </p:txBody>
      </p:sp>
    </p:spTree>
    <p:extLst>
      <p:ext uri="{BB962C8B-B14F-4D97-AF65-F5344CB8AC3E}">
        <p14:creationId xmlns:p14="http://schemas.microsoft.com/office/powerpoint/2010/main" val="23791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RFT Template Corporate">
  <a:themeElements>
    <a:clrScheme name="Presentation - Corpo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- Corporate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-54" charset="-128"/>
            <a:cs typeface="Osaka" pitchFamily="-5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-54" charset="-128"/>
            <a:cs typeface="Osaka" pitchFamily="-54" charset="-128"/>
          </a:defRPr>
        </a:defPPr>
      </a:lstStyle>
    </a:lnDef>
  </a:objectDefaults>
  <a:extraClrSchemeLst>
    <a:extraClrScheme>
      <a:clrScheme name="Presentation - Corpo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rpo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rpo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rpo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rpo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rpo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7" ma:contentTypeDescription="Create a new document." ma:contentTypeScope="" ma:versionID="bf412a5901c1418756e22a0c84bf888f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bd440cbcdc8eb7c1232d37c01bdfdc26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Props1.xml><?xml version="1.0" encoding="utf-8"?>
<ds:datastoreItem xmlns:ds="http://schemas.openxmlformats.org/officeDocument/2006/customXml" ds:itemID="{785EA843-CC23-4C97-AB58-F7AEBBF77895}"/>
</file>

<file path=customXml/itemProps2.xml><?xml version="1.0" encoding="utf-8"?>
<ds:datastoreItem xmlns:ds="http://schemas.openxmlformats.org/officeDocument/2006/customXml" ds:itemID="{46EF641E-1149-432B-9867-10BBC710FA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CAA28-DB8E-40F8-94F2-75DF66FA4D79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f761f554-9535-4f48-9496-5bb4fd4620c5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16890</TotalTime>
  <Words>362</Words>
  <Application>Microsoft Office PowerPoint</Application>
  <PresentationFormat>On-screen Show (16:9)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Frutiger 55 Roman</vt:lpstr>
      <vt:lpstr>Osaka</vt:lpstr>
      <vt:lpstr>Times</vt:lpstr>
      <vt:lpstr>1_TRFT Template Corporate</vt:lpstr>
      <vt:lpstr>The Rotherham NHS Foundation Trust Tobacco Treatment Services</vt:lpstr>
      <vt:lpstr>The Rotherham NHS Foundation Trust Tobacco Treatment Services</vt:lpstr>
      <vt:lpstr>Process Mapping  Current State </vt:lpstr>
      <vt:lpstr>Driver Diagram  NRT Prescribing </vt:lpstr>
      <vt:lpstr>Nicotine Replacement Therapy Locally Agreed Protocol</vt:lpstr>
      <vt:lpstr>Process Mapping Future State</vt:lpstr>
      <vt:lpstr>Tobacco Treatment Pathway Key Milestones </vt:lpstr>
      <vt:lpstr>Quantitative Outcomes % of all smokers with LOS&gt;1 prescribed NRT</vt:lpstr>
      <vt:lpstr>Quantitative Outcomes % of all smokers by service activity</vt:lpstr>
      <vt:lpstr>Qualitative Feedback Staff and Patients</vt:lpstr>
      <vt:lpstr>The Rotherham NHS Foundation Trust Next Steps</vt:lpstr>
    </vt:vector>
  </TitlesOfParts>
  <Company>The Rotherham NHS Foundation Trust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>&amp;lt;p&amp;gt;Microsoft Powerpoint template for Rotherham Foundation Trust&amp;lt;/p&amp;gt;</dc:subject>
  <dc:creator>John Slater</dc:creator>
  <cp:keywords>Useful</cp:keywords>
  <dc:description>&amp;lt;p&amp;gt;Microsoft Powerpoint template for Rotherham Foundation Trust&amp;lt;/p&amp;gt;</dc:description>
  <cp:lastModifiedBy> </cp:lastModifiedBy>
  <cp:revision>787</cp:revision>
  <cp:lastPrinted>2019-01-22T07:49:19Z</cp:lastPrinted>
  <dcterms:created xsi:type="dcterms:W3CDTF">2019-02-11T12:11:24Z</dcterms:created>
  <dcterms:modified xsi:type="dcterms:W3CDTF">2023-09-28T12:06:46Z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ktContentLanguage">
    <vt:i4>2057</vt:i4>
  </property>
  <property fmtid="{D5CDD505-2E9C-101B-9397-08002B2CF9AE}" pid="3" name="EktQuickLink">
    <vt:lpwstr>DownloadAsset.aspx?id=4762</vt:lpwstr>
  </property>
  <property fmtid="{D5CDD505-2E9C-101B-9397-08002B2CF9AE}" pid="4" name="EktContentType">
    <vt:i4>101</vt:i4>
  </property>
  <property fmtid="{D5CDD505-2E9C-101B-9397-08002B2CF9AE}" pid="5" name="EktContentSubType">
    <vt:i4>0</vt:i4>
  </property>
  <property fmtid="{D5CDD505-2E9C-101B-9397-08002B2CF9AE}" pid="6" name="EktFolderName">
    <vt:lpwstr/>
  </property>
  <property fmtid="{D5CDD505-2E9C-101B-9397-08002B2CF9AE}" pid="7" name="EktCmsPath">
    <vt:lpwstr>&amp;lt;p&amp;gt;Microsoft Powerpoint template for Rotherham Foundation Trust&amp;lt;/p&amp;gt;</vt:lpwstr>
  </property>
  <property fmtid="{D5CDD505-2E9C-101B-9397-08002B2CF9AE}" pid="8" name="EktExpiryType">
    <vt:i4>1</vt:i4>
  </property>
  <property fmtid="{D5CDD505-2E9C-101B-9397-08002B2CF9AE}" pid="9" name="EktDateCreated">
    <vt:lpwstr>21/07/2011</vt:lpwstr>
  </property>
  <property fmtid="{D5CDD505-2E9C-101B-9397-08002B2CF9AE}" pid="10" name="EktDateModified">
    <vt:filetime>2011-12-09T00:00:00Z</vt:filetime>
  </property>
  <property fmtid="{D5CDD505-2E9C-101B-9397-08002B2CF9AE}" pid="11" name="EktTaxCategory">
    <vt:lpwstr/>
  </property>
  <property fmtid="{D5CDD505-2E9C-101B-9397-08002B2CF9AE}" pid="12" name="EktDisabledTaxCategory">
    <vt:lpwstr/>
  </property>
  <property fmtid="{D5CDD505-2E9C-101B-9397-08002B2CF9AE}" pid="13" name="EktCmsSize">
    <vt:i4>1057792</vt:i4>
  </property>
  <property fmtid="{D5CDD505-2E9C-101B-9397-08002B2CF9AE}" pid="14" name="EktSearchable">
    <vt:i4>1</vt:i4>
  </property>
  <property fmtid="{D5CDD505-2E9C-101B-9397-08002B2CF9AE}" pid="15" name="EktEDescription">
    <vt:lpwstr>Summary &amp;lt;p&amp;gt;Microsoft Powerpoint template for Rotherham Foundation Trust&amp;lt;/p&amp;gt;</vt:lpwstr>
  </property>
  <property fmtid="{D5CDD505-2E9C-101B-9397-08002B2CF9AE}" pid="16" name="ContentTypeId">
    <vt:lpwstr>0x0101004C13D26FF1395345BABA799961CC78DD</vt:lpwstr>
  </property>
</Properties>
</file>