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56" r:id="rId5"/>
    <p:sldId id="265" r:id="rId6"/>
    <p:sldId id="271" r:id="rId7"/>
    <p:sldId id="267" r:id="rId8"/>
    <p:sldId id="268" r:id="rId9"/>
    <p:sldId id="269" r:id="rId10"/>
    <p:sldId id="270" r:id="rId11"/>
    <p:sldId id="272" r:id="rId12"/>
    <p:sldId id="273" r:id="rId13"/>
    <p:sldId id="274" r:id="rId14"/>
    <p:sldId id="275" r:id="rId15"/>
    <p:sldId id="277" r:id="rId16"/>
    <p:sldId id="278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130" autoAdjust="0"/>
  </p:normalViewPr>
  <p:slideViewPr>
    <p:cSldViewPr snapToGrid="0">
      <p:cViewPr varScale="1">
        <p:scale>
          <a:sx n="51" d="100"/>
          <a:sy n="51" d="100"/>
        </p:scale>
        <p:origin x="1720" y="4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740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Waldron" userId="8335f057-b43c-4800-93a8-d297c8c1669d" providerId="ADAL" clId="{D8381CA2-E84E-41A8-BA6C-41348D774BB1}"/>
    <pc:docChg chg="custSel modSld">
      <pc:chgData name="John Waldron" userId="8335f057-b43c-4800-93a8-d297c8c1669d" providerId="ADAL" clId="{D8381CA2-E84E-41A8-BA6C-41348D774BB1}" dt="2023-08-09T09:47:20.107" v="6" actId="478"/>
      <pc:docMkLst>
        <pc:docMk/>
      </pc:docMkLst>
      <pc:sldChg chg="delSp modSp mod modNotesTx">
        <pc:chgData name="John Waldron" userId="8335f057-b43c-4800-93a8-d297c8c1669d" providerId="ADAL" clId="{D8381CA2-E84E-41A8-BA6C-41348D774BB1}" dt="2023-08-09T09:47:20.107" v="6" actId="478"/>
        <pc:sldMkLst>
          <pc:docMk/>
          <pc:sldMk cId="1751698517" sldId="274"/>
        </pc:sldMkLst>
        <pc:spChg chg="mod">
          <ac:chgData name="John Waldron" userId="8335f057-b43c-4800-93a8-d297c8c1669d" providerId="ADAL" clId="{D8381CA2-E84E-41A8-BA6C-41348D774BB1}" dt="2023-08-09T09:47:10.125" v="1" actId="5793"/>
          <ac:spMkLst>
            <pc:docMk/>
            <pc:sldMk cId="1751698517" sldId="274"/>
            <ac:spMk id="3" creationId="{D4223AEB-573A-79B0-35D6-D5C1CE32392B}"/>
          </ac:spMkLst>
        </pc:spChg>
        <pc:spChg chg="del">
          <ac:chgData name="John Waldron" userId="8335f057-b43c-4800-93a8-d297c8c1669d" providerId="ADAL" clId="{D8381CA2-E84E-41A8-BA6C-41348D774BB1}" dt="2023-08-09T09:47:18.013" v="5" actId="478"/>
          <ac:spMkLst>
            <pc:docMk/>
            <pc:sldMk cId="1751698517" sldId="274"/>
            <ac:spMk id="7" creationId="{ACB62122-46D6-7CB8-0B9B-4C58E5CA624B}"/>
          </ac:spMkLst>
        </pc:spChg>
        <pc:spChg chg="del">
          <ac:chgData name="John Waldron" userId="8335f057-b43c-4800-93a8-d297c8c1669d" providerId="ADAL" clId="{D8381CA2-E84E-41A8-BA6C-41348D774BB1}" dt="2023-08-09T09:47:20.107" v="6" actId="478"/>
          <ac:spMkLst>
            <pc:docMk/>
            <pc:sldMk cId="1751698517" sldId="274"/>
            <ac:spMk id="8" creationId="{9E2F77C5-E932-9356-3AD1-CF664731E39F}"/>
          </ac:spMkLst>
        </pc:spChg>
        <pc:spChg chg="del">
          <ac:chgData name="John Waldron" userId="8335f057-b43c-4800-93a8-d297c8c1669d" providerId="ADAL" clId="{D8381CA2-E84E-41A8-BA6C-41348D774BB1}" dt="2023-08-09T09:47:17.370" v="4" actId="478"/>
          <ac:spMkLst>
            <pc:docMk/>
            <pc:sldMk cId="1751698517" sldId="274"/>
            <ac:spMk id="9" creationId="{F6F2463A-E3AA-8D07-4DA2-A84892E4D744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actionsh.sharepoint.com/Masters/Masters/Masters/Report%20masters/General%20policy/NHSE/Training%20needs%20survey/Survey%20Results_3001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actionsh.sharepoint.com/Masters/Masters/Masters/Report%20masters/General%20policy/NHSE/Training%20needs%20survey/Survey%20Results_3001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actionsh.sharepoint.com/Masters/Masters/Masters/Report%20masters/General%20policy/NHSE/Training%20needs%20survey/Survey%20Results_3001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actionsh.sharepoint.com/Masters/Masters/Masters/Report%20masters/General%20policy/NHSE/Training%20needs%20survey/Survey%20Results_30012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actionsh.sharepoint.com/Masters/Masters/Masters/Report%20masters/General%20policy/NHSE/Training%20needs%20survey/Survey%20Results_30012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/>
              <a:t>What describes best your internal training capacity in tobacco treatment that you have in your trust or region?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'Q14'!$K$16</c:f>
              <c:strCache>
                <c:ptCount val="1"/>
                <c:pt idx="0">
                  <c:v>None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'Q14'!$L$14:$O$14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'Q14'!$L$16:$O$16</c:f>
              <c:numCache>
                <c:formatCode>0%</c:formatCode>
                <c:ptCount val="4"/>
                <c:pt idx="0">
                  <c:v>0.13114754098360656</c:v>
                </c:pt>
                <c:pt idx="1">
                  <c:v>8.3333333333333329E-2</c:v>
                </c:pt>
                <c:pt idx="2">
                  <c:v>7.6923076923076927E-2</c:v>
                </c:pt>
                <c:pt idx="3">
                  <c:v>9.0909090909090912E-2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A6-4696-B55C-68DB8E0B7679}"/>
            </c:ext>
          </c:extLst>
        </c:ser>
        <c:ser>
          <c:idx val="3"/>
          <c:order val="1"/>
          <c:tx>
            <c:strRef>
              <c:f>'Q14'!$K$18</c:f>
              <c:strCache>
                <c:ptCount val="1"/>
                <c:pt idx="0">
                  <c:v>Very little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'Q14'!$L$18:$O$18</c:f>
              <c:numCache>
                <c:formatCode>0%</c:formatCode>
                <c:ptCount val="4"/>
                <c:pt idx="0">
                  <c:v>0.31147540983606559</c:v>
                </c:pt>
                <c:pt idx="1">
                  <c:v>0.29166666666666669</c:v>
                </c:pt>
                <c:pt idx="2">
                  <c:v>0.26923076923076922</c:v>
                </c:pt>
                <c:pt idx="3">
                  <c:v>0.31818181818181818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A6-4696-B55C-68DB8E0B7679}"/>
            </c:ext>
          </c:extLst>
        </c:ser>
        <c:ser>
          <c:idx val="2"/>
          <c:order val="2"/>
          <c:tx>
            <c:strRef>
              <c:f>'Q14'!$K$17</c:f>
              <c:strCache>
                <c:ptCount val="1"/>
                <c:pt idx="0">
                  <c:v>Some training capacity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'Q14'!$L$14:$O$14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'Q14'!$L$17:$O$17</c:f>
              <c:numCache>
                <c:formatCode>0%</c:formatCode>
                <c:ptCount val="4"/>
                <c:pt idx="0">
                  <c:v>0.34426229508196721</c:v>
                </c:pt>
                <c:pt idx="1">
                  <c:v>0.54166666666666663</c:v>
                </c:pt>
                <c:pt idx="2">
                  <c:v>0.30769230769230771</c:v>
                </c:pt>
                <c:pt idx="3">
                  <c:v>0.39090909090909093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A6-4696-B55C-68DB8E0B7679}"/>
            </c:ext>
          </c:extLst>
        </c:ser>
        <c:ser>
          <c:idx val="0"/>
          <c:order val="3"/>
          <c:tx>
            <c:strRef>
              <c:f>'Q14'!$K$15</c:f>
              <c:strCache>
                <c:ptCount val="1"/>
                <c:pt idx="0">
                  <c:v>In-house trainer with expertise in tobacco treatment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'Q14'!$L$14:$O$14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'Q14'!$L$15:$O$15</c:f>
              <c:numCache>
                <c:formatCode>0%</c:formatCode>
                <c:ptCount val="4"/>
                <c:pt idx="0">
                  <c:v>0.21311475409836064</c:v>
                </c:pt>
                <c:pt idx="1">
                  <c:v>8.3333333333333329E-2</c:v>
                </c:pt>
                <c:pt idx="2">
                  <c:v>0.34615384615384615</c:v>
                </c:pt>
                <c:pt idx="3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FA6-4696-B55C-68DB8E0B767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40466000"/>
        <c:axId val="640466328"/>
      </c:barChart>
      <c:catAx>
        <c:axId val="64046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0466328"/>
        <c:crosses val="autoZero"/>
        <c:auto val="1"/>
        <c:lblAlgn val="ctr"/>
        <c:lblOffset val="100"/>
        <c:noMultiLvlLbl val="0"/>
      </c:catAx>
      <c:valAx>
        <c:axId val="640466328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0466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/>
              <a:t> Our tobacco treatment team has adequate capacity/expertise to provide supervision, mentorship, and guidance for staff in the tobacco treatment advisor role.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3"/>
          <c:order val="0"/>
          <c:tx>
            <c:strRef>
              <c:f>'Q21'!$K$18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'Q21'!$L$14:$O$14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'Q21'!$L$18:$O$18</c:f>
              <c:numCache>
                <c:formatCode>0%</c:formatCode>
                <c:ptCount val="4"/>
                <c:pt idx="0">
                  <c:v>0.15254237288135594</c:v>
                </c:pt>
                <c:pt idx="1">
                  <c:v>6.5217391304347824E-2</c:v>
                </c:pt>
                <c:pt idx="2">
                  <c:v>6.9444444444444448E-2</c:v>
                </c:pt>
                <c:pt idx="3">
                  <c:v>0.14150943396226415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5F-400C-ADAF-702F71BDA0EC}"/>
            </c:ext>
          </c:extLst>
        </c:ser>
        <c:ser>
          <c:idx val="0"/>
          <c:order val="1"/>
          <c:tx>
            <c:strRef>
              <c:f>'Q21'!$K$15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'Q21'!$L$14:$O$14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'Q21'!$L$15:$O$15</c:f>
              <c:numCache>
                <c:formatCode>0%</c:formatCode>
                <c:ptCount val="4"/>
                <c:pt idx="0">
                  <c:v>0.44067796610169491</c:v>
                </c:pt>
                <c:pt idx="1">
                  <c:v>0.41304347826086957</c:v>
                </c:pt>
                <c:pt idx="2">
                  <c:v>0.61111111111111116</c:v>
                </c:pt>
                <c:pt idx="3">
                  <c:v>0.41509433962264153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5F-400C-ADAF-702F71BDA0EC}"/>
            </c:ext>
          </c:extLst>
        </c:ser>
        <c:ser>
          <c:idx val="2"/>
          <c:order val="2"/>
          <c:tx>
            <c:strRef>
              <c:f>'Q21'!$K$17</c:f>
              <c:strCache>
                <c:ptCount val="1"/>
                <c:pt idx="0">
                  <c:v>Neither agree nor disagree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'Q21'!$L$14:$O$14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'Q21'!$L$17:$O$17</c:f>
              <c:numCache>
                <c:formatCode>0%</c:formatCode>
                <c:ptCount val="4"/>
                <c:pt idx="0">
                  <c:v>0.22033898305084745</c:v>
                </c:pt>
                <c:pt idx="1">
                  <c:v>0.28260869565217389</c:v>
                </c:pt>
                <c:pt idx="2">
                  <c:v>5.5555555555555552E-2</c:v>
                </c:pt>
                <c:pt idx="3">
                  <c:v>0.21698113207547171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5F-400C-ADAF-702F71BDA0EC}"/>
            </c:ext>
          </c:extLst>
        </c:ser>
        <c:ser>
          <c:idx val="1"/>
          <c:order val="3"/>
          <c:tx>
            <c:strRef>
              <c:f>'Q21'!$K$16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'Q21'!$L$14:$O$14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'Q21'!$L$16:$O$16</c:f>
              <c:numCache>
                <c:formatCode>0%</c:formatCode>
                <c:ptCount val="4"/>
                <c:pt idx="0">
                  <c:v>0.11864406779661017</c:v>
                </c:pt>
                <c:pt idx="1">
                  <c:v>0.19565217391304349</c:v>
                </c:pt>
                <c:pt idx="2">
                  <c:v>0.2638888888888889</c:v>
                </c:pt>
                <c:pt idx="3">
                  <c:v>0.17924528301886791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5F-400C-ADAF-702F71BDA0EC}"/>
            </c:ext>
          </c:extLst>
        </c:ser>
        <c:ser>
          <c:idx val="4"/>
          <c:order val="4"/>
          <c:tx>
            <c:strRef>
              <c:f>'Q21'!$K$19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95F-400C-ADAF-702F71BDA0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'Q21'!$L$14:$O$14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'Q21'!$L$19:$O$19</c:f>
              <c:numCache>
                <c:formatCode>0%</c:formatCode>
                <c:ptCount val="4"/>
                <c:pt idx="0">
                  <c:v>6.7796610169491525E-2</c:v>
                </c:pt>
                <c:pt idx="1">
                  <c:v>4.3478260869565216E-2</c:v>
                </c:pt>
                <c:pt idx="2">
                  <c:v>0</c:v>
                </c:pt>
                <c:pt idx="3">
                  <c:v>4.716981132075472E-2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95F-400C-ADAF-702F71BDA0E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40466000"/>
        <c:axId val="640466328"/>
      </c:barChart>
      <c:catAx>
        <c:axId val="640466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0466328"/>
        <c:crosses val="autoZero"/>
        <c:auto val="1"/>
        <c:lblAlgn val="ctr"/>
        <c:lblOffset val="100"/>
        <c:noMultiLvlLbl val="0"/>
      </c:catAx>
      <c:valAx>
        <c:axId val="640466328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0466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/>
              <a:t>Our team has adequate capacity/expertise to provide supervision, mentorship, and guidance for staff who will be prescribing nicotine replacement therapy.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3"/>
          <c:order val="0"/>
          <c:tx>
            <c:strRef>
              <c:f>'Q22'!$K$18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'Q22'!$L$14:$O$14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'Q22'!$L$18:$O$18</c:f>
              <c:numCache>
                <c:formatCode>0%</c:formatCode>
                <c:ptCount val="4"/>
                <c:pt idx="0">
                  <c:v>0.22033898305084745</c:v>
                </c:pt>
                <c:pt idx="1">
                  <c:v>0.10869565217391304</c:v>
                </c:pt>
                <c:pt idx="2">
                  <c:v>0.25</c:v>
                </c:pt>
                <c:pt idx="3">
                  <c:v>0.17924528301886791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BF-4C58-B01D-5A388CF273FD}"/>
            </c:ext>
          </c:extLst>
        </c:ser>
        <c:ser>
          <c:idx val="0"/>
          <c:order val="1"/>
          <c:tx>
            <c:strRef>
              <c:f>'Q22'!$K$15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'Q22'!$L$14:$O$14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'Q22'!$L$15:$O$15</c:f>
              <c:numCache>
                <c:formatCode>0%</c:formatCode>
                <c:ptCount val="4"/>
                <c:pt idx="0">
                  <c:v>0.28813559322033899</c:v>
                </c:pt>
                <c:pt idx="1">
                  <c:v>0.36956521739130432</c:v>
                </c:pt>
                <c:pt idx="2">
                  <c:v>0.29166666666666669</c:v>
                </c:pt>
                <c:pt idx="3">
                  <c:v>0.32075471698113206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BF-4C58-B01D-5A388CF273FD}"/>
            </c:ext>
          </c:extLst>
        </c:ser>
        <c:ser>
          <c:idx val="2"/>
          <c:order val="2"/>
          <c:tx>
            <c:strRef>
              <c:f>'Q22'!$K$17</c:f>
              <c:strCache>
                <c:ptCount val="1"/>
                <c:pt idx="0">
                  <c:v>Neither agree nor disagree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'Q22'!$L$14:$O$14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'Q22'!$L$17:$O$17</c:f>
              <c:numCache>
                <c:formatCode>0%</c:formatCode>
                <c:ptCount val="4"/>
                <c:pt idx="0">
                  <c:v>0.16949152542372881</c:v>
                </c:pt>
                <c:pt idx="1">
                  <c:v>0.13043478260869565</c:v>
                </c:pt>
                <c:pt idx="2">
                  <c:v>0.16666666666666666</c:v>
                </c:pt>
                <c:pt idx="3">
                  <c:v>0.16037735849056603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8BF-4C58-B01D-5A388CF273FD}"/>
            </c:ext>
          </c:extLst>
        </c:ser>
        <c:ser>
          <c:idx val="1"/>
          <c:order val="3"/>
          <c:tx>
            <c:strRef>
              <c:f>'Q22'!$K$16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'Q22'!$L$14:$O$14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'Q22'!$L$16:$O$16</c:f>
              <c:numCache>
                <c:formatCode>0%</c:formatCode>
                <c:ptCount val="4"/>
                <c:pt idx="0">
                  <c:v>0.23728813559322035</c:v>
                </c:pt>
                <c:pt idx="1">
                  <c:v>0.32608695652173914</c:v>
                </c:pt>
                <c:pt idx="2">
                  <c:v>0.29166666666666669</c:v>
                </c:pt>
                <c:pt idx="3">
                  <c:v>0.27358490566037735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8BF-4C58-B01D-5A388CF273FD}"/>
            </c:ext>
          </c:extLst>
        </c:ser>
        <c:ser>
          <c:idx val="4"/>
          <c:order val="4"/>
          <c:tx>
            <c:strRef>
              <c:f>'Q22'!$K$19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BF-4C58-B01D-5A388CF273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'Q22'!$L$14:$O$14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'Q22'!$L$19:$O$19</c:f>
              <c:numCache>
                <c:formatCode>0%</c:formatCode>
                <c:ptCount val="4"/>
                <c:pt idx="0">
                  <c:v>8.4745762711864403E-2</c:v>
                </c:pt>
                <c:pt idx="1">
                  <c:v>6.5217391304347824E-2</c:v>
                </c:pt>
                <c:pt idx="2">
                  <c:v>0</c:v>
                </c:pt>
                <c:pt idx="3">
                  <c:v>6.6037735849056603E-2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8BF-4C58-B01D-5A388CF273F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40466000"/>
        <c:axId val="640466328"/>
      </c:barChart>
      <c:catAx>
        <c:axId val="640466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0466328"/>
        <c:crosses val="autoZero"/>
        <c:auto val="1"/>
        <c:lblAlgn val="ctr"/>
        <c:lblOffset val="100"/>
        <c:noMultiLvlLbl val="0"/>
      </c:catAx>
      <c:valAx>
        <c:axId val="640466328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0466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/>
              <a:t>Will your trust be offering nicotine replacement therapy as a stop smoking aid to patients as part of the inpatient tobacco treatment service?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2"/>
          <c:order val="0"/>
          <c:tx>
            <c:strRef>
              <c:f>'Q23'!$K$15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'Q23'!$L$12:$O$12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'Q23'!$L$15:$O$15</c:f>
              <c:numCache>
                <c:formatCode>0%</c:formatCode>
                <c:ptCount val="4"/>
                <c:pt idx="0">
                  <c:v>0.96610169491525422</c:v>
                </c:pt>
                <c:pt idx="1">
                  <c:v>0.91304347826086951</c:v>
                </c:pt>
                <c:pt idx="2">
                  <c:v>1</c:v>
                </c:pt>
                <c:pt idx="3">
                  <c:v>0.94339622641509435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7C-4BEC-87D2-CDC452ECC8F5}"/>
            </c:ext>
          </c:extLst>
        </c:ser>
        <c:ser>
          <c:idx val="0"/>
          <c:order val="1"/>
          <c:tx>
            <c:strRef>
              <c:f>'Q23'!$K$14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'Q23'!$L$12:$O$12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'Q23'!$L$14:$O$14</c:f>
              <c:numCache>
                <c:formatCode>0%</c:formatCode>
                <c:ptCount val="4"/>
                <c:pt idx="0">
                  <c:v>0</c:v>
                </c:pt>
                <c:pt idx="1">
                  <c:v>2.1739130434782608E-2</c:v>
                </c:pt>
                <c:pt idx="2">
                  <c:v>0</c:v>
                </c:pt>
                <c:pt idx="3">
                  <c:v>9.433962264150943E-3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7C-4BEC-87D2-CDC452ECC8F5}"/>
            </c:ext>
          </c:extLst>
        </c:ser>
        <c:ser>
          <c:idx val="3"/>
          <c:order val="2"/>
          <c:tx>
            <c:strRef>
              <c:f>'Q23'!$K$13</c:f>
              <c:strCache>
                <c:ptCount val="1"/>
                <c:pt idx="0">
                  <c:v>Don't know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'Q23'!$L$12:$O$12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'Q23'!$L$13:$O$13</c:f>
              <c:numCache>
                <c:formatCode>0%</c:formatCode>
                <c:ptCount val="4"/>
                <c:pt idx="0">
                  <c:v>3.3898305084745763E-2</c:v>
                </c:pt>
                <c:pt idx="1">
                  <c:v>6.5217391304347824E-2</c:v>
                </c:pt>
                <c:pt idx="2">
                  <c:v>0</c:v>
                </c:pt>
                <c:pt idx="3">
                  <c:v>4.716981132075472E-2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97C-4BEC-87D2-CDC452ECC8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40466000"/>
        <c:axId val="640466328"/>
      </c:barChart>
      <c:catAx>
        <c:axId val="640466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0466328"/>
        <c:crosses val="autoZero"/>
        <c:auto val="1"/>
        <c:lblAlgn val="ctr"/>
        <c:lblOffset val="100"/>
        <c:noMultiLvlLbl val="0"/>
      </c:catAx>
      <c:valAx>
        <c:axId val="640466328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0466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/>
              <a:t>Will your trust be offering vapes (e-cigarettes) as a stop smoking aid to patients as part of the inpatient tobacco treatment service?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3"/>
          <c:order val="0"/>
          <c:tx>
            <c:strRef>
              <c:f>'Q24'!$K$15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'Q24'!$L$12:$O$12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'Q24'!$L$15:$O$15</c:f>
              <c:numCache>
                <c:formatCode>0%</c:formatCode>
                <c:ptCount val="4"/>
                <c:pt idx="0">
                  <c:v>0.13559322033898305</c:v>
                </c:pt>
                <c:pt idx="1">
                  <c:v>0.2608695652173913</c:v>
                </c:pt>
                <c:pt idx="2">
                  <c:v>0.79166666666666663</c:v>
                </c:pt>
                <c:pt idx="3">
                  <c:v>0.30188679245283018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14-459D-BB9F-85BA8D59C25A}"/>
            </c:ext>
          </c:extLst>
        </c:ser>
        <c:ser>
          <c:idx val="0"/>
          <c:order val="1"/>
          <c:tx>
            <c:strRef>
              <c:f>'Q24'!$K$14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'Q24'!$L$12:$O$12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'Q24'!$L$14:$O$14</c:f>
              <c:numCache>
                <c:formatCode>0%</c:formatCode>
                <c:ptCount val="4"/>
                <c:pt idx="0">
                  <c:v>0.67796610169491522</c:v>
                </c:pt>
                <c:pt idx="1">
                  <c:v>0.41304347826086957</c:v>
                </c:pt>
                <c:pt idx="2">
                  <c:v>0.125</c:v>
                </c:pt>
                <c:pt idx="3">
                  <c:v>0.49056603773584906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14-459D-BB9F-85BA8D59C25A}"/>
            </c:ext>
          </c:extLst>
        </c:ser>
        <c:ser>
          <c:idx val="2"/>
          <c:order val="2"/>
          <c:tx>
            <c:strRef>
              <c:f>'Q24'!$K$13</c:f>
              <c:strCache>
                <c:ptCount val="1"/>
                <c:pt idx="0">
                  <c:v>Don't know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'Q24'!$L$12:$O$12</c:f>
              <c:strCache>
                <c:ptCount val="4"/>
                <c:pt idx="0">
                  <c:v>Acute pathway</c:v>
                </c:pt>
                <c:pt idx="1">
                  <c:v>Maternity pathway</c:v>
                </c:pt>
                <c:pt idx="2">
                  <c:v>Mental health pathway</c:v>
                </c:pt>
                <c:pt idx="3">
                  <c:v>All pathways</c:v>
                </c:pt>
              </c:strCache>
            </c:strRef>
          </c:cat>
          <c:val>
            <c:numRef>
              <c:f>'Q24'!$L$13:$O$13</c:f>
              <c:numCache>
                <c:formatCode>0%</c:formatCode>
                <c:ptCount val="4"/>
                <c:pt idx="0">
                  <c:v>0.1864406779661017</c:v>
                </c:pt>
                <c:pt idx="1">
                  <c:v>0.32608695652173914</c:v>
                </c:pt>
                <c:pt idx="2">
                  <c:v>8.3333333333333329E-2</c:v>
                </c:pt>
                <c:pt idx="3">
                  <c:v>0.20754716981132076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14-459D-BB9F-85BA8D59C25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40466000"/>
        <c:axId val="640466328"/>
      </c:barChart>
      <c:catAx>
        <c:axId val="640466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0466328"/>
        <c:crosses val="autoZero"/>
        <c:auto val="1"/>
        <c:lblAlgn val="ctr"/>
        <c:lblOffset val="100"/>
        <c:noMultiLvlLbl val="0"/>
      </c:catAx>
      <c:valAx>
        <c:axId val="640466328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0466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DE3C67-047D-4D57-82D5-D8D05BA4ADD1}" type="datetimeFigureOut">
              <a:rPr lang="en-GB" smtClean="0"/>
              <a:t>09/08/2023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327A-822C-4039-A7E6-FFE536DCA2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959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10327A-822C-4039-A7E6-FFE536DCA22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2310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59% </a:t>
            </a:r>
            <a:r>
              <a:rPr lang="en-GB" sz="1200" dirty="0">
                <a:solidFill>
                  <a:srgbClr val="000000"/>
                </a:solidFill>
              </a:rPr>
              <a:t>of respondents said their trust or region had developed local training resources for staff who deliver tobacco dependency treatment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These training resources were a mixture of e-learning and traditional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Most common topic was delivering VBA, followed by prescribing stop smoking medications, nicotine addiction and tobacco treatment specialist resources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41% of respondents do not have access to local training resources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solidFill>
                <a:srgbClr val="000000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10327A-822C-4039-A7E6-FFE536DCA22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6017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94% of respondents across all pathways said that their trust will be offering nicotine replacement therapy to patients as a stop smoking aid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10327A-822C-4039-A7E6-FFE536DCA22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8004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79% of respondents in the mental health pathway said that their trust will be offering (vapes) e-cigarettes to patients as a stop smoking aid, highlighting the popularity of e-cigarettes in this setting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90% of </a:t>
            </a:r>
            <a:r>
              <a:rPr lang="en-GB" sz="1200" b="0" dirty="0"/>
              <a:t>respondents across all pathways agreed that all tobacco treatment specialists need training in t</a:t>
            </a:r>
            <a:r>
              <a:rPr lang="en-US" sz="1200" b="0" dirty="0"/>
              <a:t>he use of nicotine containing vapes (e-cigarettes) to support smoking cessation</a:t>
            </a:r>
            <a:r>
              <a:rPr lang="en-GB" sz="1200" b="0" dirty="0"/>
              <a:t>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There is a need for </a:t>
            </a:r>
            <a:r>
              <a:rPr lang="en-US" dirty="0" err="1"/>
              <a:t>standardised</a:t>
            </a:r>
            <a:r>
              <a:rPr lang="en-US" dirty="0"/>
              <a:t>, evidence-based training on vaping to ensure e-cigs are used effectively/appropriately.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10327A-822C-4039-A7E6-FFE536DCA22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699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10327A-822C-4039-A7E6-FFE536DCA22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666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/>
              <a:t>Over </a:t>
            </a:r>
            <a:r>
              <a:rPr lang="en-US" sz="1200" b="0" dirty="0"/>
              <a:t>90% of respondents agreed that: </a:t>
            </a:r>
          </a:p>
          <a:p>
            <a:pPr marL="171450" indent="-1714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a minimum training standard with specific learning objectives would be useful</a:t>
            </a:r>
          </a:p>
          <a:p>
            <a:pPr marL="171450" indent="-1714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there is value in having a national training curricula that can be adapted by local trainers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/>
              <a:t>There is also strong agreement that leadership in NHS tobacco dependence services would benefit from additional training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10327A-822C-4039-A7E6-FFE536DCA22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136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Overall, there is a need for a flexible approach to training (different formats, duration, tailored to audience and mix of face-to-face and online) &amp; a need for ongoing professional development for the stop smoking advisor/prescriber workforce in order to build and maintain a highly skilled workforce.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Most respondents (53%) </a:t>
            </a:r>
            <a:r>
              <a:rPr lang="en-GB" dirty="0">
                <a:solidFill>
                  <a:srgbClr val="000000"/>
                </a:solidFill>
              </a:rPr>
              <a:t>preferred a mixture of f2f and online training resources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92% of respondents </a:t>
            </a:r>
            <a:r>
              <a:rPr lang="en-GB" dirty="0">
                <a:solidFill>
                  <a:srgbClr val="000000"/>
                </a:solidFill>
              </a:rPr>
              <a:t>think regular webinars directed to tobacco treatment advisors and prescribers would be extremely or very valuable for their trust.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There is variation in how long respondents think tobacco treatment advisors should be trained for – majority said either half a day or 1 day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10327A-822C-4039-A7E6-FFE536DCA22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115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b="0" dirty="0"/>
              <a:t>There were mixed views on whether trusts had enough capacity for training to support LTP tobacco treatment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Acute pathway has the highest proportion of respondents saying there is very little/no internal training capacity – unsurprising given that these services are completely new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Mental health had the highest prevalence of in-house training capacity vs maternity which has the least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But clear gap in training capacity across all pathways with </a:t>
            </a:r>
            <a:r>
              <a:rPr lang="en-GB" b="1" dirty="0"/>
              <a:t>at least a third of respondents saying that their trust or region has very little or no training capacity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10327A-822C-4039-A7E6-FFE536DCA22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363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43% </a:t>
            </a:r>
            <a:r>
              <a:rPr lang="en-GB" dirty="0">
                <a:solidFill>
                  <a:srgbClr val="000000"/>
                </a:solidFill>
              </a:rPr>
              <a:t>of respondents say training to staff will be delivered by </a:t>
            </a:r>
            <a:r>
              <a:rPr lang="en-GB" kern="0" dirty="0">
                <a:solidFill>
                  <a:srgbClr val="000000"/>
                </a:solidFill>
              </a:rPr>
              <a:t>their</a:t>
            </a:r>
            <a:r>
              <a:rPr lang="en-GB" dirty="0">
                <a:solidFill>
                  <a:srgbClr val="000000"/>
                </a:solidFill>
              </a:rPr>
              <a:t> in-house training team </a:t>
            </a:r>
            <a:r>
              <a:rPr lang="en-GB" sz="1200" b="1" dirty="0"/>
              <a:t>BUT only ~20% say they have an in-house trainer with expertise in tobacco control</a:t>
            </a:r>
            <a:r>
              <a:rPr lang="en-GB" sz="1200" b="1" dirty="0">
                <a:solidFill>
                  <a:srgbClr val="000000"/>
                </a:solidFill>
              </a:rPr>
              <a:t> – </a:t>
            </a:r>
            <a:r>
              <a:rPr lang="en-GB" sz="1200" b="0" dirty="0">
                <a:solidFill>
                  <a:srgbClr val="000000"/>
                </a:solidFill>
              </a:rPr>
              <a:t>calls into question the quality of the training in those services that don’t have in-house tobacco expertise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b="0" dirty="0">
                <a:solidFill>
                  <a:srgbClr val="000000"/>
                </a:solidFill>
              </a:rPr>
              <a:t>Nearly a third of respondents were uncertain who was going to deliver training to their advisors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10327A-822C-4039-A7E6-FFE536DCA22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5938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Overall, just over half of respondents agreed/strongly agreed that their team has adequate capacity to provide supervision and mentorship for staff in the tobacco treatment role, while nearly a quarter of staff disagreed/strongly disagreed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There were mixed responses across different pathways – largely due to variation in the proportion of respondents who neither agreed nor disagreed that their team has adequate capacity – maybe due to some staff being newer in post/services being further behind on recruitment </a:t>
            </a:r>
            <a:r>
              <a:rPr lang="en-US" sz="1200" dirty="0" err="1"/>
              <a:t>etc</a:t>
            </a:r>
            <a:endParaRPr lang="en-US" sz="1200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b="0" dirty="0"/>
              <a:t>Clear gap in capacity to provide supervision across all pathways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10327A-822C-4039-A7E6-FFE536DCA22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2026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Looking specifically at capacity to provide supervision and mentorship to staff providing NRT: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Maternity is reported to have the least, followed by acute, then mental health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Overall, only half of respondents agreed that their team has capacity – compared to around a third who disagreed/strongly disagreed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NRT provision is a key part of tobacco dependence treatment services so this is a significant gap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10327A-822C-4039-A7E6-FFE536DCA22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533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As expected, the tobacco treatment advisor workforce has a mix of experience / previous training.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Around a fifth of respondents said that their advisors were experienced in smoking cessation services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BUT In the majority of cases advisors do not have strong experience of smoking cessation services which highlights the need for a national training standard to support core competencies.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10327A-822C-4039-A7E6-FFE536DCA22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89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580BB7B-4405-4DE9-9FB8-561F548A3AE6}" type="datetime1">
              <a:rPr lang="en-GB" smtClean="0"/>
              <a:pPr lvl="0"/>
              <a:t>09/08/2023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C4ADEA-F3B8-4BEE-A215-0372CF7A4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009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CC56D14E-3CFD-418D-A13F-A73BE00E1D0C}" type="datetime1">
              <a:rPr lang="en-GB" smtClean="0"/>
              <a:pPr lvl="0"/>
              <a:t>09/08/2023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9BB0018-3207-4368-9388-12858249FD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163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A4A159F-B783-4532-A2E1-CD4B70F6DAEF}" type="datetime1">
              <a:rPr lang="en-GB" smtClean="0"/>
              <a:pPr lvl="0"/>
              <a:t>09/08/2023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7B5FDB-6B23-4BE4-8818-E100CEBA6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01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F47DA7C6-AB1B-4A33-AA18-6493D83C11E6}" type="datetime1">
              <a:rPr lang="en-GB" smtClean="0"/>
              <a:pPr lvl="0"/>
              <a:t>09/08/2023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1F159EA-ABB8-4745-87AF-549F9E1522CC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C4BD48A2-7266-6944-7FC5-337874C41D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1819" y="176116"/>
            <a:ext cx="1189299" cy="8164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8" name="Picture 7" descr="A blue sign with white text&#10;&#10;Description automatically generated with medium confidence">
            <a:extLst>
              <a:ext uri="{FF2B5EF4-FFF2-40B4-BE49-F238E27FC236}">
                <a16:creationId xmlns:a16="http://schemas.microsoft.com/office/drawing/2014/main" id="{1013ECA9-2AEA-6BBF-6F93-32718D20F29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1382" y="205350"/>
            <a:ext cx="1320326" cy="712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106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6FB8D3E-9654-4F13-9EDC-F0702837F21D}" type="datetime1">
              <a:rPr lang="en-GB" smtClean="0"/>
              <a:pPr lvl="0"/>
              <a:t>09/08/2023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F978A7E-4D2C-47EC-B4FE-136B0A087F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13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74E1AED-8331-47F4-A124-4667BDF152AA}" type="datetime1">
              <a:rPr lang="en-GB" smtClean="0"/>
              <a:pPr lvl="0"/>
              <a:t>09/08/2023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7EBCAE5-D66F-48EF-99DD-861FF0F18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315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1EFF7DF-E671-4402-9412-FAFC9F2C3F18}" type="datetime1">
              <a:rPr lang="en-GB" smtClean="0"/>
              <a:pPr lvl="0"/>
              <a:t>09/08/2023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10BE23C-406F-4156-BAB1-F88CD8FB3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71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D65C1AA-D57D-4845-9AC1-CC9186064619}" type="datetime1">
              <a:rPr lang="en-GB" smtClean="0"/>
              <a:pPr lvl="0"/>
              <a:t>09/08/2023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1FDC4A4-A898-4045-B131-163F668B46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719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C664B022-F4EA-49FA-BA75-7A4B20B287DE}" type="datetime1">
              <a:rPr lang="en-GB" smtClean="0"/>
              <a:pPr lvl="0"/>
              <a:t>09/08/2023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A879906-8EE7-44F4-97CA-DBE609DDF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58887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FA62B229-7E05-405E-9AEB-89D58D7291B5}" type="datetime1">
              <a:rPr lang="en-GB" smtClean="0"/>
              <a:pPr lvl="0"/>
              <a:t>09/08/2023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9AFB3DF-4F2B-4374-87E8-E1DA2FAEC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420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A775029-0BE7-46D6-858A-3B2F1B0B4521}" type="datetime1">
              <a:rPr lang="en-GB" smtClean="0"/>
              <a:pPr lvl="0"/>
              <a:t>09/08/2023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D826A58-BBE9-4488-B99D-D3F85A679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332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5681B09C-1EFA-485E-B715-33923A9F1753}" type="datetime1">
              <a:rPr lang="en-GB" smtClean="0"/>
              <a:pPr lvl="0"/>
              <a:t>09/08/2023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4D430D35-C7CE-44D9-88CA-BAC21333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83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B126D-0085-4D04-D34B-C33883514A96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GB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Survey findings: NHS tobacco dependence treatment service training needs</a:t>
            </a:r>
          </a:p>
        </p:txBody>
      </p:sp>
      <p:pic>
        <p:nvPicPr>
          <p:cNvPr id="3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DB635521-1693-6737-DA0C-654EEEF22C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7504" y="5274946"/>
            <a:ext cx="1758875" cy="12074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5" name="Picture 17" descr="Untitled-1">
            <a:extLst>
              <a:ext uri="{FF2B5EF4-FFF2-40B4-BE49-F238E27FC236}">
                <a16:creationId xmlns:a16="http://schemas.microsoft.com/office/drawing/2014/main" id="{04327E0F-F710-A3B3-3A21-32B9242D4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327" y="5294107"/>
            <a:ext cx="2959873" cy="116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869D6F1-E259-065B-B617-9623119E86B9}"/>
              </a:ext>
            </a:extLst>
          </p:cNvPr>
          <p:cNvSpPr txBox="1"/>
          <p:nvPr/>
        </p:nvSpPr>
        <p:spPr>
          <a:xfrm>
            <a:off x="1717153" y="3654885"/>
            <a:ext cx="570968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February 2023</a:t>
            </a:r>
          </a:p>
        </p:txBody>
      </p:sp>
      <p:pic>
        <p:nvPicPr>
          <p:cNvPr id="9" name="Picture 8" descr="A blue sign with white text&#10;&#10;Description automatically generated with medium confidence">
            <a:extLst>
              <a:ext uri="{FF2B5EF4-FFF2-40B4-BE49-F238E27FC236}">
                <a16:creationId xmlns:a16="http://schemas.microsoft.com/office/drawing/2014/main" id="{C5715985-6ED7-EB28-B2C6-D38BBBAF1C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980" y="5229628"/>
            <a:ext cx="2322576" cy="125272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78CD1-7C1B-F0B3-99F6-E9B00346B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Staffing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23AEB-573A-79B0-35D6-D5C1CE323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5666"/>
            <a:ext cx="7886700" cy="44052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Which best describes staff you have recruited to be tobacco dependency treatment advisors in acute settings? (all pathways)</a:t>
            </a:r>
          </a:p>
          <a:p>
            <a:r>
              <a:rPr lang="en-US" sz="2000" dirty="0"/>
              <a:t>Existing NHS staff with limited experience of smoking cessation (32%)</a:t>
            </a:r>
          </a:p>
          <a:p>
            <a:r>
              <a:rPr lang="en-US" sz="2000" dirty="0"/>
              <a:t>Limited experience of NHS or smoking cessation services (19%)</a:t>
            </a:r>
          </a:p>
          <a:p>
            <a:r>
              <a:rPr lang="en-US" sz="2000" dirty="0"/>
              <a:t>Staff experienced in NHS and smoking cessation services (18%)</a:t>
            </a:r>
          </a:p>
          <a:p>
            <a:pPr marL="0" indent="0">
              <a:buNone/>
            </a:pPr>
            <a:r>
              <a:rPr lang="en-US" sz="2000" b="1" dirty="0"/>
              <a:t>Clear need for a training standard to support core competencies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51698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EBB2B-6C64-0C51-A130-83D155D1A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8592"/>
            <a:ext cx="5481205" cy="1325563"/>
          </a:xfrm>
        </p:spPr>
        <p:txBody>
          <a:bodyPr/>
          <a:lstStyle/>
          <a:p>
            <a:r>
              <a:rPr lang="en-GB" dirty="0"/>
              <a:t>In-house training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2487E-83DB-8D8F-86CE-C04A02891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478941"/>
            <a:ext cx="7886700" cy="24646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These training resources were a mixture of e-learning and traditional </a:t>
            </a:r>
          </a:p>
          <a:p>
            <a:pPr marL="0" indent="0">
              <a:buNone/>
            </a:pPr>
            <a:r>
              <a:rPr lang="en-GB" sz="2000" dirty="0"/>
              <a:t>Most common topic was delivering VBA, followed by prescribing stop smoking medications, nicotine addiction and tobacco treatment specialist resources</a:t>
            </a:r>
          </a:p>
          <a:p>
            <a:pPr marL="0" indent="0">
              <a:buNone/>
            </a:pPr>
            <a:r>
              <a:rPr lang="en-GB" sz="2000" b="1" dirty="0"/>
              <a:t>41% of respondents do not have access to local training resources for staff delivering tobacco dependency treatment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8940C4-8DE6-0F72-E9D7-263BDD049649}"/>
              </a:ext>
            </a:extLst>
          </p:cNvPr>
          <p:cNvSpPr txBox="1"/>
          <p:nvPr/>
        </p:nvSpPr>
        <p:spPr>
          <a:xfrm>
            <a:off x="2266957" y="1991889"/>
            <a:ext cx="6407143" cy="10156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dirty="0">
                <a:solidFill>
                  <a:srgbClr val="000000"/>
                </a:solidFill>
              </a:rPr>
              <a:t>of respondents said their trust or region had developed local training resources for staff who deliver tobacco dependency treatment.</a:t>
            </a:r>
          </a:p>
        </p:txBody>
      </p:sp>
      <p:sp>
        <p:nvSpPr>
          <p:cNvPr id="5" name="Circle: Hollow 10">
            <a:extLst>
              <a:ext uri="{FF2B5EF4-FFF2-40B4-BE49-F238E27FC236}">
                <a16:creationId xmlns:a16="http://schemas.microsoft.com/office/drawing/2014/main" id="{26E4EB0E-47F9-9E7D-51D3-315818E7CB1F}"/>
              </a:ext>
            </a:extLst>
          </p:cNvPr>
          <p:cNvSpPr/>
          <p:nvPr/>
        </p:nvSpPr>
        <p:spPr>
          <a:xfrm>
            <a:off x="761422" y="1756200"/>
            <a:ext cx="1505532" cy="148705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21600000"/>
              <a:gd name="f10" fmla="val 6100"/>
              <a:gd name="f11" fmla="+- 0 0 -360"/>
              <a:gd name="f12" fmla="+- 0 0 -180"/>
              <a:gd name="f13" fmla="abs f4"/>
              <a:gd name="f14" fmla="abs f5"/>
              <a:gd name="f15" fmla="abs f6"/>
              <a:gd name="f16" fmla="+- 2700000 f2 0"/>
              <a:gd name="f17" fmla="*/ f11 f1 1"/>
              <a:gd name="f18" fmla="*/ f12 f1 1"/>
              <a:gd name="f19" fmla="?: f13 f4 1"/>
              <a:gd name="f20" fmla="?: f14 f5 1"/>
              <a:gd name="f21" fmla="?: f15 f6 1"/>
              <a:gd name="f22" fmla="+- f16 0 f2"/>
              <a:gd name="f23" fmla="*/ f17 1 f3"/>
              <a:gd name="f24" fmla="*/ f18 1 f3"/>
              <a:gd name="f25" fmla="*/ f19 1 21600"/>
              <a:gd name="f26" fmla="*/ f20 1 21600"/>
              <a:gd name="f27" fmla="*/ 21600 f19 1"/>
              <a:gd name="f28" fmla="*/ 21600 f20 1"/>
              <a:gd name="f29" fmla="+- f22 f2 0"/>
              <a:gd name="f30" fmla="+- f23 0 f2"/>
              <a:gd name="f31" fmla="+- f24 0 f2"/>
              <a:gd name="f32" fmla="min f26 f25"/>
              <a:gd name="f33" fmla="*/ f27 1 f21"/>
              <a:gd name="f34" fmla="*/ f28 1 f21"/>
              <a:gd name="f35" fmla="*/ f29 f8 1"/>
              <a:gd name="f36" fmla="val f33"/>
              <a:gd name="f37" fmla="val f34"/>
              <a:gd name="f38" fmla="*/ f35 1 f1"/>
              <a:gd name="f39" fmla="*/ f7 f32 1"/>
              <a:gd name="f40" fmla="+- f37 0 f7"/>
              <a:gd name="f41" fmla="+- f36 0 f7"/>
              <a:gd name="f42" fmla="+- 0 0 f38"/>
              <a:gd name="f43" fmla="*/ f40 1 2"/>
              <a:gd name="f44" fmla="*/ f41 1 2"/>
              <a:gd name="f45" fmla="min f41 f40"/>
              <a:gd name="f46" fmla="+- 0 0 f42"/>
              <a:gd name="f47" fmla="+- f7 f43 0"/>
              <a:gd name="f48" fmla="+- f7 f44 0"/>
              <a:gd name="f49" fmla="*/ f45 f10 1"/>
              <a:gd name="f50" fmla="*/ f46 f1 1"/>
              <a:gd name="f51" fmla="*/ f44 f32 1"/>
              <a:gd name="f52" fmla="*/ f43 f32 1"/>
              <a:gd name="f53" fmla="*/ f49 1 100000"/>
              <a:gd name="f54" fmla="*/ f50 1 f8"/>
              <a:gd name="f55" fmla="*/ f47 f32 1"/>
              <a:gd name="f56" fmla="+- f54 0 f2"/>
              <a:gd name="f57" fmla="+- f44 0 f53"/>
              <a:gd name="f58" fmla="+- f43 0 f53"/>
              <a:gd name="f59" fmla="*/ f53 f32 1"/>
              <a:gd name="f60" fmla="cos 1 f56"/>
              <a:gd name="f61" fmla="sin 1 f56"/>
              <a:gd name="f62" fmla="*/ f57 f32 1"/>
              <a:gd name="f63" fmla="*/ f58 f32 1"/>
              <a:gd name="f64" fmla="+- 0 0 f60"/>
              <a:gd name="f65" fmla="+- 0 0 f61"/>
              <a:gd name="f66" fmla="+- 0 0 f64"/>
              <a:gd name="f67" fmla="+- 0 0 f65"/>
              <a:gd name="f68" fmla="val f66"/>
              <a:gd name="f69" fmla="val f67"/>
              <a:gd name="f70" fmla="*/ f68 f44 1"/>
              <a:gd name="f71" fmla="*/ f69 f43 1"/>
              <a:gd name="f72" fmla="+- f48 0 f70"/>
              <a:gd name="f73" fmla="+- f48 f70 0"/>
              <a:gd name="f74" fmla="+- f47 0 f71"/>
              <a:gd name="f75" fmla="+- f47 f71 0"/>
              <a:gd name="f76" fmla="*/ f72 f32 1"/>
              <a:gd name="f77" fmla="*/ f74 f32 1"/>
              <a:gd name="f78" fmla="*/ f73 f32 1"/>
              <a:gd name="f79" fmla="*/ f75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0">
                <a:pos x="f76" y="f77"/>
              </a:cxn>
              <a:cxn ang="f31">
                <a:pos x="f76" y="f79"/>
              </a:cxn>
              <a:cxn ang="f31">
                <a:pos x="f78" y="f79"/>
              </a:cxn>
              <a:cxn ang="f30">
                <a:pos x="f78" y="f77"/>
              </a:cxn>
            </a:cxnLst>
            <a:rect l="f76" t="f77" r="f78" b="f79"/>
            <a:pathLst>
              <a:path>
                <a:moveTo>
                  <a:pt x="f39" y="f55"/>
                </a:moveTo>
                <a:arcTo wR="f51" hR="f52" stAng="f1" swAng="f0"/>
                <a:close/>
                <a:moveTo>
                  <a:pt x="f59" y="f55"/>
                </a:moveTo>
                <a:arcTo wR="f62" hR="f63" stAng="f1" swAng="f9"/>
                <a:close/>
              </a:path>
            </a:pathLst>
          </a:custGeom>
          <a:solidFill>
            <a:srgbClr val="F6A21D"/>
          </a:solidFill>
          <a:ln w="12701" cap="flat">
            <a:solidFill>
              <a:srgbClr val="B57612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7E8FE3A1-473D-8DA0-915E-BA35ABCAE2D2}"/>
              </a:ext>
            </a:extLst>
          </p:cNvPr>
          <p:cNvSpPr txBox="1"/>
          <p:nvPr/>
        </p:nvSpPr>
        <p:spPr>
          <a:xfrm>
            <a:off x="983094" y="2145780"/>
            <a:ext cx="1062185" cy="70788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kern="0" dirty="0">
                <a:solidFill>
                  <a:srgbClr val="000000"/>
                </a:solidFill>
                <a:latin typeface="Gill Sans MT"/>
              </a:rPr>
              <a:t>59</a:t>
            </a:r>
            <a:r>
              <a:rPr lang="en-GB" sz="4000" dirty="0">
                <a:solidFill>
                  <a:srgbClr val="000000"/>
                </a:solidFill>
                <a:latin typeface="Gill Sans MT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24336392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B707D-B3E6-A3A7-1FFE-0AC036411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2858"/>
            <a:ext cx="6146223" cy="1325563"/>
          </a:xfrm>
        </p:spPr>
        <p:txBody>
          <a:bodyPr/>
          <a:lstStyle/>
          <a:p>
            <a:r>
              <a:rPr lang="en-GB" dirty="0"/>
              <a:t>Stop smoking aids: NRT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B25E676-B88C-4DB3-88D9-07117AE3AE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6651116"/>
              </p:ext>
            </p:extLst>
          </p:nvPr>
        </p:nvGraphicFramePr>
        <p:xfrm>
          <a:off x="332509" y="1482436"/>
          <a:ext cx="8451273" cy="5010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54520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16BBB-14FD-1F72-1F7B-0305F620E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4790843" cy="1325563"/>
          </a:xfrm>
        </p:spPr>
        <p:txBody>
          <a:bodyPr/>
          <a:lstStyle/>
          <a:p>
            <a:r>
              <a:rPr lang="en-GB" dirty="0"/>
              <a:t>Stop smoking aids: e-cigarettes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51AF12D-A020-40CE-A8B1-5C33DBD4B5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1537562"/>
              </p:ext>
            </p:extLst>
          </p:nvPr>
        </p:nvGraphicFramePr>
        <p:xfrm>
          <a:off x="471488" y="1840704"/>
          <a:ext cx="8201025" cy="4652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73603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1CCC4-0A38-5994-A9DF-020BD98EC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1CE7B-6A65-2F6D-D6C1-238F72990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09700"/>
            <a:ext cx="7886700" cy="5226627"/>
          </a:xfrm>
        </p:spPr>
        <p:txBody>
          <a:bodyPr>
            <a:normAutofit/>
          </a:bodyPr>
          <a:lstStyle/>
          <a:p>
            <a:r>
              <a:rPr lang="en-US" sz="2400" dirty="0"/>
              <a:t>Survey conducted by ASH and NCSCT looking at tobacco dependency treatment training needs in NHS trusts/ICSs</a:t>
            </a:r>
          </a:p>
          <a:p>
            <a:r>
              <a:rPr lang="en-US" sz="2400" dirty="0"/>
              <a:t>Survey was active from 14/12/22 to 27/1/23</a:t>
            </a:r>
          </a:p>
          <a:p>
            <a:r>
              <a:rPr lang="en-US" sz="2400" dirty="0"/>
              <a:t>The 124 respondents were responsible for delivery of training in the following settings:</a:t>
            </a:r>
          </a:p>
          <a:p>
            <a:pPr lvl="1"/>
            <a:r>
              <a:rPr lang="en-US" dirty="0"/>
              <a:t>Acute: 69</a:t>
            </a:r>
          </a:p>
          <a:p>
            <a:pPr lvl="1"/>
            <a:r>
              <a:rPr lang="en-US" dirty="0"/>
              <a:t>Mental health: 27</a:t>
            </a:r>
          </a:p>
          <a:p>
            <a:pPr lvl="1"/>
            <a:r>
              <a:rPr lang="en-US" dirty="0"/>
              <a:t>Maternity: 56</a:t>
            </a:r>
          </a:p>
          <a:p>
            <a:r>
              <a:rPr lang="en-US" sz="2400" dirty="0"/>
              <a:t>Some respondents are responsible for delivery of training for multiple trusts/settings.</a:t>
            </a:r>
          </a:p>
          <a:p>
            <a:r>
              <a:rPr lang="en-US" sz="2400" dirty="0"/>
              <a:t>Non-responses are excluded from the percentages. </a:t>
            </a:r>
          </a:p>
          <a:p>
            <a:r>
              <a:rPr lang="en-US" sz="2400" b="1" dirty="0"/>
              <a:t>For further information please open the notes section of these slides throughout.</a:t>
            </a:r>
          </a:p>
          <a:p>
            <a:pPr marL="0" indent="0">
              <a:buNone/>
            </a:pPr>
            <a:endParaRPr lang="en-US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1452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3FED9-5013-CD25-1E64-6A4F3AB72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21738-2D7C-FAA4-E9BB-8C10B396D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There is clear demand for a national training standard and resources across all pathways (acute, maternity, mental health)</a:t>
            </a:r>
          </a:p>
          <a:p>
            <a:r>
              <a:rPr lang="en-US" sz="2400" dirty="0"/>
              <a:t>Despite some areas having already developed training resources, respondents indicated that national standard and training resources would be valued</a:t>
            </a:r>
          </a:p>
          <a:p>
            <a:r>
              <a:rPr lang="en-US" sz="2400" dirty="0"/>
              <a:t>In-house training capacity is limited in many trusts</a:t>
            </a:r>
          </a:p>
          <a:p>
            <a:r>
              <a:rPr lang="en-US" sz="2400" dirty="0"/>
              <a:t>Training on vaping will be needed to support trusts which have included vaping in their stop smoking offer</a:t>
            </a:r>
          </a:p>
          <a:p>
            <a:endParaRPr lang="en-US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4940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14E8A-C40B-E81C-4DB6-1057EDE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5550477" cy="1325563"/>
          </a:xfrm>
        </p:spPr>
        <p:txBody>
          <a:bodyPr>
            <a:normAutofit/>
          </a:bodyPr>
          <a:lstStyle/>
          <a:p>
            <a:r>
              <a:rPr lang="en-US" dirty="0"/>
              <a:t>National training standard and resources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4944A-F19F-CEE3-1049-5088A5192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51982"/>
            <a:ext cx="7886700" cy="337291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200" b="1" dirty="0"/>
              <a:t>There is clear demand for a national training standard and resources across all pathways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200" dirty="0"/>
              <a:t>Over 90% of respondents across all pathways agreed that: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200" dirty="0"/>
              <a:t>a minimum training standard with specific learning objectives would be useful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200" dirty="0"/>
              <a:t>there is value in having a national training curricula that can be adapted by local trainers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GB" sz="2200" dirty="0"/>
          </a:p>
        </p:txBody>
      </p:sp>
      <p:sp>
        <p:nvSpPr>
          <p:cNvPr id="4" name="TextBox 7">
            <a:extLst>
              <a:ext uri="{FF2B5EF4-FFF2-40B4-BE49-F238E27FC236}">
                <a16:creationId xmlns:a16="http://schemas.microsoft.com/office/drawing/2014/main" id="{9ECB8C22-62F8-2F50-B684-F7793FEFBD1E}"/>
              </a:ext>
            </a:extLst>
          </p:cNvPr>
          <p:cNvSpPr txBox="1"/>
          <p:nvPr/>
        </p:nvSpPr>
        <p:spPr>
          <a:xfrm>
            <a:off x="2309566" y="4821809"/>
            <a:ext cx="6427462" cy="132343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kern="0" dirty="0"/>
              <a:t>o</a:t>
            </a:r>
            <a:r>
              <a:rPr lang="en-GB" sz="2000" dirty="0"/>
              <a:t>f respondents agreed that leadership from their trust tobacco dependence service would benefit from additional training in evidence-based tobacco treatment delivery in the acute care setting.</a:t>
            </a:r>
          </a:p>
        </p:txBody>
      </p:sp>
      <p:sp>
        <p:nvSpPr>
          <p:cNvPr id="5" name="Circle: Hollow 10">
            <a:extLst>
              <a:ext uri="{FF2B5EF4-FFF2-40B4-BE49-F238E27FC236}">
                <a16:creationId xmlns:a16="http://schemas.microsoft.com/office/drawing/2014/main" id="{3F313CFB-1678-AF1D-B1BE-6CB42E778C8A}"/>
              </a:ext>
            </a:extLst>
          </p:cNvPr>
          <p:cNvSpPr/>
          <p:nvPr/>
        </p:nvSpPr>
        <p:spPr>
          <a:xfrm>
            <a:off x="628650" y="4740008"/>
            <a:ext cx="1505532" cy="148705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21600000"/>
              <a:gd name="f10" fmla="val 6100"/>
              <a:gd name="f11" fmla="+- 0 0 -360"/>
              <a:gd name="f12" fmla="+- 0 0 -180"/>
              <a:gd name="f13" fmla="abs f4"/>
              <a:gd name="f14" fmla="abs f5"/>
              <a:gd name="f15" fmla="abs f6"/>
              <a:gd name="f16" fmla="+- 2700000 f2 0"/>
              <a:gd name="f17" fmla="*/ f11 f1 1"/>
              <a:gd name="f18" fmla="*/ f12 f1 1"/>
              <a:gd name="f19" fmla="?: f13 f4 1"/>
              <a:gd name="f20" fmla="?: f14 f5 1"/>
              <a:gd name="f21" fmla="?: f15 f6 1"/>
              <a:gd name="f22" fmla="+- f16 0 f2"/>
              <a:gd name="f23" fmla="*/ f17 1 f3"/>
              <a:gd name="f24" fmla="*/ f18 1 f3"/>
              <a:gd name="f25" fmla="*/ f19 1 21600"/>
              <a:gd name="f26" fmla="*/ f20 1 21600"/>
              <a:gd name="f27" fmla="*/ 21600 f19 1"/>
              <a:gd name="f28" fmla="*/ 21600 f20 1"/>
              <a:gd name="f29" fmla="+- f22 f2 0"/>
              <a:gd name="f30" fmla="+- f23 0 f2"/>
              <a:gd name="f31" fmla="+- f24 0 f2"/>
              <a:gd name="f32" fmla="min f26 f25"/>
              <a:gd name="f33" fmla="*/ f27 1 f21"/>
              <a:gd name="f34" fmla="*/ f28 1 f21"/>
              <a:gd name="f35" fmla="*/ f29 f8 1"/>
              <a:gd name="f36" fmla="val f33"/>
              <a:gd name="f37" fmla="val f34"/>
              <a:gd name="f38" fmla="*/ f35 1 f1"/>
              <a:gd name="f39" fmla="*/ f7 f32 1"/>
              <a:gd name="f40" fmla="+- f37 0 f7"/>
              <a:gd name="f41" fmla="+- f36 0 f7"/>
              <a:gd name="f42" fmla="+- 0 0 f38"/>
              <a:gd name="f43" fmla="*/ f40 1 2"/>
              <a:gd name="f44" fmla="*/ f41 1 2"/>
              <a:gd name="f45" fmla="min f41 f40"/>
              <a:gd name="f46" fmla="+- 0 0 f42"/>
              <a:gd name="f47" fmla="+- f7 f43 0"/>
              <a:gd name="f48" fmla="+- f7 f44 0"/>
              <a:gd name="f49" fmla="*/ f45 f10 1"/>
              <a:gd name="f50" fmla="*/ f46 f1 1"/>
              <a:gd name="f51" fmla="*/ f44 f32 1"/>
              <a:gd name="f52" fmla="*/ f43 f32 1"/>
              <a:gd name="f53" fmla="*/ f49 1 100000"/>
              <a:gd name="f54" fmla="*/ f50 1 f8"/>
              <a:gd name="f55" fmla="*/ f47 f32 1"/>
              <a:gd name="f56" fmla="+- f54 0 f2"/>
              <a:gd name="f57" fmla="+- f44 0 f53"/>
              <a:gd name="f58" fmla="+- f43 0 f53"/>
              <a:gd name="f59" fmla="*/ f53 f32 1"/>
              <a:gd name="f60" fmla="cos 1 f56"/>
              <a:gd name="f61" fmla="sin 1 f56"/>
              <a:gd name="f62" fmla="*/ f57 f32 1"/>
              <a:gd name="f63" fmla="*/ f58 f32 1"/>
              <a:gd name="f64" fmla="+- 0 0 f60"/>
              <a:gd name="f65" fmla="+- 0 0 f61"/>
              <a:gd name="f66" fmla="+- 0 0 f64"/>
              <a:gd name="f67" fmla="+- 0 0 f65"/>
              <a:gd name="f68" fmla="val f66"/>
              <a:gd name="f69" fmla="val f67"/>
              <a:gd name="f70" fmla="*/ f68 f44 1"/>
              <a:gd name="f71" fmla="*/ f69 f43 1"/>
              <a:gd name="f72" fmla="+- f48 0 f70"/>
              <a:gd name="f73" fmla="+- f48 f70 0"/>
              <a:gd name="f74" fmla="+- f47 0 f71"/>
              <a:gd name="f75" fmla="+- f47 f71 0"/>
              <a:gd name="f76" fmla="*/ f72 f32 1"/>
              <a:gd name="f77" fmla="*/ f74 f32 1"/>
              <a:gd name="f78" fmla="*/ f73 f32 1"/>
              <a:gd name="f79" fmla="*/ f75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0">
                <a:pos x="f76" y="f77"/>
              </a:cxn>
              <a:cxn ang="f31">
                <a:pos x="f76" y="f79"/>
              </a:cxn>
              <a:cxn ang="f31">
                <a:pos x="f78" y="f79"/>
              </a:cxn>
              <a:cxn ang="f30">
                <a:pos x="f78" y="f77"/>
              </a:cxn>
            </a:cxnLst>
            <a:rect l="f76" t="f77" r="f78" b="f79"/>
            <a:pathLst>
              <a:path>
                <a:moveTo>
                  <a:pt x="f39" y="f55"/>
                </a:moveTo>
                <a:arcTo wR="f51" hR="f52" stAng="f1" swAng="f0"/>
                <a:close/>
                <a:moveTo>
                  <a:pt x="f59" y="f55"/>
                </a:moveTo>
                <a:arcTo wR="f62" hR="f63" stAng="f1" swAng="f9"/>
                <a:close/>
              </a:path>
            </a:pathLst>
          </a:custGeom>
          <a:solidFill>
            <a:srgbClr val="F6A21D"/>
          </a:solidFill>
          <a:ln w="12701" cap="flat">
            <a:solidFill>
              <a:srgbClr val="B57612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C7C1D8E4-8BB9-20F9-C480-A33F2B319480}"/>
              </a:ext>
            </a:extLst>
          </p:cNvPr>
          <p:cNvSpPr txBox="1"/>
          <p:nvPr/>
        </p:nvSpPr>
        <p:spPr>
          <a:xfrm>
            <a:off x="850328" y="5129588"/>
            <a:ext cx="1062185" cy="707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kern="0" dirty="0">
                <a:solidFill>
                  <a:srgbClr val="000000"/>
                </a:solidFill>
                <a:latin typeface="Gill Sans MT"/>
              </a:rPr>
              <a:t>74</a:t>
            </a:r>
            <a:r>
              <a:rPr lang="en-GB" sz="4000" dirty="0">
                <a:solidFill>
                  <a:srgbClr val="000000"/>
                </a:solidFill>
                <a:latin typeface="Gill Sans MT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569708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39D29-12A5-F09A-B05F-D3D55C851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7660"/>
            <a:ext cx="7886700" cy="1325563"/>
          </a:xfrm>
        </p:spPr>
        <p:txBody>
          <a:bodyPr/>
          <a:lstStyle/>
          <a:p>
            <a:r>
              <a:rPr lang="en-GB" dirty="0"/>
              <a:t>Training delivery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5E7E7-9BDF-E2B6-6C6F-5F4AEA0A7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054" y="4781914"/>
            <a:ext cx="8083655" cy="1724913"/>
          </a:xfr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2000" dirty="0"/>
              <a:t>What duration of training would be optimal for your tobacco dependency advisors?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/>
              <a:t>Half a day (37%)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/>
              <a:t>1 day (32%)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/>
              <a:t>2 days (18%)</a:t>
            </a:r>
          </a:p>
          <a:p>
            <a:endParaRPr lang="en-GB" dirty="0"/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7A6F1B24-F089-B10A-CFA1-5963D9E3C23F}"/>
              </a:ext>
            </a:extLst>
          </p:cNvPr>
          <p:cNvSpPr txBox="1"/>
          <p:nvPr/>
        </p:nvSpPr>
        <p:spPr>
          <a:xfrm>
            <a:off x="2157756" y="3275803"/>
            <a:ext cx="6482189" cy="10156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dirty="0">
                <a:solidFill>
                  <a:srgbClr val="000000"/>
                </a:solidFill>
              </a:rPr>
              <a:t>of respondents think regular webinars directed to tobacco treatment advisors and prescribers would be extremely or very valuable for their trust. </a:t>
            </a:r>
          </a:p>
        </p:txBody>
      </p:sp>
      <p:sp>
        <p:nvSpPr>
          <p:cNvPr id="5" name="Circle: Hollow 10">
            <a:extLst>
              <a:ext uri="{FF2B5EF4-FFF2-40B4-BE49-F238E27FC236}">
                <a16:creationId xmlns:a16="http://schemas.microsoft.com/office/drawing/2014/main" id="{4063261A-63A3-8935-9AC3-5E67DF3BB626}"/>
              </a:ext>
            </a:extLst>
          </p:cNvPr>
          <p:cNvSpPr/>
          <p:nvPr/>
        </p:nvSpPr>
        <p:spPr>
          <a:xfrm>
            <a:off x="504055" y="2993947"/>
            <a:ext cx="1505532" cy="148705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21600000"/>
              <a:gd name="f10" fmla="val 6100"/>
              <a:gd name="f11" fmla="+- 0 0 -360"/>
              <a:gd name="f12" fmla="+- 0 0 -180"/>
              <a:gd name="f13" fmla="abs f4"/>
              <a:gd name="f14" fmla="abs f5"/>
              <a:gd name="f15" fmla="abs f6"/>
              <a:gd name="f16" fmla="+- 2700000 f2 0"/>
              <a:gd name="f17" fmla="*/ f11 f1 1"/>
              <a:gd name="f18" fmla="*/ f12 f1 1"/>
              <a:gd name="f19" fmla="?: f13 f4 1"/>
              <a:gd name="f20" fmla="?: f14 f5 1"/>
              <a:gd name="f21" fmla="?: f15 f6 1"/>
              <a:gd name="f22" fmla="+- f16 0 f2"/>
              <a:gd name="f23" fmla="*/ f17 1 f3"/>
              <a:gd name="f24" fmla="*/ f18 1 f3"/>
              <a:gd name="f25" fmla="*/ f19 1 21600"/>
              <a:gd name="f26" fmla="*/ f20 1 21600"/>
              <a:gd name="f27" fmla="*/ 21600 f19 1"/>
              <a:gd name="f28" fmla="*/ 21600 f20 1"/>
              <a:gd name="f29" fmla="+- f22 f2 0"/>
              <a:gd name="f30" fmla="+- f23 0 f2"/>
              <a:gd name="f31" fmla="+- f24 0 f2"/>
              <a:gd name="f32" fmla="min f26 f25"/>
              <a:gd name="f33" fmla="*/ f27 1 f21"/>
              <a:gd name="f34" fmla="*/ f28 1 f21"/>
              <a:gd name="f35" fmla="*/ f29 f8 1"/>
              <a:gd name="f36" fmla="val f33"/>
              <a:gd name="f37" fmla="val f34"/>
              <a:gd name="f38" fmla="*/ f35 1 f1"/>
              <a:gd name="f39" fmla="*/ f7 f32 1"/>
              <a:gd name="f40" fmla="+- f37 0 f7"/>
              <a:gd name="f41" fmla="+- f36 0 f7"/>
              <a:gd name="f42" fmla="+- 0 0 f38"/>
              <a:gd name="f43" fmla="*/ f40 1 2"/>
              <a:gd name="f44" fmla="*/ f41 1 2"/>
              <a:gd name="f45" fmla="min f41 f40"/>
              <a:gd name="f46" fmla="+- 0 0 f42"/>
              <a:gd name="f47" fmla="+- f7 f43 0"/>
              <a:gd name="f48" fmla="+- f7 f44 0"/>
              <a:gd name="f49" fmla="*/ f45 f10 1"/>
              <a:gd name="f50" fmla="*/ f46 f1 1"/>
              <a:gd name="f51" fmla="*/ f44 f32 1"/>
              <a:gd name="f52" fmla="*/ f43 f32 1"/>
              <a:gd name="f53" fmla="*/ f49 1 100000"/>
              <a:gd name="f54" fmla="*/ f50 1 f8"/>
              <a:gd name="f55" fmla="*/ f47 f32 1"/>
              <a:gd name="f56" fmla="+- f54 0 f2"/>
              <a:gd name="f57" fmla="+- f44 0 f53"/>
              <a:gd name="f58" fmla="+- f43 0 f53"/>
              <a:gd name="f59" fmla="*/ f53 f32 1"/>
              <a:gd name="f60" fmla="cos 1 f56"/>
              <a:gd name="f61" fmla="sin 1 f56"/>
              <a:gd name="f62" fmla="*/ f57 f32 1"/>
              <a:gd name="f63" fmla="*/ f58 f32 1"/>
              <a:gd name="f64" fmla="+- 0 0 f60"/>
              <a:gd name="f65" fmla="+- 0 0 f61"/>
              <a:gd name="f66" fmla="+- 0 0 f64"/>
              <a:gd name="f67" fmla="+- 0 0 f65"/>
              <a:gd name="f68" fmla="val f66"/>
              <a:gd name="f69" fmla="val f67"/>
              <a:gd name="f70" fmla="*/ f68 f44 1"/>
              <a:gd name="f71" fmla="*/ f69 f43 1"/>
              <a:gd name="f72" fmla="+- f48 0 f70"/>
              <a:gd name="f73" fmla="+- f48 f70 0"/>
              <a:gd name="f74" fmla="+- f47 0 f71"/>
              <a:gd name="f75" fmla="+- f47 f71 0"/>
              <a:gd name="f76" fmla="*/ f72 f32 1"/>
              <a:gd name="f77" fmla="*/ f74 f32 1"/>
              <a:gd name="f78" fmla="*/ f73 f32 1"/>
              <a:gd name="f79" fmla="*/ f75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0">
                <a:pos x="f76" y="f77"/>
              </a:cxn>
              <a:cxn ang="f31">
                <a:pos x="f76" y="f79"/>
              </a:cxn>
              <a:cxn ang="f31">
                <a:pos x="f78" y="f79"/>
              </a:cxn>
              <a:cxn ang="f30">
                <a:pos x="f78" y="f77"/>
              </a:cxn>
            </a:cxnLst>
            <a:rect l="f76" t="f77" r="f78" b="f79"/>
            <a:pathLst>
              <a:path>
                <a:moveTo>
                  <a:pt x="f39" y="f55"/>
                </a:moveTo>
                <a:arcTo wR="f51" hR="f52" stAng="f1" swAng="f0"/>
                <a:close/>
                <a:moveTo>
                  <a:pt x="f59" y="f55"/>
                </a:moveTo>
                <a:arcTo wR="f62" hR="f63" stAng="f1" swAng="f9"/>
                <a:close/>
              </a:path>
            </a:pathLst>
          </a:custGeom>
          <a:solidFill>
            <a:srgbClr val="F6A21D"/>
          </a:solidFill>
          <a:ln w="12701" cap="flat">
            <a:solidFill>
              <a:srgbClr val="B57612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36955A5A-29B4-55E4-35DB-2F834065B5AE}"/>
              </a:ext>
            </a:extLst>
          </p:cNvPr>
          <p:cNvSpPr txBox="1"/>
          <p:nvPr/>
        </p:nvSpPr>
        <p:spPr>
          <a:xfrm>
            <a:off x="802682" y="3383527"/>
            <a:ext cx="1062185" cy="707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kern="0" dirty="0">
                <a:solidFill>
                  <a:srgbClr val="000000"/>
                </a:solidFill>
                <a:latin typeface="Gill Sans MT"/>
              </a:rPr>
              <a:t>9</a:t>
            </a:r>
            <a:r>
              <a:rPr lang="en-GB" sz="4000" dirty="0">
                <a:solidFill>
                  <a:srgbClr val="000000"/>
                </a:solidFill>
                <a:latin typeface="Gill Sans MT"/>
              </a:rPr>
              <a:t>2%</a:t>
            </a:r>
          </a:p>
        </p:txBody>
      </p:sp>
      <p:sp>
        <p:nvSpPr>
          <p:cNvPr id="7" name="Circle: Hollow 10">
            <a:extLst>
              <a:ext uri="{FF2B5EF4-FFF2-40B4-BE49-F238E27FC236}">
                <a16:creationId xmlns:a16="http://schemas.microsoft.com/office/drawing/2014/main" id="{1F8EACE2-D6A8-913B-6B5B-C7E2118D4F50}"/>
              </a:ext>
            </a:extLst>
          </p:cNvPr>
          <p:cNvSpPr/>
          <p:nvPr/>
        </p:nvSpPr>
        <p:spPr>
          <a:xfrm>
            <a:off x="504055" y="1226498"/>
            <a:ext cx="1505532" cy="148705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21600000"/>
              <a:gd name="f10" fmla="val 6100"/>
              <a:gd name="f11" fmla="+- 0 0 -360"/>
              <a:gd name="f12" fmla="+- 0 0 -180"/>
              <a:gd name="f13" fmla="abs f4"/>
              <a:gd name="f14" fmla="abs f5"/>
              <a:gd name="f15" fmla="abs f6"/>
              <a:gd name="f16" fmla="+- 2700000 f2 0"/>
              <a:gd name="f17" fmla="*/ f11 f1 1"/>
              <a:gd name="f18" fmla="*/ f12 f1 1"/>
              <a:gd name="f19" fmla="?: f13 f4 1"/>
              <a:gd name="f20" fmla="?: f14 f5 1"/>
              <a:gd name="f21" fmla="?: f15 f6 1"/>
              <a:gd name="f22" fmla="+- f16 0 f2"/>
              <a:gd name="f23" fmla="*/ f17 1 f3"/>
              <a:gd name="f24" fmla="*/ f18 1 f3"/>
              <a:gd name="f25" fmla="*/ f19 1 21600"/>
              <a:gd name="f26" fmla="*/ f20 1 21600"/>
              <a:gd name="f27" fmla="*/ 21600 f19 1"/>
              <a:gd name="f28" fmla="*/ 21600 f20 1"/>
              <a:gd name="f29" fmla="+- f22 f2 0"/>
              <a:gd name="f30" fmla="+- f23 0 f2"/>
              <a:gd name="f31" fmla="+- f24 0 f2"/>
              <a:gd name="f32" fmla="min f26 f25"/>
              <a:gd name="f33" fmla="*/ f27 1 f21"/>
              <a:gd name="f34" fmla="*/ f28 1 f21"/>
              <a:gd name="f35" fmla="*/ f29 f8 1"/>
              <a:gd name="f36" fmla="val f33"/>
              <a:gd name="f37" fmla="val f34"/>
              <a:gd name="f38" fmla="*/ f35 1 f1"/>
              <a:gd name="f39" fmla="*/ f7 f32 1"/>
              <a:gd name="f40" fmla="+- f37 0 f7"/>
              <a:gd name="f41" fmla="+- f36 0 f7"/>
              <a:gd name="f42" fmla="+- 0 0 f38"/>
              <a:gd name="f43" fmla="*/ f40 1 2"/>
              <a:gd name="f44" fmla="*/ f41 1 2"/>
              <a:gd name="f45" fmla="min f41 f40"/>
              <a:gd name="f46" fmla="+- 0 0 f42"/>
              <a:gd name="f47" fmla="+- f7 f43 0"/>
              <a:gd name="f48" fmla="+- f7 f44 0"/>
              <a:gd name="f49" fmla="*/ f45 f10 1"/>
              <a:gd name="f50" fmla="*/ f46 f1 1"/>
              <a:gd name="f51" fmla="*/ f44 f32 1"/>
              <a:gd name="f52" fmla="*/ f43 f32 1"/>
              <a:gd name="f53" fmla="*/ f49 1 100000"/>
              <a:gd name="f54" fmla="*/ f50 1 f8"/>
              <a:gd name="f55" fmla="*/ f47 f32 1"/>
              <a:gd name="f56" fmla="+- f54 0 f2"/>
              <a:gd name="f57" fmla="+- f44 0 f53"/>
              <a:gd name="f58" fmla="+- f43 0 f53"/>
              <a:gd name="f59" fmla="*/ f53 f32 1"/>
              <a:gd name="f60" fmla="cos 1 f56"/>
              <a:gd name="f61" fmla="sin 1 f56"/>
              <a:gd name="f62" fmla="*/ f57 f32 1"/>
              <a:gd name="f63" fmla="*/ f58 f32 1"/>
              <a:gd name="f64" fmla="+- 0 0 f60"/>
              <a:gd name="f65" fmla="+- 0 0 f61"/>
              <a:gd name="f66" fmla="+- 0 0 f64"/>
              <a:gd name="f67" fmla="+- 0 0 f65"/>
              <a:gd name="f68" fmla="val f66"/>
              <a:gd name="f69" fmla="val f67"/>
              <a:gd name="f70" fmla="*/ f68 f44 1"/>
              <a:gd name="f71" fmla="*/ f69 f43 1"/>
              <a:gd name="f72" fmla="+- f48 0 f70"/>
              <a:gd name="f73" fmla="+- f48 f70 0"/>
              <a:gd name="f74" fmla="+- f47 0 f71"/>
              <a:gd name="f75" fmla="+- f47 f71 0"/>
              <a:gd name="f76" fmla="*/ f72 f32 1"/>
              <a:gd name="f77" fmla="*/ f74 f32 1"/>
              <a:gd name="f78" fmla="*/ f73 f32 1"/>
              <a:gd name="f79" fmla="*/ f75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0">
                <a:pos x="f76" y="f77"/>
              </a:cxn>
              <a:cxn ang="f31">
                <a:pos x="f76" y="f79"/>
              </a:cxn>
              <a:cxn ang="f31">
                <a:pos x="f78" y="f79"/>
              </a:cxn>
              <a:cxn ang="f30">
                <a:pos x="f78" y="f77"/>
              </a:cxn>
            </a:cxnLst>
            <a:rect l="f76" t="f77" r="f78" b="f79"/>
            <a:pathLst>
              <a:path>
                <a:moveTo>
                  <a:pt x="f39" y="f55"/>
                </a:moveTo>
                <a:arcTo wR="f51" hR="f52" stAng="f1" swAng="f0"/>
                <a:close/>
                <a:moveTo>
                  <a:pt x="f59" y="f55"/>
                </a:moveTo>
                <a:arcTo wR="f62" hR="f63" stAng="f1" swAng="f9"/>
                <a:close/>
              </a:path>
            </a:pathLst>
          </a:custGeom>
          <a:solidFill>
            <a:srgbClr val="F6A21D"/>
          </a:solidFill>
          <a:ln w="12701" cap="flat">
            <a:solidFill>
              <a:srgbClr val="B57612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8" name="TextBox 11">
            <a:extLst>
              <a:ext uri="{FF2B5EF4-FFF2-40B4-BE49-F238E27FC236}">
                <a16:creationId xmlns:a16="http://schemas.microsoft.com/office/drawing/2014/main" id="{A227F682-A63F-E6E7-EB3A-F5CCCE08F83D}"/>
              </a:ext>
            </a:extLst>
          </p:cNvPr>
          <p:cNvSpPr txBox="1"/>
          <p:nvPr/>
        </p:nvSpPr>
        <p:spPr>
          <a:xfrm>
            <a:off x="802682" y="1616078"/>
            <a:ext cx="1062185" cy="707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kern="0" dirty="0">
                <a:solidFill>
                  <a:srgbClr val="000000"/>
                </a:solidFill>
                <a:latin typeface="Gill Sans MT"/>
              </a:rPr>
              <a:t>53</a:t>
            </a:r>
            <a:r>
              <a:rPr lang="en-GB" sz="4000" dirty="0">
                <a:solidFill>
                  <a:srgbClr val="000000"/>
                </a:solidFill>
                <a:latin typeface="Gill Sans MT"/>
              </a:rPr>
              <a:t>%</a:t>
            </a: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DF7C7A0C-C094-1843-A409-19194BE9E105}"/>
              </a:ext>
            </a:extLst>
          </p:cNvPr>
          <p:cNvSpPr txBox="1"/>
          <p:nvPr/>
        </p:nvSpPr>
        <p:spPr>
          <a:xfrm>
            <a:off x="2105520" y="1646853"/>
            <a:ext cx="6482189" cy="70788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dirty="0">
                <a:solidFill>
                  <a:srgbClr val="000000"/>
                </a:solidFill>
              </a:rPr>
              <a:t>of respondents preferred a combination of formats for training resources </a:t>
            </a:r>
            <a:r>
              <a:rPr lang="en-US" sz="2000" dirty="0"/>
              <a:t>(mixture of face-to-face and online)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6635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92C97-C08A-FD20-C9A6-03097CABA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8047"/>
            <a:ext cx="7886700" cy="1325563"/>
          </a:xfrm>
        </p:spPr>
        <p:txBody>
          <a:bodyPr/>
          <a:lstStyle/>
          <a:p>
            <a:r>
              <a:rPr lang="en-GB" dirty="0"/>
              <a:t>Training capacity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0041E29-B28F-4F6F-A50E-4865DBE730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254385"/>
              </p:ext>
            </p:extLst>
          </p:nvPr>
        </p:nvGraphicFramePr>
        <p:xfrm>
          <a:off x="272143" y="1208314"/>
          <a:ext cx="8632371" cy="5377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63290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5819D-132C-ABCF-DA5D-5F9FB17F5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65933"/>
          </a:xfrm>
        </p:spPr>
        <p:txBody>
          <a:bodyPr/>
          <a:lstStyle/>
          <a:p>
            <a:r>
              <a:rPr lang="en-GB" dirty="0"/>
              <a:t>Training delivery</a:t>
            </a:r>
          </a:p>
        </p:txBody>
      </p:sp>
      <p:sp>
        <p:nvSpPr>
          <p:cNvPr id="5" name="Circle: Hollow 10">
            <a:extLst>
              <a:ext uri="{FF2B5EF4-FFF2-40B4-BE49-F238E27FC236}">
                <a16:creationId xmlns:a16="http://schemas.microsoft.com/office/drawing/2014/main" id="{1449F77A-D4A9-609C-B178-901D88684B65}"/>
              </a:ext>
            </a:extLst>
          </p:cNvPr>
          <p:cNvSpPr/>
          <p:nvPr/>
        </p:nvSpPr>
        <p:spPr>
          <a:xfrm>
            <a:off x="709530" y="1490978"/>
            <a:ext cx="1505532" cy="148705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21600000"/>
              <a:gd name="f10" fmla="val 6100"/>
              <a:gd name="f11" fmla="+- 0 0 -360"/>
              <a:gd name="f12" fmla="+- 0 0 -180"/>
              <a:gd name="f13" fmla="abs f4"/>
              <a:gd name="f14" fmla="abs f5"/>
              <a:gd name="f15" fmla="abs f6"/>
              <a:gd name="f16" fmla="+- 2700000 f2 0"/>
              <a:gd name="f17" fmla="*/ f11 f1 1"/>
              <a:gd name="f18" fmla="*/ f12 f1 1"/>
              <a:gd name="f19" fmla="?: f13 f4 1"/>
              <a:gd name="f20" fmla="?: f14 f5 1"/>
              <a:gd name="f21" fmla="?: f15 f6 1"/>
              <a:gd name="f22" fmla="+- f16 0 f2"/>
              <a:gd name="f23" fmla="*/ f17 1 f3"/>
              <a:gd name="f24" fmla="*/ f18 1 f3"/>
              <a:gd name="f25" fmla="*/ f19 1 21600"/>
              <a:gd name="f26" fmla="*/ f20 1 21600"/>
              <a:gd name="f27" fmla="*/ 21600 f19 1"/>
              <a:gd name="f28" fmla="*/ 21600 f20 1"/>
              <a:gd name="f29" fmla="+- f22 f2 0"/>
              <a:gd name="f30" fmla="+- f23 0 f2"/>
              <a:gd name="f31" fmla="+- f24 0 f2"/>
              <a:gd name="f32" fmla="min f26 f25"/>
              <a:gd name="f33" fmla="*/ f27 1 f21"/>
              <a:gd name="f34" fmla="*/ f28 1 f21"/>
              <a:gd name="f35" fmla="*/ f29 f8 1"/>
              <a:gd name="f36" fmla="val f33"/>
              <a:gd name="f37" fmla="val f34"/>
              <a:gd name="f38" fmla="*/ f35 1 f1"/>
              <a:gd name="f39" fmla="*/ f7 f32 1"/>
              <a:gd name="f40" fmla="+- f37 0 f7"/>
              <a:gd name="f41" fmla="+- f36 0 f7"/>
              <a:gd name="f42" fmla="+- 0 0 f38"/>
              <a:gd name="f43" fmla="*/ f40 1 2"/>
              <a:gd name="f44" fmla="*/ f41 1 2"/>
              <a:gd name="f45" fmla="min f41 f40"/>
              <a:gd name="f46" fmla="+- 0 0 f42"/>
              <a:gd name="f47" fmla="+- f7 f43 0"/>
              <a:gd name="f48" fmla="+- f7 f44 0"/>
              <a:gd name="f49" fmla="*/ f45 f10 1"/>
              <a:gd name="f50" fmla="*/ f46 f1 1"/>
              <a:gd name="f51" fmla="*/ f44 f32 1"/>
              <a:gd name="f52" fmla="*/ f43 f32 1"/>
              <a:gd name="f53" fmla="*/ f49 1 100000"/>
              <a:gd name="f54" fmla="*/ f50 1 f8"/>
              <a:gd name="f55" fmla="*/ f47 f32 1"/>
              <a:gd name="f56" fmla="+- f54 0 f2"/>
              <a:gd name="f57" fmla="+- f44 0 f53"/>
              <a:gd name="f58" fmla="+- f43 0 f53"/>
              <a:gd name="f59" fmla="*/ f53 f32 1"/>
              <a:gd name="f60" fmla="cos 1 f56"/>
              <a:gd name="f61" fmla="sin 1 f56"/>
              <a:gd name="f62" fmla="*/ f57 f32 1"/>
              <a:gd name="f63" fmla="*/ f58 f32 1"/>
              <a:gd name="f64" fmla="+- 0 0 f60"/>
              <a:gd name="f65" fmla="+- 0 0 f61"/>
              <a:gd name="f66" fmla="+- 0 0 f64"/>
              <a:gd name="f67" fmla="+- 0 0 f65"/>
              <a:gd name="f68" fmla="val f66"/>
              <a:gd name="f69" fmla="val f67"/>
              <a:gd name="f70" fmla="*/ f68 f44 1"/>
              <a:gd name="f71" fmla="*/ f69 f43 1"/>
              <a:gd name="f72" fmla="+- f48 0 f70"/>
              <a:gd name="f73" fmla="+- f48 f70 0"/>
              <a:gd name="f74" fmla="+- f47 0 f71"/>
              <a:gd name="f75" fmla="+- f47 f71 0"/>
              <a:gd name="f76" fmla="*/ f72 f32 1"/>
              <a:gd name="f77" fmla="*/ f74 f32 1"/>
              <a:gd name="f78" fmla="*/ f73 f32 1"/>
              <a:gd name="f79" fmla="*/ f75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0">
                <a:pos x="f76" y="f77"/>
              </a:cxn>
              <a:cxn ang="f31">
                <a:pos x="f76" y="f79"/>
              </a:cxn>
              <a:cxn ang="f31">
                <a:pos x="f78" y="f79"/>
              </a:cxn>
              <a:cxn ang="f30">
                <a:pos x="f78" y="f77"/>
              </a:cxn>
            </a:cxnLst>
            <a:rect l="f76" t="f77" r="f78" b="f79"/>
            <a:pathLst>
              <a:path>
                <a:moveTo>
                  <a:pt x="f39" y="f55"/>
                </a:moveTo>
                <a:arcTo wR="f51" hR="f52" stAng="f1" swAng="f0"/>
                <a:close/>
                <a:moveTo>
                  <a:pt x="f59" y="f55"/>
                </a:moveTo>
                <a:arcTo wR="f62" hR="f63" stAng="f1" swAng="f9"/>
                <a:close/>
              </a:path>
            </a:pathLst>
          </a:custGeom>
          <a:solidFill>
            <a:srgbClr val="F6A21D"/>
          </a:solidFill>
          <a:ln w="12701" cap="flat">
            <a:solidFill>
              <a:srgbClr val="B57612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6" name="Circle: Hollow 10">
            <a:extLst>
              <a:ext uri="{FF2B5EF4-FFF2-40B4-BE49-F238E27FC236}">
                <a16:creationId xmlns:a16="http://schemas.microsoft.com/office/drawing/2014/main" id="{AC336014-FAA5-0D3B-C17B-C0776C218491}"/>
              </a:ext>
            </a:extLst>
          </p:cNvPr>
          <p:cNvSpPr/>
          <p:nvPr/>
        </p:nvSpPr>
        <p:spPr>
          <a:xfrm>
            <a:off x="709530" y="3247165"/>
            <a:ext cx="1505532" cy="148705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21600000"/>
              <a:gd name="f10" fmla="val 6100"/>
              <a:gd name="f11" fmla="+- 0 0 -360"/>
              <a:gd name="f12" fmla="+- 0 0 -180"/>
              <a:gd name="f13" fmla="abs f4"/>
              <a:gd name="f14" fmla="abs f5"/>
              <a:gd name="f15" fmla="abs f6"/>
              <a:gd name="f16" fmla="+- 2700000 f2 0"/>
              <a:gd name="f17" fmla="*/ f11 f1 1"/>
              <a:gd name="f18" fmla="*/ f12 f1 1"/>
              <a:gd name="f19" fmla="?: f13 f4 1"/>
              <a:gd name="f20" fmla="?: f14 f5 1"/>
              <a:gd name="f21" fmla="?: f15 f6 1"/>
              <a:gd name="f22" fmla="+- f16 0 f2"/>
              <a:gd name="f23" fmla="*/ f17 1 f3"/>
              <a:gd name="f24" fmla="*/ f18 1 f3"/>
              <a:gd name="f25" fmla="*/ f19 1 21600"/>
              <a:gd name="f26" fmla="*/ f20 1 21600"/>
              <a:gd name="f27" fmla="*/ 21600 f19 1"/>
              <a:gd name="f28" fmla="*/ 21600 f20 1"/>
              <a:gd name="f29" fmla="+- f22 f2 0"/>
              <a:gd name="f30" fmla="+- f23 0 f2"/>
              <a:gd name="f31" fmla="+- f24 0 f2"/>
              <a:gd name="f32" fmla="min f26 f25"/>
              <a:gd name="f33" fmla="*/ f27 1 f21"/>
              <a:gd name="f34" fmla="*/ f28 1 f21"/>
              <a:gd name="f35" fmla="*/ f29 f8 1"/>
              <a:gd name="f36" fmla="val f33"/>
              <a:gd name="f37" fmla="val f34"/>
              <a:gd name="f38" fmla="*/ f35 1 f1"/>
              <a:gd name="f39" fmla="*/ f7 f32 1"/>
              <a:gd name="f40" fmla="+- f37 0 f7"/>
              <a:gd name="f41" fmla="+- f36 0 f7"/>
              <a:gd name="f42" fmla="+- 0 0 f38"/>
              <a:gd name="f43" fmla="*/ f40 1 2"/>
              <a:gd name="f44" fmla="*/ f41 1 2"/>
              <a:gd name="f45" fmla="min f41 f40"/>
              <a:gd name="f46" fmla="+- 0 0 f42"/>
              <a:gd name="f47" fmla="+- f7 f43 0"/>
              <a:gd name="f48" fmla="+- f7 f44 0"/>
              <a:gd name="f49" fmla="*/ f45 f10 1"/>
              <a:gd name="f50" fmla="*/ f46 f1 1"/>
              <a:gd name="f51" fmla="*/ f44 f32 1"/>
              <a:gd name="f52" fmla="*/ f43 f32 1"/>
              <a:gd name="f53" fmla="*/ f49 1 100000"/>
              <a:gd name="f54" fmla="*/ f50 1 f8"/>
              <a:gd name="f55" fmla="*/ f47 f32 1"/>
              <a:gd name="f56" fmla="+- f54 0 f2"/>
              <a:gd name="f57" fmla="+- f44 0 f53"/>
              <a:gd name="f58" fmla="+- f43 0 f53"/>
              <a:gd name="f59" fmla="*/ f53 f32 1"/>
              <a:gd name="f60" fmla="cos 1 f56"/>
              <a:gd name="f61" fmla="sin 1 f56"/>
              <a:gd name="f62" fmla="*/ f57 f32 1"/>
              <a:gd name="f63" fmla="*/ f58 f32 1"/>
              <a:gd name="f64" fmla="+- 0 0 f60"/>
              <a:gd name="f65" fmla="+- 0 0 f61"/>
              <a:gd name="f66" fmla="+- 0 0 f64"/>
              <a:gd name="f67" fmla="+- 0 0 f65"/>
              <a:gd name="f68" fmla="val f66"/>
              <a:gd name="f69" fmla="val f67"/>
              <a:gd name="f70" fmla="*/ f68 f44 1"/>
              <a:gd name="f71" fmla="*/ f69 f43 1"/>
              <a:gd name="f72" fmla="+- f48 0 f70"/>
              <a:gd name="f73" fmla="+- f48 f70 0"/>
              <a:gd name="f74" fmla="+- f47 0 f71"/>
              <a:gd name="f75" fmla="+- f47 f71 0"/>
              <a:gd name="f76" fmla="*/ f72 f32 1"/>
              <a:gd name="f77" fmla="*/ f74 f32 1"/>
              <a:gd name="f78" fmla="*/ f73 f32 1"/>
              <a:gd name="f79" fmla="*/ f75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0">
                <a:pos x="f76" y="f77"/>
              </a:cxn>
              <a:cxn ang="f31">
                <a:pos x="f76" y="f79"/>
              </a:cxn>
              <a:cxn ang="f31">
                <a:pos x="f78" y="f79"/>
              </a:cxn>
              <a:cxn ang="f30">
                <a:pos x="f78" y="f77"/>
              </a:cxn>
            </a:cxnLst>
            <a:rect l="f76" t="f77" r="f78" b="f79"/>
            <a:pathLst>
              <a:path>
                <a:moveTo>
                  <a:pt x="f39" y="f55"/>
                </a:moveTo>
                <a:arcTo wR="f51" hR="f52" stAng="f1" swAng="f0"/>
                <a:close/>
                <a:moveTo>
                  <a:pt x="f59" y="f55"/>
                </a:moveTo>
                <a:arcTo wR="f62" hR="f63" stAng="f1" swAng="f9"/>
                <a:close/>
              </a:path>
            </a:pathLst>
          </a:custGeom>
          <a:solidFill>
            <a:srgbClr val="F6A21D"/>
          </a:solidFill>
          <a:ln w="12701" cap="flat">
            <a:solidFill>
              <a:srgbClr val="B57612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9A451456-FD21-66EB-AB37-230F21C46832}"/>
              </a:ext>
            </a:extLst>
          </p:cNvPr>
          <p:cNvSpPr txBox="1"/>
          <p:nvPr/>
        </p:nvSpPr>
        <p:spPr>
          <a:xfrm>
            <a:off x="1001885" y="3636745"/>
            <a:ext cx="1062185" cy="707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kern="0" dirty="0">
                <a:solidFill>
                  <a:srgbClr val="000000"/>
                </a:solidFill>
                <a:latin typeface="Gill Sans MT"/>
              </a:rPr>
              <a:t>28</a:t>
            </a:r>
            <a:r>
              <a:rPr lang="en-GB" sz="4000" dirty="0">
                <a:solidFill>
                  <a:srgbClr val="000000"/>
                </a:solidFill>
                <a:latin typeface="Gill Sans MT"/>
              </a:rPr>
              <a:t>%</a:t>
            </a:r>
          </a:p>
        </p:txBody>
      </p:sp>
      <p:sp>
        <p:nvSpPr>
          <p:cNvPr id="8" name="TextBox 11">
            <a:extLst>
              <a:ext uri="{FF2B5EF4-FFF2-40B4-BE49-F238E27FC236}">
                <a16:creationId xmlns:a16="http://schemas.microsoft.com/office/drawing/2014/main" id="{BA4794FD-EA47-84D2-0EF8-31A339AC4F59}"/>
              </a:ext>
            </a:extLst>
          </p:cNvPr>
          <p:cNvSpPr txBox="1"/>
          <p:nvPr/>
        </p:nvSpPr>
        <p:spPr>
          <a:xfrm>
            <a:off x="931201" y="1838934"/>
            <a:ext cx="1062185" cy="707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kern="0" dirty="0">
                <a:solidFill>
                  <a:srgbClr val="000000"/>
                </a:solidFill>
                <a:latin typeface="Gill Sans MT"/>
              </a:rPr>
              <a:t>43</a:t>
            </a:r>
            <a:r>
              <a:rPr lang="en-GB" sz="4000" dirty="0">
                <a:solidFill>
                  <a:srgbClr val="000000"/>
                </a:solidFill>
                <a:latin typeface="Gill Sans MT"/>
              </a:rPr>
              <a:t>%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66B18181-B0E9-235D-2C15-4CAAFC087A15}"/>
              </a:ext>
            </a:extLst>
          </p:cNvPr>
          <p:cNvSpPr txBox="1"/>
          <p:nvPr/>
        </p:nvSpPr>
        <p:spPr>
          <a:xfrm>
            <a:off x="2280234" y="1772839"/>
            <a:ext cx="5736717" cy="132343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dirty="0">
                <a:solidFill>
                  <a:srgbClr val="000000"/>
                </a:solidFill>
              </a:rPr>
              <a:t>of respondents say training to staff will be delivered by </a:t>
            </a:r>
            <a:r>
              <a:rPr lang="en-GB" sz="2000" kern="0" dirty="0">
                <a:solidFill>
                  <a:srgbClr val="000000"/>
                </a:solidFill>
              </a:rPr>
              <a:t>their</a:t>
            </a:r>
            <a:r>
              <a:rPr lang="en-GB" sz="2000" dirty="0">
                <a:solidFill>
                  <a:srgbClr val="000000"/>
                </a:solidFill>
              </a:rPr>
              <a:t> in-house training team </a:t>
            </a:r>
            <a:r>
              <a:rPr lang="en-GB" sz="2000" b="1" dirty="0"/>
              <a:t>BUT only ~20% say they have an in-house trainer with expertise in tobacco control</a:t>
            </a:r>
            <a:r>
              <a:rPr lang="en-GB" sz="2000" b="1" dirty="0">
                <a:solidFill>
                  <a:srgbClr val="000000"/>
                </a:solidFill>
              </a:rPr>
              <a:t>.</a:t>
            </a:r>
            <a:endParaRPr lang="en-GB" sz="2000" b="1" dirty="0"/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5EF4CBFD-9DCF-52E4-2EC2-3A74E3C746E6}"/>
              </a:ext>
            </a:extLst>
          </p:cNvPr>
          <p:cNvSpPr txBox="1"/>
          <p:nvPr/>
        </p:nvSpPr>
        <p:spPr>
          <a:xfrm>
            <a:off x="2280234" y="3667520"/>
            <a:ext cx="5736717" cy="70788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kern="0" dirty="0">
                <a:solidFill>
                  <a:srgbClr val="000000"/>
                </a:solidFill>
              </a:rPr>
              <a:t>of respondents say t</a:t>
            </a:r>
            <a:r>
              <a:rPr lang="en-GB" sz="2000" dirty="0">
                <a:solidFill>
                  <a:srgbClr val="000000"/>
                </a:solidFill>
              </a:rPr>
              <a:t>raining to staff will be delivered by externally contracted training organizations.</a:t>
            </a:r>
          </a:p>
        </p:txBody>
      </p:sp>
      <p:sp>
        <p:nvSpPr>
          <p:cNvPr id="13" name="Circle: Hollow 10">
            <a:extLst>
              <a:ext uri="{FF2B5EF4-FFF2-40B4-BE49-F238E27FC236}">
                <a16:creationId xmlns:a16="http://schemas.microsoft.com/office/drawing/2014/main" id="{C51BA358-3F87-FEDA-8B05-F09F57CAADA3}"/>
              </a:ext>
            </a:extLst>
          </p:cNvPr>
          <p:cNvSpPr/>
          <p:nvPr/>
        </p:nvSpPr>
        <p:spPr>
          <a:xfrm>
            <a:off x="709530" y="4991165"/>
            <a:ext cx="1505532" cy="148705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21600000"/>
              <a:gd name="f10" fmla="val 6100"/>
              <a:gd name="f11" fmla="+- 0 0 -360"/>
              <a:gd name="f12" fmla="+- 0 0 -180"/>
              <a:gd name="f13" fmla="abs f4"/>
              <a:gd name="f14" fmla="abs f5"/>
              <a:gd name="f15" fmla="abs f6"/>
              <a:gd name="f16" fmla="+- 2700000 f2 0"/>
              <a:gd name="f17" fmla="*/ f11 f1 1"/>
              <a:gd name="f18" fmla="*/ f12 f1 1"/>
              <a:gd name="f19" fmla="?: f13 f4 1"/>
              <a:gd name="f20" fmla="?: f14 f5 1"/>
              <a:gd name="f21" fmla="?: f15 f6 1"/>
              <a:gd name="f22" fmla="+- f16 0 f2"/>
              <a:gd name="f23" fmla="*/ f17 1 f3"/>
              <a:gd name="f24" fmla="*/ f18 1 f3"/>
              <a:gd name="f25" fmla="*/ f19 1 21600"/>
              <a:gd name="f26" fmla="*/ f20 1 21600"/>
              <a:gd name="f27" fmla="*/ 21600 f19 1"/>
              <a:gd name="f28" fmla="*/ 21600 f20 1"/>
              <a:gd name="f29" fmla="+- f22 f2 0"/>
              <a:gd name="f30" fmla="+- f23 0 f2"/>
              <a:gd name="f31" fmla="+- f24 0 f2"/>
              <a:gd name="f32" fmla="min f26 f25"/>
              <a:gd name="f33" fmla="*/ f27 1 f21"/>
              <a:gd name="f34" fmla="*/ f28 1 f21"/>
              <a:gd name="f35" fmla="*/ f29 f8 1"/>
              <a:gd name="f36" fmla="val f33"/>
              <a:gd name="f37" fmla="val f34"/>
              <a:gd name="f38" fmla="*/ f35 1 f1"/>
              <a:gd name="f39" fmla="*/ f7 f32 1"/>
              <a:gd name="f40" fmla="+- f37 0 f7"/>
              <a:gd name="f41" fmla="+- f36 0 f7"/>
              <a:gd name="f42" fmla="+- 0 0 f38"/>
              <a:gd name="f43" fmla="*/ f40 1 2"/>
              <a:gd name="f44" fmla="*/ f41 1 2"/>
              <a:gd name="f45" fmla="min f41 f40"/>
              <a:gd name="f46" fmla="+- 0 0 f42"/>
              <a:gd name="f47" fmla="+- f7 f43 0"/>
              <a:gd name="f48" fmla="+- f7 f44 0"/>
              <a:gd name="f49" fmla="*/ f45 f10 1"/>
              <a:gd name="f50" fmla="*/ f46 f1 1"/>
              <a:gd name="f51" fmla="*/ f44 f32 1"/>
              <a:gd name="f52" fmla="*/ f43 f32 1"/>
              <a:gd name="f53" fmla="*/ f49 1 100000"/>
              <a:gd name="f54" fmla="*/ f50 1 f8"/>
              <a:gd name="f55" fmla="*/ f47 f32 1"/>
              <a:gd name="f56" fmla="+- f54 0 f2"/>
              <a:gd name="f57" fmla="+- f44 0 f53"/>
              <a:gd name="f58" fmla="+- f43 0 f53"/>
              <a:gd name="f59" fmla="*/ f53 f32 1"/>
              <a:gd name="f60" fmla="cos 1 f56"/>
              <a:gd name="f61" fmla="sin 1 f56"/>
              <a:gd name="f62" fmla="*/ f57 f32 1"/>
              <a:gd name="f63" fmla="*/ f58 f32 1"/>
              <a:gd name="f64" fmla="+- 0 0 f60"/>
              <a:gd name="f65" fmla="+- 0 0 f61"/>
              <a:gd name="f66" fmla="+- 0 0 f64"/>
              <a:gd name="f67" fmla="+- 0 0 f65"/>
              <a:gd name="f68" fmla="val f66"/>
              <a:gd name="f69" fmla="val f67"/>
              <a:gd name="f70" fmla="*/ f68 f44 1"/>
              <a:gd name="f71" fmla="*/ f69 f43 1"/>
              <a:gd name="f72" fmla="+- f48 0 f70"/>
              <a:gd name="f73" fmla="+- f48 f70 0"/>
              <a:gd name="f74" fmla="+- f47 0 f71"/>
              <a:gd name="f75" fmla="+- f47 f71 0"/>
              <a:gd name="f76" fmla="*/ f72 f32 1"/>
              <a:gd name="f77" fmla="*/ f74 f32 1"/>
              <a:gd name="f78" fmla="*/ f73 f32 1"/>
              <a:gd name="f79" fmla="*/ f75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0">
                <a:pos x="f76" y="f77"/>
              </a:cxn>
              <a:cxn ang="f31">
                <a:pos x="f76" y="f79"/>
              </a:cxn>
              <a:cxn ang="f31">
                <a:pos x="f78" y="f79"/>
              </a:cxn>
              <a:cxn ang="f30">
                <a:pos x="f78" y="f77"/>
              </a:cxn>
            </a:cxnLst>
            <a:rect l="f76" t="f77" r="f78" b="f79"/>
            <a:pathLst>
              <a:path>
                <a:moveTo>
                  <a:pt x="f39" y="f55"/>
                </a:moveTo>
                <a:arcTo wR="f51" hR="f52" stAng="f1" swAng="f0"/>
                <a:close/>
                <a:moveTo>
                  <a:pt x="f59" y="f55"/>
                </a:moveTo>
                <a:arcTo wR="f62" hR="f63" stAng="f1" swAng="f9"/>
                <a:close/>
              </a:path>
            </a:pathLst>
          </a:custGeom>
          <a:solidFill>
            <a:srgbClr val="F6A21D"/>
          </a:solidFill>
          <a:ln w="12701" cap="flat">
            <a:solidFill>
              <a:srgbClr val="B57612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C0BF9FDE-2E86-BC13-0816-7A7CA9572A10}"/>
              </a:ext>
            </a:extLst>
          </p:cNvPr>
          <p:cNvSpPr txBox="1"/>
          <p:nvPr/>
        </p:nvSpPr>
        <p:spPr>
          <a:xfrm>
            <a:off x="1001885" y="5380745"/>
            <a:ext cx="1062185" cy="707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kern="0" dirty="0">
                <a:solidFill>
                  <a:srgbClr val="000000"/>
                </a:solidFill>
                <a:latin typeface="Gill Sans MT"/>
              </a:rPr>
              <a:t>28</a:t>
            </a:r>
            <a:r>
              <a:rPr lang="en-GB" sz="4000" dirty="0">
                <a:solidFill>
                  <a:srgbClr val="000000"/>
                </a:solidFill>
                <a:latin typeface="Gill Sans MT"/>
              </a:rPr>
              <a:t>%</a:t>
            </a:r>
          </a:p>
        </p:txBody>
      </p:sp>
      <p:sp>
        <p:nvSpPr>
          <p:cNvPr id="15" name="TextBox 11">
            <a:extLst>
              <a:ext uri="{FF2B5EF4-FFF2-40B4-BE49-F238E27FC236}">
                <a16:creationId xmlns:a16="http://schemas.microsoft.com/office/drawing/2014/main" id="{D3F69DFF-3252-51EE-25C0-0312EA11B9BA}"/>
              </a:ext>
            </a:extLst>
          </p:cNvPr>
          <p:cNvSpPr txBox="1"/>
          <p:nvPr/>
        </p:nvSpPr>
        <p:spPr>
          <a:xfrm>
            <a:off x="2245656" y="5371218"/>
            <a:ext cx="5736717" cy="70788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kern="0" dirty="0">
                <a:solidFill>
                  <a:srgbClr val="000000"/>
                </a:solidFill>
              </a:rPr>
              <a:t>of respondents were uncertain who would deliver training to staff </a:t>
            </a:r>
            <a:endParaRPr lang="en-GB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29B10-8B24-DE8B-B32D-C0497CD6C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86392"/>
            <a:ext cx="7886700" cy="889516"/>
          </a:xfrm>
        </p:spPr>
        <p:txBody>
          <a:bodyPr>
            <a:normAutofit fontScale="90000"/>
          </a:bodyPr>
          <a:lstStyle/>
          <a:p>
            <a:r>
              <a:rPr lang="en-GB" dirty="0"/>
              <a:t>Capacity – supervision and mentorship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56B0B66-FD7D-4A90-B27F-8459FEA563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1460797"/>
              </p:ext>
            </p:extLst>
          </p:nvPr>
        </p:nvGraphicFramePr>
        <p:xfrm>
          <a:off x="383059" y="1458098"/>
          <a:ext cx="8402595" cy="5189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47703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1EBD120-25CB-BA0A-97A8-3710E317D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19927" cy="751293"/>
          </a:xfrm>
        </p:spPr>
        <p:txBody>
          <a:bodyPr>
            <a:normAutofit fontScale="90000"/>
          </a:bodyPr>
          <a:lstStyle/>
          <a:p>
            <a:r>
              <a:rPr lang="en-GB" dirty="0"/>
              <a:t>Capacity – supervision and mentorship (NRT)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2F7B6763-09B4-4751-98D7-3EE3C10537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1684466"/>
              </p:ext>
            </p:extLst>
          </p:nvPr>
        </p:nvGraphicFramePr>
        <p:xfrm>
          <a:off x="432486" y="1458097"/>
          <a:ext cx="8340811" cy="5177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498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7" ma:contentTypeDescription="Create a new document." ma:contentTypeScope="" ma:versionID="bf412a5901c1418756e22a0c84bf888f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bd440cbcdc8eb7c1232d37c01bdfdc26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6d2e6d8-cbd0-4db0-ba36-afbb08a2c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b07f2-ba60-4e2c-beaf-204d65fe82c0}" ma:internalName="TaxCatchAll" ma:showField="CatchAllData" ma:web="af7b454b-5578-4b92-ad2d-05626e0910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a4543a0-6766-456e-a2ee-4414459d9a0a">
      <Terms xmlns="http://schemas.microsoft.com/office/infopath/2007/PartnerControls"/>
    </lcf76f155ced4ddcb4097134ff3c332f>
    <TaxCatchAll xmlns="af7b454b-5578-4b92-ad2d-05626e09101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729E0D-9149-4A73-B074-15E06F57EC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4543a0-6766-456e-a2ee-4414459d9a0a"/>
    <ds:schemaRef ds:uri="af7b454b-5578-4b92-ad2d-05626e0910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E9712A8-0DF3-4ED1-AC00-0B83ED79D6FA}">
  <ds:schemaRefs>
    <ds:schemaRef ds:uri="http://schemas.microsoft.com/office/2006/metadata/properties"/>
    <ds:schemaRef ds:uri="http://schemas.microsoft.com/office/infopath/2007/PartnerControls"/>
    <ds:schemaRef ds:uri="3a4543a0-6766-456e-a2ee-4414459d9a0a"/>
    <ds:schemaRef ds:uri="af7b454b-5578-4b92-ad2d-05626e091018"/>
  </ds:schemaRefs>
</ds:datastoreItem>
</file>

<file path=customXml/itemProps3.xml><?xml version="1.0" encoding="utf-8"?>
<ds:datastoreItem xmlns:ds="http://schemas.openxmlformats.org/officeDocument/2006/customXml" ds:itemID="{A7143FB7-610E-484F-9C73-D13269A6C9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1627</TotalTime>
  <Words>1414</Words>
  <Application>Microsoft Office PowerPoint</Application>
  <PresentationFormat>On-screen Show (4:3)</PresentationFormat>
  <Paragraphs>107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Gill Sans MT</vt:lpstr>
      <vt:lpstr>Office Theme</vt:lpstr>
      <vt:lpstr>Survey findings: NHS tobacco dependence treatment service training needs</vt:lpstr>
      <vt:lpstr>Summary </vt:lpstr>
      <vt:lpstr>Key findings</vt:lpstr>
      <vt:lpstr>National training standard and resources</vt:lpstr>
      <vt:lpstr>Training delivery</vt:lpstr>
      <vt:lpstr>Training capacity</vt:lpstr>
      <vt:lpstr>Training delivery</vt:lpstr>
      <vt:lpstr>Capacity – supervision and mentorship</vt:lpstr>
      <vt:lpstr>Capacity – supervision and mentorship (NRT)</vt:lpstr>
      <vt:lpstr>Staffing </vt:lpstr>
      <vt:lpstr>In-house training resources</vt:lpstr>
      <vt:lpstr>Stop smoking aids: NRT</vt:lpstr>
      <vt:lpstr>Stop smoking aids: e-cigarettes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ASH guidance for local authorities on youth vaping</dc:title>
  <dc:creator>Briony Tatem</dc:creator>
  <cp:lastModifiedBy>John Waldron</cp:lastModifiedBy>
  <cp:revision>35</cp:revision>
  <dcterms:created xsi:type="dcterms:W3CDTF">2023-01-23T09:58:50Z</dcterms:created>
  <dcterms:modified xsi:type="dcterms:W3CDTF">2023-08-09T09:47:29Z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  <property fmtid="{D5CDD505-2E9C-101B-9397-08002B2CF9AE}" pid="3" name="MediaServiceImageTags">
    <vt:lpwstr/>
  </property>
</Properties>
</file>