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2" r:id="rId3"/>
    <p:sldId id="270" r:id="rId4"/>
    <p:sldId id="273" r:id="rId5"/>
    <p:sldId id="271" r:id="rId6"/>
    <p:sldId id="260" r:id="rId7"/>
    <p:sldId id="269" r:id="rId8"/>
    <p:sldId id="265" r:id="rId9"/>
    <p:sldId id="267" r:id="rId10"/>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521415D9-36F7-43E2-AB2F-B90AF26B5E84}">
      <p14:sectionLst xmlns:p14="http://schemas.microsoft.com/office/powerpoint/2010/main">
        <p14:section name="Title Slide" id="{39A6A778-7B22-4F46-8FD7-A47693612DCB}">
          <p14:sldIdLst>
            <p14:sldId id="256"/>
          </p14:sldIdLst>
        </p14:section>
        <p14:section name="Rational behind the vape offer" id="{9C52EE6A-DD65-402D-B191-D31AE114B543}">
          <p14:sldIdLst>
            <p14:sldId id="272"/>
          </p14:sldIdLst>
        </p14:section>
        <p14:section name="How you made the case internally" id="{CBE4CBC0-E28E-4F5E-88C3-CA60EFDA299D}">
          <p14:sldIdLst>
            <p14:sldId id="270"/>
          </p14:sldIdLst>
        </p14:section>
        <p14:section name="Overcoming any barriers" id="{85DD4161-4E40-4FDA-9576-02D4F00A3D8B}">
          <p14:sldIdLst>
            <p14:sldId id="273"/>
            <p14:sldId id="271"/>
          </p14:sldIdLst>
        </p14:section>
        <p14:section name="What the Vape offer consists of" id="{70025A87-4F2E-4500-AF38-830F4B5A4D8C}">
          <p14:sldIdLst>
            <p14:sldId id="260"/>
          </p14:sldIdLst>
        </p14:section>
        <p14:section name="Outcomes and Learning" id="{D4FAEE53-2E5F-42C6-BFE8-C02A669BA8F6}">
          <p14:sldIdLst>
            <p14:sldId id="269"/>
            <p14:sldId id="265"/>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81"/>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53" autoAdjust="0"/>
  </p:normalViewPr>
  <p:slideViewPr>
    <p:cSldViewPr snapToGrid="0">
      <p:cViewPr varScale="1">
        <p:scale>
          <a:sx n="31" d="100"/>
          <a:sy n="31" d="100"/>
        </p:scale>
        <p:origin x="12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0" y="685800"/>
            <a:ext cx="4572000" cy="3429000"/>
          </a:xfrm>
          <a:prstGeom prst="rect">
            <a:avLst/>
          </a:prstGeom>
        </p:spPr>
        <p:txBody>
          <a:bodyPr/>
          <a:lstStyle/>
          <a:p>
            <a:endParaRPr/>
          </a:p>
        </p:txBody>
      </p:sp>
      <p:sp>
        <p:nvSpPr>
          <p:cNvPr id="65" name="Shape 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ctr"/>
            <a:r>
              <a:rPr lang="en-GB" sz="1800" dirty="0">
                <a:effectLst/>
                <a:latin typeface="Calibri" panose="020F0502020204030204" pitchFamily="34" charset="0"/>
                <a:ea typeface="Calibri" panose="020F0502020204030204" pitchFamily="34" charset="0"/>
              </a:rPr>
              <a:t>The case study would consist of a 10-minute slot covering:</a:t>
            </a:r>
          </a:p>
          <a:p>
            <a:pPr marL="342900" lvl="0" indent="-342900" fontAlgn="ct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Rationale behind the vape offer</a:t>
            </a:r>
            <a:endParaRPr lang="en-GB" sz="1800" dirty="0">
              <a:effectLst/>
              <a:latin typeface="Calibri" panose="020F0502020204030204" pitchFamily="34" charset="0"/>
              <a:ea typeface="Calibri" panose="020F0502020204030204" pitchFamily="34" charset="0"/>
            </a:endParaRPr>
          </a:p>
          <a:p>
            <a:pPr marL="342900" lvl="0" indent="-342900" fontAlgn="ct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What the offer consists of</a:t>
            </a:r>
            <a:endParaRPr lang="en-GB" sz="1800" dirty="0">
              <a:effectLst/>
              <a:latin typeface="Calibri" panose="020F0502020204030204" pitchFamily="34" charset="0"/>
              <a:ea typeface="Calibri" panose="020F0502020204030204" pitchFamily="34" charset="0"/>
            </a:endParaRPr>
          </a:p>
          <a:p>
            <a:pPr marL="342900" lvl="0" indent="-342900" fontAlgn="ct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How you made the case internally</a:t>
            </a:r>
            <a:endParaRPr lang="en-GB" sz="1800" dirty="0">
              <a:effectLst/>
              <a:latin typeface="Calibri" panose="020F0502020204030204" pitchFamily="34" charset="0"/>
              <a:ea typeface="Calibri" panose="020F0502020204030204" pitchFamily="34" charset="0"/>
            </a:endParaRPr>
          </a:p>
          <a:p>
            <a:pPr marL="342900" lvl="0" indent="-342900" fontAlgn="ct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Overcoming any barriers</a:t>
            </a:r>
            <a:endParaRPr lang="en-GB" sz="1800" dirty="0">
              <a:effectLst/>
              <a:latin typeface="Calibri" panose="020F0502020204030204" pitchFamily="34" charset="0"/>
              <a:ea typeface="Calibri" panose="020F0502020204030204" pitchFamily="34" charset="0"/>
            </a:endParaRPr>
          </a:p>
          <a:p>
            <a:pPr marL="342900" lvl="0" indent="-342900" fontAlgn="ct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Outcomes and learning</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7685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Region-wide embedding of LTP - </a:t>
            </a:r>
          </a:p>
        </p:txBody>
      </p:sp>
    </p:spTree>
    <p:extLst>
      <p:ext uri="{BB962C8B-B14F-4D97-AF65-F5344CB8AC3E}">
        <p14:creationId xmlns:p14="http://schemas.microsoft.com/office/powerpoint/2010/main" val="377183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5665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708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679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96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133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0991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bg object 16"/>
          <p:cNvSpPr/>
          <p:nvPr/>
        </p:nvSpPr>
        <p:spPr>
          <a:xfrm>
            <a:off x="-1" y="2513011"/>
            <a:ext cx="20104102" cy="8795544"/>
          </a:xfrm>
          <a:prstGeom prst="rect">
            <a:avLst/>
          </a:prstGeom>
          <a:solidFill>
            <a:srgbClr val="204280"/>
          </a:solidFill>
          <a:ln w="12700">
            <a:miter lim="400000"/>
          </a:ln>
        </p:spPr>
        <p:txBody>
          <a:bodyPr lIns="45718" tIns="45718" rIns="45718" bIns="45718"/>
          <a:lstStyle/>
          <a:p>
            <a:pPr>
              <a:defRPr>
                <a:latin typeface="Calibri"/>
                <a:ea typeface="Calibri"/>
                <a:cs typeface="Calibri"/>
                <a:sym typeface="Calibri"/>
              </a:defRPr>
            </a:pPr>
            <a:endParaRPr/>
          </a:p>
        </p:txBody>
      </p:sp>
      <p:sp>
        <p:nvSpPr>
          <p:cNvPr id="17" name="bg object 17"/>
          <p:cNvSpPr/>
          <p:nvPr/>
        </p:nvSpPr>
        <p:spPr>
          <a:xfrm>
            <a:off x="17182723" y="837669"/>
            <a:ext cx="2083710" cy="837671"/>
          </a:xfrm>
          <a:prstGeom prst="rect">
            <a:avLst/>
          </a:prstGeom>
          <a:solidFill>
            <a:srgbClr val="1266B2"/>
          </a:solidFill>
          <a:ln w="12700">
            <a:miter lim="400000"/>
          </a:ln>
        </p:spPr>
        <p:txBody>
          <a:bodyPr lIns="45718" tIns="45718" rIns="45718" bIns="45718"/>
          <a:lstStyle/>
          <a:p>
            <a:pPr>
              <a:defRPr>
                <a:latin typeface="Calibri"/>
                <a:ea typeface="Calibri"/>
                <a:cs typeface="Calibri"/>
                <a:sym typeface="Calibri"/>
              </a:defRPr>
            </a:pPr>
            <a:endParaRPr/>
          </a:p>
        </p:txBody>
      </p:sp>
      <p:grpSp>
        <p:nvGrpSpPr>
          <p:cNvPr id="21" name="bg object 18"/>
          <p:cNvGrpSpPr/>
          <p:nvPr/>
        </p:nvGrpSpPr>
        <p:grpSpPr>
          <a:xfrm>
            <a:off x="17241430" y="906911"/>
            <a:ext cx="1947031" cy="697437"/>
            <a:chOff x="0" y="0"/>
            <a:chExt cx="1947030" cy="697436"/>
          </a:xfrm>
        </p:grpSpPr>
        <p:sp>
          <p:nvSpPr>
            <p:cNvPr id="18" name="Shape"/>
            <p:cNvSpPr/>
            <p:nvPr/>
          </p:nvSpPr>
          <p:spPr>
            <a:xfrm>
              <a:off x="-1" y="11568"/>
              <a:ext cx="779098" cy="6742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55" y="0"/>
                  </a:lnTo>
                  <a:lnTo>
                    <a:pt x="14215" y="14978"/>
                  </a:lnTo>
                  <a:lnTo>
                    <a:pt x="14157" y="14978"/>
                  </a:lnTo>
                  <a:lnTo>
                    <a:pt x="10300" y="0"/>
                  </a:lnTo>
                  <a:lnTo>
                    <a:pt x="4019" y="0"/>
                  </a:lnTo>
                  <a:lnTo>
                    <a:pt x="0" y="21600"/>
                  </a:lnTo>
                  <a:lnTo>
                    <a:pt x="4746" y="21600"/>
                  </a:lnTo>
                  <a:lnTo>
                    <a:pt x="7365" y="6652"/>
                  </a:lnTo>
                  <a:lnTo>
                    <a:pt x="7417" y="6652"/>
                  </a:lnTo>
                  <a:lnTo>
                    <a:pt x="11352" y="21600"/>
                  </a:lnTo>
                  <a:lnTo>
                    <a:pt x="17607"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9" name="Shape"/>
            <p:cNvSpPr/>
            <p:nvPr/>
          </p:nvSpPr>
          <p:spPr>
            <a:xfrm>
              <a:off x="705154" y="11568"/>
              <a:ext cx="719624" cy="6742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136" y="0"/>
                  </a:lnTo>
                  <a:lnTo>
                    <a:pt x="14533" y="8263"/>
                  </a:lnTo>
                  <a:lnTo>
                    <a:pt x="8085" y="8263"/>
                  </a:lnTo>
                  <a:lnTo>
                    <a:pt x="9689" y="0"/>
                  </a:lnTo>
                  <a:lnTo>
                    <a:pt x="4230" y="0"/>
                  </a:lnTo>
                  <a:lnTo>
                    <a:pt x="0" y="21600"/>
                  </a:lnTo>
                  <a:lnTo>
                    <a:pt x="5457" y="21600"/>
                  </a:lnTo>
                  <a:lnTo>
                    <a:pt x="7265" y="12346"/>
                  </a:lnTo>
                  <a:lnTo>
                    <a:pt x="13718" y="12346"/>
                  </a:lnTo>
                  <a:lnTo>
                    <a:pt x="11909" y="21600"/>
                  </a:lnTo>
                  <a:lnTo>
                    <a:pt x="17366"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20" name="Shape"/>
            <p:cNvSpPr/>
            <p:nvPr/>
          </p:nvSpPr>
          <p:spPr>
            <a:xfrm>
              <a:off x="1345032" y="0"/>
              <a:ext cx="601998" cy="697437"/>
            </a:xfrm>
            <a:custGeom>
              <a:avLst/>
              <a:gdLst/>
              <a:ahLst/>
              <a:cxnLst>
                <a:cxn ang="0">
                  <a:pos x="wd2" y="hd2"/>
                </a:cxn>
                <a:cxn ang="5400000">
                  <a:pos x="wd2" y="hd2"/>
                </a:cxn>
                <a:cxn ang="10800000">
                  <a:pos x="wd2" y="hd2"/>
                </a:cxn>
                <a:cxn ang="16200000">
                  <a:pos x="wd2" y="hd2"/>
                </a:cxn>
              </a:cxnLst>
              <a:rect l="0" t="0" r="r" b="b"/>
              <a:pathLst>
                <a:path w="21600" h="21600" extrusionOk="0">
                  <a:moveTo>
                    <a:pt x="21600" y="927"/>
                  </a:moveTo>
                  <a:lnTo>
                    <a:pt x="20162" y="505"/>
                  </a:lnTo>
                  <a:lnTo>
                    <a:pt x="18375" y="217"/>
                  </a:lnTo>
                  <a:lnTo>
                    <a:pt x="16333" y="53"/>
                  </a:lnTo>
                  <a:lnTo>
                    <a:pt x="14130" y="0"/>
                  </a:lnTo>
                  <a:lnTo>
                    <a:pt x="12529" y="51"/>
                  </a:lnTo>
                  <a:lnTo>
                    <a:pt x="10952" y="211"/>
                  </a:lnTo>
                  <a:lnTo>
                    <a:pt x="9433" y="494"/>
                  </a:lnTo>
                  <a:lnTo>
                    <a:pt x="8006" y="913"/>
                  </a:lnTo>
                  <a:lnTo>
                    <a:pt x="6705" y="1481"/>
                  </a:lnTo>
                  <a:lnTo>
                    <a:pt x="5563" y="2210"/>
                  </a:lnTo>
                  <a:lnTo>
                    <a:pt x="4617" y="3114"/>
                  </a:lnTo>
                  <a:lnTo>
                    <a:pt x="3898" y="4204"/>
                  </a:lnTo>
                  <a:lnTo>
                    <a:pt x="3442" y="5495"/>
                  </a:lnTo>
                  <a:lnTo>
                    <a:pt x="3282" y="6999"/>
                  </a:lnTo>
                  <a:lnTo>
                    <a:pt x="3502" y="8439"/>
                  </a:lnTo>
                  <a:lnTo>
                    <a:pt x="4106" y="9576"/>
                  </a:lnTo>
                  <a:lnTo>
                    <a:pt x="5008" y="10465"/>
                  </a:lnTo>
                  <a:lnTo>
                    <a:pt x="6122" y="11159"/>
                  </a:lnTo>
                  <a:lnTo>
                    <a:pt x="7364" y="11709"/>
                  </a:lnTo>
                  <a:lnTo>
                    <a:pt x="8649" y="12171"/>
                  </a:lnTo>
                  <a:lnTo>
                    <a:pt x="9891" y="12595"/>
                  </a:lnTo>
                  <a:lnTo>
                    <a:pt x="11006" y="13036"/>
                  </a:lnTo>
                  <a:lnTo>
                    <a:pt x="11907" y="13547"/>
                  </a:lnTo>
                  <a:lnTo>
                    <a:pt x="12510" y="14180"/>
                  </a:lnTo>
                  <a:lnTo>
                    <a:pt x="12731" y="14989"/>
                  </a:lnTo>
                  <a:lnTo>
                    <a:pt x="12203" y="16285"/>
                  </a:lnTo>
                  <a:lnTo>
                    <a:pt x="10891" y="17037"/>
                  </a:lnTo>
                  <a:lnTo>
                    <a:pt x="9198" y="17385"/>
                  </a:lnTo>
                  <a:lnTo>
                    <a:pt x="7530" y="17470"/>
                  </a:lnTo>
                  <a:lnTo>
                    <a:pt x="5879" y="17384"/>
                  </a:lnTo>
                  <a:lnTo>
                    <a:pt x="4219" y="17141"/>
                  </a:lnTo>
                  <a:lnTo>
                    <a:pt x="2715" y="16764"/>
                  </a:lnTo>
                  <a:lnTo>
                    <a:pt x="1528" y="16276"/>
                  </a:lnTo>
                  <a:lnTo>
                    <a:pt x="0" y="20523"/>
                  </a:lnTo>
                  <a:lnTo>
                    <a:pt x="1720" y="20931"/>
                  </a:lnTo>
                  <a:lnTo>
                    <a:pt x="3621" y="21274"/>
                  </a:lnTo>
                  <a:lnTo>
                    <a:pt x="5593" y="21511"/>
                  </a:lnTo>
                  <a:lnTo>
                    <a:pt x="7530" y="21600"/>
                  </a:lnTo>
                  <a:lnTo>
                    <a:pt x="9237" y="21552"/>
                  </a:lnTo>
                  <a:lnTo>
                    <a:pt x="10940" y="21399"/>
                  </a:lnTo>
                  <a:lnTo>
                    <a:pt x="12595" y="21122"/>
                  </a:lnTo>
                  <a:lnTo>
                    <a:pt x="14163" y="20705"/>
                  </a:lnTo>
                  <a:lnTo>
                    <a:pt x="15603" y="20131"/>
                  </a:lnTo>
                  <a:lnTo>
                    <a:pt x="16872" y="19385"/>
                  </a:lnTo>
                  <a:lnTo>
                    <a:pt x="17932" y="18448"/>
                  </a:lnTo>
                  <a:lnTo>
                    <a:pt x="18739" y="17305"/>
                  </a:lnTo>
                  <a:lnTo>
                    <a:pt x="19253" y="15938"/>
                  </a:lnTo>
                  <a:lnTo>
                    <a:pt x="19434" y="14331"/>
                  </a:lnTo>
                  <a:lnTo>
                    <a:pt x="19214" y="12777"/>
                  </a:lnTo>
                  <a:lnTo>
                    <a:pt x="18610" y="11541"/>
                  </a:lnTo>
                  <a:lnTo>
                    <a:pt x="17708" y="10570"/>
                  </a:lnTo>
                  <a:lnTo>
                    <a:pt x="16592" y="9813"/>
                  </a:lnTo>
                  <a:lnTo>
                    <a:pt x="15350" y="9217"/>
                  </a:lnTo>
                  <a:lnTo>
                    <a:pt x="14064" y="8731"/>
                  </a:lnTo>
                  <a:lnTo>
                    <a:pt x="12821" y="8304"/>
                  </a:lnTo>
                  <a:lnTo>
                    <a:pt x="11706" y="7881"/>
                  </a:lnTo>
                  <a:lnTo>
                    <a:pt x="10804" y="7413"/>
                  </a:lnTo>
                  <a:lnTo>
                    <a:pt x="10200" y="6847"/>
                  </a:lnTo>
                  <a:lnTo>
                    <a:pt x="9980" y="6132"/>
                  </a:lnTo>
                  <a:lnTo>
                    <a:pt x="10346" y="5113"/>
                  </a:lnTo>
                  <a:lnTo>
                    <a:pt x="11347" y="4503"/>
                  </a:lnTo>
                  <a:lnTo>
                    <a:pt x="12831" y="4207"/>
                  </a:lnTo>
                  <a:lnTo>
                    <a:pt x="14650" y="4130"/>
                  </a:lnTo>
                  <a:lnTo>
                    <a:pt x="16330" y="4208"/>
                  </a:lnTo>
                  <a:lnTo>
                    <a:pt x="17770" y="4418"/>
                  </a:lnTo>
                  <a:lnTo>
                    <a:pt x="18995" y="4723"/>
                  </a:lnTo>
                  <a:lnTo>
                    <a:pt x="20027" y="5087"/>
                  </a:lnTo>
                  <a:lnTo>
                    <a:pt x="21600" y="927"/>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pic>
        <p:nvPicPr>
          <p:cNvPr id="22" name="bg object 19" descr="bg object 19"/>
          <p:cNvPicPr>
            <a:picLocks noChangeAspect="1"/>
          </p:cNvPicPr>
          <p:nvPr/>
        </p:nvPicPr>
        <p:blipFill>
          <a:blip r:embed="rId2"/>
          <a:stretch>
            <a:fillRect/>
          </a:stretch>
        </p:blipFill>
        <p:spPr>
          <a:xfrm>
            <a:off x="11143032" y="3040856"/>
            <a:ext cx="7306576" cy="8267701"/>
          </a:xfrm>
          <a:prstGeom prst="rect">
            <a:avLst/>
          </a:prstGeom>
          <a:ln w="12700">
            <a:miter lim="400000"/>
          </a:ln>
        </p:spPr>
      </p:pic>
      <p:sp>
        <p:nvSpPr>
          <p:cNvPr id="23" name="Title Text"/>
          <p:cNvSpPr txBox="1">
            <a:spLocks noGrp="1"/>
          </p:cNvSpPr>
          <p:nvPr>
            <p:ph type="title"/>
          </p:nvPr>
        </p:nvSpPr>
        <p:spPr>
          <a:xfrm>
            <a:off x="877325" y="4214429"/>
            <a:ext cx="18349449" cy="2035813"/>
          </a:xfrm>
          <a:prstGeom prst="rect">
            <a:avLst/>
          </a:prstGeom>
        </p:spPr>
        <p:txBody>
          <a:bodyPr/>
          <a:lstStyle>
            <a:lvl1pPr>
              <a:defRPr>
                <a:solidFill>
                  <a:srgbClr val="000000"/>
                </a:solidFill>
              </a:defRPr>
            </a:lvl1pPr>
          </a:lstStyle>
          <a:p>
            <a:r>
              <a:t>Title Text</a:t>
            </a:r>
          </a:p>
        </p:txBody>
      </p:sp>
      <p:sp>
        <p:nvSpPr>
          <p:cNvPr id="24" name="Body Level One…"/>
          <p:cNvSpPr txBox="1">
            <a:spLocks noGrp="1"/>
          </p:cNvSpPr>
          <p:nvPr>
            <p:ph type="body" sz="quarter" idx="1"/>
          </p:nvPr>
        </p:nvSpPr>
        <p:spPr>
          <a:xfrm>
            <a:off x="877325" y="7225558"/>
            <a:ext cx="18349449" cy="14579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1005205" y="2601148"/>
            <a:ext cx="8745285" cy="74641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p:cNvSpPr/>
          <p:nvPr/>
        </p:nvSpPr>
        <p:spPr>
          <a:xfrm>
            <a:off x="17182723" y="9633214"/>
            <a:ext cx="2083710" cy="837671"/>
          </a:xfrm>
          <a:prstGeom prst="rect">
            <a:avLst/>
          </a:prstGeom>
          <a:solidFill>
            <a:srgbClr val="1266B2"/>
          </a:solidFill>
          <a:ln w="12700">
            <a:miter lim="400000"/>
          </a:ln>
        </p:spPr>
        <p:txBody>
          <a:bodyPr lIns="45718" tIns="45718" rIns="45718" bIns="45718"/>
          <a:lstStyle/>
          <a:p>
            <a:pPr>
              <a:defRPr>
                <a:latin typeface="Calibri"/>
                <a:ea typeface="Calibri"/>
                <a:cs typeface="Calibri"/>
                <a:sym typeface="Calibri"/>
              </a:defRPr>
            </a:pPr>
            <a:endParaRPr/>
          </a:p>
        </p:txBody>
      </p:sp>
      <p:grpSp>
        <p:nvGrpSpPr>
          <p:cNvPr id="6" name="bg object 17"/>
          <p:cNvGrpSpPr/>
          <p:nvPr/>
        </p:nvGrpSpPr>
        <p:grpSpPr>
          <a:xfrm>
            <a:off x="17241430" y="9702462"/>
            <a:ext cx="1947031" cy="697437"/>
            <a:chOff x="0" y="0"/>
            <a:chExt cx="1947030" cy="697436"/>
          </a:xfrm>
        </p:grpSpPr>
        <p:sp>
          <p:nvSpPr>
            <p:cNvPr id="3" name="Shape"/>
            <p:cNvSpPr/>
            <p:nvPr/>
          </p:nvSpPr>
          <p:spPr>
            <a:xfrm>
              <a:off x="-1" y="11556"/>
              <a:ext cx="779098" cy="6743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55" y="0"/>
                  </a:lnTo>
                  <a:lnTo>
                    <a:pt x="14215" y="14977"/>
                  </a:lnTo>
                  <a:lnTo>
                    <a:pt x="14157" y="14977"/>
                  </a:lnTo>
                  <a:lnTo>
                    <a:pt x="10300" y="0"/>
                  </a:lnTo>
                  <a:lnTo>
                    <a:pt x="4019" y="0"/>
                  </a:lnTo>
                  <a:lnTo>
                    <a:pt x="0" y="21600"/>
                  </a:lnTo>
                  <a:lnTo>
                    <a:pt x="4746" y="21600"/>
                  </a:lnTo>
                  <a:lnTo>
                    <a:pt x="7365" y="6653"/>
                  </a:lnTo>
                  <a:lnTo>
                    <a:pt x="7417" y="6653"/>
                  </a:lnTo>
                  <a:lnTo>
                    <a:pt x="11352" y="21600"/>
                  </a:lnTo>
                  <a:lnTo>
                    <a:pt x="17607"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4" name="Shape"/>
            <p:cNvSpPr/>
            <p:nvPr/>
          </p:nvSpPr>
          <p:spPr>
            <a:xfrm>
              <a:off x="705154" y="11556"/>
              <a:ext cx="719624" cy="6743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136" y="0"/>
                  </a:lnTo>
                  <a:lnTo>
                    <a:pt x="14533" y="8262"/>
                  </a:lnTo>
                  <a:lnTo>
                    <a:pt x="8085" y="8262"/>
                  </a:lnTo>
                  <a:lnTo>
                    <a:pt x="9689" y="0"/>
                  </a:lnTo>
                  <a:lnTo>
                    <a:pt x="4230" y="0"/>
                  </a:lnTo>
                  <a:lnTo>
                    <a:pt x="0" y="21600"/>
                  </a:lnTo>
                  <a:lnTo>
                    <a:pt x="5457" y="21600"/>
                  </a:lnTo>
                  <a:lnTo>
                    <a:pt x="7265" y="12346"/>
                  </a:lnTo>
                  <a:lnTo>
                    <a:pt x="13718" y="12346"/>
                  </a:lnTo>
                  <a:lnTo>
                    <a:pt x="11909" y="21600"/>
                  </a:lnTo>
                  <a:lnTo>
                    <a:pt x="17366"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5" name="Shape"/>
            <p:cNvSpPr/>
            <p:nvPr/>
          </p:nvSpPr>
          <p:spPr>
            <a:xfrm>
              <a:off x="1345032" y="0"/>
              <a:ext cx="601998" cy="697437"/>
            </a:xfrm>
            <a:custGeom>
              <a:avLst/>
              <a:gdLst/>
              <a:ahLst/>
              <a:cxnLst>
                <a:cxn ang="0">
                  <a:pos x="wd2" y="hd2"/>
                </a:cxn>
                <a:cxn ang="5400000">
                  <a:pos x="wd2" y="hd2"/>
                </a:cxn>
                <a:cxn ang="10800000">
                  <a:pos x="wd2" y="hd2"/>
                </a:cxn>
                <a:cxn ang="16200000">
                  <a:pos x="wd2" y="hd2"/>
                </a:cxn>
              </a:cxnLst>
              <a:rect l="0" t="0" r="r" b="b"/>
              <a:pathLst>
                <a:path w="21600" h="21600" extrusionOk="0">
                  <a:moveTo>
                    <a:pt x="21600" y="927"/>
                  </a:moveTo>
                  <a:lnTo>
                    <a:pt x="20162" y="505"/>
                  </a:lnTo>
                  <a:lnTo>
                    <a:pt x="18375" y="217"/>
                  </a:lnTo>
                  <a:lnTo>
                    <a:pt x="16333" y="52"/>
                  </a:lnTo>
                  <a:lnTo>
                    <a:pt x="14130" y="0"/>
                  </a:lnTo>
                  <a:lnTo>
                    <a:pt x="12529" y="51"/>
                  </a:lnTo>
                  <a:lnTo>
                    <a:pt x="10952" y="211"/>
                  </a:lnTo>
                  <a:lnTo>
                    <a:pt x="9433" y="494"/>
                  </a:lnTo>
                  <a:lnTo>
                    <a:pt x="8006" y="913"/>
                  </a:lnTo>
                  <a:lnTo>
                    <a:pt x="6705" y="1481"/>
                  </a:lnTo>
                  <a:lnTo>
                    <a:pt x="5563" y="2210"/>
                  </a:lnTo>
                  <a:lnTo>
                    <a:pt x="4617" y="3114"/>
                  </a:lnTo>
                  <a:lnTo>
                    <a:pt x="3898" y="4204"/>
                  </a:lnTo>
                  <a:lnTo>
                    <a:pt x="3442" y="5495"/>
                  </a:lnTo>
                  <a:lnTo>
                    <a:pt x="3282" y="6999"/>
                  </a:lnTo>
                  <a:lnTo>
                    <a:pt x="3502" y="8439"/>
                  </a:lnTo>
                  <a:lnTo>
                    <a:pt x="4106" y="9576"/>
                  </a:lnTo>
                  <a:lnTo>
                    <a:pt x="5008" y="10465"/>
                  </a:lnTo>
                  <a:lnTo>
                    <a:pt x="6122" y="11159"/>
                  </a:lnTo>
                  <a:lnTo>
                    <a:pt x="7364" y="11709"/>
                  </a:lnTo>
                  <a:lnTo>
                    <a:pt x="8649" y="12170"/>
                  </a:lnTo>
                  <a:lnTo>
                    <a:pt x="9891" y="12595"/>
                  </a:lnTo>
                  <a:lnTo>
                    <a:pt x="11006" y="13036"/>
                  </a:lnTo>
                  <a:lnTo>
                    <a:pt x="11907" y="13547"/>
                  </a:lnTo>
                  <a:lnTo>
                    <a:pt x="12510" y="14180"/>
                  </a:lnTo>
                  <a:lnTo>
                    <a:pt x="12731" y="14989"/>
                  </a:lnTo>
                  <a:lnTo>
                    <a:pt x="12203" y="16285"/>
                  </a:lnTo>
                  <a:lnTo>
                    <a:pt x="10891" y="17037"/>
                  </a:lnTo>
                  <a:lnTo>
                    <a:pt x="9198" y="17385"/>
                  </a:lnTo>
                  <a:lnTo>
                    <a:pt x="7530" y="17470"/>
                  </a:lnTo>
                  <a:lnTo>
                    <a:pt x="5879" y="17384"/>
                  </a:lnTo>
                  <a:lnTo>
                    <a:pt x="4219" y="17141"/>
                  </a:lnTo>
                  <a:lnTo>
                    <a:pt x="2715" y="16764"/>
                  </a:lnTo>
                  <a:lnTo>
                    <a:pt x="1528" y="16276"/>
                  </a:lnTo>
                  <a:lnTo>
                    <a:pt x="0" y="20523"/>
                  </a:lnTo>
                  <a:lnTo>
                    <a:pt x="1720" y="20931"/>
                  </a:lnTo>
                  <a:lnTo>
                    <a:pt x="3621" y="21274"/>
                  </a:lnTo>
                  <a:lnTo>
                    <a:pt x="5593" y="21511"/>
                  </a:lnTo>
                  <a:lnTo>
                    <a:pt x="7530" y="21600"/>
                  </a:lnTo>
                  <a:lnTo>
                    <a:pt x="9237" y="21552"/>
                  </a:lnTo>
                  <a:lnTo>
                    <a:pt x="10940" y="21399"/>
                  </a:lnTo>
                  <a:lnTo>
                    <a:pt x="12595" y="21121"/>
                  </a:lnTo>
                  <a:lnTo>
                    <a:pt x="14163" y="20705"/>
                  </a:lnTo>
                  <a:lnTo>
                    <a:pt x="15603" y="20131"/>
                  </a:lnTo>
                  <a:lnTo>
                    <a:pt x="16872" y="19385"/>
                  </a:lnTo>
                  <a:lnTo>
                    <a:pt x="17932" y="18448"/>
                  </a:lnTo>
                  <a:lnTo>
                    <a:pt x="18739" y="17304"/>
                  </a:lnTo>
                  <a:lnTo>
                    <a:pt x="19253" y="15938"/>
                  </a:lnTo>
                  <a:lnTo>
                    <a:pt x="19434" y="14330"/>
                  </a:lnTo>
                  <a:lnTo>
                    <a:pt x="19214" y="12777"/>
                  </a:lnTo>
                  <a:lnTo>
                    <a:pt x="18610" y="11541"/>
                  </a:lnTo>
                  <a:lnTo>
                    <a:pt x="17708" y="10570"/>
                  </a:lnTo>
                  <a:lnTo>
                    <a:pt x="16592" y="9813"/>
                  </a:lnTo>
                  <a:lnTo>
                    <a:pt x="15350" y="9217"/>
                  </a:lnTo>
                  <a:lnTo>
                    <a:pt x="14064" y="8731"/>
                  </a:lnTo>
                  <a:lnTo>
                    <a:pt x="12821" y="8303"/>
                  </a:lnTo>
                  <a:lnTo>
                    <a:pt x="11706" y="7881"/>
                  </a:lnTo>
                  <a:lnTo>
                    <a:pt x="10804" y="7413"/>
                  </a:lnTo>
                  <a:lnTo>
                    <a:pt x="10200" y="6847"/>
                  </a:lnTo>
                  <a:lnTo>
                    <a:pt x="9980" y="6131"/>
                  </a:lnTo>
                  <a:lnTo>
                    <a:pt x="10346" y="5112"/>
                  </a:lnTo>
                  <a:lnTo>
                    <a:pt x="11347" y="4503"/>
                  </a:lnTo>
                  <a:lnTo>
                    <a:pt x="12831" y="4207"/>
                  </a:lnTo>
                  <a:lnTo>
                    <a:pt x="14650" y="4130"/>
                  </a:lnTo>
                  <a:lnTo>
                    <a:pt x="16330" y="4208"/>
                  </a:lnTo>
                  <a:lnTo>
                    <a:pt x="17770" y="4418"/>
                  </a:lnTo>
                  <a:lnTo>
                    <a:pt x="18995" y="4723"/>
                  </a:lnTo>
                  <a:lnTo>
                    <a:pt x="20027" y="5087"/>
                  </a:lnTo>
                  <a:lnTo>
                    <a:pt x="21600" y="927"/>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 name="Title Text"/>
          <p:cNvSpPr txBox="1">
            <a:spLocks noGrp="1"/>
          </p:cNvSpPr>
          <p:nvPr>
            <p:ph type="title"/>
          </p:nvPr>
        </p:nvSpPr>
        <p:spPr>
          <a:xfrm>
            <a:off x="877325" y="1977811"/>
            <a:ext cx="18349449" cy="2744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8" name="Body Level One…"/>
          <p:cNvSpPr txBox="1">
            <a:spLocks noGrp="1"/>
          </p:cNvSpPr>
          <p:nvPr>
            <p:ph type="body" idx="1"/>
          </p:nvPr>
        </p:nvSpPr>
        <p:spPr>
          <a:xfrm>
            <a:off x="1005205" y="2601148"/>
            <a:ext cx="18093690" cy="7464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8831924" y="10517695"/>
            <a:ext cx="266974" cy="27940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1pPr>
      <a:lvl2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2pPr>
      <a:lvl3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3pPr>
      <a:lvl4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4pPr>
      <a:lvl5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5pPr>
      <a:lvl6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6pPr>
      <a:lvl7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7pPr>
      <a:lvl8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8pPr>
      <a:lvl9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gov.uk/government/collections/e-cigarettes-and-vaping-policy-regulation-and-guidan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learning.ncsct.co.uk/e_cigarettes-stage_1"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caitlin.barry1@nhs.ne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2"/>
          <p:cNvSpPr txBox="1"/>
          <p:nvPr/>
        </p:nvSpPr>
        <p:spPr>
          <a:xfrm>
            <a:off x="877323" y="4225859"/>
            <a:ext cx="11145344" cy="2215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3200" spc="-295">
                <a:solidFill>
                  <a:srgbClr val="28ABE2"/>
                </a:solidFill>
                <a:latin typeface="Frutiger"/>
                <a:ea typeface="Frutiger"/>
                <a:cs typeface="Frutiger"/>
                <a:sym typeface="Frutiger"/>
              </a:defRPr>
            </a:pPr>
            <a:r>
              <a:rPr lang="en-GB" sz="7200" spc="-25" dirty="0"/>
              <a:t>Working Towards a Smokefree NHS Workforce</a:t>
            </a:r>
          </a:p>
        </p:txBody>
      </p:sp>
      <p:sp>
        <p:nvSpPr>
          <p:cNvPr id="68" name="object 3"/>
          <p:cNvSpPr txBox="1"/>
          <p:nvPr/>
        </p:nvSpPr>
        <p:spPr>
          <a:xfrm>
            <a:off x="877325" y="6441850"/>
            <a:ext cx="992037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R="5080" indent="12700">
              <a:spcBef>
                <a:spcPts val="100"/>
              </a:spcBef>
              <a:tabLst>
                <a:tab pos="1397000" algn="l"/>
              </a:tabLst>
              <a:defRPr sz="4700" spc="-24">
                <a:solidFill>
                  <a:srgbClr val="FFFFFF"/>
                </a:solidFill>
                <a:latin typeface="Frutiger"/>
                <a:ea typeface="Frutiger"/>
                <a:cs typeface="Frutiger"/>
                <a:sym typeface="Frutiger"/>
              </a:defRPr>
            </a:pPr>
            <a:r>
              <a:rPr lang="en-GB" dirty="0"/>
              <a:t>A regional pilot supporting NHS staff to quit smoking</a:t>
            </a:r>
          </a:p>
        </p:txBody>
      </p:sp>
      <p:sp>
        <p:nvSpPr>
          <p:cNvPr id="2" name="TextBox 1">
            <a:extLst>
              <a:ext uri="{FF2B5EF4-FFF2-40B4-BE49-F238E27FC236}">
                <a16:creationId xmlns:a16="http://schemas.microsoft.com/office/drawing/2014/main" id="{A9FF2ACF-C251-8356-ACDF-D9BB33187754}"/>
              </a:ext>
            </a:extLst>
          </p:cNvPr>
          <p:cNvSpPr txBox="1"/>
          <p:nvPr/>
        </p:nvSpPr>
        <p:spPr>
          <a:xfrm>
            <a:off x="524934" y="9504228"/>
            <a:ext cx="8796635"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bg1"/>
                </a:solidFill>
                <a:effectLst/>
                <a:uFillTx/>
                <a:latin typeface="+mj-lt"/>
                <a:ea typeface="+mj-ea"/>
                <a:cs typeface="+mj-cs"/>
                <a:sym typeface="Helvetica"/>
              </a:rPr>
              <a:t>Caitlin Barry</a:t>
            </a:r>
          </a:p>
          <a:p>
            <a:pPr marL="0" marR="0" indent="0" algn="l" defTabSz="914400" rtl="0" fontAlgn="auto" latinLnBrk="0" hangingPunct="0">
              <a:lnSpc>
                <a:spcPct val="100000"/>
              </a:lnSpc>
              <a:spcBef>
                <a:spcPts val="0"/>
              </a:spcBef>
              <a:spcAft>
                <a:spcPts val="0"/>
              </a:spcAft>
              <a:buClrTx/>
              <a:buSzTx/>
              <a:buFontTx/>
              <a:buNone/>
              <a:tabLst/>
            </a:pPr>
            <a:r>
              <a:rPr lang="en-GB" sz="2400" b="1" dirty="0">
                <a:solidFill>
                  <a:schemeClr val="bg1"/>
                </a:solidFill>
              </a:rPr>
              <a:t>Project Manager for NENC Staff Tobacco Dependency Offer</a:t>
            </a:r>
          </a:p>
          <a:p>
            <a:pPr marL="0" marR="0" indent="0" algn="l" defTabSz="914400" rtl="0" fontAlgn="auto" latinLnBrk="0" hangingPunct="0">
              <a:lnSpc>
                <a:spcPct val="100000"/>
              </a:lnSpc>
              <a:spcBef>
                <a:spcPts val="0"/>
              </a:spcBef>
              <a:spcAft>
                <a:spcPts val="0"/>
              </a:spcAft>
              <a:buClrTx/>
              <a:buSzTx/>
              <a:buFontTx/>
              <a:buNone/>
              <a:tabLst/>
            </a:pPr>
            <a:r>
              <a:rPr kumimoji="0" lang="en-GB" sz="2400" i="0" u="none" strike="noStrike" cap="none" spc="0" normalizeH="0" baseline="0" dirty="0">
                <a:ln>
                  <a:noFill/>
                </a:ln>
                <a:solidFill>
                  <a:schemeClr val="bg1"/>
                </a:solidFill>
                <a:effectLst/>
                <a:uFillTx/>
                <a:latin typeface="+mj-lt"/>
                <a:ea typeface="+mj-ea"/>
                <a:cs typeface="+mj-cs"/>
                <a:sym typeface="Helvetica"/>
              </a:rPr>
              <a:t>Gateshead Health NHS FT (on behalf on NENC ICS)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7335862"/>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649304"/>
            <a:ext cx="18349449" cy="1957709"/>
          </a:xfrm>
        </p:spPr>
        <p:txBody>
          <a:bodyPr/>
          <a:lstStyle/>
          <a:p>
            <a:r>
              <a:rPr lang="en-GB" dirty="0"/>
              <a:t>North East and North Cumbria ICS</a:t>
            </a:r>
          </a:p>
        </p:txBody>
      </p:sp>
      <p:sp>
        <p:nvSpPr>
          <p:cNvPr id="9" name="Rectangle 8">
            <a:extLst>
              <a:ext uri="{FF2B5EF4-FFF2-40B4-BE49-F238E27FC236}">
                <a16:creationId xmlns:a16="http://schemas.microsoft.com/office/drawing/2014/main" id="{96590047-D023-F252-3A1A-ADFD0F3F61C3}"/>
              </a:ext>
            </a:extLst>
          </p:cNvPr>
          <p:cNvSpPr/>
          <p:nvPr/>
        </p:nvSpPr>
        <p:spPr>
          <a:xfrm>
            <a:off x="3129572" y="7665517"/>
            <a:ext cx="15210627" cy="1366898"/>
          </a:xfrm>
          <a:prstGeom prst="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b="1" i="1" dirty="0">
                <a:solidFill>
                  <a:schemeClr val="tx1"/>
                </a:solidFill>
              </a:rPr>
              <a:t>14.8% Smoking Prevalence in North East</a:t>
            </a:r>
          </a:p>
        </p:txBody>
      </p:sp>
      <p:sp>
        <p:nvSpPr>
          <p:cNvPr id="10" name="Rectangle 9">
            <a:extLst>
              <a:ext uri="{FF2B5EF4-FFF2-40B4-BE49-F238E27FC236}">
                <a16:creationId xmlns:a16="http://schemas.microsoft.com/office/drawing/2014/main" id="{C9124AB4-8335-E012-C5A4-483E2CE480EA}"/>
              </a:ext>
            </a:extLst>
          </p:cNvPr>
          <p:cNvSpPr/>
          <p:nvPr/>
        </p:nvSpPr>
        <p:spPr>
          <a:xfrm>
            <a:off x="3132632" y="6028420"/>
            <a:ext cx="15207567" cy="1492972"/>
          </a:xfrm>
          <a:prstGeom prst="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b="1" i="1" dirty="0">
                <a:solidFill>
                  <a:schemeClr val="tx1"/>
                </a:solidFill>
              </a:rPr>
              <a:t>13 Local Authorities</a:t>
            </a:r>
          </a:p>
        </p:txBody>
      </p:sp>
      <p:sp>
        <p:nvSpPr>
          <p:cNvPr id="11" name="Rectangle 10">
            <a:extLst>
              <a:ext uri="{FF2B5EF4-FFF2-40B4-BE49-F238E27FC236}">
                <a16:creationId xmlns:a16="http://schemas.microsoft.com/office/drawing/2014/main" id="{D05699B7-DFE2-07D3-2D81-E2B70144C1E6}"/>
              </a:ext>
            </a:extLst>
          </p:cNvPr>
          <p:cNvSpPr/>
          <p:nvPr/>
        </p:nvSpPr>
        <p:spPr>
          <a:xfrm>
            <a:off x="3132633" y="4410537"/>
            <a:ext cx="15207567" cy="1486737"/>
          </a:xfrm>
          <a:prstGeom prst="rect">
            <a:avLst/>
          </a:prstGeom>
          <a:solidFill>
            <a:schemeClr val="accent1">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dirty="0">
                <a:solidFill>
                  <a:schemeClr val="tx1"/>
                </a:solidFill>
              </a:rPr>
              <a:t>11 NHS Foundation Trusts </a:t>
            </a:r>
          </a:p>
          <a:p>
            <a:r>
              <a:rPr lang="en-GB" sz="2000" b="1" i="1" dirty="0">
                <a:solidFill>
                  <a:schemeClr val="tx1"/>
                </a:solidFill>
              </a:rPr>
              <a:t>(8 acute* and maternity*, 2 mental health* and 1 ambulance service)</a:t>
            </a:r>
          </a:p>
          <a:p>
            <a:r>
              <a:rPr lang="en-GB" sz="2000" b="1" i="1" dirty="0">
                <a:solidFill>
                  <a:schemeClr val="tx1"/>
                </a:solidFill>
              </a:rPr>
              <a:t>*undertaking region-wide implementation of Long Term Plan</a:t>
            </a:r>
          </a:p>
        </p:txBody>
      </p:sp>
      <p:sp>
        <p:nvSpPr>
          <p:cNvPr id="12" name="Rectangle 11">
            <a:extLst>
              <a:ext uri="{FF2B5EF4-FFF2-40B4-BE49-F238E27FC236}">
                <a16:creationId xmlns:a16="http://schemas.microsoft.com/office/drawing/2014/main" id="{5EEF0617-56E8-FF3E-6149-369C37265759}"/>
              </a:ext>
            </a:extLst>
          </p:cNvPr>
          <p:cNvSpPr/>
          <p:nvPr/>
        </p:nvSpPr>
        <p:spPr>
          <a:xfrm>
            <a:off x="3135693" y="3036250"/>
            <a:ext cx="15207567" cy="1252672"/>
          </a:xfrm>
          <a:prstGeom prst="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dirty="0">
                <a:solidFill>
                  <a:schemeClr val="tx1"/>
                </a:solidFill>
              </a:rPr>
              <a:t>Over 85,000 NHS Foundation Trust Staff</a:t>
            </a:r>
          </a:p>
        </p:txBody>
      </p:sp>
      <p:grpSp>
        <p:nvGrpSpPr>
          <p:cNvPr id="16" name="Group 15">
            <a:extLst>
              <a:ext uri="{FF2B5EF4-FFF2-40B4-BE49-F238E27FC236}">
                <a16:creationId xmlns:a16="http://schemas.microsoft.com/office/drawing/2014/main" id="{FCCD5388-4864-4DD7-1FD4-80D64AE8CDBD}"/>
              </a:ext>
            </a:extLst>
          </p:cNvPr>
          <p:cNvGrpSpPr/>
          <p:nvPr/>
        </p:nvGrpSpPr>
        <p:grpSpPr>
          <a:xfrm>
            <a:off x="11355326" y="2530757"/>
            <a:ext cx="7642347" cy="6713067"/>
            <a:chOff x="5764906" y="281988"/>
            <a:chExt cx="3557621" cy="3908442"/>
          </a:xfrm>
        </p:grpSpPr>
        <p:sp>
          <p:nvSpPr>
            <p:cNvPr id="17" name="Freeform 83">
              <a:extLst>
                <a:ext uri="{FF2B5EF4-FFF2-40B4-BE49-F238E27FC236}">
                  <a16:creationId xmlns:a16="http://schemas.microsoft.com/office/drawing/2014/main" id="{F110C3A6-7966-1D99-B00C-2248DFFFDF70}"/>
                </a:ext>
              </a:extLst>
            </p:cNvPr>
            <p:cNvSpPr>
              <a:spLocks/>
            </p:cNvSpPr>
            <p:nvPr/>
          </p:nvSpPr>
          <p:spPr bwMode="auto">
            <a:xfrm>
              <a:off x="7537448" y="2574798"/>
              <a:ext cx="1785079" cy="1091363"/>
            </a:xfrm>
            <a:custGeom>
              <a:avLst/>
              <a:gdLst>
                <a:gd name="T0" fmla="*/ 162 w 181"/>
                <a:gd name="T1" fmla="*/ 38 h 97"/>
                <a:gd name="T2" fmla="*/ 138 w 181"/>
                <a:gd name="T3" fmla="*/ 25 h 97"/>
                <a:gd name="T4" fmla="*/ 136 w 181"/>
                <a:gd name="T5" fmla="*/ 27 h 97"/>
                <a:gd name="T6" fmla="*/ 122 w 181"/>
                <a:gd name="T7" fmla="*/ 19 h 97"/>
                <a:gd name="T8" fmla="*/ 109 w 181"/>
                <a:gd name="T9" fmla="*/ 14 h 97"/>
                <a:gd name="T10" fmla="*/ 67 w 181"/>
                <a:gd name="T11" fmla="*/ 7 h 97"/>
                <a:gd name="T12" fmla="*/ 53 w 181"/>
                <a:gd name="T13" fmla="*/ 4 h 97"/>
                <a:gd name="T14" fmla="*/ 42 w 181"/>
                <a:gd name="T15" fmla="*/ 1 h 97"/>
                <a:gd name="T16" fmla="*/ 31 w 181"/>
                <a:gd name="T17" fmla="*/ 7 h 97"/>
                <a:gd name="T18" fmla="*/ 22 w 181"/>
                <a:gd name="T19" fmla="*/ 13 h 97"/>
                <a:gd name="T20" fmla="*/ 14 w 181"/>
                <a:gd name="T21" fmla="*/ 20 h 97"/>
                <a:gd name="T22" fmla="*/ 9 w 181"/>
                <a:gd name="T23" fmla="*/ 21 h 97"/>
                <a:gd name="T24" fmla="*/ 6 w 181"/>
                <a:gd name="T25" fmla="*/ 30 h 97"/>
                <a:gd name="T26" fmla="*/ 1 w 181"/>
                <a:gd name="T27" fmla="*/ 34 h 97"/>
                <a:gd name="T28" fmla="*/ 0 w 181"/>
                <a:gd name="T29" fmla="*/ 40 h 97"/>
                <a:gd name="T30" fmla="*/ 2 w 181"/>
                <a:gd name="T31" fmla="*/ 42 h 97"/>
                <a:gd name="T32" fmla="*/ 8 w 181"/>
                <a:gd name="T33" fmla="*/ 46 h 97"/>
                <a:gd name="T34" fmla="*/ 14 w 181"/>
                <a:gd name="T35" fmla="*/ 48 h 97"/>
                <a:gd name="T36" fmla="*/ 27 w 181"/>
                <a:gd name="T37" fmla="*/ 51 h 97"/>
                <a:gd name="T38" fmla="*/ 36 w 181"/>
                <a:gd name="T39" fmla="*/ 56 h 97"/>
                <a:gd name="T40" fmla="*/ 41 w 181"/>
                <a:gd name="T41" fmla="*/ 57 h 97"/>
                <a:gd name="T42" fmla="*/ 46 w 181"/>
                <a:gd name="T43" fmla="*/ 60 h 97"/>
                <a:gd name="T44" fmla="*/ 53 w 181"/>
                <a:gd name="T45" fmla="*/ 67 h 97"/>
                <a:gd name="T46" fmla="*/ 56 w 181"/>
                <a:gd name="T47" fmla="*/ 75 h 97"/>
                <a:gd name="T48" fmla="*/ 59 w 181"/>
                <a:gd name="T49" fmla="*/ 76 h 97"/>
                <a:gd name="T50" fmla="*/ 64 w 181"/>
                <a:gd name="T51" fmla="*/ 79 h 97"/>
                <a:gd name="T52" fmla="*/ 69 w 181"/>
                <a:gd name="T53" fmla="*/ 80 h 97"/>
                <a:gd name="T54" fmla="*/ 78 w 181"/>
                <a:gd name="T55" fmla="*/ 82 h 97"/>
                <a:gd name="T56" fmla="*/ 85 w 181"/>
                <a:gd name="T57" fmla="*/ 76 h 97"/>
                <a:gd name="T58" fmla="*/ 101 w 181"/>
                <a:gd name="T59" fmla="*/ 78 h 97"/>
                <a:gd name="T60" fmla="*/ 109 w 181"/>
                <a:gd name="T61" fmla="*/ 80 h 97"/>
                <a:gd name="T62" fmla="*/ 115 w 181"/>
                <a:gd name="T63" fmla="*/ 84 h 97"/>
                <a:gd name="T64" fmla="*/ 120 w 181"/>
                <a:gd name="T65" fmla="*/ 91 h 97"/>
                <a:gd name="T66" fmla="*/ 127 w 181"/>
                <a:gd name="T67" fmla="*/ 94 h 97"/>
                <a:gd name="T68" fmla="*/ 135 w 181"/>
                <a:gd name="T69" fmla="*/ 96 h 97"/>
                <a:gd name="T70" fmla="*/ 136 w 181"/>
                <a:gd name="T71" fmla="*/ 91 h 97"/>
                <a:gd name="T72" fmla="*/ 141 w 181"/>
                <a:gd name="T73" fmla="*/ 90 h 97"/>
                <a:gd name="T74" fmla="*/ 145 w 181"/>
                <a:gd name="T75" fmla="*/ 91 h 97"/>
                <a:gd name="T76" fmla="*/ 153 w 181"/>
                <a:gd name="T77" fmla="*/ 87 h 97"/>
                <a:gd name="T78" fmla="*/ 155 w 181"/>
                <a:gd name="T79" fmla="*/ 79 h 97"/>
                <a:gd name="T80" fmla="*/ 161 w 181"/>
                <a:gd name="T81" fmla="*/ 74 h 97"/>
                <a:gd name="T82" fmla="*/ 167 w 181"/>
                <a:gd name="T83" fmla="*/ 70 h 97"/>
                <a:gd name="T84" fmla="*/ 176 w 181"/>
                <a:gd name="T85" fmla="*/ 67 h 97"/>
                <a:gd name="T86" fmla="*/ 178 w 181"/>
                <a:gd name="T87" fmla="*/ 67 h 97"/>
                <a:gd name="T88" fmla="*/ 178 w 181"/>
                <a:gd name="T89" fmla="*/ 65 h 97"/>
                <a:gd name="T90" fmla="*/ 181 w 181"/>
                <a:gd name="T91"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97">
                  <a:moveTo>
                    <a:pt x="180" y="47"/>
                  </a:moveTo>
                  <a:cubicBezTo>
                    <a:pt x="180" y="46"/>
                    <a:pt x="180" y="46"/>
                    <a:pt x="180" y="46"/>
                  </a:cubicBezTo>
                  <a:cubicBezTo>
                    <a:pt x="162" y="38"/>
                    <a:pt x="162" y="38"/>
                    <a:pt x="162" y="38"/>
                  </a:cubicBezTo>
                  <a:cubicBezTo>
                    <a:pt x="143" y="16"/>
                    <a:pt x="143" y="16"/>
                    <a:pt x="143" y="16"/>
                  </a:cubicBezTo>
                  <a:cubicBezTo>
                    <a:pt x="142" y="15"/>
                    <a:pt x="141" y="13"/>
                    <a:pt x="140" y="12"/>
                  </a:cubicBezTo>
                  <a:cubicBezTo>
                    <a:pt x="139" y="17"/>
                    <a:pt x="138" y="25"/>
                    <a:pt x="138" y="25"/>
                  </a:cubicBezTo>
                  <a:cubicBezTo>
                    <a:pt x="138" y="26"/>
                    <a:pt x="138" y="26"/>
                    <a:pt x="137" y="27"/>
                  </a:cubicBezTo>
                  <a:cubicBezTo>
                    <a:pt x="137" y="27"/>
                    <a:pt x="136" y="27"/>
                    <a:pt x="136" y="27"/>
                  </a:cubicBezTo>
                  <a:cubicBezTo>
                    <a:pt x="136" y="27"/>
                    <a:pt x="136" y="27"/>
                    <a:pt x="136" y="27"/>
                  </a:cubicBezTo>
                  <a:cubicBezTo>
                    <a:pt x="124" y="25"/>
                    <a:pt x="124" y="25"/>
                    <a:pt x="124" y="25"/>
                  </a:cubicBezTo>
                  <a:cubicBezTo>
                    <a:pt x="123" y="25"/>
                    <a:pt x="122" y="24"/>
                    <a:pt x="122" y="23"/>
                  </a:cubicBezTo>
                  <a:cubicBezTo>
                    <a:pt x="122" y="19"/>
                    <a:pt x="122" y="19"/>
                    <a:pt x="122" y="19"/>
                  </a:cubicBezTo>
                  <a:cubicBezTo>
                    <a:pt x="119" y="14"/>
                    <a:pt x="119" y="14"/>
                    <a:pt x="119" y="14"/>
                  </a:cubicBezTo>
                  <a:cubicBezTo>
                    <a:pt x="110" y="14"/>
                    <a:pt x="110" y="14"/>
                    <a:pt x="110" y="14"/>
                  </a:cubicBezTo>
                  <a:cubicBezTo>
                    <a:pt x="109" y="14"/>
                    <a:pt x="109" y="14"/>
                    <a:pt x="109" y="14"/>
                  </a:cubicBezTo>
                  <a:cubicBezTo>
                    <a:pt x="98" y="7"/>
                    <a:pt x="98" y="7"/>
                    <a:pt x="98" y="7"/>
                  </a:cubicBezTo>
                  <a:cubicBezTo>
                    <a:pt x="68" y="7"/>
                    <a:pt x="68" y="7"/>
                    <a:pt x="68" y="7"/>
                  </a:cubicBezTo>
                  <a:cubicBezTo>
                    <a:pt x="68" y="7"/>
                    <a:pt x="68" y="7"/>
                    <a:pt x="67" y="7"/>
                  </a:cubicBezTo>
                  <a:cubicBezTo>
                    <a:pt x="67" y="7"/>
                    <a:pt x="67" y="8"/>
                    <a:pt x="66" y="8"/>
                  </a:cubicBezTo>
                  <a:cubicBezTo>
                    <a:pt x="64" y="9"/>
                    <a:pt x="61" y="7"/>
                    <a:pt x="60" y="7"/>
                  </a:cubicBezTo>
                  <a:cubicBezTo>
                    <a:pt x="53" y="4"/>
                    <a:pt x="53" y="4"/>
                    <a:pt x="53" y="4"/>
                  </a:cubicBezTo>
                  <a:cubicBezTo>
                    <a:pt x="49" y="2"/>
                    <a:pt x="49" y="2"/>
                    <a:pt x="49" y="2"/>
                  </a:cubicBezTo>
                  <a:cubicBezTo>
                    <a:pt x="44" y="0"/>
                    <a:pt x="44" y="0"/>
                    <a:pt x="44" y="0"/>
                  </a:cubicBezTo>
                  <a:cubicBezTo>
                    <a:pt x="42" y="1"/>
                    <a:pt x="42" y="1"/>
                    <a:pt x="42" y="1"/>
                  </a:cubicBezTo>
                  <a:cubicBezTo>
                    <a:pt x="40" y="5"/>
                    <a:pt x="40" y="5"/>
                    <a:pt x="40" y="5"/>
                  </a:cubicBezTo>
                  <a:cubicBezTo>
                    <a:pt x="40" y="6"/>
                    <a:pt x="39" y="7"/>
                    <a:pt x="39" y="7"/>
                  </a:cubicBezTo>
                  <a:cubicBezTo>
                    <a:pt x="31" y="7"/>
                    <a:pt x="31" y="7"/>
                    <a:pt x="31" y="7"/>
                  </a:cubicBezTo>
                  <a:cubicBezTo>
                    <a:pt x="30" y="7"/>
                    <a:pt x="29" y="8"/>
                    <a:pt x="26" y="10"/>
                  </a:cubicBezTo>
                  <a:cubicBezTo>
                    <a:pt x="25" y="12"/>
                    <a:pt x="24" y="13"/>
                    <a:pt x="23" y="12"/>
                  </a:cubicBezTo>
                  <a:cubicBezTo>
                    <a:pt x="23" y="13"/>
                    <a:pt x="23" y="13"/>
                    <a:pt x="22" y="13"/>
                  </a:cubicBezTo>
                  <a:cubicBezTo>
                    <a:pt x="21" y="13"/>
                    <a:pt x="21" y="13"/>
                    <a:pt x="19" y="16"/>
                  </a:cubicBezTo>
                  <a:cubicBezTo>
                    <a:pt x="19" y="17"/>
                    <a:pt x="17" y="19"/>
                    <a:pt x="15" y="18"/>
                  </a:cubicBezTo>
                  <a:cubicBezTo>
                    <a:pt x="14" y="19"/>
                    <a:pt x="14" y="19"/>
                    <a:pt x="14" y="20"/>
                  </a:cubicBezTo>
                  <a:cubicBezTo>
                    <a:pt x="13" y="21"/>
                    <a:pt x="13" y="21"/>
                    <a:pt x="12" y="22"/>
                  </a:cubicBezTo>
                  <a:cubicBezTo>
                    <a:pt x="11" y="22"/>
                    <a:pt x="11" y="22"/>
                    <a:pt x="11" y="22"/>
                  </a:cubicBezTo>
                  <a:cubicBezTo>
                    <a:pt x="10" y="22"/>
                    <a:pt x="9" y="21"/>
                    <a:pt x="9" y="21"/>
                  </a:cubicBezTo>
                  <a:cubicBezTo>
                    <a:pt x="8" y="21"/>
                    <a:pt x="8" y="21"/>
                    <a:pt x="8" y="21"/>
                  </a:cubicBezTo>
                  <a:cubicBezTo>
                    <a:pt x="8" y="28"/>
                    <a:pt x="8" y="28"/>
                    <a:pt x="8" y="28"/>
                  </a:cubicBezTo>
                  <a:cubicBezTo>
                    <a:pt x="8" y="29"/>
                    <a:pt x="7" y="30"/>
                    <a:pt x="6" y="30"/>
                  </a:cubicBezTo>
                  <a:cubicBezTo>
                    <a:pt x="3" y="31"/>
                    <a:pt x="3" y="31"/>
                    <a:pt x="3" y="31"/>
                  </a:cubicBezTo>
                  <a:cubicBezTo>
                    <a:pt x="3" y="32"/>
                    <a:pt x="2" y="32"/>
                    <a:pt x="2" y="32"/>
                  </a:cubicBezTo>
                  <a:cubicBezTo>
                    <a:pt x="2" y="32"/>
                    <a:pt x="2" y="33"/>
                    <a:pt x="1" y="34"/>
                  </a:cubicBezTo>
                  <a:cubicBezTo>
                    <a:pt x="1" y="35"/>
                    <a:pt x="1" y="35"/>
                    <a:pt x="1" y="35"/>
                  </a:cubicBezTo>
                  <a:cubicBezTo>
                    <a:pt x="1" y="39"/>
                    <a:pt x="1" y="39"/>
                    <a:pt x="1" y="39"/>
                  </a:cubicBezTo>
                  <a:cubicBezTo>
                    <a:pt x="0" y="40"/>
                    <a:pt x="0" y="40"/>
                    <a:pt x="0" y="40"/>
                  </a:cubicBezTo>
                  <a:cubicBezTo>
                    <a:pt x="1" y="40"/>
                    <a:pt x="1" y="41"/>
                    <a:pt x="1" y="41"/>
                  </a:cubicBezTo>
                  <a:cubicBezTo>
                    <a:pt x="1" y="41"/>
                    <a:pt x="1" y="41"/>
                    <a:pt x="1" y="42"/>
                  </a:cubicBezTo>
                  <a:cubicBezTo>
                    <a:pt x="2" y="42"/>
                    <a:pt x="2" y="42"/>
                    <a:pt x="2" y="42"/>
                  </a:cubicBezTo>
                  <a:cubicBezTo>
                    <a:pt x="3" y="43"/>
                    <a:pt x="4" y="44"/>
                    <a:pt x="5" y="44"/>
                  </a:cubicBezTo>
                  <a:cubicBezTo>
                    <a:pt x="6" y="44"/>
                    <a:pt x="6" y="45"/>
                    <a:pt x="6" y="45"/>
                  </a:cubicBezTo>
                  <a:cubicBezTo>
                    <a:pt x="8" y="46"/>
                    <a:pt x="8" y="46"/>
                    <a:pt x="8" y="46"/>
                  </a:cubicBezTo>
                  <a:cubicBezTo>
                    <a:pt x="9" y="46"/>
                    <a:pt x="9" y="46"/>
                    <a:pt x="9" y="46"/>
                  </a:cubicBezTo>
                  <a:cubicBezTo>
                    <a:pt x="11" y="46"/>
                    <a:pt x="12" y="47"/>
                    <a:pt x="13" y="48"/>
                  </a:cubicBezTo>
                  <a:cubicBezTo>
                    <a:pt x="13" y="48"/>
                    <a:pt x="13" y="48"/>
                    <a:pt x="14" y="48"/>
                  </a:cubicBezTo>
                  <a:cubicBezTo>
                    <a:pt x="14" y="49"/>
                    <a:pt x="15" y="50"/>
                    <a:pt x="15" y="51"/>
                  </a:cubicBezTo>
                  <a:cubicBezTo>
                    <a:pt x="26" y="51"/>
                    <a:pt x="26" y="51"/>
                    <a:pt x="26" y="51"/>
                  </a:cubicBezTo>
                  <a:cubicBezTo>
                    <a:pt x="27" y="51"/>
                    <a:pt x="27" y="51"/>
                    <a:pt x="27" y="51"/>
                  </a:cubicBezTo>
                  <a:cubicBezTo>
                    <a:pt x="29" y="52"/>
                    <a:pt x="30" y="52"/>
                    <a:pt x="31" y="52"/>
                  </a:cubicBezTo>
                  <a:cubicBezTo>
                    <a:pt x="31" y="52"/>
                    <a:pt x="32" y="52"/>
                    <a:pt x="35" y="54"/>
                  </a:cubicBezTo>
                  <a:cubicBezTo>
                    <a:pt x="36" y="54"/>
                    <a:pt x="36" y="55"/>
                    <a:pt x="36" y="56"/>
                  </a:cubicBezTo>
                  <a:cubicBezTo>
                    <a:pt x="36" y="57"/>
                    <a:pt x="36" y="57"/>
                    <a:pt x="36" y="57"/>
                  </a:cubicBezTo>
                  <a:cubicBezTo>
                    <a:pt x="37" y="57"/>
                    <a:pt x="37" y="57"/>
                    <a:pt x="38" y="57"/>
                  </a:cubicBezTo>
                  <a:cubicBezTo>
                    <a:pt x="38" y="57"/>
                    <a:pt x="39" y="57"/>
                    <a:pt x="41" y="57"/>
                  </a:cubicBezTo>
                  <a:cubicBezTo>
                    <a:pt x="43" y="57"/>
                    <a:pt x="43" y="57"/>
                    <a:pt x="43" y="57"/>
                  </a:cubicBezTo>
                  <a:cubicBezTo>
                    <a:pt x="44" y="57"/>
                    <a:pt x="44" y="58"/>
                    <a:pt x="45" y="58"/>
                  </a:cubicBezTo>
                  <a:cubicBezTo>
                    <a:pt x="46" y="60"/>
                    <a:pt x="46" y="60"/>
                    <a:pt x="46" y="60"/>
                  </a:cubicBezTo>
                  <a:cubicBezTo>
                    <a:pt x="46" y="61"/>
                    <a:pt x="47" y="61"/>
                    <a:pt x="47" y="61"/>
                  </a:cubicBezTo>
                  <a:cubicBezTo>
                    <a:pt x="48" y="61"/>
                    <a:pt x="49" y="61"/>
                    <a:pt x="49" y="62"/>
                  </a:cubicBezTo>
                  <a:cubicBezTo>
                    <a:pt x="53" y="67"/>
                    <a:pt x="53" y="67"/>
                    <a:pt x="53" y="67"/>
                  </a:cubicBezTo>
                  <a:cubicBezTo>
                    <a:pt x="56" y="70"/>
                    <a:pt x="56" y="70"/>
                    <a:pt x="56" y="70"/>
                  </a:cubicBezTo>
                  <a:cubicBezTo>
                    <a:pt x="56" y="71"/>
                    <a:pt x="56" y="71"/>
                    <a:pt x="56" y="72"/>
                  </a:cubicBezTo>
                  <a:cubicBezTo>
                    <a:pt x="56" y="75"/>
                    <a:pt x="56" y="75"/>
                    <a:pt x="56" y="75"/>
                  </a:cubicBezTo>
                  <a:cubicBezTo>
                    <a:pt x="57" y="75"/>
                    <a:pt x="57" y="75"/>
                    <a:pt x="57" y="75"/>
                  </a:cubicBezTo>
                  <a:cubicBezTo>
                    <a:pt x="58" y="75"/>
                    <a:pt x="58" y="75"/>
                    <a:pt x="58" y="75"/>
                  </a:cubicBezTo>
                  <a:cubicBezTo>
                    <a:pt x="58" y="75"/>
                    <a:pt x="59" y="75"/>
                    <a:pt x="59" y="76"/>
                  </a:cubicBezTo>
                  <a:cubicBezTo>
                    <a:pt x="61" y="78"/>
                    <a:pt x="61" y="78"/>
                    <a:pt x="61" y="78"/>
                  </a:cubicBezTo>
                  <a:cubicBezTo>
                    <a:pt x="63" y="78"/>
                    <a:pt x="63" y="78"/>
                    <a:pt x="63" y="78"/>
                  </a:cubicBezTo>
                  <a:cubicBezTo>
                    <a:pt x="64" y="78"/>
                    <a:pt x="64" y="79"/>
                    <a:pt x="64" y="79"/>
                  </a:cubicBezTo>
                  <a:cubicBezTo>
                    <a:pt x="67" y="80"/>
                    <a:pt x="67" y="80"/>
                    <a:pt x="67" y="80"/>
                  </a:cubicBezTo>
                  <a:cubicBezTo>
                    <a:pt x="68" y="80"/>
                    <a:pt x="68" y="80"/>
                    <a:pt x="68" y="80"/>
                  </a:cubicBezTo>
                  <a:cubicBezTo>
                    <a:pt x="69" y="80"/>
                    <a:pt x="69" y="80"/>
                    <a:pt x="69" y="80"/>
                  </a:cubicBezTo>
                  <a:cubicBezTo>
                    <a:pt x="70" y="80"/>
                    <a:pt x="71" y="80"/>
                    <a:pt x="72" y="81"/>
                  </a:cubicBezTo>
                  <a:cubicBezTo>
                    <a:pt x="73" y="81"/>
                    <a:pt x="76" y="82"/>
                    <a:pt x="77" y="82"/>
                  </a:cubicBezTo>
                  <a:cubicBezTo>
                    <a:pt x="78" y="82"/>
                    <a:pt x="78" y="82"/>
                    <a:pt x="78" y="82"/>
                  </a:cubicBezTo>
                  <a:cubicBezTo>
                    <a:pt x="80" y="81"/>
                    <a:pt x="80" y="81"/>
                    <a:pt x="80" y="81"/>
                  </a:cubicBezTo>
                  <a:cubicBezTo>
                    <a:pt x="81" y="79"/>
                    <a:pt x="83" y="77"/>
                    <a:pt x="84" y="77"/>
                  </a:cubicBezTo>
                  <a:cubicBezTo>
                    <a:pt x="84" y="76"/>
                    <a:pt x="85" y="76"/>
                    <a:pt x="85" y="76"/>
                  </a:cubicBezTo>
                  <a:cubicBezTo>
                    <a:pt x="93" y="77"/>
                    <a:pt x="93" y="77"/>
                    <a:pt x="93" y="77"/>
                  </a:cubicBezTo>
                  <a:cubicBezTo>
                    <a:pt x="99" y="77"/>
                    <a:pt x="99" y="77"/>
                    <a:pt x="99" y="77"/>
                  </a:cubicBezTo>
                  <a:cubicBezTo>
                    <a:pt x="100" y="77"/>
                    <a:pt x="101" y="78"/>
                    <a:pt x="101" y="78"/>
                  </a:cubicBezTo>
                  <a:cubicBezTo>
                    <a:pt x="101" y="79"/>
                    <a:pt x="101" y="79"/>
                    <a:pt x="101" y="80"/>
                  </a:cubicBezTo>
                  <a:cubicBezTo>
                    <a:pt x="102" y="80"/>
                    <a:pt x="102" y="80"/>
                    <a:pt x="102" y="80"/>
                  </a:cubicBezTo>
                  <a:cubicBezTo>
                    <a:pt x="105" y="80"/>
                    <a:pt x="109" y="80"/>
                    <a:pt x="109" y="80"/>
                  </a:cubicBezTo>
                  <a:cubicBezTo>
                    <a:pt x="109" y="80"/>
                    <a:pt x="109" y="80"/>
                    <a:pt x="110" y="81"/>
                  </a:cubicBezTo>
                  <a:cubicBezTo>
                    <a:pt x="113" y="82"/>
                    <a:pt x="113" y="82"/>
                    <a:pt x="113" y="82"/>
                  </a:cubicBezTo>
                  <a:cubicBezTo>
                    <a:pt x="114" y="82"/>
                    <a:pt x="114" y="83"/>
                    <a:pt x="115" y="84"/>
                  </a:cubicBezTo>
                  <a:cubicBezTo>
                    <a:pt x="115" y="84"/>
                    <a:pt x="115" y="84"/>
                    <a:pt x="116" y="84"/>
                  </a:cubicBezTo>
                  <a:cubicBezTo>
                    <a:pt x="117" y="86"/>
                    <a:pt x="117" y="86"/>
                    <a:pt x="117" y="86"/>
                  </a:cubicBezTo>
                  <a:cubicBezTo>
                    <a:pt x="120" y="91"/>
                    <a:pt x="120" y="91"/>
                    <a:pt x="120" y="91"/>
                  </a:cubicBezTo>
                  <a:cubicBezTo>
                    <a:pt x="124" y="93"/>
                    <a:pt x="124" y="93"/>
                    <a:pt x="124" y="93"/>
                  </a:cubicBezTo>
                  <a:cubicBezTo>
                    <a:pt x="124" y="93"/>
                    <a:pt x="125" y="93"/>
                    <a:pt x="126" y="93"/>
                  </a:cubicBezTo>
                  <a:cubicBezTo>
                    <a:pt x="126" y="93"/>
                    <a:pt x="126" y="93"/>
                    <a:pt x="127" y="94"/>
                  </a:cubicBezTo>
                  <a:cubicBezTo>
                    <a:pt x="131" y="94"/>
                    <a:pt x="131" y="94"/>
                    <a:pt x="131" y="94"/>
                  </a:cubicBezTo>
                  <a:cubicBezTo>
                    <a:pt x="132" y="94"/>
                    <a:pt x="132" y="94"/>
                    <a:pt x="132" y="94"/>
                  </a:cubicBezTo>
                  <a:cubicBezTo>
                    <a:pt x="135" y="96"/>
                    <a:pt x="135" y="96"/>
                    <a:pt x="135" y="96"/>
                  </a:cubicBezTo>
                  <a:cubicBezTo>
                    <a:pt x="135" y="97"/>
                    <a:pt x="135" y="97"/>
                    <a:pt x="135" y="97"/>
                  </a:cubicBezTo>
                  <a:cubicBezTo>
                    <a:pt x="136" y="97"/>
                    <a:pt x="136" y="97"/>
                    <a:pt x="136" y="97"/>
                  </a:cubicBezTo>
                  <a:cubicBezTo>
                    <a:pt x="136" y="91"/>
                    <a:pt x="136" y="91"/>
                    <a:pt x="136" y="91"/>
                  </a:cubicBezTo>
                  <a:cubicBezTo>
                    <a:pt x="136" y="91"/>
                    <a:pt x="136" y="90"/>
                    <a:pt x="137" y="90"/>
                  </a:cubicBezTo>
                  <a:cubicBezTo>
                    <a:pt x="137" y="89"/>
                    <a:pt x="138" y="89"/>
                    <a:pt x="139" y="90"/>
                  </a:cubicBezTo>
                  <a:cubicBezTo>
                    <a:pt x="141" y="90"/>
                    <a:pt x="141" y="90"/>
                    <a:pt x="141" y="90"/>
                  </a:cubicBezTo>
                  <a:cubicBezTo>
                    <a:pt x="141" y="90"/>
                    <a:pt x="142" y="90"/>
                    <a:pt x="142" y="91"/>
                  </a:cubicBezTo>
                  <a:cubicBezTo>
                    <a:pt x="143" y="92"/>
                    <a:pt x="143" y="92"/>
                    <a:pt x="143" y="92"/>
                  </a:cubicBezTo>
                  <a:cubicBezTo>
                    <a:pt x="144" y="92"/>
                    <a:pt x="144" y="92"/>
                    <a:pt x="145" y="91"/>
                  </a:cubicBezTo>
                  <a:cubicBezTo>
                    <a:pt x="147" y="91"/>
                    <a:pt x="148" y="90"/>
                    <a:pt x="149" y="89"/>
                  </a:cubicBezTo>
                  <a:cubicBezTo>
                    <a:pt x="149" y="88"/>
                    <a:pt x="150" y="87"/>
                    <a:pt x="152" y="87"/>
                  </a:cubicBezTo>
                  <a:cubicBezTo>
                    <a:pt x="153" y="87"/>
                    <a:pt x="153" y="87"/>
                    <a:pt x="153" y="87"/>
                  </a:cubicBezTo>
                  <a:cubicBezTo>
                    <a:pt x="153" y="85"/>
                    <a:pt x="153" y="85"/>
                    <a:pt x="153" y="85"/>
                  </a:cubicBezTo>
                  <a:cubicBezTo>
                    <a:pt x="152" y="84"/>
                    <a:pt x="152" y="83"/>
                    <a:pt x="152" y="82"/>
                  </a:cubicBezTo>
                  <a:cubicBezTo>
                    <a:pt x="152" y="80"/>
                    <a:pt x="154" y="80"/>
                    <a:pt x="155" y="79"/>
                  </a:cubicBezTo>
                  <a:cubicBezTo>
                    <a:pt x="158" y="78"/>
                    <a:pt x="158" y="78"/>
                    <a:pt x="158" y="78"/>
                  </a:cubicBezTo>
                  <a:cubicBezTo>
                    <a:pt x="159" y="77"/>
                    <a:pt x="160" y="76"/>
                    <a:pt x="160" y="75"/>
                  </a:cubicBezTo>
                  <a:cubicBezTo>
                    <a:pt x="161" y="74"/>
                    <a:pt x="161" y="74"/>
                    <a:pt x="161" y="74"/>
                  </a:cubicBezTo>
                  <a:cubicBezTo>
                    <a:pt x="161" y="73"/>
                    <a:pt x="161" y="73"/>
                    <a:pt x="161" y="72"/>
                  </a:cubicBezTo>
                  <a:cubicBezTo>
                    <a:pt x="161" y="71"/>
                    <a:pt x="162" y="70"/>
                    <a:pt x="165" y="70"/>
                  </a:cubicBezTo>
                  <a:cubicBezTo>
                    <a:pt x="167" y="70"/>
                    <a:pt x="167" y="70"/>
                    <a:pt x="167" y="70"/>
                  </a:cubicBezTo>
                  <a:cubicBezTo>
                    <a:pt x="169" y="67"/>
                    <a:pt x="169" y="67"/>
                    <a:pt x="169" y="67"/>
                  </a:cubicBezTo>
                  <a:cubicBezTo>
                    <a:pt x="169" y="67"/>
                    <a:pt x="170" y="67"/>
                    <a:pt x="171" y="67"/>
                  </a:cubicBezTo>
                  <a:cubicBezTo>
                    <a:pt x="176" y="67"/>
                    <a:pt x="176" y="67"/>
                    <a:pt x="176" y="67"/>
                  </a:cubicBezTo>
                  <a:cubicBezTo>
                    <a:pt x="177" y="67"/>
                    <a:pt x="177" y="67"/>
                    <a:pt x="177" y="67"/>
                  </a:cubicBezTo>
                  <a:cubicBezTo>
                    <a:pt x="177" y="68"/>
                    <a:pt x="178" y="68"/>
                    <a:pt x="178" y="68"/>
                  </a:cubicBezTo>
                  <a:cubicBezTo>
                    <a:pt x="178" y="67"/>
                    <a:pt x="178" y="67"/>
                    <a:pt x="178" y="67"/>
                  </a:cubicBezTo>
                  <a:cubicBezTo>
                    <a:pt x="179" y="67"/>
                    <a:pt x="179" y="67"/>
                    <a:pt x="179" y="67"/>
                  </a:cubicBezTo>
                  <a:cubicBezTo>
                    <a:pt x="179" y="65"/>
                    <a:pt x="179" y="65"/>
                    <a:pt x="179" y="65"/>
                  </a:cubicBezTo>
                  <a:cubicBezTo>
                    <a:pt x="178" y="65"/>
                    <a:pt x="178" y="65"/>
                    <a:pt x="178" y="65"/>
                  </a:cubicBezTo>
                  <a:cubicBezTo>
                    <a:pt x="178" y="64"/>
                    <a:pt x="177" y="63"/>
                    <a:pt x="177" y="61"/>
                  </a:cubicBezTo>
                  <a:cubicBezTo>
                    <a:pt x="178" y="59"/>
                    <a:pt x="180" y="57"/>
                    <a:pt x="181" y="56"/>
                  </a:cubicBezTo>
                  <a:cubicBezTo>
                    <a:pt x="181" y="54"/>
                    <a:pt x="181" y="53"/>
                    <a:pt x="181" y="52"/>
                  </a:cubicBezTo>
                  <a:cubicBezTo>
                    <a:pt x="181" y="52"/>
                    <a:pt x="181" y="51"/>
                    <a:pt x="181" y="50"/>
                  </a:cubicBezTo>
                  <a:cubicBezTo>
                    <a:pt x="180" y="47"/>
                    <a:pt x="180" y="47"/>
                    <a:pt x="180" y="47"/>
                  </a:cubicBezTo>
                  <a:close/>
                </a:path>
              </a:pathLst>
            </a:custGeom>
            <a:solidFill>
              <a:schemeClr val="accent1">
                <a:lumMod val="40000"/>
                <a:lumOff val="60000"/>
              </a:schemeClr>
            </a:solidFill>
            <a:ln w="28575" cmpd="sng">
              <a:solidFill>
                <a:schemeClr val="tx2">
                  <a:lumMod val="75000"/>
                </a:schemeClr>
              </a:solidFill>
              <a:prstDash val="solid"/>
              <a:round/>
              <a:headEnd/>
              <a:tailEnd/>
            </a:ln>
          </p:spPr>
          <p:txBody>
            <a:bodyPr/>
            <a:lstStyle/>
            <a:p>
              <a:endParaRPr lang="en-GB" sz="1400">
                <a:solidFill>
                  <a:srgbClr val="000000"/>
                </a:solidFill>
                <a:latin typeface="Arial" pitchFamily="34" charset="0"/>
                <a:cs typeface="Arial" pitchFamily="34" charset="0"/>
              </a:endParaRPr>
            </a:p>
          </p:txBody>
        </p:sp>
        <p:sp>
          <p:nvSpPr>
            <p:cNvPr id="18" name="Freeform 84">
              <a:extLst>
                <a:ext uri="{FF2B5EF4-FFF2-40B4-BE49-F238E27FC236}">
                  <a16:creationId xmlns:a16="http://schemas.microsoft.com/office/drawing/2014/main" id="{8CE75917-3271-8250-EB0B-AC435D5C7AC4}"/>
                </a:ext>
              </a:extLst>
            </p:cNvPr>
            <p:cNvSpPr>
              <a:spLocks/>
            </p:cNvSpPr>
            <p:nvPr/>
          </p:nvSpPr>
          <p:spPr bwMode="auto">
            <a:xfrm>
              <a:off x="8070552" y="2270545"/>
              <a:ext cx="856590" cy="699660"/>
            </a:xfrm>
            <a:custGeom>
              <a:avLst/>
              <a:gdLst>
                <a:gd name="T0" fmla="*/ 32 w 70"/>
                <a:gd name="T1" fmla="*/ 31 h 51"/>
                <a:gd name="T2" fmla="*/ 42 w 70"/>
                <a:gd name="T3" fmla="*/ 38 h 51"/>
                <a:gd name="T4" fmla="*/ 52 w 70"/>
                <a:gd name="T5" fmla="*/ 38 h 51"/>
                <a:gd name="T6" fmla="*/ 54 w 70"/>
                <a:gd name="T7" fmla="*/ 39 h 51"/>
                <a:gd name="T8" fmla="*/ 58 w 70"/>
                <a:gd name="T9" fmla="*/ 45 h 51"/>
                <a:gd name="T10" fmla="*/ 58 w 70"/>
                <a:gd name="T11" fmla="*/ 46 h 51"/>
                <a:gd name="T12" fmla="*/ 58 w 70"/>
                <a:gd name="T13" fmla="*/ 50 h 51"/>
                <a:gd name="T14" fmla="*/ 66 w 70"/>
                <a:gd name="T15" fmla="*/ 51 h 51"/>
                <a:gd name="T16" fmla="*/ 69 w 70"/>
                <a:gd name="T17" fmla="*/ 37 h 51"/>
                <a:gd name="T18" fmla="*/ 70 w 70"/>
                <a:gd name="T19" fmla="*/ 36 h 51"/>
                <a:gd name="T20" fmla="*/ 68 w 70"/>
                <a:gd name="T21" fmla="*/ 34 h 51"/>
                <a:gd name="T22" fmla="*/ 67 w 70"/>
                <a:gd name="T23" fmla="*/ 32 h 51"/>
                <a:gd name="T24" fmla="*/ 67 w 70"/>
                <a:gd name="T25" fmla="*/ 31 h 51"/>
                <a:gd name="T26" fmla="*/ 58 w 70"/>
                <a:gd name="T27" fmla="*/ 3 h 51"/>
                <a:gd name="T28" fmla="*/ 57 w 70"/>
                <a:gd name="T29" fmla="*/ 0 h 51"/>
                <a:gd name="T30" fmla="*/ 55 w 70"/>
                <a:gd name="T31" fmla="*/ 0 h 51"/>
                <a:gd name="T32" fmla="*/ 54 w 70"/>
                <a:gd name="T33" fmla="*/ 1 h 51"/>
                <a:gd name="T34" fmla="*/ 54 w 70"/>
                <a:gd name="T35" fmla="*/ 2 h 51"/>
                <a:gd name="T36" fmla="*/ 53 w 70"/>
                <a:gd name="T37" fmla="*/ 4 h 51"/>
                <a:gd name="T38" fmla="*/ 51 w 70"/>
                <a:gd name="T39" fmla="*/ 5 h 51"/>
                <a:gd name="T40" fmla="*/ 49 w 70"/>
                <a:gd name="T41" fmla="*/ 5 h 51"/>
                <a:gd name="T42" fmla="*/ 46 w 70"/>
                <a:gd name="T43" fmla="*/ 4 h 51"/>
                <a:gd name="T44" fmla="*/ 41 w 70"/>
                <a:gd name="T45" fmla="*/ 5 h 51"/>
                <a:gd name="T46" fmla="*/ 35 w 70"/>
                <a:gd name="T47" fmla="*/ 5 h 51"/>
                <a:gd name="T48" fmla="*/ 30 w 70"/>
                <a:gd name="T49" fmla="*/ 5 h 51"/>
                <a:gd name="T50" fmla="*/ 29 w 70"/>
                <a:gd name="T51" fmla="*/ 5 h 51"/>
                <a:gd name="T52" fmla="*/ 25 w 70"/>
                <a:gd name="T53" fmla="*/ 4 h 51"/>
                <a:gd name="T54" fmla="*/ 22 w 70"/>
                <a:gd name="T55" fmla="*/ 3 h 51"/>
                <a:gd name="T56" fmla="*/ 20 w 70"/>
                <a:gd name="T57" fmla="*/ 1 h 51"/>
                <a:gd name="T58" fmla="*/ 19 w 70"/>
                <a:gd name="T59" fmla="*/ 1 h 51"/>
                <a:gd name="T60" fmla="*/ 16 w 70"/>
                <a:gd name="T61" fmla="*/ 1 h 51"/>
                <a:gd name="T62" fmla="*/ 13 w 70"/>
                <a:gd name="T63" fmla="*/ 1 h 51"/>
                <a:gd name="T64" fmla="*/ 10 w 70"/>
                <a:gd name="T65" fmla="*/ 1 h 51"/>
                <a:gd name="T66" fmla="*/ 8 w 70"/>
                <a:gd name="T67" fmla="*/ 3 h 51"/>
                <a:gd name="T68" fmla="*/ 8 w 70"/>
                <a:gd name="T69" fmla="*/ 5 h 51"/>
                <a:gd name="T70" fmla="*/ 8 w 70"/>
                <a:gd name="T71" fmla="*/ 6 h 51"/>
                <a:gd name="T72" fmla="*/ 8 w 70"/>
                <a:gd name="T73" fmla="*/ 9 h 51"/>
                <a:gd name="T74" fmla="*/ 6 w 70"/>
                <a:gd name="T75" fmla="*/ 13 h 51"/>
                <a:gd name="T76" fmla="*/ 4 w 70"/>
                <a:gd name="T77" fmla="*/ 14 h 51"/>
                <a:gd name="T78" fmla="*/ 5 w 70"/>
                <a:gd name="T79" fmla="*/ 15 h 51"/>
                <a:gd name="T80" fmla="*/ 7 w 70"/>
                <a:gd name="T81" fmla="*/ 19 h 51"/>
                <a:gd name="T82" fmla="*/ 6 w 70"/>
                <a:gd name="T83" fmla="*/ 22 h 51"/>
                <a:gd name="T84" fmla="*/ 3 w 70"/>
                <a:gd name="T85" fmla="*/ 24 h 51"/>
                <a:gd name="T86" fmla="*/ 0 w 70"/>
                <a:gd name="T87" fmla="*/ 31 h 51"/>
                <a:gd name="T88" fmla="*/ 31 w 70"/>
                <a:gd name="T89" fmla="*/ 31 h 51"/>
                <a:gd name="T90" fmla="*/ 32 w 70"/>
                <a:gd name="T9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51">
                  <a:moveTo>
                    <a:pt x="32" y="31"/>
                  </a:moveTo>
                  <a:cubicBezTo>
                    <a:pt x="42" y="38"/>
                    <a:pt x="42" y="38"/>
                    <a:pt x="42" y="38"/>
                  </a:cubicBezTo>
                  <a:cubicBezTo>
                    <a:pt x="52" y="38"/>
                    <a:pt x="52" y="38"/>
                    <a:pt x="52" y="38"/>
                  </a:cubicBezTo>
                  <a:cubicBezTo>
                    <a:pt x="53" y="38"/>
                    <a:pt x="53" y="39"/>
                    <a:pt x="54" y="39"/>
                  </a:cubicBezTo>
                  <a:cubicBezTo>
                    <a:pt x="58" y="45"/>
                    <a:pt x="58" y="45"/>
                    <a:pt x="58" y="45"/>
                  </a:cubicBezTo>
                  <a:cubicBezTo>
                    <a:pt x="58" y="45"/>
                    <a:pt x="58" y="46"/>
                    <a:pt x="58" y="46"/>
                  </a:cubicBezTo>
                  <a:cubicBezTo>
                    <a:pt x="58" y="50"/>
                    <a:pt x="58" y="50"/>
                    <a:pt x="58" y="50"/>
                  </a:cubicBezTo>
                  <a:cubicBezTo>
                    <a:pt x="66" y="51"/>
                    <a:pt x="66" y="51"/>
                    <a:pt x="66" y="51"/>
                  </a:cubicBezTo>
                  <a:cubicBezTo>
                    <a:pt x="67" y="48"/>
                    <a:pt x="68" y="41"/>
                    <a:pt x="69" y="37"/>
                  </a:cubicBezTo>
                  <a:cubicBezTo>
                    <a:pt x="69" y="37"/>
                    <a:pt x="69" y="37"/>
                    <a:pt x="70" y="36"/>
                  </a:cubicBezTo>
                  <a:cubicBezTo>
                    <a:pt x="68" y="34"/>
                    <a:pt x="68" y="34"/>
                    <a:pt x="68" y="34"/>
                  </a:cubicBezTo>
                  <a:cubicBezTo>
                    <a:pt x="67" y="32"/>
                    <a:pt x="67" y="32"/>
                    <a:pt x="67" y="32"/>
                  </a:cubicBezTo>
                  <a:cubicBezTo>
                    <a:pt x="67" y="31"/>
                    <a:pt x="67" y="31"/>
                    <a:pt x="67" y="31"/>
                  </a:cubicBezTo>
                  <a:cubicBezTo>
                    <a:pt x="58" y="3"/>
                    <a:pt x="58" y="3"/>
                    <a:pt x="58" y="3"/>
                  </a:cubicBezTo>
                  <a:cubicBezTo>
                    <a:pt x="57" y="0"/>
                    <a:pt x="57" y="0"/>
                    <a:pt x="57" y="0"/>
                  </a:cubicBezTo>
                  <a:cubicBezTo>
                    <a:pt x="55" y="0"/>
                    <a:pt x="55" y="0"/>
                    <a:pt x="55" y="0"/>
                  </a:cubicBezTo>
                  <a:cubicBezTo>
                    <a:pt x="54" y="1"/>
                    <a:pt x="54" y="1"/>
                    <a:pt x="54" y="1"/>
                  </a:cubicBezTo>
                  <a:cubicBezTo>
                    <a:pt x="54" y="2"/>
                    <a:pt x="54" y="2"/>
                    <a:pt x="54" y="2"/>
                  </a:cubicBezTo>
                  <a:cubicBezTo>
                    <a:pt x="54" y="3"/>
                    <a:pt x="53" y="3"/>
                    <a:pt x="53" y="4"/>
                  </a:cubicBezTo>
                  <a:cubicBezTo>
                    <a:pt x="51" y="5"/>
                    <a:pt x="51" y="5"/>
                    <a:pt x="51" y="5"/>
                  </a:cubicBezTo>
                  <a:cubicBezTo>
                    <a:pt x="50" y="5"/>
                    <a:pt x="49" y="5"/>
                    <a:pt x="49" y="5"/>
                  </a:cubicBezTo>
                  <a:cubicBezTo>
                    <a:pt x="46" y="4"/>
                    <a:pt x="46" y="4"/>
                    <a:pt x="46" y="4"/>
                  </a:cubicBezTo>
                  <a:cubicBezTo>
                    <a:pt x="45" y="4"/>
                    <a:pt x="43" y="4"/>
                    <a:pt x="41" y="5"/>
                  </a:cubicBezTo>
                  <a:cubicBezTo>
                    <a:pt x="39" y="6"/>
                    <a:pt x="36" y="7"/>
                    <a:pt x="35" y="5"/>
                  </a:cubicBezTo>
                  <a:cubicBezTo>
                    <a:pt x="30" y="5"/>
                    <a:pt x="30" y="5"/>
                    <a:pt x="30" y="5"/>
                  </a:cubicBezTo>
                  <a:cubicBezTo>
                    <a:pt x="29" y="5"/>
                    <a:pt x="29" y="5"/>
                    <a:pt x="29" y="5"/>
                  </a:cubicBezTo>
                  <a:cubicBezTo>
                    <a:pt x="25" y="4"/>
                    <a:pt x="25" y="4"/>
                    <a:pt x="25" y="4"/>
                  </a:cubicBezTo>
                  <a:cubicBezTo>
                    <a:pt x="22" y="3"/>
                    <a:pt x="22" y="3"/>
                    <a:pt x="22" y="3"/>
                  </a:cubicBezTo>
                  <a:cubicBezTo>
                    <a:pt x="20" y="3"/>
                    <a:pt x="20" y="2"/>
                    <a:pt x="20" y="1"/>
                  </a:cubicBezTo>
                  <a:cubicBezTo>
                    <a:pt x="19" y="1"/>
                    <a:pt x="19" y="1"/>
                    <a:pt x="19" y="1"/>
                  </a:cubicBezTo>
                  <a:cubicBezTo>
                    <a:pt x="18" y="1"/>
                    <a:pt x="17" y="1"/>
                    <a:pt x="16" y="1"/>
                  </a:cubicBezTo>
                  <a:cubicBezTo>
                    <a:pt x="15" y="2"/>
                    <a:pt x="14" y="2"/>
                    <a:pt x="13" y="1"/>
                  </a:cubicBezTo>
                  <a:cubicBezTo>
                    <a:pt x="10" y="1"/>
                    <a:pt x="10" y="1"/>
                    <a:pt x="10" y="1"/>
                  </a:cubicBezTo>
                  <a:cubicBezTo>
                    <a:pt x="8" y="3"/>
                    <a:pt x="8" y="3"/>
                    <a:pt x="8" y="3"/>
                  </a:cubicBezTo>
                  <a:cubicBezTo>
                    <a:pt x="8" y="3"/>
                    <a:pt x="8" y="4"/>
                    <a:pt x="8" y="5"/>
                  </a:cubicBezTo>
                  <a:cubicBezTo>
                    <a:pt x="8" y="6"/>
                    <a:pt x="8" y="6"/>
                    <a:pt x="8" y="6"/>
                  </a:cubicBezTo>
                  <a:cubicBezTo>
                    <a:pt x="8" y="7"/>
                    <a:pt x="8" y="7"/>
                    <a:pt x="8" y="9"/>
                  </a:cubicBezTo>
                  <a:cubicBezTo>
                    <a:pt x="8" y="11"/>
                    <a:pt x="8" y="12"/>
                    <a:pt x="6" y="13"/>
                  </a:cubicBezTo>
                  <a:cubicBezTo>
                    <a:pt x="6" y="13"/>
                    <a:pt x="5" y="14"/>
                    <a:pt x="4" y="14"/>
                  </a:cubicBezTo>
                  <a:cubicBezTo>
                    <a:pt x="5" y="15"/>
                    <a:pt x="5" y="15"/>
                    <a:pt x="5" y="15"/>
                  </a:cubicBezTo>
                  <a:cubicBezTo>
                    <a:pt x="6" y="17"/>
                    <a:pt x="7" y="17"/>
                    <a:pt x="7" y="19"/>
                  </a:cubicBezTo>
                  <a:cubicBezTo>
                    <a:pt x="7" y="20"/>
                    <a:pt x="7" y="21"/>
                    <a:pt x="6" y="22"/>
                  </a:cubicBezTo>
                  <a:cubicBezTo>
                    <a:pt x="6" y="23"/>
                    <a:pt x="4" y="24"/>
                    <a:pt x="3" y="24"/>
                  </a:cubicBezTo>
                  <a:cubicBezTo>
                    <a:pt x="2" y="26"/>
                    <a:pt x="0" y="29"/>
                    <a:pt x="0" y="31"/>
                  </a:cubicBezTo>
                  <a:cubicBezTo>
                    <a:pt x="31" y="31"/>
                    <a:pt x="31" y="31"/>
                    <a:pt x="31" y="31"/>
                  </a:cubicBezTo>
                  <a:cubicBezTo>
                    <a:pt x="31" y="31"/>
                    <a:pt x="31" y="31"/>
                    <a:pt x="32" y="31"/>
                  </a:cubicBezTo>
                  <a:close/>
                </a:path>
              </a:pathLst>
            </a:custGeom>
            <a:solidFill>
              <a:schemeClr val="accent1">
                <a:lumMod val="40000"/>
                <a:lumOff val="60000"/>
              </a:schemeClr>
            </a:solidFill>
            <a:ln w="28575" cmpd="sng">
              <a:solidFill>
                <a:schemeClr val="tx2">
                  <a:lumMod val="75000"/>
                </a:schemeClr>
              </a:solidFill>
              <a:prstDash val="solid"/>
              <a:round/>
              <a:headEnd/>
              <a:tailEnd/>
            </a:ln>
          </p:spPr>
          <p:txBody>
            <a:bodyPr/>
            <a:lstStyle/>
            <a:p>
              <a:endParaRPr lang="en-GB" sz="1400">
                <a:solidFill>
                  <a:srgbClr val="000000"/>
                </a:solidFill>
                <a:latin typeface="Arial" pitchFamily="34" charset="0"/>
                <a:cs typeface="Arial" pitchFamily="34" charset="0"/>
              </a:endParaRPr>
            </a:p>
          </p:txBody>
        </p:sp>
        <p:sp>
          <p:nvSpPr>
            <p:cNvPr id="20" name="Freeform 85">
              <a:extLst>
                <a:ext uri="{FF2B5EF4-FFF2-40B4-BE49-F238E27FC236}">
                  <a16:creationId xmlns:a16="http://schemas.microsoft.com/office/drawing/2014/main" id="{3A2F828B-AEB1-140B-D90C-FCC05369D1A5}"/>
                </a:ext>
              </a:extLst>
            </p:cNvPr>
            <p:cNvSpPr>
              <a:spLocks/>
            </p:cNvSpPr>
            <p:nvPr/>
          </p:nvSpPr>
          <p:spPr bwMode="auto">
            <a:xfrm>
              <a:off x="5764906" y="1949271"/>
              <a:ext cx="2146742" cy="2241159"/>
            </a:xfrm>
            <a:custGeom>
              <a:avLst/>
              <a:gdLst>
                <a:gd name="T0" fmla="*/ 229 w 233"/>
                <a:gd name="T1" fmla="*/ 158 h 263"/>
                <a:gd name="T2" fmla="*/ 218 w 233"/>
                <a:gd name="T3" fmla="*/ 147 h 263"/>
                <a:gd name="T4" fmla="*/ 211 w 233"/>
                <a:gd name="T5" fmla="*/ 129 h 263"/>
                <a:gd name="T6" fmla="*/ 213 w 233"/>
                <a:gd name="T7" fmla="*/ 124 h 263"/>
                <a:gd name="T8" fmla="*/ 205 w 233"/>
                <a:gd name="T9" fmla="*/ 121 h 263"/>
                <a:gd name="T10" fmla="*/ 201 w 233"/>
                <a:gd name="T11" fmla="*/ 108 h 263"/>
                <a:gd name="T12" fmla="*/ 208 w 233"/>
                <a:gd name="T13" fmla="*/ 101 h 263"/>
                <a:gd name="T14" fmla="*/ 203 w 233"/>
                <a:gd name="T15" fmla="*/ 88 h 263"/>
                <a:gd name="T16" fmla="*/ 193 w 233"/>
                <a:gd name="T17" fmla="*/ 80 h 263"/>
                <a:gd name="T18" fmla="*/ 184 w 233"/>
                <a:gd name="T19" fmla="*/ 88 h 263"/>
                <a:gd name="T20" fmla="*/ 173 w 233"/>
                <a:gd name="T21" fmla="*/ 89 h 263"/>
                <a:gd name="T22" fmla="*/ 163 w 233"/>
                <a:gd name="T23" fmla="*/ 77 h 263"/>
                <a:gd name="T24" fmla="*/ 165 w 233"/>
                <a:gd name="T25" fmla="*/ 66 h 263"/>
                <a:gd name="T26" fmla="*/ 163 w 233"/>
                <a:gd name="T27" fmla="*/ 50 h 263"/>
                <a:gd name="T28" fmla="*/ 165 w 233"/>
                <a:gd name="T29" fmla="*/ 40 h 263"/>
                <a:gd name="T30" fmla="*/ 169 w 233"/>
                <a:gd name="T31" fmla="*/ 32 h 263"/>
                <a:gd name="T32" fmla="*/ 179 w 233"/>
                <a:gd name="T33" fmla="*/ 27 h 263"/>
                <a:gd name="T34" fmla="*/ 168 w 233"/>
                <a:gd name="T35" fmla="*/ 21 h 263"/>
                <a:gd name="T36" fmla="*/ 162 w 233"/>
                <a:gd name="T37" fmla="*/ 15 h 263"/>
                <a:gd name="T38" fmla="*/ 156 w 233"/>
                <a:gd name="T39" fmla="*/ 8 h 263"/>
                <a:gd name="T40" fmla="*/ 150 w 233"/>
                <a:gd name="T41" fmla="*/ 2 h 263"/>
                <a:gd name="T42" fmla="*/ 138 w 233"/>
                <a:gd name="T43" fmla="*/ 3 h 263"/>
                <a:gd name="T44" fmla="*/ 131 w 233"/>
                <a:gd name="T45" fmla="*/ 11 h 263"/>
                <a:gd name="T46" fmla="*/ 119 w 233"/>
                <a:gd name="T47" fmla="*/ 20 h 263"/>
                <a:gd name="T48" fmla="*/ 110 w 233"/>
                <a:gd name="T49" fmla="*/ 29 h 263"/>
                <a:gd name="T50" fmla="*/ 96 w 233"/>
                <a:gd name="T51" fmla="*/ 36 h 263"/>
                <a:gd name="T52" fmla="*/ 88 w 233"/>
                <a:gd name="T53" fmla="*/ 42 h 263"/>
                <a:gd name="T54" fmla="*/ 71 w 233"/>
                <a:gd name="T55" fmla="*/ 50 h 263"/>
                <a:gd name="T56" fmla="*/ 58 w 233"/>
                <a:gd name="T57" fmla="*/ 45 h 263"/>
                <a:gd name="T58" fmla="*/ 9 w 233"/>
                <a:gd name="T59" fmla="*/ 123 h 263"/>
                <a:gd name="T60" fmla="*/ 14 w 233"/>
                <a:gd name="T61" fmla="*/ 175 h 263"/>
                <a:gd name="T62" fmla="*/ 34 w 233"/>
                <a:gd name="T63" fmla="*/ 211 h 263"/>
                <a:gd name="T64" fmla="*/ 43 w 233"/>
                <a:gd name="T65" fmla="*/ 226 h 263"/>
                <a:gd name="T66" fmla="*/ 59 w 233"/>
                <a:gd name="T67" fmla="*/ 236 h 263"/>
                <a:gd name="T68" fmla="*/ 62 w 233"/>
                <a:gd name="T69" fmla="*/ 220 h 263"/>
                <a:gd name="T70" fmla="*/ 66 w 233"/>
                <a:gd name="T71" fmla="*/ 227 h 263"/>
                <a:gd name="T72" fmla="*/ 62 w 233"/>
                <a:gd name="T73" fmla="*/ 245 h 263"/>
                <a:gd name="T74" fmla="*/ 63 w 233"/>
                <a:gd name="T75" fmla="*/ 260 h 263"/>
                <a:gd name="T76" fmla="*/ 84 w 233"/>
                <a:gd name="T77" fmla="*/ 252 h 263"/>
                <a:gd name="T78" fmla="*/ 118 w 233"/>
                <a:gd name="T79" fmla="*/ 231 h 263"/>
                <a:gd name="T80" fmla="*/ 129 w 233"/>
                <a:gd name="T81" fmla="*/ 242 h 263"/>
                <a:gd name="T82" fmla="*/ 145 w 233"/>
                <a:gd name="T83" fmla="*/ 240 h 263"/>
                <a:gd name="T84" fmla="*/ 158 w 233"/>
                <a:gd name="T85" fmla="*/ 238 h 263"/>
                <a:gd name="T86" fmla="*/ 171 w 233"/>
                <a:gd name="T87" fmla="*/ 236 h 263"/>
                <a:gd name="T88" fmla="*/ 187 w 233"/>
                <a:gd name="T89" fmla="*/ 226 h 263"/>
                <a:gd name="T90" fmla="*/ 179 w 233"/>
                <a:gd name="T91" fmla="*/ 220 h 263"/>
                <a:gd name="T92" fmla="*/ 174 w 233"/>
                <a:gd name="T93" fmla="*/ 209 h 263"/>
                <a:gd name="T94" fmla="*/ 173 w 233"/>
                <a:gd name="T95" fmla="*/ 197 h 263"/>
                <a:gd name="T96" fmla="*/ 177 w 233"/>
                <a:gd name="T97" fmla="*/ 191 h 263"/>
                <a:gd name="T98" fmla="*/ 193 w 233"/>
                <a:gd name="T99" fmla="*/ 192 h 263"/>
                <a:gd name="T100" fmla="*/ 203 w 233"/>
                <a:gd name="T101" fmla="*/ 195 h 263"/>
                <a:gd name="T102" fmla="*/ 214 w 233"/>
                <a:gd name="T103" fmla="*/ 193 h 263"/>
                <a:gd name="T104" fmla="*/ 214 w 233"/>
                <a:gd name="T105" fmla="*/ 181 h 263"/>
                <a:gd name="T106" fmla="*/ 231 w 233"/>
                <a:gd name="T107" fmla="*/ 17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63">
                  <a:moveTo>
                    <a:pt x="232" y="165"/>
                  </a:moveTo>
                  <a:cubicBezTo>
                    <a:pt x="232" y="163"/>
                    <a:pt x="231" y="161"/>
                    <a:pt x="231" y="161"/>
                  </a:cubicBezTo>
                  <a:cubicBezTo>
                    <a:pt x="230" y="160"/>
                    <a:pt x="230" y="160"/>
                    <a:pt x="230" y="160"/>
                  </a:cubicBezTo>
                  <a:cubicBezTo>
                    <a:pt x="230" y="159"/>
                    <a:pt x="230" y="159"/>
                    <a:pt x="230" y="158"/>
                  </a:cubicBezTo>
                  <a:cubicBezTo>
                    <a:pt x="229" y="158"/>
                    <a:pt x="229" y="158"/>
                    <a:pt x="229" y="158"/>
                  </a:cubicBezTo>
                  <a:cubicBezTo>
                    <a:pt x="228" y="157"/>
                    <a:pt x="228" y="157"/>
                    <a:pt x="227" y="156"/>
                  </a:cubicBezTo>
                  <a:cubicBezTo>
                    <a:pt x="226" y="155"/>
                    <a:pt x="225" y="155"/>
                    <a:pt x="224" y="153"/>
                  </a:cubicBezTo>
                  <a:cubicBezTo>
                    <a:pt x="224" y="152"/>
                    <a:pt x="223" y="152"/>
                    <a:pt x="222" y="150"/>
                  </a:cubicBezTo>
                  <a:cubicBezTo>
                    <a:pt x="221" y="149"/>
                    <a:pt x="221" y="149"/>
                    <a:pt x="221" y="149"/>
                  </a:cubicBezTo>
                  <a:cubicBezTo>
                    <a:pt x="220" y="149"/>
                    <a:pt x="219" y="148"/>
                    <a:pt x="218" y="147"/>
                  </a:cubicBezTo>
                  <a:cubicBezTo>
                    <a:pt x="217" y="145"/>
                    <a:pt x="216" y="144"/>
                    <a:pt x="215" y="143"/>
                  </a:cubicBezTo>
                  <a:cubicBezTo>
                    <a:pt x="214" y="143"/>
                    <a:pt x="213" y="142"/>
                    <a:pt x="212" y="141"/>
                  </a:cubicBezTo>
                  <a:cubicBezTo>
                    <a:pt x="211" y="137"/>
                    <a:pt x="209" y="134"/>
                    <a:pt x="209" y="134"/>
                  </a:cubicBezTo>
                  <a:cubicBezTo>
                    <a:pt x="209" y="133"/>
                    <a:pt x="209" y="133"/>
                    <a:pt x="209" y="133"/>
                  </a:cubicBezTo>
                  <a:cubicBezTo>
                    <a:pt x="209" y="132"/>
                    <a:pt x="209" y="130"/>
                    <a:pt x="211" y="129"/>
                  </a:cubicBezTo>
                  <a:cubicBezTo>
                    <a:pt x="211" y="129"/>
                    <a:pt x="211" y="129"/>
                    <a:pt x="212" y="129"/>
                  </a:cubicBezTo>
                  <a:cubicBezTo>
                    <a:pt x="212" y="128"/>
                    <a:pt x="212" y="128"/>
                    <a:pt x="212" y="128"/>
                  </a:cubicBezTo>
                  <a:cubicBezTo>
                    <a:pt x="213" y="127"/>
                    <a:pt x="213" y="127"/>
                    <a:pt x="214" y="127"/>
                  </a:cubicBezTo>
                  <a:cubicBezTo>
                    <a:pt x="214" y="126"/>
                    <a:pt x="214" y="125"/>
                    <a:pt x="214" y="125"/>
                  </a:cubicBezTo>
                  <a:cubicBezTo>
                    <a:pt x="213" y="124"/>
                    <a:pt x="213" y="124"/>
                    <a:pt x="213" y="124"/>
                  </a:cubicBezTo>
                  <a:cubicBezTo>
                    <a:pt x="212" y="124"/>
                    <a:pt x="212" y="124"/>
                    <a:pt x="212" y="124"/>
                  </a:cubicBezTo>
                  <a:cubicBezTo>
                    <a:pt x="211" y="124"/>
                    <a:pt x="211" y="124"/>
                    <a:pt x="210" y="124"/>
                  </a:cubicBezTo>
                  <a:cubicBezTo>
                    <a:pt x="209" y="122"/>
                    <a:pt x="209" y="122"/>
                    <a:pt x="209" y="122"/>
                  </a:cubicBezTo>
                  <a:cubicBezTo>
                    <a:pt x="207" y="122"/>
                    <a:pt x="207" y="122"/>
                    <a:pt x="207" y="122"/>
                  </a:cubicBezTo>
                  <a:cubicBezTo>
                    <a:pt x="206" y="122"/>
                    <a:pt x="205" y="122"/>
                    <a:pt x="205" y="121"/>
                  </a:cubicBezTo>
                  <a:cubicBezTo>
                    <a:pt x="205" y="120"/>
                    <a:pt x="205" y="120"/>
                    <a:pt x="205" y="120"/>
                  </a:cubicBezTo>
                  <a:cubicBezTo>
                    <a:pt x="204" y="120"/>
                    <a:pt x="204" y="120"/>
                    <a:pt x="204" y="120"/>
                  </a:cubicBezTo>
                  <a:cubicBezTo>
                    <a:pt x="201" y="112"/>
                    <a:pt x="201" y="112"/>
                    <a:pt x="201" y="112"/>
                  </a:cubicBezTo>
                  <a:cubicBezTo>
                    <a:pt x="201" y="109"/>
                    <a:pt x="201" y="109"/>
                    <a:pt x="201" y="109"/>
                  </a:cubicBezTo>
                  <a:cubicBezTo>
                    <a:pt x="201" y="108"/>
                    <a:pt x="201" y="108"/>
                    <a:pt x="201" y="108"/>
                  </a:cubicBezTo>
                  <a:cubicBezTo>
                    <a:pt x="202" y="106"/>
                    <a:pt x="202" y="106"/>
                    <a:pt x="202" y="106"/>
                  </a:cubicBezTo>
                  <a:cubicBezTo>
                    <a:pt x="202" y="105"/>
                    <a:pt x="203" y="104"/>
                    <a:pt x="203" y="104"/>
                  </a:cubicBezTo>
                  <a:cubicBezTo>
                    <a:pt x="204" y="102"/>
                    <a:pt x="204" y="102"/>
                    <a:pt x="204" y="102"/>
                  </a:cubicBezTo>
                  <a:cubicBezTo>
                    <a:pt x="204" y="101"/>
                    <a:pt x="205" y="101"/>
                    <a:pt x="206" y="101"/>
                  </a:cubicBezTo>
                  <a:cubicBezTo>
                    <a:pt x="208" y="101"/>
                    <a:pt x="208" y="101"/>
                    <a:pt x="208" y="101"/>
                  </a:cubicBezTo>
                  <a:cubicBezTo>
                    <a:pt x="208" y="95"/>
                    <a:pt x="208" y="95"/>
                    <a:pt x="208" y="95"/>
                  </a:cubicBezTo>
                  <a:cubicBezTo>
                    <a:pt x="207" y="95"/>
                    <a:pt x="207" y="95"/>
                    <a:pt x="207" y="95"/>
                  </a:cubicBezTo>
                  <a:cubicBezTo>
                    <a:pt x="206" y="95"/>
                    <a:pt x="205" y="94"/>
                    <a:pt x="205" y="93"/>
                  </a:cubicBezTo>
                  <a:cubicBezTo>
                    <a:pt x="205" y="91"/>
                    <a:pt x="205" y="91"/>
                    <a:pt x="205" y="91"/>
                  </a:cubicBezTo>
                  <a:cubicBezTo>
                    <a:pt x="203" y="88"/>
                    <a:pt x="203" y="88"/>
                    <a:pt x="203" y="88"/>
                  </a:cubicBezTo>
                  <a:cubicBezTo>
                    <a:pt x="200" y="85"/>
                    <a:pt x="200" y="85"/>
                    <a:pt x="200" y="85"/>
                  </a:cubicBezTo>
                  <a:cubicBezTo>
                    <a:pt x="196" y="84"/>
                    <a:pt x="196" y="84"/>
                    <a:pt x="196" y="84"/>
                  </a:cubicBezTo>
                  <a:cubicBezTo>
                    <a:pt x="195" y="84"/>
                    <a:pt x="194" y="83"/>
                    <a:pt x="194" y="82"/>
                  </a:cubicBezTo>
                  <a:cubicBezTo>
                    <a:pt x="194" y="81"/>
                    <a:pt x="194" y="81"/>
                    <a:pt x="194" y="81"/>
                  </a:cubicBezTo>
                  <a:cubicBezTo>
                    <a:pt x="194" y="81"/>
                    <a:pt x="194" y="80"/>
                    <a:pt x="193" y="80"/>
                  </a:cubicBezTo>
                  <a:cubicBezTo>
                    <a:pt x="193" y="80"/>
                    <a:pt x="191" y="82"/>
                    <a:pt x="189" y="83"/>
                  </a:cubicBezTo>
                  <a:cubicBezTo>
                    <a:pt x="188" y="84"/>
                    <a:pt x="187" y="85"/>
                    <a:pt x="186" y="85"/>
                  </a:cubicBezTo>
                  <a:cubicBezTo>
                    <a:pt x="186" y="85"/>
                    <a:pt x="186" y="85"/>
                    <a:pt x="185" y="85"/>
                  </a:cubicBezTo>
                  <a:cubicBezTo>
                    <a:pt x="185" y="85"/>
                    <a:pt x="185" y="85"/>
                    <a:pt x="184" y="86"/>
                  </a:cubicBezTo>
                  <a:cubicBezTo>
                    <a:pt x="184" y="88"/>
                    <a:pt x="184" y="88"/>
                    <a:pt x="184" y="88"/>
                  </a:cubicBezTo>
                  <a:cubicBezTo>
                    <a:pt x="184" y="90"/>
                    <a:pt x="183" y="91"/>
                    <a:pt x="182" y="91"/>
                  </a:cubicBezTo>
                  <a:cubicBezTo>
                    <a:pt x="181" y="91"/>
                    <a:pt x="180" y="91"/>
                    <a:pt x="180" y="90"/>
                  </a:cubicBezTo>
                  <a:cubicBezTo>
                    <a:pt x="178" y="90"/>
                    <a:pt x="177" y="90"/>
                    <a:pt x="176" y="89"/>
                  </a:cubicBezTo>
                  <a:cubicBezTo>
                    <a:pt x="175" y="89"/>
                    <a:pt x="175" y="89"/>
                    <a:pt x="175" y="89"/>
                  </a:cubicBezTo>
                  <a:cubicBezTo>
                    <a:pt x="174" y="90"/>
                    <a:pt x="173" y="90"/>
                    <a:pt x="173" y="89"/>
                  </a:cubicBezTo>
                  <a:cubicBezTo>
                    <a:pt x="171" y="87"/>
                    <a:pt x="171" y="87"/>
                    <a:pt x="171" y="87"/>
                  </a:cubicBezTo>
                  <a:cubicBezTo>
                    <a:pt x="167" y="87"/>
                    <a:pt x="167" y="87"/>
                    <a:pt x="167" y="87"/>
                  </a:cubicBezTo>
                  <a:cubicBezTo>
                    <a:pt x="166" y="87"/>
                    <a:pt x="165" y="86"/>
                    <a:pt x="165" y="85"/>
                  </a:cubicBezTo>
                  <a:cubicBezTo>
                    <a:pt x="164" y="83"/>
                    <a:pt x="164" y="83"/>
                    <a:pt x="164" y="83"/>
                  </a:cubicBezTo>
                  <a:cubicBezTo>
                    <a:pt x="164" y="82"/>
                    <a:pt x="163" y="79"/>
                    <a:pt x="163" y="77"/>
                  </a:cubicBezTo>
                  <a:cubicBezTo>
                    <a:pt x="163" y="76"/>
                    <a:pt x="164" y="75"/>
                    <a:pt x="164" y="74"/>
                  </a:cubicBezTo>
                  <a:cubicBezTo>
                    <a:pt x="164" y="72"/>
                    <a:pt x="164" y="72"/>
                    <a:pt x="164" y="72"/>
                  </a:cubicBezTo>
                  <a:cubicBezTo>
                    <a:pt x="166" y="69"/>
                    <a:pt x="166" y="69"/>
                    <a:pt x="166" y="69"/>
                  </a:cubicBezTo>
                  <a:cubicBezTo>
                    <a:pt x="166" y="68"/>
                    <a:pt x="166" y="68"/>
                    <a:pt x="167" y="67"/>
                  </a:cubicBezTo>
                  <a:cubicBezTo>
                    <a:pt x="166" y="67"/>
                    <a:pt x="165" y="67"/>
                    <a:pt x="165" y="66"/>
                  </a:cubicBezTo>
                  <a:cubicBezTo>
                    <a:pt x="164" y="62"/>
                    <a:pt x="164" y="62"/>
                    <a:pt x="164" y="62"/>
                  </a:cubicBezTo>
                  <a:cubicBezTo>
                    <a:pt x="165" y="54"/>
                    <a:pt x="165" y="54"/>
                    <a:pt x="165" y="54"/>
                  </a:cubicBezTo>
                  <a:cubicBezTo>
                    <a:pt x="165" y="53"/>
                    <a:pt x="165" y="53"/>
                    <a:pt x="165" y="53"/>
                  </a:cubicBezTo>
                  <a:cubicBezTo>
                    <a:pt x="165" y="50"/>
                    <a:pt x="165" y="50"/>
                    <a:pt x="165" y="50"/>
                  </a:cubicBezTo>
                  <a:cubicBezTo>
                    <a:pt x="163" y="50"/>
                    <a:pt x="163" y="50"/>
                    <a:pt x="163" y="50"/>
                  </a:cubicBezTo>
                  <a:cubicBezTo>
                    <a:pt x="162" y="49"/>
                    <a:pt x="162" y="49"/>
                    <a:pt x="162" y="49"/>
                  </a:cubicBezTo>
                  <a:cubicBezTo>
                    <a:pt x="160" y="46"/>
                    <a:pt x="160" y="46"/>
                    <a:pt x="160" y="46"/>
                  </a:cubicBezTo>
                  <a:cubicBezTo>
                    <a:pt x="160" y="45"/>
                    <a:pt x="160" y="44"/>
                    <a:pt x="161" y="44"/>
                  </a:cubicBezTo>
                  <a:cubicBezTo>
                    <a:pt x="161" y="43"/>
                    <a:pt x="163" y="42"/>
                    <a:pt x="164" y="42"/>
                  </a:cubicBezTo>
                  <a:cubicBezTo>
                    <a:pt x="164" y="42"/>
                    <a:pt x="165" y="41"/>
                    <a:pt x="165" y="40"/>
                  </a:cubicBezTo>
                  <a:cubicBezTo>
                    <a:pt x="166" y="39"/>
                    <a:pt x="166" y="39"/>
                    <a:pt x="166" y="39"/>
                  </a:cubicBezTo>
                  <a:cubicBezTo>
                    <a:pt x="166" y="39"/>
                    <a:pt x="165" y="38"/>
                    <a:pt x="165" y="37"/>
                  </a:cubicBezTo>
                  <a:cubicBezTo>
                    <a:pt x="166" y="34"/>
                    <a:pt x="166" y="34"/>
                    <a:pt x="166" y="34"/>
                  </a:cubicBezTo>
                  <a:cubicBezTo>
                    <a:pt x="166" y="33"/>
                    <a:pt x="167" y="32"/>
                    <a:pt x="168" y="32"/>
                  </a:cubicBezTo>
                  <a:cubicBezTo>
                    <a:pt x="169" y="32"/>
                    <a:pt x="169" y="32"/>
                    <a:pt x="169" y="32"/>
                  </a:cubicBezTo>
                  <a:cubicBezTo>
                    <a:pt x="169" y="32"/>
                    <a:pt x="170" y="32"/>
                    <a:pt x="170" y="31"/>
                  </a:cubicBezTo>
                  <a:cubicBezTo>
                    <a:pt x="171" y="30"/>
                    <a:pt x="171" y="30"/>
                    <a:pt x="171" y="30"/>
                  </a:cubicBezTo>
                  <a:cubicBezTo>
                    <a:pt x="173" y="30"/>
                    <a:pt x="173" y="30"/>
                    <a:pt x="173" y="30"/>
                  </a:cubicBezTo>
                  <a:cubicBezTo>
                    <a:pt x="174" y="29"/>
                    <a:pt x="174" y="28"/>
                    <a:pt x="176" y="28"/>
                  </a:cubicBezTo>
                  <a:cubicBezTo>
                    <a:pt x="176" y="28"/>
                    <a:pt x="178" y="27"/>
                    <a:pt x="179" y="27"/>
                  </a:cubicBezTo>
                  <a:cubicBezTo>
                    <a:pt x="179" y="26"/>
                    <a:pt x="179" y="26"/>
                    <a:pt x="179" y="26"/>
                  </a:cubicBezTo>
                  <a:cubicBezTo>
                    <a:pt x="178" y="25"/>
                    <a:pt x="178" y="25"/>
                    <a:pt x="178" y="25"/>
                  </a:cubicBezTo>
                  <a:cubicBezTo>
                    <a:pt x="177" y="24"/>
                    <a:pt x="177" y="23"/>
                    <a:pt x="177" y="23"/>
                  </a:cubicBezTo>
                  <a:cubicBezTo>
                    <a:pt x="176" y="22"/>
                    <a:pt x="176" y="22"/>
                    <a:pt x="176" y="21"/>
                  </a:cubicBezTo>
                  <a:cubicBezTo>
                    <a:pt x="168" y="21"/>
                    <a:pt x="168" y="21"/>
                    <a:pt x="168" y="21"/>
                  </a:cubicBezTo>
                  <a:cubicBezTo>
                    <a:pt x="168" y="21"/>
                    <a:pt x="167" y="21"/>
                    <a:pt x="167" y="20"/>
                  </a:cubicBezTo>
                  <a:cubicBezTo>
                    <a:pt x="164" y="18"/>
                    <a:pt x="164" y="18"/>
                    <a:pt x="164" y="18"/>
                  </a:cubicBezTo>
                  <a:cubicBezTo>
                    <a:pt x="163" y="17"/>
                    <a:pt x="163" y="17"/>
                    <a:pt x="163" y="16"/>
                  </a:cubicBezTo>
                  <a:cubicBezTo>
                    <a:pt x="163" y="15"/>
                    <a:pt x="163" y="15"/>
                    <a:pt x="163" y="15"/>
                  </a:cubicBezTo>
                  <a:cubicBezTo>
                    <a:pt x="162" y="15"/>
                    <a:pt x="162" y="15"/>
                    <a:pt x="162" y="15"/>
                  </a:cubicBezTo>
                  <a:cubicBezTo>
                    <a:pt x="161" y="15"/>
                    <a:pt x="160" y="14"/>
                    <a:pt x="160" y="13"/>
                  </a:cubicBezTo>
                  <a:cubicBezTo>
                    <a:pt x="160" y="12"/>
                    <a:pt x="160" y="12"/>
                    <a:pt x="160" y="12"/>
                  </a:cubicBezTo>
                  <a:cubicBezTo>
                    <a:pt x="159" y="9"/>
                    <a:pt x="159" y="9"/>
                    <a:pt x="159" y="9"/>
                  </a:cubicBezTo>
                  <a:cubicBezTo>
                    <a:pt x="158" y="8"/>
                    <a:pt x="158" y="8"/>
                    <a:pt x="158" y="8"/>
                  </a:cubicBezTo>
                  <a:cubicBezTo>
                    <a:pt x="156" y="8"/>
                    <a:pt x="156" y="8"/>
                    <a:pt x="156" y="8"/>
                  </a:cubicBezTo>
                  <a:cubicBezTo>
                    <a:pt x="155" y="8"/>
                    <a:pt x="154" y="7"/>
                    <a:pt x="154" y="6"/>
                  </a:cubicBezTo>
                  <a:cubicBezTo>
                    <a:pt x="154" y="4"/>
                    <a:pt x="154" y="4"/>
                    <a:pt x="154" y="4"/>
                  </a:cubicBezTo>
                  <a:cubicBezTo>
                    <a:pt x="153" y="3"/>
                    <a:pt x="153" y="3"/>
                    <a:pt x="153" y="3"/>
                  </a:cubicBezTo>
                  <a:cubicBezTo>
                    <a:pt x="151" y="3"/>
                    <a:pt x="151" y="3"/>
                    <a:pt x="151" y="3"/>
                  </a:cubicBezTo>
                  <a:cubicBezTo>
                    <a:pt x="151" y="3"/>
                    <a:pt x="151" y="3"/>
                    <a:pt x="150" y="2"/>
                  </a:cubicBezTo>
                  <a:cubicBezTo>
                    <a:pt x="149" y="1"/>
                    <a:pt x="149" y="1"/>
                    <a:pt x="149" y="1"/>
                  </a:cubicBezTo>
                  <a:cubicBezTo>
                    <a:pt x="148" y="1"/>
                    <a:pt x="148" y="0"/>
                    <a:pt x="148" y="0"/>
                  </a:cubicBezTo>
                  <a:cubicBezTo>
                    <a:pt x="146" y="0"/>
                    <a:pt x="146" y="0"/>
                    <a:pt x="146" y="0"/>
                  </a:cubicBezTo>
                  <a:cubicBezTo>
                    <a:pt x="146" y="0"/>
                    <a:pt x="144" y="1"/>
                    <a:pt x="139" y="3"/>
                  </a:cubicBezTo>
                  <a:cubicBezTo>
                    <a:pt x="139" y="3"/>
                    <a:pt x="139" y="3"/>
                    <a:pt x="138" y="3"/>
                  </a:cubicBezTo>
                  <a:cubicBezTo>
                    <a:pt x="138" y="4"/>
                    <a:pt x="138" y="4"/>
                    <a:pt x="138" y="4"/>
                  </a:cubicBezTo>
                  <a:cubicBezTo>
                    <a:pt x="137" y="7"/>
                    <a:pt x="137" y="7"/>
                    <a:pt x="137" y="7"/>
                  </a:cubicBezTo>
                  <a:cubicBezTo>
                    <a:pt x="136" y="8"/>
                    <a:pt x="135" y="9"/>
                    <a:pt x="134" y="9"/>
                  </a:cubicBezTo>
                  <a:cubicBezTo>
                    <a:pt x="134" y="10"/>
                    <a:pt x="134" y="10"/>
                    <a:pt x="134" y="10"/>
                  </a:cubicBezTo>
                  <a:cubicBezTo>
                    <a:pt x="133" y="11"/>
                    <a:pt x="132" y="11"/>
                    <a:pt x="131" y="11"/>
                  </a:cubicBezTo>
                  <a:cubicBezTo>
                    <a:pt x="131" y="11"/>
                    <a:pt x="131" y="11"/>
                    <a:pt x="130" y="11"/>
                  </a:cubicBezTo>
                  <a:cubicBezTo>
                    <a:pt x="129" y="11"/>
                    <a:pt x="127" y="13"/>
                    <a:pt x="125" y="13"/>
                  </a:cubicBezTo>
                  <a:cubicBezTo>
                    <a:pt x="125" y="14"/>
                    <a:pt x="124" y="14"/>
                    <a:pt x="124" y="14"/>
                  </a:cubicBezTo>
                  <a:cubicBezTo>
                    <a:pt x="124" y="15"/>
                    <a:pt x="123" y="16"/>
                    <a:pt x="122" y="17"/>
                  </a:cubicBezTo>
                  <a:cubicBezTo>
                    <a:pt x="121" y="19"/>
                    <a:pt x="120" y="20"/>
                    <a:pt x="119" y="20"/>
                  </a:cubicBezTo>
                  <a:cubicBezTo>
                    <a:pt x="117" y="21"/>
                    <a:pt x="117" y="21"/>
                    <a:pt x="117" y="21"/>
                  </a:cubicBezTo>
                  <a:cubicBezTo>
                    <a:pt x="115" y="23"/>
                    <a:pt x="115" y="23"/>
                    <a:pt x="115" y="23"/>
                  </a:cubicBezTo>
                  <a:cubicBezTo>
                    <a:pt x="115" y="24"/>
                    <a:pt x="114" y="25"/>
                    <a:pt x="113" y="25"/>
                  </a:cubicBezTo>
                  <a:cubicBezTo>
                    <a:pt x="113" y="25"/>
                    <a:pt x="113" y="25"/>
                    <a:pt x="112" y="26"/>
                  </a:cubicBezTo>
                  <a:cubicBezTo>
                    <a:pt x="112" y="28"/>
                    <a:pt x="111" y="28"/>
                    <a:pt x="110" y="29"/>
                  </a:cubicBezTo>
                  <a:cubicBezTo>
                    <a:pt x="109" y="29"/>
                    <a:pt x="108" y="28"/>
                    <a:pt x="107" y="28"/>
                  </a:cubicBezTo>
                  <a:cubicBezTo>
                    <a:pt x="100" y="28"/>
                    <a:pt x="100" y="28"/>
                    <a:pt x="100" y="28"/>
                  </a:cubicBezTo>
                  <a:cubicBezTo>
                    <a:pt x="99" y="28"/>
                    <a:pt x="97" y="29"/>
                    <a:pt x="96" y="29"/>
                  </a:cubicBezTo>
                  <a:cubicBezTo>
                    <a:pt x="96" y="33"/>
                    <a:pt x="96" y="33"/>
                    <a:pt x="96" y="33"/>
                  </a:cubicBezTo>
                  <a:cubicBezTo>
                    <a:pt x="96" y="34"/>
                    <a:pt x="97" y="35"/>
                    <a:pt x="96" y="36"/>
                  </a:cubicBezTo>
                  <a:cubicBezTo>
                    <a:pt x="96" y="38"/>
                    <a:pt x="95" y="39"/>
                    <a:pt x="94" y="39"/>
                  </a:cubicBezTo>
                  <a:cubicBezTo>
                    <a:pt x="94" y="40"/>
                    <a:pt x="94" y="40"/>
                    <a:pt x="94" y="40"/>
                  </a:cubicBezTo>
                  <a:cubicBezTo>
                    <a:pt x="94" y="40"/>
                    <a:pt x="94" y="41"/>
                    <a:pt x="93" y="41"/>
                  </a:cubicBezTo>
                  <a:cubicBezTo>
                    <a:pt x="93" y="42"/>
                    <a:pt x="93" y="42"/>
                    <a:pt x="92" y="42"/>
                  </a:cubicBezTo>
                  <a:cubicBezTo>
                    <a:pt x="88" y="42"/>
                    <a:pt x="88" y="42"/>
                    <a:pt x="88" y="42"/>
                  </a:cubicBezTo>
                  <a:cubicBezTo>
                    <a:pt x="88" y="40"/>
                    <a:pt x="88" y="40"/>
                    <a:pt x="88" y="40"/>
                  </a:cubicBezTo>
                  <a:cubicBezTo>
                    <a:pt x="87" y="46"/>
                    <a:pt x="87" y="46"/>
                    <a:pt x="87" y="46"/>
                  </a:cubicBezTo>
                  <a:cubicBezTo>
                    <a:pt x="86" y="46"/>
                    <a:pt x="86" y="46"/>
                    <a:pt x="86" y="46"/>
                  </a:cubicBezTo>
                  <a:cubicBezTo>
                    <a:pt x="76" y="51"/>
                    <a:pt x="76" y="51"/>
                    <a:pt x="76" y="51"/>
                  </a:cubicBezTo>
                  <a:cubicBezTo>
                    <a:pt x="71" y="50"/>
                    <a:pt x="71" y="50"/>
                    <a:pt x="71" y="50"/>
                  </a:cubicBezTo>
                  <a:cubicBezTo>
                    <a:pt x="68" y="48"/>
                    <a:pt x="68" y="48"/>
                    <a:pt x="68" y="48"/>
                  </a:cubicBezTo>
                  <a:cubicBezTo>
                    <a:pt x="63" y="45"/>
                    <a:pt x="63" y="45"/>
                    <a:pt x="63" y="45"/>
                  </a:cubicBezTo>
                  <a:cubicBezTo>
                    <a:pt x="62" y="45"/>
                    <a:pt x="62" y="45"/>
                    <a:pt x="62" y="45"/>
                  </a:cubicBezTo>
                  <a:cubicBezTo>
                    <a:pt x="60" y="45"/>
                    <a:pt x="60" y="45"/>
                    <a:pt x="60" y="45"/>
                  </a:cubicBezTo>
                  <a:cubicBezTo>
                    <a:pt x="58" y="45"/>
                    <a:pt x="58" y="45"/>
                    <a:pt x="58" y="45"/>
                  </a:cubicBezTo>
                  <a:cubicBezTo>
                    <a:pt x="54" y="48"/>
                    <a:pt x="54" y="48"/>
                    <a:pt x="54" y="48"/>
                  </a:cubicBezTo>
                  <a:cubicBezTo>
                    <a:pt x="49" y="51"/>
                    <a:pt x="49" y="51"/>
                    <a:pt x="49" y="51"/>
                  </a:cubicBezTo>
                  <a:cubicBezTo>
                    <a:pt x="35" y="67"/>
                    <a:pt x="35" y="67"/>
                    <a:pt x="35" y="67"/>
                  </a:cubicBezTo>
                  <a:cubicBezTo>
                    <a:pt x="28" y="81"/>
                    <a:pt x="28" y="81"/>
                    <a:pt x="28" y="81"/>
                  </a:cubicBezTo>
                  <a:cubicBezTo>
                    <a:pt x="9" y="123"/>
                    <a:pt x="9" y="123"/>
                    <a:pt x="9" y="123"/>
                  </a:cubicBezTo>
                  <a:cubicBezTo>
                    <a:pt x="7" y="141"/>
                    <a:pt x="7" y="141"/>
                    <a:pt x="7" y="141"/>
                  </a:cubicBezTo>
                  <a:cubicBezTo>
                    <a:pt x="0" y="156"/>
                    <a:pt x="0" y="156"/>
                    <a:pt x="0" y="156"/>
                  </a:cubicBezTo>
                  <a:cubicBezTo>
                    <a:pt x="1" y="158"/>
                    <a:pt x="1" y="158"/>
                    <a:pt x="1" y="158"/>
                  </a:cubicBezTo>
                  <a:cubicBezTo>
                    <a:pt x="4" y="163"/>
                    <a:pt x="4" y="163"/>
                    <a:pt x="4" y="163"/>
                  </a:cubicBezTo>
                  <a:cubicBezTo>
                    <a:pt x="14" y="175"/>
                    <a:pt x="14" y="175"/>
                    <a:pt x="14" y="175"/>
                  </a:cubicBezTo>
                  <a:cubicBezTo>
                    <a:pt x="17" y="178"/>
                    <a:pt x="17" y="178"/>
                    <a:pt x="17" y="178"/>
                  </a:cubicBezTo>
                  <a:cubicBezTo>
                    <a:pt x="21" y="183"/>
                    <a:pt x="21" y="183"/>
                    <a:pt x="21" y="183"/>
                  </a:cubicBezTo>
                  <a:cubicBezTo>
                    <a:pt x="31" y="198"/>
                    <a:pt x="31" y="198"/>
                    <a:pt x="31" y="198"/>
                  </a:cubicBezTo>
                  <a:cubicBezTo>
                    <a:pt x="34" y="209"/>
                    <a:pt x="34" y="209"/>
                    <a:pt x="34" y="209"/>
                  </a:cubicBezTo>
                  <a:cubicBezTo>
                    <a:pt x="34" y="211"/>
                    <a:pt x="34" y="211"/>
                    <a:pt x="34" y="211"/>
                  </a:cubicBezTo>
                  <a:cubicBezTo>
                    <a:pt x="34" y="213"/>
                    <a:pt x="34" y="213"/>
                    <a:pt x="34" y="213"/>
                  </a:cubicBezTo>
                  <a:cubicBezTo>
                    <a:pt x="35" y="215"/>
                    <a:pt x="35" y="215"/>
                    <a:pt x="35" y="215"/>
                  </a:cubicBezTo>
                  <a:cubicBezTo>
                    <a:pt x="39" y="223"/>
                    <a:pt x="39" y="223"/>
                    <a:pt x="39" y="223"/>
                  </a:cubicBezTo>
                  <a:cubicBezTo>
                    <a:pt x="41" y="224"/>
                    <a:pt x="41" y="224"/>
                    <a:pt x="41" y="224"/>
                  </a:cubicBezTo>
                  <a:cubicBezTo>
                    <a:pt x="43" y="226"/>
                    <a:pt x="43" y="226"/>
                    <a:pt x="43" y="226"/>
                  </a:cubicBezTo>
                  <a:cubicBezTo>
                    <a:pt x="47" y="234"/>
                    <a:pt x="47" y="234"/>
                    <a:pt x="47" y="234"/>
                  </a:cubicBezTo>
                  <a:cubicBezTo>
                    <a:pt x="49" y="236"/>
                    <a:pt x="49" y="236"/>
                    <a:pt x="49" y="236"/>
                  </a:cubicBezTo>
                  <a:cubicBezTo>
                    <a:pt x="50" y="237"/>
                    <a:pt x="50" y="237"/>
                    <a:pt x="50" y="237"/>
                  </a:cubicBezTo>
                  <a:cubicBezTo>
                    <a:pt x="52" y="237"/>
                    <a:pt x="52" y="237"/>
                    <a:pt x="52" y="237"/>
                  </a:cubicBezTo>
                  <a:cubicBezTo>
                    <a:pt x="59" y="236"/>
                    <a:pt x="59" y="236"/>
                    <a:pt x="59" y="236"/>
                  </a:cubicBezTo>
                  <a:cubicBezTo>
                    <a:pt x="61" y="233"/>
                    <a:pt x="61" y="233"/>
                    <a:pt x="61" y="233"/>
                  </a:cubicBezTo>
                  <a:cubicBezTo>
                    <a:pt x="61" y="226"/>
                    <a:pt x="61" y="226"/>
                    <a:pt x="61" y="226"/>
                  </a:cubicBezTo>
                  <a:cubicBezTo>
                    <a:pt x="61" y="224"/>
                    <a:pt x="61" y="224"/>
                    <a:pt x="61" y="224"/>
                  </a:cubicBezTo>
                  <a:cubicBezTo>
                    <a:pt x="61" y="222"/>
                    <a:pt x="61" y="222"/>
                    <a:pt x="61" y="222"/>
                  </a:cubicBezTo>
                  <a:cubicBezTo>
                    <a:pt x="62" y="220"/>
                    <a:pt x="62" y="220"/>
                    <a:pt x="62" y="220"/>
                  </a:cubicBezTo>
                  <a:cubicBezTo>
                    <a:pt x="63" y="218"/>
                    <a:pt x="63" y="218"/>
                    <a:pt x="63" y="218"/>
                  </a:cubicBezTo>
                  <a:cubicBezTo>
                    <a:pt x="63" y="218"/>
                    <a:pt x="63" y="218"/>
                    <a:pt x="63" y="218"/>
                  </a:cubicBezTo>
                  <a:cubicBezTo>
                    <a:pt x="63" y="218"/>
                    <a:pt x="64" y="218"/>
                    <a:pt x="64" y="218"/>
                  </a:cubicBezTo>
                  <a:cubicBezTo>
                    <a:pt x="64" y="219"/>
                    <a:pt x="64" y="219"/>
                    <a:pt x="64" y="219"/>
                  </a:cubicBezTo>
                  <a:cubicBezTo>
                    <a:pt x="66" y="227"/>
                    <a:pt x="66" y="227"/>
                    <a:pt x="66" y="227"/>
                  </a:cubicBezTo>
                  <a:cubicBezTo>
                    <a:pt x="66" y="228"/>
                    <a:pt x="66" y="228"/>
                    <a:pt x="66" y="228"/>
                  </a:cubicBezTo>
                  <a:cubicBezTo>
                    <a:pt x="64" y="239"/>
                    <a:pt x="64" y="239"/>
                    <a:pt x="64" y="239"/>
                  </a:cubicBezTo>
                  <a:cubicBezTo>
                    <a:pt x="64" y="240"/>
                    <a:pt x="64" y="240"/>
                    <a:pt x="64" y="240"/>
                  </a:cubicBezTo>
                  <a:cubicBezTo>
                    <a:pt x="63" y="241"/>
                    <a:pt x="63" y="241"/>
                    <a:pt x="63" y="241"/>
                  </a:cubicBezTo>
                  <a:cubicBezTo>
                    <a:pt x="62" y="245"/>
                    <a:pt x="62" y="245"/>
                    <a:pt x="62" y="245"/>
                  </a:cubicBezTo>
                  <a:cubicBezTo>
                    <a:pt x="61" y="250"/>
                    <a:pt x="61" y="250"/>
                    <a:pt x="61" y="250"/>
                  </a:cubicBezTo>
                  <a:cubicBezTo>
                    <a:pt x="60" y="251"/>
                    <a:pt x="60" y="251"/>
                    <a:pt x="60" y="251"/>
                  </a:cubicBezTo>
                  <a:cubicBezTo>
                    <a:pt x="61" y="257"/>
                    <a:pt x="61" y="257"/>
                    <a:pt x="61" y="257"/>
                  </a:cubicBezTo>
                  <a:cubicBezTo>
                    <a:pt x="61" y="258"/>
                    <a:pt x="61" y="258"/>
                    <a:pt x="61" y="258"/>
                  </a:cubicBezTo>
                  <a:cubicBezTo>
                    <a:pt x="63" y="260"/>
                    <a:pt x="63" y="260"/>
                    <a:pt x="63" y="260"/>
                  </a:cubicBezTo>
                  <a:cubicBezTo>
                    <a:pt x="70" y="262"/>
                    <a:pt x="70" y="262"/>
                    <a:pt x="70" y="262"/>
                  </a:cubicBezTo>
                  <a:cubicBezTo>
                    <a:pt x="73" y="263"/>
                    <a:pt x="73" y="263"/>
                    <a:pt x="73" y="263"/>
                  </a:cubicBezTo>
                  <a:cubicBezTo>
                    <a:pt x="83" y="255"/>
                    <a:pt x="83" y="255"/>
                    <a:pt x="83" y="255"/>
                  </a:cubicBezTo>
                  <a:cubicBezTo>
                    <a:pt x="83" y="254"/>
                    <a:pt x="83" y="254"/>
                    <a:pt x="83" y="254"/>
                  </a:cubicBezTo>
                  <a:cubicBezTo>
                    <a:pt x="84" y="252"/>
                    <a:pt x="84" y="252"/>
                    <a:pt x="84" y="252"/>
                  </a:cubicBezTo>
                  <a:cubicBezTo>
                    <a:pt x="85" y="249"/>
                    <a:pt x="85" y="249"/>
                    <a:pt x="85" y="249"/>
                  </a:cubicBezTo>
                  <a:cubicBezTo>
                    <a:pt x="113" y="234"/>
                    <a:pt x="113" y="234"/>
                    <a:pt x="113" y="234"/>
                  </a:cubicBezTo>
                  <a:cubicBezTo>
                    <a:pt x="114" y="234"/>
                    <a:pt x="114" y="234"/>
                    <a:pt x="114" y="234"/>
                  </a:cubicBezTo>
                  <a:cubicBezTo>
                    <a:pt x="119" y="232"/>
                    <a:pt x="119" y="232"/>
                    <a:pt x="119" y="232"/>
                  </a:cubicBezTo>
                  <a:cubicBezTo>
                    <a:pt x="118" y="231"/>
                    <a:pt x="118" y="231"/>
                    <a:pt x="118" y="231"/>
                  </a:cubicBezTo>
                  <a:cubicBezTo>
                    <a:pt x="120" y="231"/>
                    <a:pt x="122" y="230"/>
                    <a:pt x="123" y="231"/>
                  </a:cubicBezTo>
                  <a:cubicBezTo>
                    <a:pt x="123" y="232"/>
                    <a:pt x="123" y="233"/>
                    <a:pt x="122" y="234"/>
                  </a:cubicBezTo>
                  <a:cubicBezTo>
                    <a:pt x="124" y="242"/>
                    <a:pt x="124" y="242"/>
                    <a:pt x="124" y="242"/>
                  </a:cubicBezTo>
                  <a:cubicBezTo>
                    <a:pt x="128" y="242"/>
                    <a:pt x="128" y="242"/>
                    <a:pt x="128" y="242"/>
                  </a:cubicBezTo>
                  <a:cubicBezTo>
                    <a:pt x="129" y="242"/>
                    <a:pt x="129" y="242"/>
                    <a:pt x="129" y="242"/>
                  </a:cubicBezTo>
                  <a:cubicBezTo>
                    <a:pt x="130" y="242"/>
                    <a:pt x="130" y="242"/>
                    <a:pt x="130" y="242"/>
                  </a:cubicBezTo>
                  <a:cubicBezTo>
                    <a:pt x="130" y="241"/>
                    <a:pt x="131" y="239"/>
                    <a:pt x="131" y="239"/>
                  </a:cubicBezTo>
                  <a:cubicBezTo>
                    <a:pt x="132" y="239"/>
                    <a:pt x="132" y="238"/>
                    <a:pt x="133" y="238"/>
                  </a:cubicBezTo>
                  <a:cubicBezTo>
                    <a:pt x="143" y="238"/>
                    <a:pt x="143" y="238"/>
                    <a:pt x="143" y="238"/>
                  </a:cubicBezTo>
                  <a:cubicBezTo>
                    <a:pt x="144" y="238"/>
                    <a:pt x="145" y="239"/>
                    <a:pt x="145" y="240"/>
                  </a:cubicBezTo>
                  <a:cubicBezTo>
                    <a:pt x="145" y="240"/>
                    <a:pt x="145" y="240"/>
                    <a:pt x="146" y="240"/>
                  </a:cubicBezTo>
                  <a:cubicBezTo>
                    <a:pt x="149" y="240"/>
                    <a:pt x="149" y="240"/>
                    <a:pt x="149" y="240"/>
                  </a:cubicBezTo>
                  <a:cubicBezTo>
                    <a:pt x="156" y="240"/>
                    <a:pt x="156" y="240"/>
                    <a:pt x="156" y="240"/>
                  </a:cubicBezTo>
                  <a:cubicBezTo>
                    <a:pt x="156" y="239"/>
                    <a:pt x="156" y="239"/>
                    <a:pt x="156" y="239"/>
                  </a:cubicBezTo>
                  <a:cubicBezTo>
                    <a:pt x="157" y="239"/>
                    <a:pt x="158" y="238"/>
                    <a:pt x="158" y="238"/>
                  </a:cubicBezTo>
                  <a:cubicBezTo>
                    <a:pt x="163" y="238"/>
                    <a:pt x="163" y="238"/>
                    <a:pt x="163" y="238"/>
                  </a:cubicBezTo>
                  <a:cubicBezTo>
                    <a:pt x="166" y="238"/>
                    <a:pt x="166" y="238"/>
                    <a:pt x="166" y="238"/>
                  </a:cubicBezTo>
                  <a:cubicBezTo>
                    <a:pt x="167" y="238"/>
                    <a:pt x="167" y="238"/>
                    <a:pt x="167" y="238"/>
                  </a:cubicBezTo>
                  <a:cubicBezTo>
                    <a:pt x="168" y="238"/>
                    <a:pt x="169" y="237"/>
                    <a:pt x="171" y="237"/>
                  </a:cubicBezTo>
                  <a:cubicBezTo>
                    <a:pt x="171" y="236"/>
                    <a:pt x="171" y="236"/>
                    <a:pt x="171" y="236"/>
                  </a:cubicBezTo>
                  <a:cubicBezTo>
                    <a:pt x="171" y="236"/>
                    <a:pt x="171" y="235"/>
                    <a:pt x="172" y="235"/>
                  </a:cubicBezTo>
                  <a:cubicBezTo>
                    <a:pt x="177" y="232"/>
                    <a:pt x="177" y="232"/>
                    <a:pt x="177" y="232"/>
                  </a:cubicBezTo>
                  <a:cubicBezTo>
                    <a:pt x="180" y="229"/>
                    <a:pt x="185" y="228"/>
                    <a:pt x="185" y="228"/>
                  </a:cubicBezTo>
                  <a:cubicBezTo>
                    <a:pt x="186" y="228"/>
                    <a:pt x="186" y="228"/>
                    <a:pt x="186" y="228"/>
                  </a:cubicBezTo>
                  <a:cubicBezTo>
                    <a:pt x="186" y="227"/>
                    <a:pt x="187" y="227"/>
                    <a:pt x="187" y="226"/>
                  </a:cubicBezTo>
                  <a:cubicBezTo>
                    <a:pt x="186" y="225"/>
                    <a:pt x="186" y="225"/>
                    <a:pt x="186" y="225"/>
                  </a:cubicBezTo>
                  <a:cubicBezTo>
                    <a:pt x="185" y="225"/>
                    <a:pt x="185" y="225"/>
                    <a:pt x="184" y="224"/>
                  </a:cubicBezTo>
                  <a:cubicBezTo>
                    <a:pt x="183" y="224"/>
                    <a:pt x="183" y="224"/>
                    <a:pt x="182" y="223"/>
                  </a:cubicBezTo>
                  <a:cubicBezTo>
                    <a:pt x="181" y="223"/>
                    <a:pt x="181" y="223"/>
                    <a:pt x="181" y="223"/>
                  </a:cubicBezTo>
                  <a:cubicBezTo>
                    <a:pt x="180" y="223"/>
                    <a:pt x="180" y="222"/>
                    <a:pt x="179" y="220"/>
                  </a:cubicBezTo>
                  <a:cubicBezTo>
                    <a:pt x="177" y="217"/>
                    <a:pt x="177" y="217"/>
                    <a:pt x="177" y="217"/>
                  </a:cubicBezTo>
                  <a:cubicBezTo>
                    <a:pt x="177" y="216"/>
                    <a:pt x="177" y="216"/>
                    <a:pt x="177" y="216"/>
                  </a:cubicBezTo>
                  <a:cubicBezTo>
                    <a:pt x="177" y="216"/>
                    <a:pt x="177" y="215"/>
                    <a:pt x="176" y="214"/>
                  </a:cubicBezTo>
                  <a:cubicBezTo>
                    <a:pt x="174" y="212"/>
                    <a:pt x="174" y="212"/>
                    <a:pt x="174" y="212"/>
                  </a:cubicBezTo>
                  <a:cubicBezTo>
                    <a:pt x="173" y="211"/>
                    <a:pt x="173" y="210"/>
                    <a:pt x="174" y="209"/>
                  </a:cubicBezTo>
                  <a:cubicBezTo>
                    <a:pt x="174" y="209"/>
                    <a:pt x="174" y="209"/>
                    <a:pt x="174" y="208"/>
                  </a:cubicBezTo>
                  <a:cubicBezTo>
                    <a:pt x="173" y="207"/>
                    <a:pt x="173" y="205"/>
                    <a:pt x="174" y="205"/>
                  </a:cubicBezTo>
                  <a:cubicBezTo>
                    <a:pt x="174" y="204"/>
                    <a:pt x="174" y="204"/>
                    <a:pt x="174" y="204"/>
                  </a:cubicBezTo>
                  <a:cubicBezTo>
                    <a:pt x="173" y="203"/>
                    <a:pt x="173" y="202"/>
                    <a:pt x="173" y="201"/>
                  </a:cubicBezTo>
                  <a:cubicBezTo>
                    <a:pt x="173" y="197"/>
                    <a:pt x="173" y="197"/>
                    <a:pt x="173" y="197"/>
                  </a:cubicBezTo>
                  <a:cubicBezTo>
                    <a:pt x="173" y="197"/>
                    <a:pt x="173" y="197"/>
                    <a:pt x="173" y="196"/>
                  </a:cubicBezTo>
                  <a:cubicBezTo>
                    <a:pt x="173" y="194"/>
                    <a:pt x="173" y="192"/>
                    <a:pt x="173" y="192"/>
                  </a:cubicBezTo>
                  <a:cubicBezTo>
                    <a:pt x="174" y="191"/>
                    <a:pt x="174" y="191"/>
                    <a:pt x="174" y="191"/>
                  </a:cubicBezTo>
                  <a:cubicBezTo>
                    <a:pt x="175" y="190"/>
                    <a:pt x="176" y="190"/>
                    <a:pt x="176" y="191"/>
                  </a:cubicBezTo>
                  <a:cubicBezTo>
                    <a:pt x="177" y="191"/>
                    <a:pt x="177" y="191"/>
                    <a:pt x="177" y="191"/>
                  </a:cubicBezTo>
                  <a:cubicBezTo>
                    <a:pt x="179" y="190"/>
                    <a:pt x="179" y="190"/>
                    <a:pt x="179" y="190"/>
                  </a:cubicBezTo>
                  <a:cubicBezTo>
                    <a:pt x="187" y="190"/>
                    <a:pt x="187" y="190"/>
                    <a:pt x="187" y="190"/>
                  </a:cubicBezTo>
                  <a:cubicBezTo>
                    <a:pt x="188" y="190"/>
                    <a:pt x="188" y="190"/>
                    <a:pt x="188" y="190"/>
                  </a:cubicBezTo>
                  <a:cubicBezTo>
                    <a:pt x="191" y="191"/>
                    <a:pt x="191" y="191"/>
                    <a:pt x="191" y="191"/>
                  </a:cubicBezTo>
                  <a:cubicBezTo>
                    <a:pt x="191" y="191"/>
                    <a:pt x="192" y="192"/>
                    <a:pt x="193" y="192"/>
                  </a:cubicBezTo>
                  <a:cubicBezTo>
                    <a:pt x="194" y="192"/>
                    <a:pt x="195" y="193"/>
                    <a:pt x="195" y="193"/>
                  </a:cubicBezTo>
                  <a:cubicBezTo>
                    <a:pt x="195" y="193"/>
                    <a:pt x="195" y="193"/>
                    <a:pt x="196" y="193"/>
                  </a:cubicBezTo>
                  <a:cubicBezTo>
                    <a:pt x="198" y="194"/>
                    <a:pt x="200" y="194"/>
                    <a:pt x="200" y="195"/>
                  </a:cubicBezTo>
                  <a:cubicBezTo>
                    <a:pt x="202" y="195"/>
                    <a:pt x="202" y="195"/>
                    <a:pt x="202" y="195"/>
                  </a:cubicBezTo>
                  <a:cubicBezTo>
                    <a:pt x="203" y="195"/>
                    <a:pt x="203" y="195"/>
                    <a:pt x="203" y="195"/>
                  </a:cubicBezTo>
                  <a:cubicBezTo>
                    <a:pt x="206" y="197"/>
                    <a:pt x="206" y="197"/>
                    <a:pt x="206" y="197"/>
                  </a:cubicBezTo>
                  <a:cubicBezTo>
                    <a:pt x="207" y="197"/>
                    <a:pt x="207" y="197"/>
                    <a:pt x="207" y="197"/>
                  </a:cubicBezTo>
                  <a:cubicBezTo>
                    <a:pt x="209" y="196"/>
                    <a:pt x="209" y="196"/>
                    <a:pt x="209" y="196"/>
                  </a:cubicBezTo>
                  <a:cubicBezTo>
                    <a:pt x="209" y="195"/>
                    <a:pt x="209" y="195"/>
                    <a:pt x="209" y="195"/>
                  </a:cubicBezTo>
                  <a:cubicBezTo>
                    <a:pt x="214" y="193"/>
                    <a:pt x="214" y="193"/>
                    <a:pt x="214" y="193"/>
                  </a:cubicBezTo>
                  <a:cubicBezTo>
                    <a:pt x="213" y="192"/>
                    <a:pt x="213" y="191"/>
                    <a:pt x="213" y="190"/>
                  </a:cubicBezTo>
                  <a:cubicBezTo>
                    <a:pt x="213" y="185"/>
                    <a:pt x="213" y="185"/>
                    <a:pt x="213" y="185"/>
                  </a:cubicBezTo>
                  <a:cubicBezTo>
                    <a:pt x="212" y="184"/>
                    <a:pt x="213" y="183"/>
                    <a:pt x="213" y="182"/>
                  </a:cubicBezTo>
                  <a:cubicBezTo>
                    <a:pt x="213" y="182"/>
                    <a:pt x="213" y="182"/>
                    <a:pt x="214" y="182"/>
                  </a:cubicBezTo>
                  <a:cubicBezTo>
                    <a:pt x="214" y="181"/>
                    <a:pt x="214" y="181"/>
                    <a:pt x="214" y="181"/>
                  </a:cubicBezTo>
                  <a:cubicBezTo>
                    <a:pt x="215" y="181"/>
                    <a:pt x="215" y="180"/>
                    <a:pt x="216" y="180"/>
                  </a:cubicBezTo>
                  <a:cubicBezTo>
                    <a:pt x="221" y="176"/>
                    <a:pt x="225" y="175"/>
                    <a:pt x="225" y="175"/>
                  </a:cubicBezTo>
                  <a:cubicBezTo>
                    <a:pt x="226" y="175"/>
                    <a:pt x="226" y="175"/>
                    <a:pt x="226" y="175"/>
                  </a:cubicBezTo>
                  <a:cubicBezTo>
                    <a:pt x="227" y="175"/>
                    <a:pt x="229" y="175"/>
                    <a:pt x="229" y="175"/>
                  </a:cubicBezTo>
                  <a:cubicBezTo>
                    <a:pt x="230" y="175"/>
                    <a:pt x="230" y="175"/>
                    <a:pt x="231" y="174"/>
                  </a:cubicBezTo>
                  <a:cubicBezTo>
                    <a:pt x="231" y="173"/>
                    <a:pt x="231" y="172"/>
                    <a:pt x="232" y="171"/>
                  </a:cubicBezTo>
                  <a:cubicBezTo>
                    <a:pt x="232" y="169"/>
                    <a:pt x="233" y="168"/>
                    <a:pt x="233" y="167"/>
                  </a:cubicBezTo>
                  <a:cubicBezTo>
                    <a:pt x="232" y="166"/>
                    <a:pt x="232" y="166"/>
                    <a:pt x="232" y="165"/>
                  </a:cubicBezTo>
                  <a:close/>
                </a:path>
              </a:pathLst>
            </a:custGeom>
            <a:solidFill>
              <a:schemeClr val="accent1">
                <a:lumMod val="40000"/>
                <a:lumOff val="60000"/>
              </a:schemeClr>
            </a:solidFill>
            <a:ln w="28575" cmpd="sng">
              <a:solidFill>
                <a:schemeClr val="tx2">
                  <a:lumMod val="75000"/>
                </a:schemeClr>
              </a:solidFill>
              <a:prstDash val="solid"/>
              <a:round/>
              <a:headEnd/>
              <a:tailEnd/>
            </a:ln>
          </p:spPr>
          <p:txBody>
            <a:bodyPr/>
            <a:lstStyle/>
            <a:p>
              <a:endParaRPr lang="en-GB" sz="1400" dirty="0">
                <a:solidFill>
                  <a:srgbClr val="000000"/>
                </a:solidFill>
                <a:latin typeface="Arial" pitchFamily="34" charset="0"/>
                <a:cs typeface="Arial" pitchFamily="34" charset="0"/>
              </a:endParaRPr>
            </a:p>
          </p:txBody>
        </p:sp>
        <p:sp>
          <p:nvSpPr>
            <p:cNvPr id="21" name="Freeform 79">
              <a:extLst>
                <a:ext uri="{FF2B5EF4-FFF2-40B4-BE49-F238E27FC236}">
                  <a16:creationId xmlns:a16="http://schemas.microsoft.com/office/drawing/2014/main" id="{F7593601-D3C7-519D-BB45-975150A0D9FE}"/>
                </a:ext>
              </a:extLst>
            </p:cNvPr>
            <p:cNvSpPr>
              <a:spLocks/>
            </p:cNvSpPr>
            <p:nvPr/>
          </p:nvSpPr>
          <p:spPr bwMode="auto">
            <a:xfrm>
              <a:off x="6960240" y="281988"/>
              <a:ext cx="1785080" cy="2584088"/>
            </a:xfrm>
            <a:custGeom>
              <a:avLst/>
              <a:gdLst>
                <a:gd name="T0" fmla="*/ 159 w 179"/>
                <a:gd name="T1" fmla="*/ 166 h 258"/>
                <a:gd name="T2" fmla="*/ 141 w 179"/>
                <a:gd name="T3" fmla="*/ 88 h 258"/>
                <a:gd name="T4" fmla="*/ 134 w 179"/>
                <a:gd name="T5" fmla="*/ 50 h 258"/>
                <a:gd name="T6" fmla="*/ 108 w 179"/>
                <a:gd name="T7" fmla="*/ 26 h 258"/>
                <a:gd name="T8" fmla="*/ 82 w 179"/>
                <a:gd name="T9" fmla="*/ 0 h 258"/>
                <a:gd name="T10" fmla="*/ 80 w 179"/>
                <a:gd name="T11" fmla="*/ 8 h 258"/>
                <a:gd name="T12" fmla="*/ 67 w 179"/>
                <a:gd name="T13" fmla="*/ 21 h 258"/>
                <a:gd name="T14" fmla="*/ 58 w 179"/>
                <a:gd name="T15" fmla="*/ 28 h 258"/>
                <a:gd name="T16" fmla="*/ 53 w 179"/>
                <a:gd name="T17" fmla="*/ 36 h 258"/>
                <a:gd name="T18" fmla="*/ 63 w 179"/>
                <a:gd name="T19" fmla="*/ 43 h 258"/>
                <a:gd name="T20" fmla="*/ 69 w 179"/>
                <a:gd name="T21" fmla="*/ 55 h 258"/>
                <a:gd name="T22" fmla="*/ 71 w 179"/>
                <a:gd name="T23" fmla="*/ 63 h 258"/>
                <a:gd name="T24" fmla="*/ 73 w 179"/>
                <a:gd name="T25" fmla="*/ 66 h 258"/>
                <a:gd name="T26" fmla="*/ 76 w 179"/>
                <a:gd name="T27" fmla="*/ 73 h 258"/>
                <a:gd name="T28" fmla="*/ 74 w 179"/>
                <a:gd name="T29" fmla="*/ 81 h 258"/>
                <a:gd name="T30" fmla="*/ 67 w 179"/>
                <a:gd name="T31" fmla="*/ 91 h 258"/>
                <a:gd name="T32" fmla="*/ 56 w 179"/>
                <a:gd name="T33" fmla="*/ 96 h 258"/>
                <a:gd name="T34" fmla="*/ 51 w 179"/>
                <a:gd name="T35" fmla="*/ 102 h 258"/>
                <a:gd name="T36" fmla="*/ 51 w 179"/>
                <a:gd name="T37" fmla="*/ 103 h 258"/>
                <a:gd name="T38" fmla="*/ 45 w 179"/>
                <a:gd name="T39" fmla="*/ 108 h 258"/>
                <a:gd name="T40" fmla="*/ 31 w 179"/>
                <a:gd name="T41" fmla="*/ 109 h 258"/>
                <a:gd name="T42" fmla="*/ 19 w 179"/>
                <a:gd name="T43" fmla="*/ 127 h 258"/>
                <a:gd name="T44" fmla="*/ 8 w 179"/>
                <a:gd name="T45" fmla="*/ 143 h 258"/>
                <a:gd name="T46" fmla="*/ 1 w 179"/>
                <a:gd name="T47" fmla="*/ 148 h 258"/>
                <a:gd name="T48" fmla="*/ 0 w 179"/>
                <a:gd name="T49" fmla="*/ 161 h 258"/>
                <a:gd name="T50" fmla="*/ 3 w 179"/>
                <a:gd name="T51" fmla="*/ 165 h 258"/>
                <a:gd name="T52" fmla="*/ 9 w 179"/>
                <a:gd name="T53" fmla="*/ 170 h 258"/>
                <a:gd name="T54" fmla="*/ 15 w 179"/>
                <a:gd name="T55" fmla="*/ 177 h 258"/>
                <a:gd name="T56" fmla="*/ 20 w 179"/>
                <a:gd name="T57" fmla="*/ 183 h 258"/>
                <a:gd name="T58" fmla="*/ 32 w 179"/>
                <a:gd name="T59" fmla="*/ 188 h 258"/>
                <a:gd name="T60" fmla="*/ 32 w 179"/>
                <a:gd name="T61" fmla="*/ 197 h 258"/>
                <a:gd name="T62" fmla="*/ 21 w 179"/>
                <a:gd name="T63" fmla="*/ 202 h 258"/>
                <a:gd name="T64" fmla="*/ 16 w 179"/>
                <a:gd name="T65" fmla="*/ 212 h 258"/>
                <a:gd name="T66" fmla="*/ 20 w 179"/>
                <a:gd name="T67" fmla="*/ 216 h 258"/>
                <a:gd name="T68" fmla="*/ 21 w 179"/>
                <a:gd name="T69" fmla="*/ 229 h 258"/>
                <a:gd name="T70" fmla="*/ 20 w 179"/>
                <a:gd name="T71" fmla="*/ 237 h 258"/>
                <a:gd name="T72" fmla="*/ 19 w 179"/>
                <a:gd name="T73" fmla="*/ 248 h 258"/>
                <a:gd name="T74" fmla="*/ 29 w 179"/>
                <a:gd name="T75" fmla="*/ 252 h 258"/>
                <a:gd name="T76" fmla="*/ 37 w 179"/>
                <a:gd name="T77" fmla="*/ 247 h 258"/>
                <a:gd name="T78" fmla="*/ 47 w 179"/>
                <a:gd name="T79" fmla="*/ 242 h 258"/>
                <a:gd name="T80" fmla="*/ 57 w 179"/>
                <a:gd name="T81" fmla="*/ 251 h 258"/>
                <a:gd name="T82" fmla="*/ 61 w 179"/>
                <a:gd name="T83" fmla="*/ 257 h 258"/>
                <a:gd name="T84" fmla="*/ 68 w 179"/>
                <a:gd name="T85" fmla="*/ 254 h 258"/>
                <a:gd name="T86" fmla="*/ 77 w 179"/>
                <a:gd name="T87" fmla="*/ 249 h 258"/>
                <a:gd name="T88" fmla="*/ 92 w 179"/>
                <a:gd name="T89" fmla="*/ 243 h 258"/>
                <a:gd name="T90" fmla="*/ 106 w 179"/>
                <a:gd name="T91" fmla="*/ 238 h 258"/>
                <a:gd name="T92" fmla="*/ 123 w 179"/>
                <a:gd name="T93" fmla="*/ 233 h 258"/>
                <a:gd name="T94" fmla="*/ 124 w 179"/>
                <a:gd name="T95" fmla="*/ 230 h 258"/>
                <a:gd name="T96" fmla="*/ 127 w 179"/>
                <a:gd name="T97" fmla="*/ 221 h 258"/>
                <a:gd name="T98" fmla="*/ 128 w 179"/>
                <a:gd name="T99" fmla="*/ 212 h 258"/>
                <a:gd name="T100" fmla="*/ 142 w 179"/>
                <a:gd name="T101" fmla="*/ 209 h 258"/>
                <a:gd name="T102" fmla="*/ 153 w 179"/>
                <a:gd name="T103" fmla="*/ 213 h 258"/>
                <a:gd name="T104" fmla="*/ 172 w 179"/>
                <a:gd name="T105" fmla="*/ 213 h 258"/>
                <a:gd name="T106" fmla="*/ 175 w 179"/>
                <a:gd name="T107"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8">
                  <a:moveTo>
                    <a:pt x="179" y="206"/>
                  </a:moveTo>
                  <a:cubicBezTo>
                    <a:pt x="175" y="193"/>
                    <a:pt x="175" y="193"/>
                    <a:pt x="175" y="193"/>
                  </a:cubicBezTo>
                  <a:cubicBezTo>
                    <a:pt x="170" y="187"/>
                    <a:pt x="170" y="187"/>
                    <a:pt x="170" y="187"/>
                  </a:cubicBezTo>
                  <a:cubicBezTo>
                    <a:pt x="160" y="167"/>
                    <a:pt x="160" y="167"/>
                    <a:pt x="160" y="167"/>
                  </a:cubicBezTo>
                  <a:cubicBezTo>
                    <a:pt x="159" y="166"/>
                    <a:pt x="159" y="166"/>
                    <a:pt x="159" y="166"/>
                  </a:cubicBezTo>
                  <a:cubicBezTo>
                    <a:pt x="145" y="118"/>
                    <a:pt x="145" y="118"/>
                    <a:pt x="145" y="118"/>
                  </a:cubicBezTo>
                  <a:cubicBezTo>
                    <a:pt x="139" y="93"/>
                    <a:pt x="139" y="93"/>
                    <a:pt x="139" y="93"/>
                  </a:cubicBezTo>
                  <a:cubicBezTo>
                    <a:pt x="139" y="91"/>
                    <a:pt x="139" y="91"/>
                    <a:pt x="139" y="91"/>
                  </a:cubicBezTo>
                  <a:cubicBezTo>
                    <a:pt x="140" y="90"/>
                    <a:pt x="140" y="90"/>
                    <a:pt x="140" y="90"/>
                  </a:cubicBezTo>
                  <a:cubicBezTo>
                    <a:pt x="141" y="88"/>
                    <a:pt x="141" y="88"/>
                    <a:pt x="141" y="88"/>
                  </a:cubicBezTo>
                  <a:cubicBezTo>
                    <a:pt x="142" y="86"/>
                    <a:pt x="142" y="86"/>
                    <a:pt x="142" y="86"/>
                  </a:cubicBezTo>
                  <a:cubicBezTo>
                    <a:pt x="142" y="84"/>
                    <a:pt x="142" y="84"/>
                    <a:pt x="142" y="84"/>
                  </a:cubicBezTo>
                  <a:cubicBezTo>
                    <a:pt x="142" y="82"/>
                    <a:pt x="142" y="82"/>
                    <a:pt x="142" y="82"/>
                  </a:cubicBezTo>
                  <a:cubicBezTo>
                    <a:pt x="139" y="66"/>
                    <a:pt x="139" y="66"/>
                    <a:pt x="139" y="66"/>
                  </a:cubicBezTo>
                  <a:cubicBezTo>
                    <a:pt x="134" y="50"/>
                    <a:pt x="134" y="50"/>
                    <a:pt x="134" y="50"/>
                  </a:cubicBezTo>
                  <a:cubicBezTo>
                    <a:pt x="132" y="44"/>
                    <a:pt x="132" y="44"/>
                    <a:pt x="132" y="44"/>
                  </a:cubicBezTo>
                  <a:cubicBezTo>
                    <a:pt x="132" y="42"/>
                    <a:pt x="132" y="42"/>
                    <a:pt x="132" y="42"/>
                  </a:cubicBezTo>
                  <a:cubicBezTo>
                    <a:pt x="110" y="26"/>
                    <a:pt x="110" y="26"/>
                    <a:pt x="110" y="26"/>
                  </a:cubicBezTo>
                  <a:cubicBezTo>
                    <a:pt x="109" y="26"/>
                    <a:pt x="109" y="26"/>
                    <a:pt x="109" y="26"/>
                  </a:cubicBezTo>
                  <a:cubicBezTo>
                    <a:pt x="108" y="26"/>
                    <a:pt x="108" y="26"/>
                    <a:pt x="108" y="26"/>
                  </a:cubicBezTo>
                  <a:cubicBezTo>
                    <a:pt x="96" y="17"/>
                    <a:pt x="96" y="17"/>
                    <a:pt x="96" y="17"/>
                  </a:cubicBezTo>
                  <a:cubicBezTo>
                    <a:pt x="89" y="10"/>
                    <a:pt x="89" y="10"/>
                    <a:pt x="89" y="10"/>
                  </a:cubicBezTo>
                  <a:cubicBezTo>
                    <a:pt x="85" y="4"/>
                    <a:pt x="85" y="4"/>
                    <a:pt x="85" y="4"/>
                  </a:cubicBezTo>
                  <a:cubicBezTo>
                    <a:pt x="82" y="0"/>
                    <a:pt x="82" y="0"/>
                    <a:pt x="82" y="0"/>
                  </a:cubicBezTo>
                  <a:cubicBezTo>
                    <a:pt x="82" y="0"/>
                    <a:pt x="82" y="0"/>
                    <a:pt x="82" y="0"/>
                  </a:cubicBezTo>
                  <a:cubicBezTo>
                    <a:pt x="80" y="1"/>
                    <a:pt x="80" y="1"/>
                    <a:pt x="80" y="1"/>
                  </a:cubicBezTo>
                  <a:cubicBezTo>
                    <a:pt x="80" y="1"/>
                    <a:pt x="80" y="1"/>
                    <a:pt x="80" y="1"/>
                  </a:cubicBezTo>
                  <a:cubicBezTo>
                    <a:pt x="80" y="2"/>
                    <a:pt x="80" y="2"/>
                    <a:pt x="80" y="2"/>
                  </a:cubicBezTo>
                  <a:cubicBezTo>
                    <a:pt x="81" y="3"/>
                    <a:pt x="81" y="3"/>
                    <a:pt x="81" y="4"/>
                  </a:cubicBezTo>
                  <a:cubicBezTo>
                    <a:pt x="81" y="6"/>
                    <a:pt x="80" y="6"/>
                    <a:pt x="80" y="8"/>
                  </a:cubicBezTo>
                  <a:cubicBezTo>
                    <a:pt x="79" y="9"/>
                    <a:pt x="79" y="9"/>
                    <a:pt x="79" y="9"/>
                  </a:cubicBezTo>
                  <a:cubicBezTo>
                    <a:pt x="78" y="13"/>
                    <a:pt x="74" y="14"/>
                    <a:pt x="74" y="15"/>
                  </a:cubicBezTo>
                  <a:cubicBezTo>
                    <a:pt x="73" y="15"/>
                    <a:pt x="71" y="17"/>
                    <a:pt x="70" y="18"/>
                  </a:cubicBezTo>
                  <a:cubicBezTo>
                    <a:pt x="70" y="19"/>
                    <a:pt x="69" y="19"/>
                    <a:pt x="69" y="19"/>
                  </a:cubicBezTo>
                  <a:cubicBezTo>
                    <a:pt x="69" y="19"/>
                    <a:pt x="68" y="20"/>
                    <a:pt x="67" y="21"/>
                  </a:cubicBezTo>
                  <a:cubicBezTo>
                    <a:pt x="66" y="22"/>
                    <a:pt x="65" y="23"/>
                    <a:pt x="64" y="23"/>
                  </a:cubicBezTo>
                  <a:cubicBezTo>
                    <a:pt x="64" y="23"/>
                    <a:pt x="64" y="23"/>
                    <a:pt x="64" y="24"/>
                  </a:cubicBezTo>
                  <a:cubicBezTo>
                    <a:pt x="63" y="24"/>
                    <a:pt x="62" y="25"/>
                    <a:pt x="61" y="25"/>
                  </a:cubicBezTo>
                  <a:cubicBezTo>
                    <a:pt x="60" y="26"/>
                    <a:pt x="59" y="27"/>
                    <a:pt x="59" y="28"/>
                  </a:cubicBezTo>
                  <a:cubicBezTo>
                    <a:pt x="58" y="28"/>
                    <a:pt x="58" y="28"/>
                    <a:pt x="58" y="28"/>
                  </a:cubicBezTo>
                  <a:cubicBezTo>
                    <a:pt x="57" y="29"/>
                    <a:pt x="57" y="29"/>
                    <a:pt x="57" y="29"/>
                  </a:cubicBezTo>
                  <a:cubicBezTo>
                    <a:pt x="57" y="30"/>
                    <a:pt x="58" y="31"/>
                    <a:pt x="57" y="32"/>
                  </a:cubicBezTo>
                  <a:cubicBezTo>
                    <a:pt x="56" y="34"/>
                    <a:pt x="55" y="35"/>
                    <a:pt x="53" y="36"/>
                  </a:cubicBezTo>
                  <a:cubicBezTo>
                    <a:pt x="53" y="36"/>
                    <a:pt x="53" y="36"/>
                    <a:pt x="52" y="36"/>
                  </a:cubicBezTo>
                  <a:cubicBezTo>
                    <a:pt x="53" y="36"/>
                    <a:pt x="53" y="36"/>
                    <a:pt x="53" y="36"/>
                  </a:cubicBezTo>
                  <a:cubicBezTo>
                    <a:pt x="53" y="37"/>
                    <a:pt x="53" y="37"/>
                    <a:pt x="54" y="37"/>
                  </a:cubicBezTo>
                  <a:cubicBezTo>
                    <a:pt x="55" y="37"/>
                    <a:pt x="55" y="37"/>
                    <a:pt x="55" y="37"/>
                  </a:cubicBezTo>
                  <a:cubicBezTo>
                    <a:pt x="55" y="37"/>
                    <a:pt x="58" y="38"/>
                    <a:pt x="61" y="41"/>
                  </a:cubicBezTo>
                  <a:cubicBezTo>
                    <a:pt x="62" y="42"/>
                    <a:pt x="62" y="42"/>
                    <a:pt x="62" y="42"/>
                  </a:cubicBezTo>
                  <a:cubicBezTo>
                    <a:pt x="63" y="42"/>
                    <a:pt x="63" y="43"/>
                    <a:pt x="63" y="43"/>
                  </a:cubicBezTo>
                  <a:cubicBezTo>
                    <a:pt x="63" y="44"/>
                    <a:pt x="63" y="44"/>
                    <a:pt x="62" y="45"/>
                  </a:cubicBezTo>
                  <a:cubicBezTo>
                    <a:pt x="63" y="45"/>
                    <a:pt x="63" y="47"/>
                    <a:pt x="63" y="48"/>
                  </a:cubicBezTo>
                  <a:cubicBezTo>
                    <a:pt x="63" y="49"/>
                    <a:pt x="64" y="50"/>
                    <a:pt x="64" y="50"/>
                  </a:cubicBezTo>
                  <a:cubicBezTo>
                    <a:pt x="66" y="52"/>
                    <a:pt x="66" y="52"/>
                    <a:pt x="66" y="52"/>
                  </a:cubicBezTo>
                  <a:cubicBezTo>
                    <a:pt x="69" y="55"/>
                    <a:pt x="69" y="55"/>
                    <a:pt x="69" y="55"/>
                  </a:cubicBezTo>
                  <a:cubicBezTo>
                    <a:pt x="69" y="56"/>
                    <a:pt x="69" y="56"/>
                    <a:pt x="69" y="56"/>
                  </a:cubicBezTo>
                  <a:cubicBezTo>
                    <a:pt x="71" y="61"/>
                    <a:pt x="71" y="61"/>
                    <a:pt x="71" y="61"/>
                  </a:cubicBezTo>
                  <a:cubicBezTo>
                    <a:pt x="71" y="62"/>
                    <a:pt x="71" y="63"/>
                    <a:pt x="71" y="63"/>
                  </a:cubicBezTo>
                  <a:cubicBezTo>
                    <a:pt x="71" y="63"/>
                    <a:pt x="71" y="63"/>
                    <a:pt x="71" y="63"/>
                  </a:cubicBezTo>
                  <a:cubicBezTo>
                    <a:pt x="71" y="63"/>
                    <a:pt x="71" y="63"/>
                    <a:pt x="71" y="63"/>
                  </a:cubicBezTo>
                  <a:cubicBezTo>
                    <a:pt x="72" y="63"/>
                    <a:pt x="72" y="63"/>
                    <a:pt x="72" y="63"/>
                  </a:cubicBezTo>
                  <a:cubicBezTo>
                    <a:pt x="72" y="63"/>
                    <a:pt x="72" y="63"/>
                    <a:pt x="72" y="64"/>
                  </a:cubicBezTo>
                  <a:cubicBezTo>
                    <a:pt x="72" y="64"/>
                    <a:pt x="72" y="64"/>
                    <a:pt x="72" y="64"/>
                  </a:cubicBezTo>
                  <a:cubicBezTo>
                    <a:pt x="72" y="64"/>
                    <a:pt x="72" y="64"/>
                    <a:pt x="72" y="64"/>
                  </a:cubicBezTo>
                  <a:cubicBezTo>
                    <a:pt x="72" y="65"/>
                    <a:pt x="73" y="65"/>
                    <a:pt x="73" y="66"/>
                  </a:cubicBezTo>
                  <a:cubicBezTo>
                    <a:pt x="74" y="68"/>
                    <a:pt x="74" y="69"/>
                    <a:pt x="73" y="70"/>
                  </a:cubicBezTo>
                  <a:cubicBezTo>
                    <a:pt x="73" y="70"/>
                    <a:pt x="73" y="70"/>
                    <a:pt x="73" y="71"/>
                  </a:cubicBezTo>
                  <a:cubicBezTo>
                    <a:pt x="73" y="71"/>
                    <a:pt x="73" y="71"/>
                    <a:pt x="73" y="71"/>
                  </a:cubicBezTo>
                  <a:cubicBezTo>
                    <a:pt x="73" y="71"/>
                    <a:pt x="73" y="71"/>
                    <a:pt x="74" y="71"/>
                  </a:cubicBezTo>
                  <a:cubicBezTo>
                    <a:pt x="74" y="72"/>
                    <a:pt x="75" y="72"/>
                    <a:pt x="76" y="73"/>
                  </a:cubicBezTo>
                  <a:cubicBezTo>
                    <a:pt x="76" y="73"/>
                    <a:pt x="77" y="73"/>
                    <a:pt x="77" y="74"/>
                  </a:cubicBezTo>
                  <a:cubicBezTo>
                    <a:pt x="78" y="74"/>
                    <a:pt x="79" y="75"/>
                    <a:pt x="79" y="76"/>
                  </a:cubicBezTo>
                  <a:cubicBezTo>
                    <a:pt x="80" y="78"/>
                    <a:pt x="79" y="80"/>
                    <a:pt x="78" y="81"/>
                  </a:cubicBezTo>
                  <a:cubicBezTo>
                    <a:pt x="78" y="82"/>
                    <a:pt x="77" y="82"/>
                    <a:pt x="76" y="81"/>
                  </a:cubicBezTo>
                  <a:cubicBezTo>
                    <a:pt x="75" y="81"/>
                    <a:pt x="75" y="81"/>
                    <a:pt x="74" y="81"/>
                  </a:cubicBezTo>
                  <a:cubicBezTo>
                    <a:pt x="75" y="82"/>
                    <a:pt x="75" y="83"/>
                    <a:pt x="74" y="84"/>
                  </a:cubicBezTo>
                  <a:cubicBezTo>
                    <a:pt x="73" y="86"/>
                    <a:pt x="72" y="87"/>
                    <a:pt x="72" y="87"/>
                  </a:cubicBezTo>
                  <a:cubicBezTo>
                    <a:pt x="71" y="88"/>
                    <a:pt x="71" y="88"/>
                    <a:pt x="71" y="88"/>
                  </a:cubicBezTo>
                  <a:cubicBezTo>
                    <a:pt x="70" y="89"/>
                    <a:pt x="69" y="90"/>
                    <a:pt x="69" y="90"/>
                  </a:cubicBezTo>
                  <a:cubicBezTo>
                    <a:pt x="68" y="90"/>
                    <a:pt x="67" y="91"/>
                    <a:pt x="67" y="91"/>
                  </a:cubicBezTo>
                  <a:cubicBezTo>
                    <a:pt x="66" y="92"/>
                    <a:pt x="66" y="92"/>
                    <a:pt x="66" y="92"/>
                  </a:cubicBezTo>
                  <a:cubicBezTo>
                    <a:pt x="66" y="93"/>
                    <a:pt x="65" y="93"/>
                    <a:pt x="65" y="94"/>
                  </a:cubicBezTo>
                  <a:cubicBezTo>
                    <a:pt x="63" y="96"/>
                    <a:pt x="61" y="95"/>
                    <a:pt x="60" y="94"/>
                  </a:cubicBezTo>
                  <a:cubicBezTo>
                    <a:pt x="59" y="94"/>
                    <a:pt x="59" y="94"/>
                    <a:pt x="58" y="94"/>
                  </a:cubicBezTo>
                  <a:cubicBezTo>
                    <a:pt x="58" y="94"/>
                    <a:pt x="57" y="94"/>
                    <a:pt x="56" y="96"/>
                  </a:cubicBezTo>
                  <a:cubicBezTo>
                    <a:pt x="56" y="96"/>
                    <a:pt x="55" y="97"/>
                    <a:pt x="54" y="98"/>
                  </a:cubicBezTo>
                  <a:cubicBezTo>
                    <a:pt x="53" y="99"/>
                    <a:pt x="53" y="99"/>
                    <a:pt x="52" y="100"/>
                  </a:cubicBezTo>
                  <a:cubicBezTo>
                    <a:pt x="52" y="101"/>
                    <a:pt x="52" y="101"/>
                    <a:pt x="52" y="101"/>
                  </a:cubicBezTo>
                  <a:cubicBezTo>
                    <a:pt x="52" y="101"/>
                    <a:pt x="52" y="102"/>
                    <a:pt x="51" y="102"/>
                  </a:cubicBezTo>
                  <a:cubicBezTo>
                    <a:pt x="51" y="102"/>
                    <a:pt x="51" y="102"/>
                    <a:pt x="51" y="102"/>
                  </a:cubicBezTo>
                  <a:cubicBezTo>
                    <a:pt x="51" y="102"/>
                    <a:pt x="51" y="102"/>
                    <a:pt x="51" y="102"/>
                  </a:cubicBezTo>
                  <a:cubicBezTo>
                    <a:pt x="51" y="102"/>
                    <a:pt x="51" y="102"/>
                    <a:pt x="51" y="102"/>
                  </a:cubicBezTo>
                  <a:cubicBezTo>
                    <a:pt x="51" y="102"/>
                    <a:pt x="51" y="102"/>
                    <a:pt x="51" y="102"/>
                  </a:cubicBezTo>
                  <a:cubicBezTo>
                    <a:pt x="51" y="103"/>
                    <a:pt x="51" y="103"/>
                    <a:pt x="51" y="103"/>
                  </a:cubicBezTo>
                  <a:cubicBezTo>
                    <a:pt x="51" y="103"/>
                    <a:pt x="51" y="103"/>
                    <a:pt x="51" y="103"/>
                  </a:cubicBezTo>
                  <a:cubicBezTo>
                    <a:pt x="51" y="104"/>
                    <a:pt x="51" y="105"/>
                    <a:pt x="51" y="107"/>
                  </a:cubicBezTo>
                  <a:cubicBezTo>
                    <a:pt x="51" y="107"/>
                    <a:pt x="51" y="109"/>
                    <a:pt x="50" y="109"/>
                  </a:cubicBezTo>
                  <a:cubicBezTo>
                    <a:pt x="48" y="110"/>
                    <a:pt x="47" y="109"/>
                    <a:pt x="47" y="109"/>
                  </a:cubicBezTo>
                  <a:cubicBezTo>
                    <a:pt x="46" y="109"/>
                    <a:pt x="46" y="108"/>
                    <a:pt x="46" y="108"/>
                  </a:cubicBezTo>
                  <a:cubicBezTo>
                    <a:pt x="45" y="108"/>
                    <a:pt x="45" y="108"/>
                    <a:pt x="45" y="108"/>
                  </a:cubicBezTo>
                  <a:cubicBezTo>
                    <a:pt x="44" y="108"/>
                    <a:pt x="44" y="108"/>
                    <a:pt x="42" y="108"/>
                  </a:cubicBezTo>
                  <a:cubicBezTo>
                    <a:pt x="41" y="108"/>
                    <a:pt x="41" y="108"/>
                    <a:pt x="41" y="108"/>
                  </a:cubicBezTo>
                  <a:cubicBezTo>
                    <a:pt x="40" y="108"/>
                    <a:pt x="40" y="108"/>
                    <a:pt x="40" y="108"/>
                  </a:cubicBezTo>
                  <a:cubicBezTo>
                    <a:pt x="34" y="108"/>
                    <a:pt x="34" y="108"/>
                    <a:pt x="34" y="108"/>
                  </a:cubicBezTo>
                  <a:cubicBezTo>
                    <a:pt x="33" y="109"/>
                    <a:pt x="32" y="109"/>
                    <a:pt x="31" y="109"/>
                  </a:cubicBezTo>
                  <a:cubicBezTo>
                    <a:pt x="31" y="110"/>
                    <a:pt x="30" y="110"/>
                    <a:pt x="30" y="111"/>
                  </a:cubicBezTo>
                  <a:cubicBezTo>
                    <a:pt x="29" y="112"/>
                    <a:pt x="27" y="113"/>
                    <a:pt x="26" y="114"/>
                  </a:cubicBezTo>
                  <a:cubicBezTo>
                    <a:pt x="25" y="116"/>
                    <a:pt x="24" y="116"/>
                    <a:pt x="23" y="116"/>
                  </a:cubicBezTo>
                  <a:cubicBezTo>
                    <a:pt x="19" y="123"/>
                    <a:pt x="19" y="123"/>
                    <a:pt x="19" y="123"/>
                  </a:cubicBezTo>
                  <a:cubicBezTo>
                    <a:pt x="19" y="127"/>
                    <a:pt x="19" y="127"/>
                    <a:pt x="19" y="127"/>
                  </a:cubicBezTo>
                  <a:cubicBezTo>
                    <a:pt x="18" y="130"/>
                    <a:pt x="17" y="131"/>
                    <a:pt x="15" y="131"/>
                  </a:cubicBezTo>
                  <a:cubicBezTo>
                    <a:pt x="15" y="132"/>
                    <a:pt x="14" y="133"/>
                    <a:pt x="11" y="134"/>
                  </a:cubicBezTo>
                  <a:cubicBezTo>
                    <a:pt x="10" y="134"/>
                    <a:pt x="8" y="135"/>
                    <a:pt x="7" y="136"/>
                  </a:cubicBezTo>
                  <a:cubicBezTo>
                    <a:pt x="7" y="136"/>
                    <a:pt x="7" y="136"/>
                    <a:pt x="7" y="136"/>
                  </a:cubicBezTo>
                  <a:cubicBezTo>
                    <a:pt x="7" y="137"/>
                    <a:pt x="8" y="139"/>
                    <a:pt x="8" y="143"/>
                  </a:cubicBezTo>
                  <a:cubicBezTo>
                    <a:pt x="7" y="146"/>
                    <a:pt x="7" y="147"/>
                    <a:pt x="5" y="147"/>
                  </a:cubicBezTo>
                  <a:cubicBezTo>
                    <a:pt x="5" y="147"/>
                    <a:pt x="5" y="147"/>
                    <a:pt x="5" y="147"/>
                  </a:cubicBezTo>
                  <a:cubicBezTo>
                    <a:pt x="4" y="148"/>
                    <a:pt x="3" y="148"/>
                    <a:pt x="2" y="148"/>
                  </a:cubicBezTo>
                  <a:cubicBezTo>
                    <a:pt x="2" y="148"/>
                    <a:pt x="2" y="148"/>
                    <a:pt x="1" y="147"/>
                  </a:cubicBezTo>
                  <a:cubicBezTo>
                    <a:pt x="1" y="148"/>
                    <a:pt x="1" y="148"/>
                    <a:pt x="1" y="148"/>
                  </a:cubicBezTo>
                  <a:cubicBezTo>
                    <a:pt x="0" y="149"/>
                    <a:pt x="0" y="149"/>
                    <a:pt x="0" y="149"/>
                  </a:cubicBezTo>
                  <a:cubicBezTo>
                    <a:pt x="1" y="150"/>
                    <a:pt x="1" y="151"/>
                    <a:pt x="0" y="153"/>
                  </a:cubicBezTo>
                  <a:cubicBezTo>
                    <a:pt x="0" y="154"/>
                    <a:pt x="0" y="155"/>
                    <a:pt x="0" y="156"/>
                  </a:cubicBezTo>
                  <a:cubicBezTo>
                    <a:pt x="0" y="157"/>
                    <a:pt x="0" y="157"/>
                    <a:pt x="0" y="157"/>
                  </a:cubicBezTo>
                  <a:cubicBezTo>
                    <a:pt x="0" y="161"/>
                    <a:pt x="0" y="161"/>
                    <a:pt x="0" y="161"/>
                  </a:cubicBezTo>
                  <a:cubicBezTo>
                    <a:pt x="0" y="162"/>
                    <a:pt x="0" y="162"/>
                    <a:pt x="0" y="162"/>
                  </a:cubicBezTo>
                  <a:cubicBezTo>
                    <a:pt x="1" y="162"/>
                    <a:pt x="1" y="162"/>
                    <a:pt x="1" y="162"/>
                  </a:cubicBezTo>
                  <a:cubicBezTo>
                    <a:pt x="2" y="162"/>
                    <a:pt x="3" y="163"/>
                    <a:pt x="3" y="164"/>
                  </a:cubicBezTo>
                  <a:cubicBezTo>
                    <a:pt x="3" y="165"/>
                    <a:pt x="3" y="165"/>
                    <a:pt x="3" y="165"/>
                  </a:cubicBezTo>
                  <a:cubicBezTo>
                    <a:pt x="3" y="165"/>
                    <a:pt x="3" y="165"/>
                    <a:pt x="3" y="165"/>
                  </a:cubicBezTo>
                  <a:cubicBezTo>
                    <a:pt x="5" y="165"/>
                    <a:pt x="5" y="165"/>
                    <a:pt x="5" y="165"/>
                  </a:cubicBezTo>
                  <a:cubicBezTo>
                    <a:pt x="5" y="165"/>
                    <a:pt x="5" y="165"/>
                    <a:pt x="5" y="165"/>
                  </a:cubicBezTo>
                  <a:cubicBezTo>
                    <a:pt x="8" y="167"/>
                    <a:pt x="8" y="167"/>
                    <a:pt x="8" y="167"/>
                  </a:cubicBezTo>
                  <a:cubicBezTo>
                    <a:pt x="9" y="168"/>
                    <a:pt x="9" y="168"/>
                    <a:pt x="9" y="168"/>
                  </a:cubicBezTo>
                  <a:cubicBezTo>
                    <a:pt x="9" y="170"/>
                    <a:pt x="9" y="170"/>
                    <a:pt x="9" y="170"/>
                  </a:cubicBezTo>
                  <a:cubicBezTo>
                    <a:pt x="10" y="170"/>
                    <a:pt x="10" y="170"/>
                    <a:pt x="10" y="170"/>
                  </a:cubicBezTo>
                  <a:cubicBezTo>
                    <a:pt x="11" y="170"/>
                    <a:pt x="11" y="170"/>
                    <a:pt x="11" y="171"/>
                  </a:cubicBezTo>
                  <a:cubicBezTo>
                    <a:pt x="13" y="172"/>
                    <a:pt x="13" y="172"/>
                    <a:pt x="13" y="172"/>
                  </a:cubicBezTo>
                  <a:cubicBezTo>
                    <a:pt x="13" y="172"/>
                    <a:pt x="14" y="172"/>
                    <a:pt x="14" y="173"/>
                  </a:cubicBezTo>
                  <a:cubicBezTo>
                    <a:pt x="15" y="177"/>
                    <a:pt x="15" y="177"/>
                    <a:pt x="15" y="177"/>
                  </a:cubicBezTo>
                  <a:cubicBezTo>
                    <a:pt x="15" y="177"/>
                    <a:pt x="15" y="177"/>
                    <a:pt x="15" y="177"/>
                  </a:cubicBezTo>
                  <a:cubicBezTo>
                    <a:pt x="16" y="177"/>
                    <a:pt x="16" y="177"/>
                    <a:pt x="16" y="177"/>
                  </a:cubicBezTo>
                  <a:cubicBezTo>
                    <a:pt x="17" y="178"/>
                    <a:pt x="18" y="178"/>
                    <a:pt x="18" y="179"/>
                  </a:cubicBezTo>
                  <a:cubicBezTo>
                    <a:pt x="18" y="181"/>
                    <a:pt x="18" y="181"/>
                    <a:pt x="18" y="181"/>
                  </a:cubicBezTo>
                  <a:cubicBezTo>
                    <a:pt x="20" y="183"/>
                    <a:pt x="20" y="183"/>
                    <a:pt x="20" y="183"/>
                  </a:cubicBezTo>
                  <a:cubicBezTo>
                    <a:pt x="29" y="183"/>
                    <a:pt x="29" y="183"/>
                    <a:pt x="29" y="183"/>
                  </a:cubicBezTo>
                  <a:cubicBezTo>
                    <a:pt x="30" y="183"/>
                    <a:pt x="31" y="184"/>
                    <a:pt x="31" y="185"/>
                  </a:cubicBezTo>
                  <a:cubicBezTo>
                    <a:pt x="31" y="186"/>
                    <a:pt x="31" y="186"/>
                    <a:pt x="31" y="186"/>
                  </a:cubicBezTo>
                  <a:cubicBezTo>
                    <a:pt x="32" y="186"/>
                    <a:pt x="32" y="186"/>
                    <a:pt x="32" y="186"/>
                  </a:cubicBezTo>
                  <a:cubicBezTo>
                    <a:pt x="32" y="187"/>
                    <a:pt x="33" y="187"/>
                    <a:pt x="32" y="188"/>
                  </a:cubicBezTo>
                  <a:cubicBezTo>
                    <a:pt x="32" y="189"/>
                    <a:pt x="32" y="189"/>
                    <a:pt x="32" y="189"/>
                  </a:cubicBezTo>
                  <a:cubicBezTo>
                    <a:pt x="33" y="190"/>
                    <a:pt x="33" y="190"/>
                    <a:pt x="33" y="190"/>
                  </a:cubicBezTo>
                  <a:cubicBezTo>
                    <a:pt x="33" y="191"/>
                    <a:pt x="34" y="191"/>
                    <a:pt x="34" y="192"/>
                  </a:cubicBezTo>
                  <a:cubicBezTo>
                    <a:pt x="34" y="195"/>
                    <a:pt x="34" y="195"/>
                    <a:pt x="34" y="195"/>
                  </a:cubicBezTo>
                  <a:cubicBezTo>
                    <a:pt x="34" y="196"/>
                    <a:pt x="33" y="197"/>
                    <a:pt x="32" y="197"/>
                  </a:cubicBezTo>
                  <a:cubicBezTo>
                    <a:pt x="32" y="197"/>
                    <a:pt x="29" y="197"/>
                    <a:pt x="28" y="198"/>
                  </a:cubicBezTo>
                  <a:cubicBezTo>
                    <a:pt x="27" y="199"/>
                    <a:pt x="27" y="199"/>
                    <a:pt x="27" y="199"/>
                  </a:cubicBezTo>
                  <a:cubicBezTo>
                    <a:pt x="27" y="200"/>
                    <a:pt x="26" y="200"/>
                    <a:pt x="25" y="200"/>
                  </a:cubicBezTo>
                  <a:cubicBezTo>
                    <a:pt x="24" y="200"/>
                    <a:pt x="24" y="200"/>
                    <a:pt x="24" y="200"/>
                  </a:cubicBezTo>
                  <a:cubicBezTo>
                    <a:pt x="23" y="201"/>
                    <a:pt x="22" y="202"/>
                    <a:pt x="21" y="202"/>
                  </a:cubicBezTo>
                  <a:cubicBezTo>
                    <a:pt x="20" y="203"/>
                    <a:pt x="20" y="203"/>
                    <a:pt x="20" y="203"/>
                  </a:cubicBezTo>
                  <a:cubicBezTo>
                    <a:pt x="21" y="204"/>
                    <a:pt x="21" y="206"/>
                    <a:pt x="20" y="207"/>
                  </a:cubicBezTo>
                  <a:cubicBezTo>
                    <a:pt x="20" y="208"/>
                    <a:pt x="20" y="208"/>
                    <a:pt x="20" y="208"/>
                  </a:cubicBezTo>
                  <a:cubicBezTo>
                    <a:pt x="19" y="209"/>
                    <a:pt x="18" y="211"/>
                    <a:pt x="16" y="212"/>
                  </a:cubicBezTo>
                  <a:cubicBezTo>
                    <a:pt x="16" y="212"/>
                    <a:pt x="16" y="212"/>
                    <a:pt x="16" y="212"/>
                  </a:cubicBezTo>
                  <a:cubicBezTo>
                    <a:pt x="18" y="212"/>
                    <a:pt x="18" y="212"/>
                    <a:pt x="18" y="212"/>
                  </a:cubicBezTo>
                  <a:cubicBezTo>
                    <a:pt x="19" y="212"/>
                    <a:pt x="20" y="213"/>
                    <a:pt x="20" y="214"/>
                  </a:cubicBezTo>
                  <a:cubicBezTo>
                    <a:pt x="20" y="214"/>
                    <a:pt x="20" y="214"/>
                    <a:pt x="20" y="214"/>
                  </a:cubicBezTo>
                  <a:cubicBezTo>
                    <a:pt x="20" y="215"/>
                    <a:pt x="20" y="215"/>
                    <a:pt x="20" y="216"/>
                  </a:cubicBezTo>
                  <a:cubicBezTo>
                    <a:pt x="20" y="216"/>
                    <a:pt x="20" y="216"/>
                    <a:pt x="20" y="216"/>
                  </a:cubicBezTo>
                  <a:cubicBezTo>
                    <a:pt x="20" y="216"/>
                    <a:pt x="20" y="216"/>
                    <a:pt x="20" y="216"/>
                  </a:cubicBezTo>
                  <a:cubicBezTo>
                    <a:pt x="20" y="217"/>
                    <a:pt x="20" y="218"/>
                    <a:pt x="20" y="220"/>
                  </a:cubicBezTo>
                  <a:cubicBezTo>
                    <a:pt x="19" y="228"/>
                    <a:pt x="19" y="228"/>
                    <a:pt x="19" y="228"/>
                  </a:cubicBezTo>
                  <a:cubicBezTo>
                    <a:pt x="19" y="229"/>
                    <a:pt x="19" y="229"/>
                    <a:pt x="19" y="229"/>
                  </a:cubicBezTo>
                  <a:cubicBezTo>
                    <a:pt x="21" y="229"/>
                    <a:pt x="21" y="229"/>
                    <a:pt x="21" y="229"/>
                  </a:cubicBezTo>
                  <a:cubicBezTo>
                    <a:pt x="22" y="230"/>
                    <a:pt x="22" y="230"/>
                    <a:pt x="22" y="230"/>
                  </a:cubicBezTo>
                  <a:cubicBezTo>
                    <a:pt x="23" y="231"/>
                    <a:pt x="23" y="231"/>
                    <a:pt x="23" y="232"/>
                  </a:cubicBezTo>
                  <a:cubicBezTo>
                    <a:pt x="22" y="234"/>
                    <a:pt x="22" y="234"/>
                    <a:pt x="22" y="234"/>
                  </a:cubicBezTo>
                  <a:cubicBezTo>
                    <a:pt x="22" y="235"/>
                    <a:pt x="21" y="235"/>
                    <a:pt x="21" y="236"/>
                  </a:cubicBezTo>
                  <a:cubicBezTo>
                    <a:pt x="21" y="236"/>
                    <a:pt x="21" y="236"/>
                    <a:pt x="20" y="237"/>
                  </a:cubicBezTo>
                  <a:cubicBezTo>
                    <a:pt x="19" y="239"/>
                    <a:pt x="19" y="239"/>
                    <a:pt x="19" y="239"/>
                  </a:cubicBezTo>
                  <a:cubicBezTo>
                    <a:pt x="19" y="241"/>
                    <a:pt x="19" y="241"/>
                    <a:pt x="19" y="241"/>
                  </a:cubicBezTo>
                  <a:cubicBezTo>
                    <a:pt x="19" y="242"/>
                    <a:pt x="19" y="242"/>
                    <a:pt x="18" y="243"/>
                  </a:cubicBezTo>
                  <a:cubicBezTo>
                    <a:pt x="18" y="243"/>
                    <a:pt x="18" y="243"/>
                    <a:pt x="18" y="243"/>
                  </a:cubicBezTo>
                  <a:cubicBezTo>
                    <a:pt x="18" y="244"/>
                    <a:pt x="19" y="246"/>
                    <a:pt x="19" y="248"/>
                  </a:cubicBezTo>
                  <a:cubicBezTo>
                    <a:pt x="19" y="249"/>
                    <a:pt x="19" y="249"/>
                    <a:pt x="19" y="249"/>
                  </a:cubicBezTo>
                  <a:cubicBezTo>
                    <a:pt x="23" y="249"/>
                    <a:pt x="23" y="249"/>
                    <a:pt x="23" y="249"/>
                  </a:cubicBezTo>
                  <a:cubicBezTo>
                    <a:pt x="24" y="249"/>
                    <a:pt x="24" y="249"/>
                    <a:pt x="24" y="250"/>
                  </a:cubicBezTo>
                  <a:cubicBezTo>
                    <a:pt x="26" y="251"/>
                    <a:pt x="26" y="251"/>
                    <a:pt x="26" y="251"/>
                  </a:cubicBezTo>
                  <a:cubicBezTo>
                    <a:pt x="27" y="251"/>
                    <a:pt x="28" y="251"/>
                    <a:pt x="29" y="252"/>
                  </a:cubicBezTo>
                  <a:cubicBezTo>
                    <a:pt x="29" y="252"/>
                    <a:pt x="30" y="252"/>
                    <a:pt x="31" y="252"/>
                  </a:cubicBezTo>
                  <a:cubicBezTo>
                    <a:pt x="31" y="252"/>
                    <a:pt x="31" y="252"/>
                    <a:pt x="31" y="252"/>
                  </a:cubicBezTo>
                  <a:cubicBezTo>
                    <a:pt x="31" y="251"/>
                    <a:pt x="31" y="251"/>
                    <a:pt x="31" y="251"/>
                  </a:cubicBezTo>
                  <a:cubicBezTo>
                    <a:pt x="31" y="249"/>
                    <a:pt x="33" y="248"/>
                    <a:pt x="35" y="247"/>
                  </a:cubicBezTo>
                  <a:cubicBezTo>
                    <a:pt x="36" y="247"/>
                    <a:pt x="36" y="247"/>
                    <a:pt x="37" y="247"/>
                  </a:cubicBezTo>
                  <a:cubicBezTo>
                    <a:pt x="37" y="247"/>
                    <a:pt x="37" y="246"/>
                    <a:pt x="38" y="246"/>
                  </a:cubicBezTo>
                  <a:cubicBezTo>
                    <a:pt x="40" y="245"/>
                    <a:pt x="41" y="243"/>
                    <a:pt x="41" y="243"/>
                  </a:cubicBezTo>
                  <a:cubicBezTo>
                    <a:pt x="42" y="243"/>
                    <a:pt x="43" y="242"/>
                    <a:pt x="45" y="242"/>
                  </a:cubicBezTo>
                  <a:cubicBezTo>
                    <a:pt x="45" y="242"/>
                    <a:pt x="45" y="242"/>
                    <a:pt x="45" y="242"/>
                  </a:cubicBezTo>
                  <a:cubicBezTo>
                    <a:pt x="46" y="242"/>
                    <a:pt x="46" y="242"/>
                    <a:pt x="47" y="242"/>
                  </a:cubicBezTo>
                  <a:cubicBezTo>
                    <a:pt x="48" y="244"/>
                    <a:pt x="49" y="246"/>
                    <a:pt x="49" y="246"/>
                  </a:cubicBezTo>
                  <a:cubicBezTo>
                    <a:pt x="49" y="246"/>
                    <a:pt x="49" y="246"/>
                    <a:pt x="49" y="247"/>
                  </a:cubicBezTo>
                  <a:cubicBezTo>
                    <a:pt x="52" y="247"/>
                    <a:pt x="52" y="247"/>
                    <a:pt x="52" y="247"/>
                  </a:cubicBezTo>
                  <a:cubicBezTo>
                    <a:pt x="53" y="247"/>
                    <a:pt x="53" y="248"/>
                    <a:pt x="53" y="248"/>
                  </a:cubicBezTo>
                  <a:cubicBezTo>
                    <a:pt x="57" y="251"/>
                    <a:pt x="57" y="251"/>
                    <a:pt x="57" y="251"/>
                  </a:cubicBezTo>
                  <a:cubicBezTo>
                    <a:pt x="57" y="251"/>
                    <a:pt x="57" y="251"/>
                    <a:pt x="57" y="252"/>
                  </a:cubicBezTo>
                  <a:cubicBezTo>
                    <a:pt x="59" y="256"/>
                    <a:pt x="59" y="256"/>
                    <a:pt x="59" y="256"/>
                  </a:cubicBezTo>
                  <a:cubicBezTo>
                    <a:pt x="60" y="256"/>
                    <a:pt x="60" y="256"/>
                    <a:pt x="60" y="257"/>
                  </a:cubicBezTo>
                  <a:cubicBezTo>
                    <a:pt x="60" y="257"/>
                    <a:pt x="60" y="257"/>
                    <a:pt x="60" y="257"/>
                  </a:cubicBezTo>
                  <a:cubicBezTo>
                    <a:pt x="61" y="257"/>
                    <a:pt x="61" y="257"/>
                    <a:pt x="61" y="257"/>
                  </a:cubicBezTo>
                  <a:cubicBezTo>
                    <a:pt x="61" y="257"/>
                    <a:pt x="61" y="257"/>
                    <a:pt x="61" y="257"/>
                  </a:cubicBezTo>
                  <a:cubicBezTo>
                    <a:pt x="61" y="257"/>
                    <a:pt x="61" y="257"/>
                    <a:pt x="61" y="257"/>
                  </a:cubicBezTo>
                  <a:cubicBezTo>
                    <a:pt x="61" y="257"/>
                    <a:pt x="62" y="257"/>
                    <a:pt x="63" y="257"/>
                  </a:cubicBezTo>
                  <a:cubicBezTo>
                    <a:pt x="64" y="257"/>
                    <a:pt x="65" y="257"/>
                    <a:pt x="66" y="258"/>
                  </a:cubicBezTo>
                  <a:cubicBezTo>
                    <a:pt x="67" y="255"/>
                    <a:pt x="68" y="254"/>
                    <a:pt x="68" y="254"/>
                  </a:cubicBezTo>
                  <a:cubicBezTo>
                    <a:pt x="68" y="253"/>
                    <a:pt x="69" y="253"/>
                    <a:pt x="70" y="253"/>
                  </a:cubicBezTo>
                  <a:cubicBezTo>
                    <a:pt x="70" y="253"/>
                    <a:pt x="71" y="253"/>
                    <a:pt x="71" y="254"/>
                  </a:cubicBezTo>
                  <a:cubicBezTo>
                    <a:pt x="71" y="254"/>
                    <a:pt x="71" y="254"/>
                    <a:pt x="71" y="254"/>
                  </a:cubicBezTo>
                  <a:cubicBezTo>
                    <a:pt x="73" y="251"/>
                    <a:pt x="74" y="250"/>
                    <a:pt x="75" y="249"/>
                  </a:cubicBezTo>
                  <a:cubicBezTo>
                    <a:pt x="76" y="249"/>
                    <a:pt x="76" y="249"/>
                    <a:pt x="77" y="249"/>
                  </a:cubicBezTo>
                  <a:cubicBezTo>
                    <a:pt x="77" y="248"/>
                    <a:pt x="77" y="248"/>
                    <a:pt x="78" y="248"/>
                  </a:cubicBezTo>
                  <a:cubicBezTo>
                    <a:pt x="78" y="248"/>
                    <a:pt x="78" y="248"/>
                    <a:pt x="79" y="247"/>
                  </a:cubicBezTo>
                  <a:cubicBezTo>
                    <a:pt x="82" y="244"/>
                    <a:pt x="85" y="243"/>
                    <a:pt x="85" y="243"/>
                  </a:cubicBezTo>
                  <a:cubicBezTo>
                    <a:pt x="85" y="243"/>
                    <a:pt x="85" y="243"/>
                    <a:pt x="86" y="243"/>
                  </a:cubicBezTo>
                  <a:cubicBezTo>
                    <a:pt x="92" y="243"/>
                    <a:pt x="92" y="243"/>
                    <a:pt x="92" y="243"/>
                  </a:cubicBezTo>
                  <a:cubicBezTo>
                    <a:pt x="94" y="239"/>
                    <a:pt x="94" y="239"/>
                    <a:pt x="94" y="239"/>
                  </a:cubicBezTo>
                  <a:cubicBezTo>
                    <a:pt x="94" y="238"/>
                    <a:pt x="94" y="238"/>
                    <a:pt x="95" y="238"/>
                  </a:cubicBezTo>
                  <a:cubicBezTo>
                    <a:pt x="98" y="236"/>
                    <a:pt x="98" y="236"/>
                    <a:pt x="98" y="236"/>
                  </a:cubicBezTo>
                  <a:cubicBezTo>
                    <a:pt x="99" y="236"/>
                    <a:pt x="100" y="236"/>
                    <a:pt x="100" y="236"/>
                  </a:cubicBezTo>
                  <a:cubicBezTo>
                    <a:pt x="106" y="238"/>
                    <a:pt x="106" y="238"/>
                    <a:pt x="106" y="238"/>
                  </a:cubicBezTo>
                  <a:cubicBezTo>
                    <a:pt x="109" y="240"/>
                    <a:pt x="109" y="240"/>
                    <a:pt x="109" y="240"/>
                  </a:cubicBezTo>
                  <a:cubicBezTo>
                    <a:pt x="116" y="243"/>
                    <a:pt x="116" y="243"/>
                    <a:pt x="116" y="243"/>
                  </a:cubicBezTo>
                  <a:cubicBezTo>
                    <a:pt x="117" y="244"/>
                    <a:pt x="118" y="244"/>
                    <a:pt x="119" y="244"/>
                  </a:cubicBezTo>
                  <a:cubicBezTo>
                    <a:pt x="119" y="243"/>
                    <a:pt x="119" y="243"/>
                    <a:pt x="119" y="243"/>
                  </a:cubicBezTo>
                  <a:cubicBezTo>
                    <a:pt x="120" y="239"/>
                    <a:pt x="122" y="234"/>
                    <a:pt x="123" y="233"/>
                  </a:cubicBezTo>
                  <a:cubicBezTo>
                    <a:pt x="124" y="232"/>
                    <a:pt x="124" y="232"/>
                    <a:pt x="124" y="232"/>
                  </a:cubicBezTo>
                  <a:cubicBezTo>
                    <a:pt x="125" y="232"/>
                    <a:pt x="125" y="232"/>
                    <a:pt x="126" y="232"/>
                  </a:cubicBezTo>
                  <a:cubicBezTo>
                    <a:pt x="126" y="231"/>
                    <a:pt x="125" y="231"/>
                    <a:pt x="125" y="230"/>
                  </a:cubicBezTo>
                  <a:cubicBezTo>
                    <a:pt x="125" y="230"/>
                    <a:pt x="125" y="230"/>
                    <a:pt x="125" y="230"/>
                  </a:cubicBezTo>
                  <a:cubicBezTo>
                    <a:pt x="125" y="229"/>
                    <a:pt x="125" y="230"/>
                    <a:pt x="124" y="230"/>
                  </a:cubicBezTo>
                  <a:cubicBezTo>
                    <a:pt x="123" y="230"/>
                    <a:pt x="122" y="229"/>
                    <a:pt x="122" y="229"/>
                  </a:cubicBezTo>
                  <a:cubicBezTo>
                    <a:pt x="121" y="227"/>
                    <a:pt x="122" y="227"/>
                    <a:pt x="123" y="225"/>
                  </a:cubicBezTo>
                  <a:cubicBezTo>
                    <a:pt x="124" y="223"/>
                    <a:pt x="125" y="222"/>
                    <a:pt x="126" y="222"/>
                  </a:cubicBezTo>
                  <a:cubicBezTo>
                    <a:pt x="126" y="221"/>
                    <a:pt x="127" y="221"/>
                    <a:pt x="127" y="221"/>
                  </a:cubicBezTo>
                  <a:cubicBezTo>
                    <a:pt x="127" y="221"/>
                    <a:pt x="127" y="221"/>
                    <a:pt x="127" y="221"/>
                  </a:cubicBezTo>
                  <a:cubicBezTo>
                    <a:pt x="127" y="220"/>
                    <a:pt x="127" y="220"/>
                    <a:pt x="127" y="219"/>
                  </a:cubicBezTo>
                  <a:cubicBezTo>
                    <a:pt x="126" y="219"/>
                    <a:pt x="127" y="218"/>
                    <a:pt x="127" y="216"/>
                  </a:cubicBezTo>
                  <a:cubicBezTo>
                    <a:pt x="127" y="216"/>
                    <a:pt x="127" y="216"/>
                    <a:pt x="127" y="215"/>
                  </a:cubicBezTo>
                  <a:cubicBezTo>
                    <a:pt x="127" y="214"/>
                    <a:pt x="127" y="214"/>
                    <a:pt x="127" y="214"/>
                  </a:cubicBezTo>
                  <a:cubicBezTo>
                    <a:pt x="127" y="213"/>
                    <a:pt x="127" y="213"/>
                    <a:pt x="128" y="212"/>
                  </a:cubicBezTo>
                  <a:cubicBezTo>
                    <a:pt x="131" y="210"/>
                    <a:pt x="131" y="210"/>
                    <a:pt x="131" y="210"/>
                  </a:cubicBezTo>
                  <a:cubicBezTo>
                    <a:pt x="131" y="209"/>
                    <a:pt x="131" y="209"/>
                    <a:pt x="132" y="209"/>
                  </a:cubicBezTo>
                  <a:cubicBezTo>
                    <a:pt x="136" y="209"/>
                    <a:pt x="136" y="209"/>
                    <a:pt x="136" y="209"/>
                  </a:cubicBezTo>
                  <a:cubicBezTo>
                    <a:pt x="137" y="209"/>
                    <a:pt x="137" y="209"/>
                    <a:pt x="137" y="210"/>
                  </a:cubicBezTo>
                  <a:cubicBezTo>
                    <a:pt x="139" y="209"/>
                    <a:pt x="141" y="209"/>
                    <a:pt x="142" y="209"/>
                  </a:cubicBezTo>
                  <a:cubicBezTo>
                    <a:pt x="145" y="209"/>
                    <a:pt x="145" y="209"/>
                    <a:pt x="145" y="209"/>
                  </a:cubicBezTo>
                  <a:cubicBezTo>
                    <a:pt x="146" y="209"/>
                    <a:pt x="147" y="209"/>
                    <a:pt x="147" y="210"/>
                  </a:cubicBezTo>
                  <a:cubicBezTo>
                    <a:pt x="147" y="211"/>
                    <a:pt x="147" y="211"/>
                    <a:pt x="147" y="211"/>
                  </a:cubicBezTo>
                  <a:cubicBezTo>
                    <a:pt x="149" y="212"/>
                    <a:pt x="149" y="212"/>
                    <a:pt x="149" y="212"/>
                  </a:cubicBezTo>
                  <a:cubicBezTo>
                    <a:pt x="153" y="213"/>
                    <a:pt x="153" y="213"/>
                    <a:pt x="153" y="213"/>
                  </a:cubicBezTo>
                  <a:cubicBezTo>
                    <a:pt x="159" y="213"/>
                    <a:pt x="159" y="213"/>
                    <a:pt x="159" y="213"/>
                  </a:cubicBezTo>
                  <a:cubicBezTo>
                    <a:pt x="160" y="213"/>
                    <a:pt x="160" y="214"/>
                    <a:pt x="161" y="214"/>
                  </a:cubicBezTo>
                  <a:cubicBezTo>
                    <a:pt x="162" y="214"/>
                    <a:pt x="162" y="214"/>
                    <a:pt x="162" y="214"/>
                  </a:cubicBezTo>
                  <a:cubicBezTo>
                    <a:pt x="167" y="211"/>
                    <a:pt x="170" y="212"/>
                    <a:pt x="171" y="212"/>
                  </a:cubicBezTo>
                  <a:cubicBezTo>
                    <a:pt x="172" y="213"/>
                    <a:pt x="172" y="213"/>
                    <a:pt x="172" y="213"/>
                  </a:cubicBezTo>
                  <a:cubicBezTo>
                    <a:pt x="173" y="213"/>
                    <a:pt x="173" y="213"/>
                    <a:pt x="173" y="213"/>
                  </a:cubicBezTo>
                  <a:cubicBezTo>
                    <a:pt x="173" y="211"/>
                    <a:pt x="173" y="211"/>
                    <a:pt x="173" y="211"/>
                  </a:cubicBezTo>
                  <a:cubicBezTo>
                    <a:pt x="173" y="210"/>
                    <a:pt x="173" y="210"/>
                    <a:pt x="173" y="210"/>
                  </a:cubicBezTo>
                  <a:cubicBezTo>
                    <a:pt x="174" y="209"/>
                    <a:pt x="174" y="209"/>
                    <a:pt x="175" y="209"/>
                  </a:cubicBezTo>
                  <a:cubicBezTo>
                    <a:pt x="175" y="209"/>
                    <a:pt x="175" y="209"/>
                    <a:pt x="175" y="209"/>
                  </a:cubicBezTo>
                  <a:cubicBezTo>
                    <a:pt x="179" y="207"/>
                    <a:pt x="179" y="207"/>
                    <a:pt x="179" y="207"/>
                  </a:cubicBezTo>
                  <a:lnTo>
                    <a:pt x="179" y="206"/>
                  </a:lnTo>
                  <a:close/>
                </a:path>
              </a:pathLst>
            </a:custGeom>
            <a:solidFill>
              <a:schemeClr val="accent1">
                <a:lumMod val="40000"/>
                <a:lumOff val="60000"/>
              </a:schemeClr>
            </a:solidFill>
            <a:ln w="28575" cmpd="sng">
              <a:solidFill>
                <a:schemeClr val="tx2">
                  <a:lumMod val="75000"/>
                </a:schemeClr>
              </a:solidFill>
              <a:prstDash val="solid"/>
              <a:round/>
              <a:headEnd/>
              <a:tailEnd/>
            </a:ln>
          </p:spPr>
          <p:txBody>
            <a:bodyPr/>
            <a:lstStyle/>
            <a:p>
              <a:endParaRPr lang="en-GB" sz="1400" dirty="0">
                <a:solidFill>
                  <a:srgbClr val="000000"/>
                </a:solidFill>
                <a:latin typeface="Arial" pitchFamily="34" charset="0"/>
                <a:cs typeface="Arial" pitchFamily="34" charset="0"/>
              </a:endParaRPr>
            </a:p>
          </p:txBody>
        </p:sp>
        <p:pic>
          <p:nvPicPr>
            <p:cNvPr id="22" name="Picture 4" descr="Location Icon Vector Art, Icons, and Graphics for Free Download">
              <a:extLst>
                <a:ext uri="{FF2B5EF4-FFF2-40B4-BE49-F238E27FC236}">
                  <a16:creationId xmlns:a16="http://schemas.microsoft.com/office/drawing/2014/main" id="{15880881-5094-B66F-D67C-085347CC6E9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52780" y="850753"/>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ocation Icon Vector Art, Icons, and Graphics for Free Download">
              <a:extLst>
                <a:ext uri="{FF2B5EF4-FFF2-40B4-BE49-F238E27FC236}">
                  <a16:creationId xmlns:a16="http://schemas.microsoft.com/office/drawing/2014/main" id="{F1462F44-2933-9019-6188-BDCF53BFF5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61698" y="1715513"/>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Location Icon Vector Art, Icons, and Graphics for Free Download">
              <a:extLst>
                <a:ext uri="{FF2B5EF4-FFF2-40B4-BE49-F238E27FC236}">
                  <a16:creationId xmlns:a16="http://schemas.microsoft.com/office/drawing/2014/main" id="{7666FA1A-EAE5-4741-61BE-17BE280804A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991" y="1523408"/>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Location Icon Vector Art, Icons, and Graphics for Free Download">
              <a:extLst>
                <a:ext uri="{FF2B5EF4-FFF2-40B4-BE49-F238E27FC236}">
                  <a16:creationId xmlns:a16="http://schemas.microsoft.com/office/drawing/2014/main" id="{E37474A1-F7E7-AC6B-5193-BA1919878B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78758" y="2086165"/>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Location Icon Vector Art, Icons, and Graphics for Free Download">
              <a:extLst>
                <a:ext uri="{FF2B5EF4-FFF2-40B4-BE49-F238E27FC236}">
                  <a16:creationId xmlns:a16="http://schemas.microsoft.com/office/drawing/2014/main" id="{ACC72E5D-18DC-F786-B2D5-ECD7B2B0E0E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24456" y="2851562"/>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ocation Icon Vector Art, Icons, and Graphics for Free Download">
              <a:extLst>
                <a:ext uri="{FF2B5EF4-FFF2-40B4-BE49-F238E27FC236}">
                  <a16:creationId xmlns:a16="http://schemas.microsoft.com/office/drawing/2014/main" id="{D2C2B320-8A1F-771D-ED7A-7F245380DD2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68201" y="3443494"/>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ocation Icon Vector Art, Icons, and Graphics for Free Download">
              <a:extLst>
                <a:ext uri="{FF2B5EF4-FFF2-40B4-BE49-F238E27FC236}">
                  <a16:creationId xmlns:a16="http://schemas.microsoft.com/office/drawing/2014/main" id="{AC6B2BC6-C3B5-C043-C1E9-121A90479DF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6568" y="2574798"/>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Location Icon Vector Art, Icons, and Graphics for Free Download">
              <a:extLst>
                <a:ext uri="{FF2B5EF4-FFF2-40B4-BE49-F238E27FC236}">
                  <a16:creationId xmlns:a16="http://schemas.microsoft.com/office/drawing/2014/main" id="{2F22812E-A548-A601-4230-CC90037BCB8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90146" y="3082687"/>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ocation Icon Vector Art, Icons, and Graphics for Free Download">
              <a:extLst>
                <a:ext uri="{FF2B5EF4-FFF2-40B4-BE49-F238E27FC236}">
                  <a16:creationId xmlns:a16="http://schemas.microsoft.com/office/drawing/2014/main" id="{BD2DE34C-6B75-CA06-3D4A-C9E031276D7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93879" y="2495133"/>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Location Icon Vector Art, Icons, and Graphics for Free Download">
              <a:extLst>
                <a:ext uri="{FF2B5EF4-FFF2-40B4-BE49-F238E27FC236}">
                  <a16:creationId xmlns:a16="http://schemas.microsoft.com/office/drawing/2014/main" id="{1B746A32-1070-2B0D-E185-CAC9D6F96DA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48005" y="2287838"/>
              <a:ext cx="432890" cy="4328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Location Icon Vector Art, Icons, and Graphics for Free Download">
              <a:extLst>
                <a:ext uri="{FF2B5EF4-FFF2-40B4-BE49-F238E27FC236}">
                  <a16:creationId xmlns:a16="http://schemas.microsoft.com/office/drawing/2014/main" id="{FB2EF7A6-ECDE-5E77-F73C-0D0C88C27C0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73514" y="2187485"/>
              <a:ext cx="432890" cy="4328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79256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6400799"/>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lstStyle/>
          <a:p>
            <a:r>
              <a:rPr lang="en-GB" dirty="0"/>
              <a:t>Making The Case</a:t>
            </a:r>
          </a:p>
        </p:txBody>
      </p:sp>
      <p:sp>
        <p:nvSpPr>
          <p:cNvPr id="2" name="TextBox 1">
            <a:extLst>
              <a:ext uri="{FF2B5EF4-FFF2-40B4-BE49-F238E27FC236}">
                <a16:creationId xmlns:a16="http://schemas.microsoft.com/office/drawing/2014/main" id="{F8E0B5CD-A5B4-FC69-E940-AC6B08AE7495}"/>
              </a:ext>
            </a:extLst>
          </p:cNvPr>
          <p:cNvSpPr txBox="1"/>
          <p:nvPr/>
        </p:nvSpPr>
        <p:spPr>
          <a:xfrm>
            <a:off x="12046334" y="2485243"/>
            <a:ext cx="7536042" cy="2062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lang="en-GB" sz="3200" b="1" dirty="0">
                <a:latin typeface="Calibri" panose="020F0502020204030204" pitchFamily="34" charset="0"/>
                <a:cs typeface="Calibri" panose="020F0502020204030204" pitchFamily="34" charset="0"/>
              </a:rPr>
              <a:t>Anecdotal barriers to accessing support:</a:t>
            </a:r>
          </a:p>
          <a:p>
            <a:pPr marR="0" algn="l" defTabSz="914400" rtl="0" fontAlgn="auto" latinLnBrk="0" hangingPunct="0">
              <a:lnSpc>
                <a:spcPct val="100000"/>
              </a:lnSpc>
              <a:spcBef>
                <a:spcPts val="0"/>
              </a:spcBef>
              <a:spcAft>
                <a:spcPts val="0"/>
              </a:spcAft>
              <a:buClrTx/>
              <a:buSzTx/>
              <a:tabLst/>
            </a:pPr>
            <a:endParaRPr lang="en-GB" sz="3200" b="1" dirty="0">
              <a:latin typeface="Calibri" panose="020F0502020204030204" pitchFamily="34" charset="0"/>
              <a:cs typeface="Calibri" panose="020F0502020204030204" pitchFamily="34" charset="0"/>
            </a:endParaRPr>
          </a:p>
          <a:p>
            <a:pPr marR="0" algn="l" defTabSz="914400" rtl="0" fontAlgn="auto" latinLnBrk="0" hangingPunct="0">
              <a:lnSpc>
                <a:spcPct val="100000"/>
              </a:lnSpc>
              <a:spcBef>
                <a:spcPts val="0"/>
              </a:spcBef>
              <a:spcAft>
                <a:spcPts val="0"/>
              </a:spcAft>
              <a:buClrTx/>
              <a:buSzTx/>
              <a:tabLst/>
            </a:pPr>
            <a:endParaRPr lang="en-GB" sz="3200" b="1" dirty="0">
              <a:latin typeface="Calibri" panose="020F0502020204030204" pitchFamily="34" charset="0"/>
              <a:cs typeface="Calibri" panose="020F0502020204030204" pitchFamily="34" charset="0"/>
            </a:endParaRPr>
          </a:p>
          <a:p>
            <a:pPr marR="0" algn="l" defTabSz="914400" rtl="0" fontAlgn="auto" latinLnBrk="0" hangingPunct="0">
              <a:lnSpc>
                <a:spcPct val="100000"/>
              </a:lnSpc>
              <a:spcBef>
                <a:spcPts val="0"/>
              </a:spcBef>
              <a:spcAft>
                <a:spcPts val="0"/>
              </a:spcAft>
              <a:buClrTx/>
              <a:buSzTx/>
              <a:tabLst/>
            </a:pPr>
            <a:endParaRPr lang="en-GB" sz="3200" dirty="0">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856ECF4-1DC1-ADA0-5180-52C74B7465E9}"/>
              </a:ext>
            </a:extLst>
          </p:cNvPr>
          <p:cNvSpPr/>
          <p:nvPr/>
        </p:nvSpPr>
        <p:spPr>
          <a:xfrm>
            <a:off x="15322695" y="3331026"/>
            <a:ext cx="4182010" cy="5814246"/>
          </a:xfrm>
          <a:prstGeom prst="wedgeRoundRectCallout">
            <a:avLst>
              <a:gd name="adj1" fmla="val -82459"/>
              <a:gd name="adj2" fmla="val -4582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lnSpc>
                <a:spcPct val="115000"/>
              </a:lnSpc>
              <a:spcAft>
                <a:spcPts val="1000"/>
              </a:spcAft>
            </a:pPr>
            <a:r>
              <a:rPr lang="en-GB"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if stopping smoking wasn’t hard enough you had the stress of spending all your spare time trying to sort out how and where you were going to get the tablets from. It was easier to walk to the corner shop and buy cigarettes.’ </a:t>
            </a:r>
          </a:p>
          <a:p>
            <a:pPr algn="ctr">
              <a:lnSpc>
                <a:spcPct val="115000"/>
              </a:lnSpc>
              <a:spcAft>
                <a:spcPts val="10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(NHS Staff Member talking about a previous quit attempt)</a:t>
            </a:r>
          </a:p>
        </p:txBody>
      </p:sp>
      <p:pic>
        <p:nvPicPr>
          <p:cNvPr id="9" name="Graphic 8" descr="Man with solid fill">
            <a:extLst>
              <a:ext uri="{FF2B5EF4-FFF2-40B4-BE49-F238E27FC236}">
                <a16:creationId xmlns:a16="http://schemas.microsoft.com/office/drawing/2014/main" id="{ACE170A7-4D18-E519-1DA5-42E6023918A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268" r="22419"/>
          <a:stretch/>
        </p:blipFill>
        <p:spPr>
          <a:xfrm>
            <a:off x="12351673" y="2960742"/>
            <a:ext cx="2331688" cy="4457250"/>
          </a:xfrm>
          <a:prstGeom prst="rect">
            <a:avLst/>
          </a:prstGeom>
        </p:spPr>
      </p:pic>
      <p:sp>
        <p:nvSpPr>
          <p:cNvPr id="12" name="TextBox 11">
            <a:extLst>
              <a:ext uri="{FF2B5EF4-FFF2-40B4-BE49-F238E27FC236}">
                <a16:creationId xmlns:a16="http://schemas.microsoft.com/office/drawing/2014/main" id="{B13F559D-EF2E-BF3F-0FC4-2725CF9D8086}"/>
              </a:ext>
            </a:extLst>
          </p:cNvPr>
          <p:cNvSpPr txBox="1"/>
          <p:nvPr/>
        </p:nvSpPr>
        <p:spPr>
          <a:xfrm>
            <a:off x="3212694" y="2279701"/>
            <a:ext cx="8217624" cy="7971409"/>
          </a:xfrm>
          <a:prstGeom prst="rect">
            <a:avLst/>
          </a:prstGeom>
          <a:solidFill>
            <a:schemeClr val="accent1">
              <a:lumMod val="20000"/>
              <a:lumOff val="80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t">
            <a:spAutoFit/>
          </a:bodyPr>
          <a:lstStyle/>
          <a:p>
            <a:pPr marL="457200" indent="-457200">
              <a:buFont typeface="Arial" panose="020B0604020202020204" pitchFamily="34" charset="0"/>
              <a:buChar char="•"/>
            </a:pPr>
            <a:r>
              <a:rPr lang="en-GB" sz="3200" b="1" dirty="0">
                <a:solidFill>
                  <a:srgbClr val="0E0E0E"/>
                </a:solidFill>
                <a:latin typeface="Inter"/>
              </a:rPr>
              <a:t>RCP: </a:t>
            </a:r>
            <a:r>
              <a:rPr lang="en-GB" sz="3200" dirty="0">
                <a:solidFill>
                  <a:srgbClr val="0E0E0E"/>
                </a:solidFill>
                <a:latin typeface="Inter"/>
              </a:rPr>
              <a:t>The total staff smoking cost imposed on NHS as an employee and healthcare provider by staff smoking is thus estimated at £206 million per annum. </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b="1" i="0" dirty="0">
                <a:solidFill>
                  <a:srgbClr val="0E0E0E"/>
                </a:solidFill>
                <a:effectLst/>
                <a:latin typeface="Inter"/>
              </a:rPr>
              <a:t>NICE NG209: </a:t>
            </a:r>
            <a:r>
              <a:rPr lang="en-GB" sz="3200" b="0" i="0" dirty="0">
                <a:solidFill>
                  <a:srgbClr val="0E0E0E"/>
                </a:solidFill>
                <a:effectLst/>
                <a:latin typeface="Inter"/>
              </a:rPr>
              <a:t>Encourage employers to provide advice, guidance and support to help employees who want to stop smoking.</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b="1" dirty="0">
                <a:solidFill>
                  <a:srgbClr val="0E0E0E"/>
                </a:solidFill>
                <a:latin typeface="Inter"/>
              </a:rPr>
              <a:t>NICE NG209: </a:t>
            </a:r>
            <a:r>
              <a:rPr lang="en-GB" sz="3200" b="0" i="0" dirty="0">
                <a:solidFill>
                  <a:srgbClr val="0E0E0E"/>
                </a:solidFill>
                <a:effectLst/>
                <a:latin typeface="Inter"/>
              </a:rPr>
              <a:t>Give clear, consistent and up-to-date information about nicotine-containing e‑cigarettes to adults who are interested in using them to stop smoking (for example, see the </a:t>
            </a:r>
            <a:r>
              <a:rPr lang="en-GB" sz="3200" b="0" i="0" u="sng" dirty="0">
                <a:solidFill>
                  <a:srgbClr val="005EA5"/>
                </a:solidFill>
                <a:effectLst/>
                <a:latin typeface="Inter"/>
                <a:hlinkClick r:id="rId6"/>
              </a:rPr>
              <a:t>NCSCT e-cigarette guide</a:t>
            </a:r>
            <a:r>
              <a:rPr lang="en-GB" sz="3200" b="0" i="0" dirty="0">
                <a:solidFill>
                  <a:srgbClr val="0E0E0E"/>
                </a:solidFill>
                <a:effectLst/>
                <a:latin typeface="Inter"/>
              </a:rPr>
              <a:t> and </a:t>
            </a:r>
            <a:r>
              <a:rPr lang="en-GB" sz="3200" b="0" i="0" u="sng" dirty="0">
                <a:solidFill>
                  <a:srgbClr val="005EA5"/>
                </a:solidFill>
                <a:effectLst/>
                <a:latin typeface="Inter"/>
                <a:hlinkClick r:id="rId7"/>
              </a:rPr>
              <a:t>Public Health England's information on e-cigarettes and vaping</a:t>
            </a:r>
            <a:r>
              <a:rPr lang="en-GB" sz="3200" b="0" i="0" dirty="0">
                <a:solidFill>
                  <a:srgbClr val="0E0E0E"/>
                </a:solidFill>
                <a:effectLst/>
                <a:latin typeface="Inter"/>
              </a:rPr>
              <a:t>). </a:t>
            </a:r>
            <a:r>
              <a:rPr lang="en-GB" sz="3200" b="1" i="0" dirty="0">
                <a:solidFill>
                  <a:srgbClr val="0E0E0E"/>
                </a:solidFill>
                <a:effectLst/>
                <a:latin typeface="Inter"/>
              </a:rPr>
              <a:t>[2021]</a:t>
            </a:r>
            <a:endParaRPr lang="en-GB" sz="3200" dirty="0">
              <a:solidFill>
                <a:srgbClr val="0E0E0E"/>
              </a:solidFill>
              <a:latin typeface="Inter"/>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b="1" dirty="0">
                <a:solidFill>
                  <a:srgbClr val="0E0E0E"/>
                </a:solidFill>
                <a:latin typeface="Inter"/>
                <a:cs typeface="Calibri" panose="020F0502020204030204" pitchFamily="34" charset="0"/>
              </a:rPr>
              <a:t>NENC: </a:t>
            </a:r>
            <a:r>
              <a:rPr lang="en-GB" sz="3200" dirty="0">
                <a:solidFill>
                  <a:srgbClr val="0E0E0E"/>
                </a:solidFill>
                <a:latin typeface="Inter"/>
                <a:cs typeface="Calibri" panose="020F0502020204030204" pitchFamily="34" charset="0"/>
              </a:rPr>
              <a:t>Region wide implementation of the NHS LTP</a:t>
            </a:r>
            <a:endParaRPr lang="en-GB" sz="3200" b="1" dirty="0">
              <a:solidFill>
                <a:srgbClr val="0E0E0E"/>
              </a:solidFill>
              <a:latin typeface="Inter"/>
              <a:cs typeface="Calibri" panose="020F0502020204030204" pitchFamily="34" charset="0"/>
            </a:endParaRPr>
          </a:p>
        </p:txBody>
      </p:sp>
    </p:spTree>
    <p:extLst>
      <p:ext uri="{BB962C8B-B14F-4D97-AF65-F5344CB8AC3E}">
        <p14:creationId xmlns:p14="http://schemas.microsoft.com/office/powerpoint/2010/main" val="206949884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6400799"/>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lstStyle/>
          <a:p>
            <a:r>
              <a:rPr lang="en-GB" dirty="0"/>
              <a:t>Overcoming Barriers</a:t>
            </a:r>
          </a:p>
        </p:txBody>
      </p:sp>
      <p:pic>
        <p:nvPicPr>
          <p:cNvPr id="3" name="Picture 2">
            <a:extLst>
              <a:ext uri="{FF2B5EF4-FFF2-40B4-BE49-F238E27FC236}">
                <a16:creationId xmlns:a16="http://schemas.microsoft.com/office/drawing/2014/main" id="{B5E3C517-B161-C0E0-8AEE-36774058904B}"/>
              </a:ext>
            </a:extLst>
          </p:cNvPr>
          <p:cNvPicPr>
            <a:picLocks noChangeAspect="1"/>
          </p:cNvPicPr>
          <p:nvPr/>
        </p:nvPicPr>
        <p:blipFill>
          <a:blip r:embed="rId4"/>
          <a:stretch>
            <a:fillRect/>
          </a:stretch>
        </p:blipFill>
        <p:spPr>
          <a:xfrm>
            <a:off x="5481618" y="3397508"/>
            <a:ext cx="9140864" cy="7120001"/>
          </a:xfrm>
          <a:prstGeom prst="rect">
            <a:avLst/>
          </a:prstGeom>
        </p:spPr>
      </p:pic>
      <p:sp>
        <p:nvSpPr>
          <p:cNvPr id="4" name="TextBox 3">
            <a:extLst>
              <a:ext uri="{FF2B5EF4-FFF2-40B4-BE49-F238E27FC236}">
                <a16:creationId xmlns:a16="http://schemas.microsoft.com/office/drawing/2014/main" id="{A7F66134-F996-C92F-FDE6-983D269758DA}"/>
              </a:ext>
            </a:extLst>
          </p:cNvPr>
          <p:cNvSpPr txBox="1"/>
          <p:nvPr/>
        </p:nvSpPr>
        <p:spPr>
          <a:xfrm>
            <a:off x="12765200" y="3048667"/>
            <a:ext cx="1732585" cy="646327"/>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Taskforce vaping position statement (2019,2023)</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7" name="TextBox 6">
            <a:extLst>
              <a:ext uri="{FF2B5EF4-FFF2-40B4-BE49-F238E27FC236}">
                <a16:creationId xmlns:a16="http://schemas.microsoft.com/office/drawing/2014/main" id="{D7DBAFF5-6701-0964-8599-3A8CEB9FD2B1}"/>
              </a:ext>
            </a:extLst>
          </p:cNvPr>
          <p:cNvSpPr txBox="1"/>
          <p:nvPr/>
        </p:nvSpPr>
        <p:spPr>
          <a:xfrm>
            <a:off x="13763848" y="4701156"/>
            <a:ext cx="1936926" cy="600160"/>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dirty="0"/>
              <a:t>ADPH NE Vaping position statement (2022)</a:t>
            </a:r>
          </a:p>
          <a:p>
            <a:pPr marL="0" marR="0" indent="0" algn="ctr" defTabSz="914400" rtl="0" fontAlgn="auto" latinLnBrk="0" hangingPunct="0">
              <a:lnSpc>
                <a:spcPct val="100000"/>
              </a:lnSpc>
              <a:spcBef>
                <a:spcPts val="0"/>
              </a:spcBef>
              <a:spcAft>
                <a:spcPts val="0"/>
              </a:spcAft>
              <a:buClrTx/>
              <a:buSzTx/>
              <a:buFontTx/>
              <a:buNone/>
              <a:tabLst/>
            </a:pPr>
            <a:endParaRPr kumimoji="0" lang="en-GB" sz="1100" b="1" u="none" strike="noStrike" cap="none" spc="0" normalizeH="0" baseline="0" dirty="0">
              <a:ln>
                <a:noFill/>
              </a:ln>
              <a:solidFill>
                <a:srgbClr val="000000"/>
              </a:solidFill>
              <a:effectLst/>
              <a:uFillTx/>
              <a:latin typeface="+mj-lt"/>
              <a:ea typeface="+mj-ea"/>
              <a:cs typeface="+mj-cs"/>
              <a:sym typeface="Helvetica"/>
            </a:endParaRPr>
          </a:p>
        </p:txBody>
      </p:sp>
      <p:sp>
        <p:nvSpPr>
          <p:cNvPr id="11" name="TextBox 10">
            <a:extLst>
              <a:ext uri="{FF2B5EF4-FFF2-40B4-BE49-F238E27FC236}">
                <a16:creationId xmlns:a16="http://schemas.microsoft.com/office/drawing/2014/main" id="{FE3C0C06-F969-8B58-650F-8EF93210EED6}"/>
              </a:ext>
            </a:extLst>
          </p:cNvPr>
          <p:cNvSpPr txBox="1"/>
          <p:nvPr/>
        </p:nvSpPr>
        <p:spPr>
          <a:xfrm>
            <a:off x="8269541" y="2402340"/>
            <a:ext cx="1782509" cy="646327"/>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u="none" strike="noStrike" cap="none" spc="0" normalizeH="0" baseline="0" dirty="0">
                <a:ln>
                  <a:noFill/>
                </a:ln>
                <a:solidFill>
                  <a:srgbClr val="000000"/>
                </a:solidFill>
                <a:effectLst/>
                <a:uFillTx/>
                <a:latin typeface="+mj-lt"/>
                <a:ea typeface="+mj-ea"/>
                <a:cs typeface="+mj-cs"/>
                <a:sym typeface="Helvetica"/>
              </a:rPr>
              <a:t>Region-wide implementation of the LTP TDTS</a:t>
            </a:r>
          </a:p>
        </p:txBody>
      </p:sp>
      <p:sp>
        <p:nvSpPr>
          <p:cNvPr id="13" name="TextBox 12">
            <a:extLst>
              <a:ext uri="{FF2B5EF4-FFF2-40B4-BE49-F238E27FC236}">
                <a16:creationId xmlns:a16="http://schemas.microsoft.com/office/drawing/2014/main" id="{6B852FBA-67A7-BF3F-DA7E-4B2F3C87B24C}"/>
              </a:ext>
            </a:extLst>
          </p:cNvPr>
          <p:cNvSpPr txBox="1"/>
          <p:nvPr/>
        </p:nvSpPr>
        <p:spPr>
          <a:xfrm>
            <a:off x="10797984" y="2281005"/>
            <a:ext cx="1732585" cy="646327"/>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LA Tobacco Commissioners Forum</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14" name="TextBox 13">
            <a:extLst>
              <a:ext uri="{FF2B5EF4-FFF2-40B4-BE49-F238E27FC236}">
                <a16:creationId xmlns:a16="http://schemas.microsoft.com/office/drawing/2014/main" id="{4D434763-9DE0-C87B-3245-0F235DED6C5B}"/>
              </a:ext>
            </a:extLst>
          </p:cNvPr>
          <p:cNvSpPr txBox="1"/>
          <p:nvPr/>
        </p:nvSpPr>
        <p:spPr>
          <a:xfrm>
            <a:off x="6322688" y="3233332"/>
            <a:ext cx="1782509" cy="276995"/>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u="none" strike="noStrike" cap="none" spc="0" normalizeH="0" baseline="0" dirty="0">
                <a:ln>
                  <a:noFill/>
                </a:ln>
                <a:solidFill>
                  <a:srgbClr val="000000"/>
                </a:solidFill>
                <a:effectLst/>
                <a:uFillTx/>
                <a:latin typeface="+mj-lt"/>
                <a:ea typeface="+mj-ea"/>
                <a:cs typeface="+mj-cs"/>
                <a:sym typeface="Helvetica"/>
              </a:rPr>
              <a:t>Clinical Leadership</a:t>
            </a:r>
          </a:p>
        </p:txBody>
      </p:sp>
      <p:sp>
        <p:nvSpPr>
          <p:cNvPr id="15" name="TextBox 14">
            <a:extLst>
              <a:ext uri="{FF2B5EF4-FFF2-40B4-BE49-F238E27FC236}">
                <a16:creationId xmlns:a16="http://schemas.microsoft.com/office/drawing/2014/main" id="{D0307D61-0655-2637-3D0D-ECFF77DB0ABB}"/>
              </a:ext>
            </a:extLst>
          </p:cNvPr>
          <p:cNvSpPr txBox="1"/>
          <p:nvPr/>
        </p:nvSpPr>
        <p:spPr>
          <a:xfrm>
            <a:off x="4403326" y="5457918"/>
            <a:ext cx="1745350" cy="461661"/>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Smokefree NHS Strategic Manager</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16" name="TextBox 15">
            <a:extLst>
              <a:ext uri="{FF2B5EF4-FFF2-40B4-BE49-F238E27FC236}">
                <a16:creationId xmlns:a16="http://schemas.microsoft.com/office/drawing/2014/main" id="{079BCBB9-58C5-829D-944D-0B428C9DCC19}"/>
              </a:ext>
            </a:extLst>
          </p:cNvPr>
          <p:cNvSpPr txBox="1"/>
          <p:nvPr/>
        </p:nvSpPr>
        <p:spPr>
          <a:xfrm>
            <a:off x="5126576" y="3776156"/>
            <a:ext cx="1511130" cy="954103"/>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u="none" strike="noStrike" cap="none" spc="0" normalizeH="0" baseline="0" dirty="0">
                <a:ln>
                  <a:noFill/>
                </a:ln>
                <a:solidFill>
                  <a:srgbClr val="000000"/>
                </a:solidFill>
                <a:effectLst/>
                <a:uFillTx/>
                <a:latin typeface="+mj-lt"/>
                <a:ea typeface="+mj-ea"/>
                <a:cs typeface="+mj-cs"/>
                <a:sym typeface="Helvetica"/>
              </a:rPr>
              <a:t>Regional conferences and webinars on vaping</a:t>
            </a:r>
          </a:p>
        </p:txBody>
      </p:sp>
      <p:sp>
        <p:nvSpPr>
          <p:cNvPr id="17" name="TextBox 16">
            <a:extLst>
              <a:ext uri="{FF2B5EF4-FFF2-40B4-BE49-F238E27FC236}">
                <a16:creationId xmlns:a16="http://schemas.microsoft.com/office/drawing/2014/main" id="{C04F52E5-16AD-FEE9-72EB-A02BC3CF8250}"/>
              </a:ext>
            </a:extLst>
          </p:cNvPr>
          <p:cNvSpPr txBox="1"/>
          <p:nvPr/>
        </p:nvSpPr>
        <p:spPr>
          <a:xfrm>
            <a:off x="14222006" y="7400345"/>
            <a:ext cx="1699744" cy="461661"/>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Smokefree NHS / TTD Taskforce</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18" name="TextBox 17">
            <a:extLst>
              <a:ext uri="{FF2B5EF4-FFF2-40B4-BE49-F238E27FC236}">
                <a16:creationId xmlns:a16="http://schemas.microsoft.com/office/drawing/2014/main" id="{32CBF271-9F89-38B3-5CE9-2C977C7A6633}"/>
              </a:ext>
            </a:extLst>
          </p:cNvPr>
          <p:cNvSpPr txBox="1"/>
          <p:nvPr/>
        </p:nvSpPr>
        <p:spPr>
          <a:xfrm>
            <a:off x="14315099" y="5742923"/>
            <a:ext cx="1523260" cy="1015659"/>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1" u="none" strike="noStrike" cap="none" spc="0" normalizeH="0" baseline="0" dirty="0">
              <a:ln>
                <a:noFill/>
              </a:ln>
              <a:solidFill>
                <a:srgbClr val="000000"/>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spcAft>
                <a:spcPts val="0"/>
              </a:spcAft>
              <a:buClrTx/>
              <a:buSzTx/>
              <a:buFontTx/>
              <a:buNone/>
              <a:tabLst/>
            </a:pPr>
            <a:endParaRPr lang="en-GB" sz="1200" b="1" dirty="0"/>
          </a:p>
          <a:p>
            <a:pPr marL="0" marR="0" indent="0" algn="ctr" defTabSz="914400" rtl="0" fontAlgn="auto" latinLnBrk="0" hangingPunct="0">
              <a:lnSpc>
                <a:spcPct val="100000"/>
              </a:lnSpc>
              <a:spcBef>
                <a:spcPts val="0"/>
              </a:spcBef>
              <a:spcAft>
                <a:spcPts val="0"/>
              </a:spcAft>
              <a:buClrTx/>
              <a:buSzTx/>
              <a:buFontTx/>
              <a:buNone/>
              <a:tabLst/>
            </a:pPr>
            <a:endParaRPr kumimoji="0" lang="en-GB" sz="1200" b="1" u="none" strike="noStrike" cap="none" spc="0" normalizeH="0" baseline="0" dirty="0">
              <a:ln>
                <a:noFill/>
              </a:ln>
              <a:solidFill>
                <a:srgbClr val="000000"/>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spcAft>
                <a:spcPts val="0"/>
              </a:spcAft>
              <a:buClrTx/>
              <a:buSzTx/>
              <a:buFontTx/>
              <a:buNone/>
              <a:tabLst/>
            </a:pPr>
            <a:endParaRPr lang="en-GB" sz="1200" b="1" dirty="0"/>
          </a:p>
          <a:p>
            <a:pPr marL="0" marR="0" indent="0" algn="ctr" defTabSz="914400" rtl="0" fontAlgn="auto" latinLnBrk="0" hangingPunct="0">
              <a:lnSpc>
                <a:spcPct val="100000"/>
              </a:lnSpc>
              <a:spcBef>
                <a:spcPts val="0"/>
              </a:spcBef>
              <a:spcAft>
                <a:spcPts val="0"/>
              </a:spcAft>
              <a:buClrTx/>
              <a:buSzTx/>
              <a:buFontTx/>
              <a:buNone/>
              <a:tabLst/>
            </a:pP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pic>
        <p:nvPicPr>
          <p:cNvPr id="19" name="Fresh Logo 2023 Colour.png" descr="Fresh Logo 2023 Colour.png">
            <a:extLst>
              <a:ext uri="{FF2B5EF4-FFF2-40B4-BE49-F238E27FC236}">
                <a16:creationId xmlns:a16="http://schemas.microsoft.com/office/drawing/2014/main" id="{0353FECE-35EF-C37A-7B61-74AA4EAA37E4}"/>
              </a:ext>
            </a:extLst>
          </p:cNvPr>
          <p:cNvPicPr>
            <a:picLocks noChangeAspect="1"/>
          </p:cNvPicPr>
          <p:nvPr/>
        </p:nvPicPr>
        <p:blipFill>
          <a:blip r:embed="rId5"/>
          <a:stretch>
            <a:fillRect/>
          </a:stretch>
        </p:blipFill>
        <p:spPr>
          <a:xfrm>
            <a:off x="14305398" y="5706299"/>
            <a:ext cx="1532961" cy="1047466"/>
          </a:xfrm>
          <a:prstGeom prst="rect">
            <a:avLst/>
          </a:prstGeom>
          <a:ln w="12700">
            <a:miter lim="400000"/>
          </a:ln>
        </p:spPr>
      </p:pic>
      <p:sp>
        <p:nvSpPr>
          <p:cNvPr id="20" name="TextBox 19">
            <a:extLst>
              <a:ext uri="{FF2B5EF4-FFF2-40B4-BE49-F238E27FC236}">
                <a16:creationId xmlns:a16="http://schemas.microsoft.com/office/drawing/2014/main" id="{CFF7A9EB-C343-84CC-B435-525ED266DAC3}"/>
              </a:ext>
            </a:extLst>
          </p:cNvPr>
          <p:cNvSpPr txBox="1"/>
          <p:nvPr/>
        </p:nvSpPr>
        <p:spPr>
          <a:xfrm>
            <a:off x="4431422" y="6463812"/>
            <a:ext cx="1745350" cy="461661"/>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Clinical Delivery Manager (Tobacco)</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21" name="TextBox 20">
            <a:extLst>
              <a:ext uri="{FF2B5EF4-FFF2-40B4-BE49-F238E27FC236}">
                <a16:creationId xmlns:a16="http://schemas.microsoft.com/office/drawing/2014/main" id="{876DCA06-656B-AD45-47AB-148501FA7904}"/>
              </a:ext>
            </a:extLst>
          </p:cNvPr>
          <p:cNvSpPr txBox="1"/>
          <p:nvPr/>
        </p:nvSpPr>
        <p:spPr>
          <a:xfrm>
            <a:off x="12315718" y="9477995"/>
            <a:ext cx="1745350" cy="461661"/>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u="none" strike="noStrike" cap="none" spc="0" normalizeH="0" baseline="0" dirty="0">
                <a:ln>
                  <a:noFill/>
                </a:ln>
                <a:solidFill>
                  <a:srgbClr val="000000"/>
                </a:solidFill>
                <a:effectLst/>
                <a:uFillTx/>
                <a:latin typeface="+mj-lt"/>
                <a:ea typeface="+mj-ea"/>
                <a:cs typeface="+mj-cs"/>
                <a:sym typeface="Helvetica"/>
              </a:rPr>
              <a:t>Funded places at e-cigarette summit</a:t>
            </a:r>
          </a:p>
        </p:txBody>
      </p:sp>
      <p:sp>
        <p:nvSpPr>
          <p:cNvPr id="22" name="TextBox 21">
            <a:extLst>
              <a:ext uri="{FF2B5EF4-FFF2-40B4-BE49-F238E27FC236}">
                <a16:creationId xmlns:a16="http://schemas.microsoft.com/office/drawing/2014/main" id="{A53DEF46-F216-070E-405A-76DB799D608F}"/>
              </a:ext>
            </a:extLst>
          </p:cNvPr>
          <p:cNvSpPr txBox="1"/>
          <p:nvPr/>
        </p:nvSpPr>
        <p:spPr>
          <a:xfrm>
            <a:off x="5444147" y="9025025"/>
            <a:ext cx="1745350" cy="646327"/>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Mental Health Trusts offering vapes as first line treatment</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
        <p:nvSpPr>
          <p:cNvPr id="23" name="TextBox 22">
            <a:extLst>
              <a:ext uri="{FF2B5EF4-FFF2-40B4-BE49-F238E27FC236}">
                <a16:creationId xmlns:a16="http://schemas.microsoft.com/office/drawing/2014/main" id="{79D1EE66-FAFE-91A4-CA70-D6E5AB3C5940}"/>
              </a:ext>
            </a:extLst>
          </p:cNvPr>
          <p:cNvSpPr txBox="1"/>
          <p:nvPr/>
        </p:nvSpPr>
        <p:spPr>
          <a:xfrm>
            <a:off x="13895453" y="8543430"/>
            <a:ext cx="1745350" cy="646327"/>
          </a:xfrm>
          <a:prstGeom prst="rect">
            <a:avLst/>
          </a:prstGeom>
          <a:solidFill>
            <a:schemeClr val="accent6">
              <a:lumMod val="40000"/>
              <a:lumOff val="60000"/>
            </a:schemeClr>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t>National guidance and growing evidence base </a:t>
            </a:r>
            <a:endParaRPr kumimoji="0" lang="en-GB" sz="1200" b="1"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7878873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6400799"/>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lstStyle/>
          <a:p>
            <a:r>
              <a:rPr lang="en-GB" dirty="0"/>
              <a:t>Overcoming Barriers &amp; Learning</a:t>
            </a:r>
          </a:p>
        </p:txBody>
      </p:sp>
      <p:pic>
        <p:nvPicPr>
          <p:cNvPr id="4" name="Picture 3">
            <a:extLst>
              <a:ext uri="{FF2B5EF4-FFF2-40B4-BE49-F238E27FC236}">
                <a16:creationId xmlns:a16="http://schemas.microsoft.com/office/drawing/2014/main" id="{70860666-9CA0-007F-FE6C-C1D3EE83951A}"/>
              </a:ext>
            </a:extLst>
          </p:cNvPr>
          <p:cNvPicPr>
            <a:picLocks noChangeAspect="1"/>
          </p:cNvPicPr>
          <p:nvPr/>
        </p:nvPicPr>
        <p:blipFill rotWithShape="1">
          <a:blip r:embed="rId4"/>
          <a:srcRect l="34160" t="21728" r="35715" b="6452"/>
          <a:stretch/>
        </p:blipFill>
        <p:spPr>
          <a:xfrm>
            <a:off x="17361768" y="1412247"/>
            <a:ext cx="2391751" cy="3207390"/>
          </a:xfrm>
          <a:prstGeom prst="rect">
            <a:avLst/>
          </a:prstGeom>
        </p:spPr>
      </p:pic>
      <p:sp>
        <p:nvSpPr>
          <p:cNvPr id="10" name="TextBox 9">
            <a:extLst>
              <a:ext uri="{FF2B5EF4-FFF2-40B4-BE49-F238E27FC236}">
                <a16:creationId xmlns:a16="http://schemas.microsoft.com/office/drawing/2014/main" id="{3A69B61C-4276-FCDD-D389-9CA1730620CA}"/>
              </a:ext>
            </a:extLst>
          </p:cNvPr>
          <p:cNvSpPr txBox="1"/>
          <p:nvPr/>
        </p:nvSpPr>
        <p:spPr>
          <a:xfrm>
            <a:off x="15725633" y="9345954"/>
            <a:ext cx="256968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b="1" dirty="0"/>
              <a:t>**Coming Soon</a:t>
            </a:r>
            <a:endParaRPr kumimoji="0" lang="en-GB" sz="1800" b="1" i="0" u="none" strike="noStrike" cap="none" spc="0" normalizeH="0" baseline="0" dirty="0">
              <a:ln>
                <a:noFill/>
              </a:ln>
              <a:solidFill>
                <a:srgbClr val="000000"/>
              </a:solidFill>
              <a:effectLst/>
              <a:uFillTx/>
              <a:latin typeface="+mj-lt"/>
              <a:ea typeface="+mj-ea"/>
              <a:cs typeface="+mj-cs"/>
              <a:sym typeface="Helvetica"/>
            </a:endParaRPr>
          </a:p>
        </p:txBody>
      </p:sp>
      <p:graphicFrame>
        <p:nvGraphicFramePr>
          <p:cNvPr id="2" name="Table 7">
            <a:extLst>
              <a:ext uri="{FF2B5EF4-FFF2-40B4-BE49-F238E27FC236}">
                <a16:creationId xmlns:a16="http://schemas.microsoft.com/office/drawing/2014/main" id="{4072E9E5-0DC4-E348-9461-718349E0B95E}"/>
              </a:ext>
            </a:extLst>
          </p:cNvPr>
          <p:cNvGraphicFramePr>
            <a:graphicFrameLocks noGrp="1"/>
          </p:cNvGraphicFramePr>
          <p:nvPr>
            <p:extLst>
              <p:ext uri="{D42A27DB-BD31-4B8C-83A1-F6EECF244321}">
                <p14:modId xmlns:p14="http://schemas.microsoft.com/office/powerpoint/2010/main" val="4230002225"/>
              </p:ext>
            </p:extLst>
          </p:nvPr>
        </p:nvGraphicFramePr>
        <p:xfrm>
          <a:off x="3099860" y="2781644"/>
          <a:ext cx="12242801" cy="7349593"/>
        </p:xfrm>
        <a:graphic>
          <a:graphicData uri="http://schemas.openxmlformats.org/drawingml/2006/table">
            <a:tbl>
              <a:tblPr firstRow="1" bandRow="1">
                <a:tableStyleId>{5940675A-B579-460E-94D1-54222C63F5DA}</a:tableStyleId>
              </a:tblPr>
              <a:tblGrid>
                <a:gridCol w="3562670">
                  <a:extLst>
                    <a:ext uri="{9D8B030D-6E8A-4147-A177-3AD203B41FA5}">
                      <a16:colId xmlns:a16="http://schemas.microsoft.com/office/drawing/2014/main" val="1596575443"/>
                    </a:ext>
                  </a:extLst>
                </a:gridCol>
                <a:gridCol w="8680131">
                  <a:extLst>
                    <a:ext uri="{9D8B030D-6E8A-4147-A177-3AD203B41FA5}">
                      <a16:colId xmlns:a16="http://schemas.microsoft.com/office/drawing/2014/main" val="262789732"/>
                    </a:ext>
                  </a:extLst>
                </a:gridCol>
              </a:tblGrid>
              <a:tr h="546995">
                <a:tc>
                  <a:txBody>
                    <a:bodyPr/>
                    <a:lstStyle/>
                    <a:p>
                      <a:pPr algn="ctr"/>
                      <a:r>
                        <a:rPr lang="en-GB" b="1" dirty="0">
                          <a:latin typeface="Calibri" panose="020F0502020204030204" pitchFamily="34" charset="0"/>
                          <a:cs typeface="Calibri" panose="020F0502020204030204" pitchFamily="34" charset="0"/>
                        </a:rPr>
                        <a:t>Barrier</a:t>
                      </a:r>
                    </a:p>
                  </a:txBody>
                  <a:tcPr anchor="ctr">
                    <a:solidFill>
                      <a:schemeClr val="accent1">
                        <a:lumMod val="40000"/>
                        <a:lumOff val="60000"/>
                      </a:schemeClr>
                    </a:solidFill>
                  </a:tcPr>
                </a:tc>
                <a:tc>
                  <a:txBody>
                    <a:bodyPr/>
                    <a:lstStyle/>
                    <a:p>
                      <a:pPr algn="ctr"/>
                      <a:r>
                        <a:rPr lang="en-GB" b="1" dirty="0">
                          <a:latin typeface="Calibri" panose="020F0502020204030204" pitchFamily="34" charset="0"/>
                          <a:cs typeface="Calibri" panose="020F0502020204030204" pitchFamily="34" charset="0"/>
                        </a:rPr>
                        <a:t>Overcoming the Barrier</a:t>
                      </a:r>
                    </a:p>
                  </a:txBody>
                  <a:tcPr anchor="ctr">
                    <a:solidFill>
                      <a:schemeClr val="accent1">
                        <a:lumMod val="40000"/>
                        <a:lumOff val="60000"/>
                      </a:schemeClr>
                    </a:solidFill>
                  </a:tcPr>
                </a:tc>
                <a:extLst>
                  <a:ext uri="{0D108BD9-81ED-4DB2-BD59-A6C34878D82A}">
                    <a16:rowId xmlns:a16="http://schemas.microsoft.com/office/drawing/2014/main" val="3865910901"/>
                  </a:ext>
                </a:extLst>
              </a:tr>
              <a:tr h="1590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alibri" panose="020F0502020204030204" pitchFamily="34" charset="0"/>
                          <a:cs typeface="Calibri" panose="020F0502020204030204" pitchFamily="34" charset="0"/>
                        </a:rPr>
                        <a:t>Misinformation/misunderstanding the use of vapes as a smoking cessation aid</a:t>
                      </a:r>
                    </a:p>
                    <a:p>
                      <a:pPr algn="ctr"/>
                      <a:endParaRPr lang="en-GB" b="1" dirty="0">
                        <a:latin typeface="Calibri" panose="020F0502020204030204" pitchFamily="34" charset="0"/>
                        <a:cs typeface="Calibri" panose="020F0502020204030204" pitchFamily="34" charset="0"/>
                      </a:endParaRPr>
                    </a:p>
                  </a:txBody>
                  <a:tcPr anchor="ctr"/>
                </a:tc>
                <a:tc>
                  <a:txBody>
                    <a:bodyPr/>
                    <a:lstStyle/>
                    <a:p>
                      <a:pPr marL="285750" indent="-285750" algn="l">
                        <a:buFont typeface="Arial" panose="020B0604020202020204" pitchFamily="34" charset="0"/>
                        <a:buChar char="•"/>
                      </a:pPr>
                      <a:r>
                        <a:rPr lang="en-GB" dirty="0">
                          <a:latin typeface="Calibri" panose="020F0502020204030204" pitchFamily="34" charset="0"/>
                          <a:cs typeface="Calibri" panose="020F0502020204030204" pitchFamily="34" charset="0"/>
                        </a:rPr>
                        <a:t>Utilisation of vaping position statement, NICE guidance and evidence reviews to inform the service user</a:t>
                      </a:r>
                    </a:p>
                    <a:p>
                      <a:pPr marL="285750" indent="-285750"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dirty="0">
                          <a:latin typeface="Calibri" panose="020F0502020204030204" pitchFamily="34" charset="0"/>
                          <a:cs typeface="Calibri" panose="020F0502020204030204" pitchFamily="34" charset="0"/>
                        </a:rPr>
                        <a:t>Creation of information resources for service users, with links to NCSCT, local stop smoking services, Fresh Quit website etc.</a:t>
                      </a:r>
                    </a:p>
                    <a:p>
                      <a:pPr marL="285750" indent="-285750"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265736"/>
                  </a:ext>
                </a:extLst>
              </a:tr>
              <a:tr h="1590518">
                <a:tc>
                  <a:txBody>
                    <a:bodyPr/>
                    <a:lstStyle/>
                    <a:p>
                      <a:pPr algn="ctr"/>
                      <a:r>
                        <a:rPr lang="en-GB" b="1" dirty="0">
                          <a:latin typeface="Calibri" panose="020F0502020204030204" pitchFamily="34" charset="0"/>
                          <a:cs typeface="Calibri" panose="020F0502020204030204" pitchFamily="34" charset="0"/>
                        </a:rPr>
                        <a:t>Supply and provision of vapes</a:t>
                      </a:r>
                    </a:p>
                  </a:txBody>
                  <a:tcPr anchor="ctr"/>
                </a:tc>
                <a:tc>
                  <a:txBody>
                    <a:bodyPr/>
                    <a:lstStyle/>
                    <a:p>
                      <a:pPr marL="285750" indent="-285750" algn="l">
                        <a:buFont typeface="Arial" panose="020B0604020202020204" pitchFamily="34" charset="0"/>
                        <a:buChar char="•"/>
                      </a:pPr>
                      <a:r>
                        <a:rPr lang="en-GB" dirty="0">
                          <a:latin typeface="Calibri" panose="020F0502020204030204" pitchFamily="34" charset="0"/>
                          <a:cs typeface="Calibri" panose="020F0502020204030204" pitchFamily="34" charset="0"/>
                        </a:rPr>
                        <a:t>Working closely with Trust procurement team to support the process of procurement. </a:t>
                      </a:r>
                    </a:p>
                    <a:p>
                      <a:pPr marL="285750" indent="-285750"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dirty="0">
                          <a:latin typeface="Calibri" panose="020F0502020204030204" pitchFamily="34" charset="0"/>
                          <a:cs typeface="Calibri" panose="020F0502020204030204" pitchFamily="34" charset="0"/>
                        </a:rPr>
                        <a:t>Calculate cost and product based on 12 week supply, rather than individual product supply.</a:t>
                      </a:r>
                    </a:p>
                    <a:p>
                      <a:pPr marL="285750" indent="-285750"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i="1" dirty="0">
                          <a:latin typeface="Calibri" panose="020F0502020204030204" pitchFamily="34" charset="0"/>
                          <a:cs typeface="Calibri" panose="020F0502020204030204" pitchFamily="34" charset="0"/>
                        </a:rPr>
                        <a:t>Note: new supply portal now active (wasn’t available at the time)</a:t>
                      </a:r>
                    </a:p>
                  </a:txBody>
                  <a:tcPr/>
                </a:tc>
                <a:extLst>
                  <a:ext uri="{0D108BD9-81ED-4DB2-BD59-A6C34878D82A}">
                    <a16:rowId xmlns:a16="http://schemas.microsoft.com/office/drawing/2014/main" val="585598432"/>
                  </a:ext>
                </a:extLst>
              </a:tr>
              <a:tr h="1590518">
                <a:tc>
                  <a:txBody>
                    <a:bodyPr/>
                    <a:lstStyle/>
                    <a:p>
                      <a:pPr algn="ctr"/>
                      <a:r>
                        <a:rPr lang="en-GB" b="1" dirty="0">
                          <a:latin typeface="Calibri" panose="020F0502020204030204" pitchFamily="34" charset="0"/>
                          <a:cs typeface="Calibri" panose="020F0502020204030204" pitchFamily="34" charset="0"/>
                        </a:rPr>
                        <a:t>Delivery and storage of vapes (additional barrier includes regional footprint – 13 LA areas)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cs typeface="Calibri" panose="020F0502020204030204" pitchFamily="34" charset="0"/>
                        </a:rPr>
                        <a:t>Direct supply from vape supplier (Vape </a:t>
                      </a:r>
                      <a:r>
                        <a:rPr lang="en-GB" dirty="0" err="1">
                          <a:latin typeface="Calibri" panose="020F0502020204030204" pitchFamily="34" charset="0"/>
                          <a:cs typeface="Calibri" panose="020F0502020204030204" pitchFamily="34" charset="0"/>
                        </a:rPr>
                        <a:t>Dinnerlady</a:t>
                      </a:r>
                      <a:r>
                        <a:rPr lang="en-GB" dirty="0">
                          <a:latin typeface="Calibri" panose="020F0502020204030204" pitchFamily="34" charset="0"/>
                          <a:cs typeface="Calibri" panose="020F0502020204030204" pitchFamily="34" charset="0"/>
                        </a:rPr>
                        <a:t>) to service user’s home address via online ordering platform – reduction in handling and administration versus storing and posting vapes in-house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latin typeface="Calibri" panose="020F0502020204030204" pitchFamily="34" charset="0"/>
                          <a:cs typeface="Calibri" panose="020F0502020204030204" pitchFamily="34" charset="0"/>
                        </a:rPr>
                        <a:t>Note: important to consider service impact and if this option works for your service user group.</a:t>
                      </a:r>
                    </a:p>
                  </a:txBody>
                  <a:tcPr/>
                </a:tc>
                <a:extLst>
                  <a:ext uri="{0D108BD9-81ED-4DB2-BD59-A6C34878D82A}">
                    <a16:rowId xmlns:a16="http://schemas.microsoft.com/office/drawing/2014/main" val="4053627126"/>
                  </a:ext>
                </a:extLst>
              </a:tr>
              <a:tr h="1590518">
                <a:tc>
                  <a:txBody>
                    <a:bodyPr/>
                    <a:lstStyle/>
                    <a:p>
                      <a:pPr algn="ctr"/>
                      <a:r>
                        <a:rPr lang="en-GB" b="1" dirty="0">
                          <a:latin typeface="Calibri" panose="020F0502020204030204" pitchFamily="34" charset="0"/>
                          <a:cs typeface="Calibri" panose="020F0502020204030204" pitchFamily="34" charset="0"/>
                        </a:rPr>
                        <a:t>Finding the right product</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Calibri" panose="020F0502020204030204" pitchFamily="34" charset="0"/>
                          <a:cs typeface="Calibri" panose="020F0502020204030204" pitchFamily="34" charset="0"/>
                        </a:rPr>
                        <a:t>Refillable vs Disposable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Calibri" panose="020F0502020204030204" pitchFamily="34" charset="0"/>
                          <a:cs typeface="Calibri" panose="020F0502020204030204" pitchFamily="34" charset="0"/>
                        </a:rPr>
                        <a:t>Available flavours (most popular menthol and raspberry – 10% order tobacco flavour)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89431005"/>
                  </a:ext>
                </a:extLst>
              </a:tr>
            </a:tbl>
          </a:graphicData>
        </a:graphic>
      </p:graphicFrame>
      <p:pic>
        <p:nvPicPr>
          <p:cNvPr id="8" name="Picture 7">
            <a:extLst>
              <a:ext uri="{FF2B5EF4-FFF2-40B4-BE49-F238E27FC236}">
                <a16:creationId xmlns:a16="http://schemas.microsoft.com/office/drawing/2014/main" id="{4C182D0B-7360-600F-F82F-5996AEA4CA61}"/>
              </a:ext>
            </a:extLst>
          </p:cNvPr>
          <p:cNvPicPr>
            <a:picLocks noChangeAspect="1"/>
          </p:cNvPicPr>
          <p:nvPr/>
        </p:nvPicPr>
        <p:blipFill rotWithShape="1">
          <a:blip r:embed="rId5"/>
          <a:srcRect l="27118" t="18951" r="46632" b="16037"/>
          <a:stretch/>
        </p:blipFill>
        <p:spPr>
          <a:xfrm>
            <a:off x="15434576" y="2968457"/>
            <a:ext cx="2391751" cy="3332001"/>
          </a:xfrm>
          <a:prstGeom prst="rect">
            <a:avLst/>
          </a:prstGeom>
          <a:ln>
            <a:solidFill>
              <a:srgbClr val="183281"/>
            </a:solidFill>
          </a:ln>
        </p:spPr>
      </p:pic>
      <p:pic>
        <p:nvPicPr>
          <p:cNvPr id="12" name="Picture 11">
            <a:extLst>
              <a:ext uri="{FF2B5EF4-FFF2-40B4-BE49-F238E27FC236}">
                <a16:creationId xmlns:a16="http://schemas.microsoft.com/office/drawing/2014/main" id="{815A8518-6FF5-AE29-0C67-D70B016A674E}"/>
              </a:ext>
            </a:extLst>
          </p:cNvPr>
          <p:cNvPicPr>
            <a:picLocks noChangeAspect="1"/>
          </p:cNvPicPr>
          <p:nvPr/>
        </p:nvPicPr>
        <p:blipFill rotWithShape="1">
          <a:blip r:embed="rId6"/>
          <a:srcRect l="28160" t="14321" r="28923" b="9568"/>
          <a:stretch/>
        </p:blipFill>
        <p:spPr>
          <a:xfrm>
            <a:off x="17055868" y="5280251"/>
            <a:ext cx="2751151" cy="2744474"/>
          </a:xfrm>
          <a:prstGeom prst="rect">
            <a:avLst/>
          </a:prstGeom>
          <a:ln w="38100">
            <a:solidFill>
              <a:srgbClr val="183281"/>
            </a:solidFill>
          </a:ln>
        </p:spPr>
      </p:pic>
      <p:pic>
        <p:nvPicPr>
          <p:cNvPr id="9" name="Picture 8">
            <a:extLst>
              <a:ext uri="{FF2B5EF4-FFF2-40B4-BE49-F238E27FC236}">
                <a16:creationId xmlns:a16="http://schemas.microsoft.com/office/drawing/2014/main" id="{21E3833D-461A-7062-043B-C0A072006C67}"/>
              </a:ext>
            </a:extLst>
          </p:cNvPr>
          <p:cNvPicPr>
            <a:picLocks noChangeAspect="1"/>
          </p:cNvPicPr>
          <p:nvPr/>
        </p:nvPicPr>
        <p:blipFill rotWithShape="1">
          <a:blip r:embed="rId7"/>
          <a:srcRect l="48889" t="35061" r="35278" b="24753"/>
          <a:stretch/>
        </p:blipFill>
        <p:spPr>
          <a:xfrm>
            <a:off x="15768077" y="6436080"/>
            <a:ext cx="2055517" cy="2934568"/>
          </a:xfrm>
          <a:prstGeom prst="rect">
            <a:avLst/>
          </a:prstGeom>
          <a:ln w="28575">
            <a:solidFill>
              <a:srgbClr val="183281"/>
            </a:solidFill>
          </a:ln>
        </p:spPr>
      </p:pic>
    </p:spTree>
    <p:extLst>
      <p:ext uri="{BB962C8B-B14F-4D97-AF65-F5344CB8AC3E}">
        <p14:creationId xmlns:p14="http://schemas.microsoft.com/office/powerpoint/2010/main" val="29918445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78513" y="6575695"/>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lstStyle/>
          <a:p>
            <a:r>
              <a:rPr lang="en-GB" dirty="0"/>
              <a:t>NENC Staff Tobacco Dependency Offer</a:t>
            </a:r>
          </a:p>
        </p:txBody>
      </p:sp>
      <p:sp>
        <p:nvSpPr>
          <p:cNvPr id="8" name="Star: 6 Points 7">
            <a:extLst>
              <a:ext uri="{FF2B5EF4-FFF2-40B4-BE49-F238E27FC236}">
                <a16:creationId xmlns:a16="http://schemas.microsoft.com/office/drawing/2014/main" id="{985D7C48-7BF0-8DD1-6838-FFA9FDC34E8E}"/>
              </a:ext>
            </a:extLst>
          </p:cNvPr>
          <p:cNvSpPr/>
          <p:nvPr/>
        </p:nvSpPr>
        <p:spPr>
          <a:xfrm>
            <a:off x="990668" y="5924392"/>
            <a:ext cx="448813" cy="474133"/>
          </a:xfrm>
          <a:prstGeom prst="star6">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Content Placeholder 2">
            <a:extLst>
              <a:ext uri="{FF2B5EF4-FFF2-40B4-BE49-F238E27FC236}">
                <a16:creationId xmlns:a16="http://schemas.microsoft.com/office/drawing/2014/main" id="{A676A22C-77ED-2766-DBCD-781BBB141E4D}"/>
              </a:ext>
            </a:extLst>
          </p:cNvPr>
          <p:cNvSpPr txBox="1">
            <a:spLocks/>
          </p:cNvSpPr>
          <p:nvPr/>
        </p:nvSpPr>
        <p:spPr>
          <a:xfrm>
            <a:off x="2933699" y="1845733"/>
            <a:ext cx="15451578" cy="9152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9pPr>
          </a:lstStyle>
          <a:p>
            <a:pPr hangingPunct="1"/>
            <a:endParaRPr lang="en-GB" sz="3200" dirty="0"/>
          </a:p>
          <a:p>
            <a:pPr hangingPunct="1"/>
            <a:r>
              <a:rPr lang="en-GB" sz="3200" b="1" dirty="0"/>
              <a:t>Embedded into existing Local Authority provision, the offer includes:</a:t>
            </a:r>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r>
              <a:rPr lang="en-GB" sz="3200" b="1" dirty="0"/>
              <a:t>Eligible Staff</a:t>
            </a:r>
          </a:p>
          <a:p>
            <a:pPr hangingPunct="1"/>
            <a:r>
              <a:rPr lang="en-GB" sz="3200" dirty="0"/>
              <a:t>All staff working in Foundation Trusts across NENC (including those working for                   subsidiary companies on FT sites)</a:t>
            </a:r>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a:p>
            <a:pPr hangingPunct="1"/>
            <a:endParaRPr lang="en-GB" sz="3200" b="1" dirty="0"/>
          </a:p>
        </p:txBody>
      </p:sp>
      <p:grpSp>
        <p:nvGrpSpPr>
          <p:cNvPr id="27" name="Group 26">
            <a:extLst>
              <a:ext uri="{FF2B5EF4-FFF2-40B4-BE49-F238E27FC236}">
                <a16:creationId xmlns:a16="http://schemas.microsoft.com/office/drawing/2014/main" id="{B13679D9-8E95-0F77-7F8D-706755CCD486}"/>
              </a:ext>
            </a:extLst>
          </p:cNvPr>
          <p:cNvGrpSpPr/>
          <p:nvPr/>
        </p:nvGrpSpPr>
        <p:grpSpPr>
          <a:xfrm>
            <a:off x="14621708" y="3612636"/>
            <a:ext cx="3763569" cy="3633907"/>
            <a:chOff x="12313854" y="2997293"/>
            <a:chExt cx="3652138" cy="3820059"/>
          </a:xfrm>
        </p:grpSpPr>
        <p:pic>
          <p:nvPicPr>
            <p:cNvPr id="12" name="Picture 11">
              <a:extLst>
                <a:ext uri="{FF2B5EF4-FFF2-40B4-BE49-F238E27FC236}">
                  <a16:creationId xmlns:a16="http://schemas.microsoft.com/office/drawing/2014/main" id="{D4127BD9-E697-F944-7788-F9BC1695EAD4}"/>
                </a:ext>
              </a:extLst>
            </p:cNvPr>
            <p:cNvPicPr>
              <a:picLocks noChangeAspect="1"/>
            </p:cNvPicPr>
            <p:nvPr/>
          </p:nvPicPr>
          <p:blipFill rotWithShape="1">
            <a:blip r:embed="rId4"/>
            <a:srcRect l="21979" t="21728" r="37836" b="16037"/>
            <a:stretch/>
          </p:blipFill>
          <p:spPr>
            <a:xfrm>
              <a:off x="12313854" y="2997293"/>
              <a:ext cx="3422568" cy="2981539"/>
            </a:xfrm>
            <a:prstGeom prst="rect">
              <a:avLst/>
            </a:prstGeom>
          </p:spPr>
        </p:pic>
        <p:sp>
          <p:nvSpPr>
            <p:cNvPr id="13" name="TextBox 12">
              <a:extLst>
                <a:ext uri="{FF2B5EF4-FFF2-40B4-BE49-F238E27FC236}">
                  <a16:creationId xmlns:a16="http://schemas.microsoft.com/office/drawing/2014/main" id="{22D63E2B-8556-1201-CBFC-45BA2DB7EAF4}"/>
                </a:ext>
              </a:extLst>
            </p:cNvPr>
            <p:cNvSpPr txBox="1"/>
            <p:nvPr/>
          </p:nvSpPr>
          <p:spPr>
            <a:xfrm>
              <a:off x="12543423" y="5991617"/>
              <a:ext cx="3422569" cy="825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1" u="none" strike="noStrike" cap="none" spc="0" normalizeH="0" baseline="0" dirty="0">
                  <a:ln>
                    <a:noFill/>
                  </a:ln>
                  <a:solidFill>
                    <a:srgbClr val="000000"/>
                  </a:solidFill>
                  <a:effectLst/>
                  <a:uFillTx/>
                  <a:latin typeface="+mj-lt"/>
                  <a:ea typeface="+mj-ea"/>
                  <a:cs typeface="+mj-cs"/>
                  <a:sym typeface="Helvetica"/>
                </a:rPr>
                <a:t>Free Premium </a:t>
              </a:r>
              <a:r>
                <a:rPr lang="en-GB" b="1" dirty="0"/>
                <a:t>Access to </a:t>
              </a:r>
              <a:r>
                <a:rPr kumimoji="0" lang="en-GB" sz="1800" b="1" u="none" strike="noStrike" cap="none" spc="0" normalizeH="0" baseline="0" dirty="0">
                  <a:ln>
                    <a:noFill/>
                  </a:ln>
                  <a:solidFill>
                    <a:srgbClr val="000000"/>
                  </a:solidFill>
                  <a:effectLst/>
                  <a:uFillTx/>
                  <a:latin typeface="+mj-lt"/>
                  <a:ea typeface="+mj-ea"/>
                  <a:cs typeface="+mj-cs"/>
                  <a:sym typeface="Helvetica"/>
                </a:rPr>
                <a:t>Smokefree App</a:t>
              </a:r>
            </a:p>
          </p:txBody>
        </p:sp>
      </p:grpSp>
      <p:grpSp>
        <p:nvGrpSpPr>
          <p:cNvPr id="4" name="Group 3">
            <a:extLst>
              <a:ext uri="{FF2B5EF4-FFF2-40B4-BE49-F238E27FC236}">
                <a16:creationId xmlns:a16="http://schemas.microsoft.com/office/drawing/2014/main" id="{8C44BBC3-1A2C-6C46-689F-0701EAFA2310}"/>
              </a:ext>
            </a:extLst>
          </p:cNvPr>
          <p:cNvGrpSpPr/>
          <p:nvPr/>
        </p:nvGrpSpPr>
        <p:grpSpPr>
          <a:xfrm>
            <a:off x="1180962" y="4236308"/>
            <a:ext cx="4061014" cy="2362550"/>
            <a:chOff x="2967602" y="4880293"/>
            <a:chExt cx="2742145" cy="1702918"/>
          </a:xfrm>
        </p:grpSpPr>
        <p:pic>
          <p:nvPicPr>
            <p:cNvPr id="2056" name="Picture 8" descr="Combo Medication icon">
              <a:extLst>
                <a:ext uri="{FF2B5EF4-FFF2-40B4-BE49-F238E27FC236}">
                  <a16:creationId xmlns:a16="http://schemas.microsoft.com/office/drawing/2014/main" id="{99C9FF6D-18C0-613F-81B3-2C5AB05899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56" t="2083" r="14956" b="59959"/>
            <a:stretch/>
          </p:blipFill>
          <p:spPr bwMode="auto">
            <a:xfrm>
              <a:off x="3458146" y="5205803"/>
              <a:ext cx="864608" cy="8817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mbo Medication icon">
              <a:extLst>
                <a:ext uri="{FF2B5EF4-FFF2-40B4-BE49-F238E27FC236}">
                  <a16:creationId xmlns:a16="http://schemas.microsoft.com/office/drawing/2014/main" id="{842AD5B7-A8B8-89F8-B887-E5B5EB7D8C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5" t="52943" r="54854" b="30294"/>
            <a:stretch/>
          </p:blipFill>
          <p:spPr bwMode="auto">
            <a:xfrm rot="5400000">
              <a:off x="4200653" y="5045822"/>
              <a:ext cx="1373361" cy="10423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8FC6C9C-6764-2FB6-7306-CB9AB3F10F70}"/>
                </a:ext>
              </a:extLst>
            </p:cNvPr>
            <p:cNvSpPr txBox="1"/>
            <p:nvPr/>
          </p:nvSpPr>
          <p:spPr>
            <a:xfrm>
              <a:off x="2967602" y="6317001"/>
              <a:ext cx="2742145" cy="266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b="1" u="sng" dirty="0"/>
                <a:t>Free</a:t>
              </a:r>
              <a:r>
                <a:rPr lang="en-GB" b="1" dirty="0"/>
                <a:t> Nicotine Replacement Therapy</a:t>
              </a:r>
              <a:endParaRPr kumimoji="0" lang="en-GB" sz="1800" b="1" i="0" u="none" strike="noStrike" cap="none" spc="0" normalizeH="0" baseline="0" dirty="0">
                <a:ln>
                  <a:noFill/>
                </a:ln>
                <a:solidFill>
                  <a:srgbClr val="000000"/>
                </a:solidFill>
                <a:effectLst/>
                <a:uFillTx/>
                <a:latin typeface="+mj-lt"/>
                <a:ea typeface="+mj-ea"/>
                <a:cs typeface="+mj-cs"/>
                <a:sym typeface="Helvetica"/>
              </a:endParaRPr>
            </a:p>
          </p:txBody>
        </p:sp>
      </p:grpSp>
      <p:grpSp>
        <p:nvGrpSpPr>
          <p:cNvPr id="25" name="Group 24">
            <a:extLst>
              <a:ext uri="{FF2B5EF4-FFF2-40B4-BE49-F238E27FC236}">
                <a16:creationId xmlns:a16="http://schemas.microsoft.com/office/drawing/2014/main" id="{A3D6EEBE-9E02-7624-7988-B9BFD7B848E7}"/>
              </a:ext>
            </a:extLst>
          </p:cNvPr>
          <p:cNvGrpSpPr/>
          <p:nvPr/>
        </p:nvGrpSpPr>
        <p:grpSpPr>
          <a:xfrm>
            <a:off x="9509576" y="3486573"/>
            <a:ext cx="4049646" cy="3404807"/>
            <a:chOff x="1939037" y="2765304"/>
            <a:chExt cx="3476251" cy="3564268"/>
          </a:xfrm>
        </p:grpSpPr>
        <p:pic>
          <p:nvPicPr>
            <p:cNvPr id="23" name="Graphic 22" descr="Chat with solid fill">
              <a:extLst>
                <a:ext uri="{FF2B5EF4-FFF2-40B4-BE49-F238E27FC236}">
                  <a16:creationId xmlns:a16="http://schemas.microsoft.com/office/drawing/2014/main" id="{FBC2B6F0-7214-59B1-A4E2-CE0665CCA7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9037" y="2765304"/>
              <a:ext cx="3476251" cy="3476251"/>
            </a:xfrm>
            <a:prstGeom prst="rect">
              <a:avLst/>
            </a:prstGeom>
          </p:spPr>
        </p:pic>
        <p:sp>
          <p:nvSpPr>
            <p:cNvPr id="24" name="TextBox 23">
              <a:extLst>
                <a:ext uri="{FF2B5EF4-FFF2-40B4-BE49-F238E27FC236}">
                  <a16:creationId xmlns:a16="http://schemas.microsoft.com/office/drawing/2014/main" id="{80322F6C-384E-CD25-8AC1-F5C8A69C537F}"/>
                </a:ext>
              </a:extLst>
            </p:cNvPr>
            <p:cNvSpPr txBox="1"/>
            <p:nvPr/>
          </p:nvSpPr>
          <p:spPr>
            <a:xfrm>
              <a:off x="2260226" y="5960244"/>
              <a:ext cx="26827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mj-lt"/>
                  <a:ea typeface="+mj-ea"/>
                  <a:cs typeface="+mj-cs"/>
                  <a:sym typeface="Helvetica"/>
                </a:rPr>
                <a:t>Behavioural Support</a:t>
              </a:r>
            </a:p>
          </p:txBody>
        </p:sp>
      </p:grpSp>
      <p:grpSp>
        <p:nvGrpSpPr>
          <p:cNvPr id="7" name="Group 6">
            <a:extLst>
              <a:ext uri="{FF2B5EF4-FFF2-40B4-BE49-F238E27FC236}">
                <a16:creationId xmlns:a16="http://schemas.microsoft.com/office/drawing/2014/main" id="{B1CE6873-57B2-17DC-E01D-C42B42C99C45}"/>
              </a:ext>
            </a:extLst>
          </p:cNvPr>
          <p:cNvGrpSpPr/>
          <p:nvPr/>
        </p:nvGrpSpPr>
        <p:grpSpPr>
          <a:xfrm>
            <a:off x="5577574" y="3225904"/>
            <a:ext cx="3555884" cy="4147251"/>
            <a:chOff x="6274761" y="4303735"/>
            <a:chExt cx="2742145" cy="2951181"/>
          </a:xfrm>
        </p:grpSpPr>
        <p:pic>
          <p:nvPicPr>
            <p:cNvPr id="2050" name="Picture 2" descr="383 Vape Pen Illustrations &amp; Clip Art - iStock">
              <a:extLst>
                <a:ext uri="{FF2B5EF4-FFF2-40B4-BE49-F238E27FC236}">
                  <a16:creationId xmlns:a16="http://schemas.microsoft.com/office/drawing/2014/main" id="{641105C0-567A-9194-095D-56043C0C885A}"/>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912516">
              <a:off x="6753398" y="4303735"/>
              <a:ext cx="1787248" cy="1776781"/>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D6637B-673A-7EA2-5D01-608A94A8FDBD}"/>
                </a:ext>
              </a:extLst>
            </p:cNvPr>
            <p:cNvSpPr txBox="1"/>
            <p:nvPr/>
          </p:nvSpPr>
          <p:spPr>
            <a:xfrm>
              <a:off x="6274761" y="6331590"/>
              <a:ext cx="274214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b="1" dirty="0"/>
                <a:t>Introduction of regional vape offer – free vape supplies for 12 weeks</a:t>
              </a:r>
              <a:endParaRPr kumimoji="0" lang="en-GB" sz="1800" b="1" i="0" strike="noStrike" cap="none" spc="0" normalizeH="0" baseline="0" dirty="0">
                <a:ln>
                  <a:noFill/>
                </a:ln>
                <a:effectLst/>
                <a:uFillTx/>
                <a:latin typeface="+mj-lt"/>
                <a:ea typeface="+mj-ea"/>
                <a:cs typeface="+mj-cs"/>
                <a:sym typeface="Helvetica"/>
              </a:endParaRPr>
            </a:p>
          </p:txBody>
        </p:sp>
      </p:grpSp>
      <p:sp>
        <p:nvSpPr>
          <p:cNvPr id="9" name="Star: 6 Points 8">
            <a:extLst>
              <a:ext uri="{FF2B5EF4-FFF2-40B4-BE49-F238E27FC236}">
                <a16:creationId xmlns:a16="http://schemas.microsoft.com/office/drawing/2014/main" id="{5A0FB541-1659-0E92-20C3-E8B3E75AB356}"/>
              </a:ext>
            </a:extLst>
          </p:cNvPr>
          <p:cNvSpPr/>
          <p:nvPr/>
        </p:nvSpPr>
        <p:spPr>
          <a:xfrm>
            <a:off x="7189084" y="5687325"/>
            <a:ext cx="448813" cy="474133"/>
          </a:xfrm>
          <a:prstGeom prst="star6">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Star: 6 Points 9">
            <a:extLst>
              <a:ext uri="{FF2B5EF4-FFF2-40B4-BE49-F238E27FC236}">
                <a16:creationId xmlns:a16="http://schemas.microsoft.com/office/drawing/2014/main" id="{F0226095-CC00-35AA-1CA6-33BEB8B2B293}"/>
              </a:ext>
            </a:extLst>
          </p:cNvPr>
          <p:cNvSpPr/>
          <p:nvPr/>
        </p:nvSpPr>
        <p:spPr>
          <a:xfrm>
            <a:off x="11812509" y="10024066"/>
            <a:ext cx="448813" cy="474133"/>
          </a:xfrm>
          <a:prstGeom prst="star6">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TextBox 10">
            <a:extLst>
              <a:ext uri="{FF2B5EF4-FFF2-40B4-BE49-F238E27FC236}">
                <a16:creationId xmlns:a16="http://schemas.microsoft.com/office/drawing/2014/main" id="{C33F24DE-C78F-FC7C-F33D-F2CF23AC2D53}"/>
              </a:ext>
            </a:extLst>
          </p:cNvPr>
          <p:cNvSpPr txBox="1"/>
          <p:nvPr/>
        </p:nvSpPr>
        <p:spPr>
          <a:xfrm>
            <a:off x="11266216" y="9506601"/>
            <a:ext cx="61471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b="1" dirty="0"/>
              <a:t>Note: </a:t>
            </a:r>
            <a:r>
              <a:rPr lang="en-GB" dirty="0"/>
              <a:t>Existing provision uplifted for NHS staff.</a:t>
            </a:r>
          </a:p>
          <a:p>
            <a:pPr marL="0" marR="0" indent="0" algn="ctr" defTabSz="914400" rtl="0" fontAlgn="auto" latinLnBrk="0" hangingPunct="0">
              <a:lnSpc>
                <a:spcPct val="100000"/>
              </a:lnSpc>
              <a:spcBef>
                <a:spcPts val="0"/>
              </a:spcBef>
              <a:spcAft>
                <a:spcPts val="0"/>
              </a:spcAft>
              <a:buClrTx/>
              <a:buSzTx/>
              <a:buFontTx/>
              <a:buNone/>
              <a:tabLst/>
            </a:pPr>
            <a:r>
              <a:rPr lang="en-GB" dirty="0"/>
              <a:t> </a:t>
            </a:r>
          </a:p>
          <a:p>
            <a:pPr marL="0" marR="0" indent="0" algn="ctr" defTabSz="914400" rtl="0" fontAlgn="auto" latinLnBrk="0" hangingPunct="0">
              <a:lnSpc>
                <a:spcPct val="100000"/>
              </a:lnSpc>
              <a:spcBef>
                <a:spcPts val="0"/>
              </a:spcBef>
              <a:spcAft>
                <a:spcPts val="0"/>
              </a:spcAft>
              <a:buClrTx/>
              <a:buSzTx/>
              <a:buFontTx/>
              <a:buNone/>
              <a:tabLst/>
            </a:pPr>
            <a:r>
              <a:rPr lang="en-GB" dirty="0"/>
              <a:t>     Indicates changes from standard provision</a:t>
            </a:r>
            <a:endParaRPr kumimoji="0" lang="en-GB" sz="1800" i="0"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766410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6400799"/>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normAutofit/>
          </a:bodyPr>
          <a:lstStyle/>
          <a:p>
            <a:r>
              <a:rPr lang="en-GB" dirty="0"/>
              <a:t>Outcomes </a:t>
            </a:r>
            <a:r>
              <a:rPr lang="en-GB" sz="2800" dirty="0"/>
              <a:t>(includes data for FY 2022/23)</a:t>
            </a:r>
            <a:endParaRPr lang="en-GB" dirty="0"/>
          </a:p>
        </p:txBody>
      </p:sp>
      <p:sp>
        <p:nvSpPr>
          <p:cNvPr id="4" name="Rectangle 3">
            <a:extLst>
              <a:ext uri="{FF2B5EF4-FFF2-40B4-BE49-F238E27FC236}">
                <a16:creationId xmlns:a16="http://schemas.microsoft.com/office/drawing/2014/main" id="{68B60A7F-3C93-1E84-EB28-33F70EEF16FD}"/>
              </a:ext>
            </a:extLst>
          </p:cNvPr>
          <p:cNvSpPr/>
          <p:nvPr/>
        </p:nvSpPr>
        <p:spPr>
          <a:xfrm>
            <a:off x="10333895" y="4787157"/>
            <a:ext cx="5055922" cy="1522972"/>
          </a:xfrm>
          <a:prstGeom prst="rect">
            <a:avLst/>
          </a:prstGeom>
          <a:solidFill>
            <a:schemeClr val="accent1">
              <a:lumMod val="40000"/>
              <a:lumOff val="6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183281"/>
                </a:solidFill>
              </a:rPr>
              <a:t>52.3% of staff accessing the offer were from IMD 1 and 2 (most deprived)</a:t>
            </a:r>
          </a:p>
        </p:txBody>
      </p:sp>
      <p:sp>
        <p:nvSpPr>
          <p:cNvPr id="7" name="Rectangle 6">
            <a:extLst>
              <a:ext uri="{FF2B5EF4-FFF2-40B4-BE49-F238E27FC236}">
                <a16:creationId xmlns:a16="http://schemas.microsoft.com/office/drawing/2014/main" id="{AC328C1D-FE9F-C05F-E88A-195ED0077AD0}"/>
              </a:ext>
            </a:extLst>
          </p:cNvPr>
          <p:cNvSpPr/>
          <p:nvPr/>
        </p:nvSpPr>
        <p:spPr>
          <a:xfrm>
            <a:off x="3601332" y="5576124"/>
            <a:ext cx="3557747" cy="3711749"/>
          </a:xfrm>
          <a:prstGeom prst="rect">
            <a:avLst/>
          </a:prstGeom>
          <a:solidFill>
            <a:schemeClr val="accent1">
              <a:lumMod val="40000"/>
              <a:lumOff val="6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solidFill>
                <a:srgbClr val="183281"/>
              </a:solidFill>
            </a:endParaRPr>
          </a:p>
          <a:p>
            <a:pPr algn="ctr"/>
            <a:endParaRPr lang="en-GB" sz="4800" b="1" dirty="0">
              <a:solidFill>
                <a:srgbClr val="183281"/>
              </a:solidFill>
            </a:endParaRPr>
          </a:p>
          <a:p>
            <a:pPr algn="ctr"/>
            <a:r>
              <a:rPr lang="en-GB" sz="4800" b="1" dirty="0">
                <a:solidFill>
                  <a:srgbClr val="183281"/>
                </a:solidFill>
              </a:rPr>
              <a:t>50.6%</a:t>
            </a:r>
          </a:p>
          <a:p>
            <a:pPr algn="ctr"/>
            <a:r>
              <a:rPr lang="en-GB" sz="4800" b="1" dirty="0">
                <a:solidFill>
                  <a:srgbClr val="183281"/>
                </a:solidFill>
              </a:rPr>
              <a:t>quit rate</a:t>
            </a:r>
          </a:p>
          <a:p>
            <a:pPr algn="ctr"/>
            <a:endParaRPr lang="en-GB" dirty="0">
              <a:solidFill>
                <a:srgbClr val="183281"/>
              </a:solidFill>
            </a:endParaRPr>
          </a:p>
          <a:p>
            <a:pPr algn="ctr"/>
            <a:r>
              <a:rPr lang="en-GB" dirty="0">
                <a:solidFill>
                  <a:srgbClr val="183281"/>
                </a:solidFill>
              </a:rPr>
              <a:t>*self reported at 28 days</a:t>
            </a:r>
          </a:p>
        </p:txBody>
      </p:sp>
      <p:sp>
        <p:nvSpPr>
          <p:cNvPr id="15" name="Rectangle 14">
            <a:extLst>
              <a:ext uri="{FF2B5EF4-FFF2-40B4-BE49-F238E27FC236}">
                <a16:creationId xmlns:a16="http://schemas.microsoft.com/office/drawing/2014/main" id="{C01E1AF2-BDA0-BE7D-4621-052A450863F6}"/>
              </a:ext>
            </a:extLst>
          </p:cNvPr>
          <p:cNvSpPr/>
          <p:nvPr/>
        </p:nvSpPr>
        <p:spPr>
          <a:xfrm>
            <a:off x="10333895" y="2438567"/>
            <a:ext cx="5055922" cy="2218486"/>
          </a:xfrm>
          <a:prstGeom prst="rect">
            <a:avLst/>
          </a:prstGeom>
          <a:solidFill>
            <a:schemeClr val="accent3">
              <a:lumMod val="20000"/>
              <a:lumOff val="8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183281"/>
                </a:solidFill>
              </a:rPr>
              <a:t>44 NHS staff accessing the </a:t>
            </a:r>
            <a:r>
              <a:rPr lang="en-GB" sz="3600" b="1" dirty="0">
                <a:solidFill>
                  <a:srgbClr val="183281"/>
                </a:solidFill>
              </a:rPr>
              <a:t>Smokefree App</a:t>
            </a:r>
          </a:p>
          <a:p>
            <a:pPr algn="ctr"/>
            <a:r>
              <a:rPr lang="en-GB" dirty="0">
                <a:solidFill>
                  <a:srgbClr val="183281"/>
                </a:solidFill>
              </a:rPr>
              <a:t> (premium version available for free from NENC ICS, behavioural support only)</a:t>
            </a:r>
          </a:p>
        </p:txBody>
      </p:sp>
      <p:sp>
        <p:nvSpPr>
          <p:cNvPr id="22" name="Rectangle 21">
            <a:extLst>
              <a:ext uri="{FF2B5EF4-FFF2-40B4-BE49-F238E27FC236}">
                <a16:creationId xmlns:a16="http://schemas.microsoft.com/office/drawing/2014/main" id="{F7D3B128-BB71-6A95-9831-738B51C31037}"/>
              </a:ext>
            </a:extLst>
          </p:cNvPr>
          <p:cNvSpPr/>
          <p:nvPr/>
        </p:nvSpPr>
        <p:spPr>
          <a:xfrm>
            <a:off x="7421777" y="6389551"/>
            <a:ext cx="7968040" cy="2909432"/>
          </a:xfrm>
          <a:prstGeom prst="rect">
            <a:avLst/>
          </a:prstGeom>
          <a:solidFill>
            <a:schemeClr val="accent3">
              <a:lumMod val="20000"/>
              <a:lumOff val="8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No smoking with solid fill">
            <a:extLst>
              <a:ext uri="{FF2B5EF4-FFF2-40B4-BE49-F238E27FC236}">
                <a16:creationId xmlns:a16="http://schemas.microsoft.com/office/drawing/2014/main" id="{49D8A6CB-010B-6E22-F22D-649FEA49CE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7813" y="5600023"/>
            <a:ext cx="1584784" cy="1584784"/>
          </a:xfrm>
          <a:prstGeom prst="rect">
            <a:avLst/>
          </a:prstGeom>
        </p:spPr>
      </p:pic>
      <p:sp>
        <p:nvSpPr>
          <p:cNvPr id="38" name="Text Box 2">
            <a:extLst>
              <a:ext uri="{FF2B5EF4-FFF2-40B4-BE49-F238E27FC236}">
                <a16:creationId xmlns:a16="http://schemas.microsoft.com/office/drawing/2014/main" id="{FE3BBFE9-DB64-FC5F-A4D0-A99AAFE75279}"/>
              </a:ext>
            </a:extLst>
          </p:cNvPr>
          <p:cNvSpPr txBox="1">
            <a:spLocks noChangeArrowheads="1"/>
          </p:cNvSpPr>
          <p:nvPr/>
        </p:nvSpPr>
        <p:spPr bwMode="auto">
          <a:xfrm>
            <a:off x="7561898" y="8207425"/>
            <a:ext cx="7690521" cy="717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3200" b="1" dirty="0">
                <a:solidFill>
                  <a:srgbClr val="183281"/>
                </a:solidFill>
                <a:latin typeface="Calibri" panose="020F0502020204030204" pitchFamily="34" charset="0"/>
                <a:ea typeface="Calibri" panose="020F0502020204030204" pitchFamily="34" charset="0"/>
                <a:cs typeface="Times New Roman" panose="02020603050405020304" pitchFamily="18" charset="0"/>
              </a:rPr>
              <a:t>75% </a:t>
            </a:r>
            <a:r>
              <a:rPr lang="en-GB" sz="2400" b="1" dirty="0">
                <a:solidFill>
                  <a:srgbClr val="183281"/>
                </a:solidFill>
                <a:effectLst/>
                <a:latin typeface="Calibri" panose="020F0502020204030204" pitchFamily="34" charset="0"/>
                <a:ea typeface="Calibri" panose="020F0502020204030204" pitchFamily="34" charset="0"/>
                <a:cs typeface="Times New Roman" panose="02020603050405020304" pitchFamily="18" charset="0"/>
              </a:rPr>
              <a:t>of NHS staff opted to use a </a:t>
            </a:r>
            <a:r>
              <a:rPr lang="en-GB" sz="3200" b="1" dirty="0">
                <a:solidFill>
                  <a:srgbClr val="183281"/>
                </a:solidFill>
                <a:effectLst/>
                <a:latin typeface="Calibri" panose="020F0502020204030204" pitchFamily="34" charset="0"/>
                <a:ea typeface="Calibri" panose="020F0502020204030204" pitchFamily="34" charset="0"/>
                <a:cs typeface="Times New Roman" panose="02020603050405020304" pitchFamily="18" charset="0"/>
              </a:rPr>
              <a:t>vape</a:t>
            </a:r>
            <a:r>
              <a:rPr lang="en-GB" sz="2400" b="1" dirty="0">
                <a:solidFill>
                  <a:srgbClr val="183281"/>
                </a:solidFill>
                <a:effectLst/>
                <a:latin typeface="Calibri" panose="020F0502020204030204" pitchFamily="34" charset="0"/>
                <a:ea typeface="Calibri" panose="020F0502020204030204" pitchFamily="34" charset="0"/>
                <a:cs typeface="Times New Roman" panose="02020603050405020304" pitchFamily="18" charset="0"/>
              </a:rPr>
              <a:t> as part of their quit attempt</a:t>
            </a:r>
            <a:endParaRPr lang="en-GB" dirty="0">
              <a:solidFill>
                <a:srgbClr val="18328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3E45D5C3-2510-8532-F9B6-BF59B04ECF1D}"/>
              </a:ext>
            </a:extLst>
          </p:cNvPr>
          <p:cNvSpPr/>
          <p:nvPr/>
        </p:nvSpPr>
        <p:spPr>
          <a:xfrm>
            <a:off x="7395644" y="2438567"/>
            <a:ext cx="2742456" cy="3871562"/>
          </a:xfrm>
          <a:prstGeom prst="rect">
            <a:avLst/>
          </a:prstGeom>
          <a:solidFill>
            <a:schemeClr val="accent1">
              <a:lumMod val="40000"/>
              <a:lumOff val="6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183281"/>
                </a:solidFill>
              </a:rPr>
              <a:t>13.6% of staff</a:t>
            </a:r>
          </a:p>
          <a:p>
            <a:pPr algn="ctr"/>
            <a:r>
              <a:rPr lang="en-GB" sz="2400" b="1" dirty="0">
                <a:solidFill>
                  <a:srgbClr val="183281"/>
                </a:solidFill>
              </a:rPr>
              <a:t>accessing the offer report working in routine and manual roles</a:t>
            </a:r>
          </a:p>
        </p:txBody>
      </p:sp>
      <p:sp>
        <p:nvSpPr>
          <p:cNvPr id="47" name="Rectangle 46">
            <a:extLst>
              <a:ext uri="{FF2B5EF4-FFF2-40B4-BE49-F238E27FC236}">
                <a16:creationId xmlns:a16="http://schemas.microsoft.com/office/drawing/2014/main" id="{4FBD799E-AEDC-56F3-7024-D905DC03975D}"/>
              </a:ext>
            </a:extLst>
          </p:cNvPr>
          <p:cNvSpPr/>
          <p:nvPr/>
        </p:nvSpPr>
        <p:spPr>
          <a:xfrm>
            <a:off x="3642102" y="2438567"/>
            <a:ext cx="3557747" cy="3018855"/>
          </a:xfrm>
          <a:prstGeom prst="rect">
            <a:avLst/>
          </a:prstGeom>
          <a:solidFill>
            <a:schemeClr val="accent3">
              <a:lumMod val="20000"/>
              <a:lumOff val="80000"/>
            </a:schemeClr>
          </a:solidFill>
          <a:ln w="28575">
            <a:solidFill>
              <a:srgbClr val="183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183281"/>
                </a:solidFill>
              </a:rPr>
              <a:t>647 staff </a:t>
            </a:r>
            <a:r>
              <a:rPr lang="en-GB" sz="2400" b="1" dirty="0">
                <a:solidFill>
                  <a:srgbClr val="183281"/>
                </a:solidFill>
              </a:rPr>
              <a:t>accessed offer regionally</a:t>
            </a:r>
          </a:p>
        </p:txBody>
      </p:sp>
      <p:pic>
        <p:nvPicPr>
          <p:cNvPr id="28" name="Graphic 169" descr="Female Profile outline">
            <a:extLst>
              <a:ext uri="{FF2B5EF4-FFF2-40B4-BE49-F238E27FC236}">
                <a16:creationId xmlns:a16="http://schemas.microsoft.com/office/drawing/2014/main" id="{DAC41517-57CE-B8C2-B706-1E1EB97E13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1614" y="6706732"/>
            <a:ext cx="1040420" cy="1596672"/>
          </a:xfrm>
          <a:prstGeom prst="rect">
            <a:avLst/>
          </a:prstGeom>
        </p:spPr>
      </p:pic>
      <p:pic>
        <p:nvPicPr>
          <p:cNvPr id="29" name="Graphic 171" descr="Office worker female with solid fill">
            <a:extLst>
              <a:ext uri="{FF2B5EF4-FFF2-40B4-BE49-F238E27FC236}">
                <a16:creationId xmlns:a16="http://schemas.microsoft.com/office/drawing/2014/main" id="{6D642D27-36C0-C946-55FD-6C601F4890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67911" y="6706732"/>
            <a:ext cx="1040420" cy="1596672"/>
          </a:xfrm>
          <a:prstGeom prst="rect">
            <a:avLst/>
          </a:prstGeom>
        </p:spPr>
      </p:pic>
      <p:pic>
        <p:nvPicPr>
          <p:cNvPr id="30" name="Graphic 189" descr="Chef male with solid fill">
            <a:extLst>
              <a:ext uri="{FF2B5EF4-FFF2-40B4-BE49-F238E27FC236}">
                <a16:creationId xmlns:a16="http://schemas.microsoft.com/office/drawing/2014/main" id="{CC55AB4E-36EE-E484-499D-8CB70CBE420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40505" y="6706732"/>
            <a:ext cx="1040420" cy="1596672"/>
          </a:xfrm>
          <a:prstGeom prst="rect">
            <a:avLst/>
          </a:prstGeom>
        </p:spPr>
      </p:pic>
      <p:pic>
        <p:nvPicPr>
          <p:cNvPr id="31" name="Graphic 174" descr="Office worker male with solid fill">
            <a:extLst>
              <a:ext uri="{FF2B5EF4-FFF2-40B4-BE49-F238E27FC236}">
                <a16:creationId xmlns:a16="http://schemas.microsoft.com/office/drawing/2014/main" id="{7C9DA52A-D3A6-665D-B807-34418B13A8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85058" y="6716075"/>
            <a:ext cx="1040420" cy="1596672"/>
          </a:xfrm>
          <a:prstGeom prst="rect">
            <a:avLst/>
          </a:prstGeom>
        </p:spPr>
      </p:pic>
      <p:pic>
        <p:nvPicPr>
          <p:cNvPr id="32" name="Graphic 176" descr="Call center with solid fill">
            <a:extLst>
              <a:ext uri="{FF2B5EF4-FFF2-40B4-BE49-F238E27FC236}">
                <a16:creationId xmlns:a16="http://schemas.microsoft.com/office/drawing/2014/main" id="{0C172FCB-2D4B-D298-05DF-9CF1E523DA1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94913" y="6724239"/>
            <a:ext cx="1040420" cy="1596672"/>
          </a:xfrm>
          <a:prstGeom prst="rect">
            <a:avLst/>
          </a:prstGeom>
        </p:spPr>
      </p:pic>
      <p:pic>
        <p:nvPicPr>
          <p:cNvPr id="33" name="Graphic 179" descr="Office worker male outline">
            <a:extLst>
              <a:ext uri="{FF2B5EF4-FFF2-40B4-BE49-F238E27FC236}">
                <a16:creationId xmlns:a16="http://schemas.microsoft.com/office/drawing/2014/main" id="{7737FE36-56EF-94E2-A8CC-D2CF2C8E388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34656" y="6771124"/>
            <a:ext cx="1040420" cy="1596672"/>
          </a:xfrm>
          <a:prstGeom prst="rect">
            <a:avLst/>
          </a:prstGeom>
        </p:spPr>
      </p:pic>
      <p:pic>
        <p:nvPicPr>
          <p:cNvPr id="34" name="Graphic 180" descr="Office worker female outline">
            <a:extLst>
              <a:ext uri="{FF2B5EF4-FFF2-40B4-BE49-F238E27FC236}">
                <a16:creationId xmlns:a16="http://schemas.microsoft.com/office/drawing/2014/main" id="{9EB069A3-B121-9538-031C-D5906335C46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613099" y="6764571"/>
            <a:ext cx="1040420" cy="1596672"/>
          </a:xfrm>
          <a:prstGeom prst="rect">
            <a:avLst/>
          </a:prstGeom>
        </p:spPr>
      </p:pic>
      <p:pic>
        <p:nvPicPr>
          <p:cNvPr id="35" name="Graphic 182" descr="Doctor female with solid fill">
            <a:extLst>
              <a:ext uri="{FF2B5EF4-FFF2-40B4-BE49-F238E27FC236}">
                <a16:creationId xmlns:a16="http://schemas.microsoft.com/office/drawing/2014/main" id="{98E9D5A5-D356-820F-5486-800E2116DFF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95317" y="6706732"/>
            <a:ext cx="1040420" cy="1596672"/>
          </a:xfrm>
          <a:prstGeom prst="rect">
            <a:avLst/>
          </a:prstGeom>
        </p:spPr>
      </p:pic>
      <p:pic>
        <p:nvPicPr>
          <p:cNvPr id="36" name="Graphic 185" descr="Construction worker female outline">
            <a:extLst>
              <a:ext uri="{FF2B5EF4-FFF2-40B4-BE49-F238E27FC236}">
                <a16:creationId xmlns:a16="http://schemas.microsoft.com/office/drawing/2014/main" id="{6E7B4872-CC2C-7099-E892-FC86F5E28A6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59020" y="6706732"/>
            <a:ext cx="1040420" cy="1596672"/>
          </a:xfrm>
          <a:prstGeom prst="rect">
            <a:avLst/>
          </a:prstGeom>
        </p:spPr>
      </p:pic>
      <p:pic>
        <p:nvPicPr>
          <p:cNvPr id="37" name="Graphic 36" descr="Scientist male with solid fill">
            <a:extLst>
              <a:ext uri="{FF2B5EF4-FFF2-40B4-BE49-F238E27FC236}">
                <a16:creationId xmlns:a16="http://schemas.microsoft.com/office/drawing/2014/main" id="{2B3E9EE1-AEFB-D592-5C7F-048FE335649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722723" y="6706732"/>
            <a:ext cx="1040420" cy="1596672"/>
          </a:xfrm>
          <a:prstGeom prst="rect">
            <a:avLst/>
          </a:prstGeom>
        </p:spPr>
      </p:pic>
      <p:pic>
        <p:nvPicPr>
          <p:cNvPr id="12" name="Graphic 176" descr="Call center with solid fill">
            <a:extLst>
              <a:ext uri="{FF2B5EF4-FFF2-40B4-BE49-F238E27FC236}">
                <a16:creationId xmlns:a16="http://schemas.microsoft.com/office/drawing/2014/main" id="{D2F30CEE-691F-C191-1ED6-80604965F245}"/>
              </a:ext>
            </a:extLst>
          </p:cNvPr>
          <p:cNvPicPr>
            <a:picLocks noChangeAspect="1"/>
          </p:cNvPicPr>
          <p:nvPr/>
        </p:nvPicPr>
        <p:blipFill rotWithShape="1">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t="53432" r="16752"/>
          <a:stretch/>
        </p:blipFill>
        <p:spPr>
          <a:xfrm>
            <a:off x="12894913" y="7574163"/>
            <a:ext cx="866130" cy="743547"/>
          </a:xfrm>
          <a:prstGeom prst="rect">
            <a:avLst/>
          </a:prstGeom>
        </p:spPr>
      </p:pic>
      <p:sp>
        <p:nvSpPr>
          <p:cNvPr id="2" name="Title 1">
            <a:extLst>
              <a:ext uri="{FF2B5EF4-FFF2-40B4-BE49-F238E27FC236}">
                <a16:creationId xmlns:a16="http://schemas.microsoft.com/office/drawing/2014/main" id="{A31BFECE-3571-70C0-DDC4-752853BD7827}"/>
              </a:ext>
            </a:extLst>
          </p:cNvPr>
          <p:cNvSpPr txBox="1">
            <a:spLocks/>
          </p:cNvSpPr>
          <p:nvPr/>
        </p:nvSpPr>
        <p:spPr>
          <a:xfrm>
            <a:off x="3642102" y="9669307"/>
            <a:ext cx="11732974" cy="8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1pPr>
            <a:lvl2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2pPr>
            <a:lvl3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3pPr>
            <a:lvl4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4pPr>
            <a:lvl5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5pPr>
            <a:lvl6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6pPr>
            <a:lvl7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7pPr>
            <a:lvl8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8pPr>
            <a:lvl9pPr marL="0" marR="0" indent="0" algn="l" defTabSz="914400" rtl="0" latinLnBrk="0">
              <a:lnSpc>
                <a:spcPct val="100000"/>
              </a:lnSpc>
              <a:spcBef>
                <a:spcPts val="0"/>
              </a:spcBef>
              <a:spcAft>
                <a:spcPts val="0"/>
              </a:spcAft>
              <a:buClrTx/>
              <a:buSzTx/>
              <a:buFontTx/>
              <a:buNone/>
              <a:tabLst/>
              <a:defRPr sz="8900" b="0" i="0" u="none" strike="noStrike" cap="none" spc="0" baseline="0">
                <a:solidFill>
                  <a:srgbClr val="1266B2"/>
                </a:solidFill>
                <a:uFillTx/>
                <a:latin typeface="Frutiger"/>
                <a:ea typeface="Frutiger"/>
                <a:cs typeface="Frutiger"/>
                <a:sym typeface="Frutiger"/>
              </a:defRPr>
            </a:lvl9pPr>
          </a:lstStyle>
          <a:p>
            <a:pPr hangingPunct="1"/>
            <a:r>
              <a:rPr lang="en-GB" sz="1800" dirty="0"/>
              <a:t>**Over 1,000 NHS staff were supported to make a quit attempt between launch in December 2021 and April 2022, but due to changes in data reporting requirements, a full data breakdown is not included.   Average quit rate was 48%, with 80% of service users utilising the regional vape offer</a:t>
            </a:r>
          </a:p>
        </p:txBody>
      </p:sp>
    </p:spTree>
    <p:extLst>
      <p:ext uri="{BB962C8B-B14F-4D97-AF65-F5344CB8AC3E}">
        <p14:creationId xmlns:p14="http://schemas.microsoft.com/office/powerpoint/2010/main" val="30186455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51178-0B50-6218-4B9E-5394F966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68" t="56038" r="26921" b="19920"/>
          <a:stretch>
            <a:fillRect/>
          </a:stretch>
        </p:blipFill>
        <p:spPr bwMode="auto">
          <a:xfrm>
            <a:off x="137055" y="7569200"/>
            <a:ext cx="17033346" cy="3429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EC73AD9B-6E98-EF0F-B60D-6187E3EAF1BC}"/>
              </a:ext>
            </a:extLst>
          </p:cNvPr>
          <p:cNvSpPr/>
          <p:nvPr/>
        </p:nvSpPr>
        <p:spPr>
          <a:xfrm>
            <a:off x="4927600" y="6400799"/>
            <a:ext cx="12242801" cy="2744473"/>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Title 1">
            <a:extLst>
              <a:ext uri="{FF2B5EF4-FFF2-40B4-BE49-F238E27FC236}">
                <a16:creationId xmlns:a16="http://schemas.microsoft.com/office/drawing/2014/main" id="{82F485E4-3790-F8EC-756D-7A1E8358C0D9}"/>
              </a:ext>
            </a:extLst>
          </p:cNvPr>
          <p:cNvSpPr>
            <a:spLocks noGrp="1"/>
          </p:cNvSpPr>
          <p:nvPr>
            <p:ph type="title"/>
          </p:nvPr>
        </p:nvSpPr>
        <p:spPr>
          <a:xfrm>
            <a:off x="521725" y="785491"/>
            <a:ext cx="18349449" cy="1957709"/>
          </a:xfrm>
        </p:spPr>
        <p:txBody>
          <a:bodyPr/>
          <a:lstStyle/>
          <a:p>
            <a:r>
              <a:rPr lang="en-GB" dirty="0"/>
              <a:t>Learning</a:t>
            </a:r>
          </a:p>
        </p:txBody>
      </p:sp>
      <p:sp>
        <p:nvSpPr>
          <p:cNvPr id="4" name="TextBox 3">
            <a:extLst>
              <a:ext uri="{FF2B5EF4-FFF2-40B4-BE49-F238E27FC236}">
                <a16:creationId xmlns:a16="http://schemas.microsoft.com/office/drawing/2014/main" id="{35020DC9-86FD-467A-72A6-CA3A4146BD17}"/>
              </a:ext>
            </a:extLst>
          </p:cNvPr>
          <p:cNvSpPr txBox="1"/>
          <p:nvPr/>
        </p:nvSpPr>
        <p:spPr>
          <a:xfrm>
            <a:off x="2923553" y="2157728"/>
            <a:ext cx="16461727" cy="7478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lang="en-GB" sz="3200" b="1" dirty="0">
                <a:latin typeface="Calibri" panose="020F0502020204030204" pitchFamily="34" charset="0"/>
                <a:cs typeface="Calibri" panose="020F0502020204030204" pitchFamily="34" charset="0"/>
              </a:rPr>
              <a:t>Learning</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latin typeface="Calibri" panose="020F0502020204030204" pitchFamily="34" charset="0"/>
                <a:cs typeface="Calibri" panose="020F0502020204030204" pitchFamily="34" charset="0"/>
              </a:rPr>
              <a:t>Free cessation aids act as a motivating factor for accessing support – 75% utilising vape</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latin typeface="Calibri" panose="020F0502020204030204" pitchFamily="34" charset="0"/>
              <a:cs typeface="Calibri" panose="020F0502020204030204" pitchFamily="34" charset="0"/>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latin typeface="Calibri" panose="020F0502020204030204" pitchFamily="34" charset="0"/>
                <a:cs typeface="Calibri" panose="020F0502020204030204" pitchFamily="34" charset="0"/>
              </a:rPr>
              <a:t>Word of mouth is key in engaging R&amp;M workers – TDTS advisors, sharing among colleagues and sharing of case studies</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latin typeface="Calibri" panose="020F0502020204030204" pitchFamily="34" charset="0"/>
              <a:cs typeface="Calibri" panose="020F0502020204030204" pitchFamily="34" charset="0"/>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latin typeface="Calibri" panose="020F0502020204030204" pitchFamily="34" charset="0"/>
                <a:cs typeface="Calibri" panose="020F0502020204030204" pitchFamily="34" charset="0"/>
              </a:rPr>
              <a:t>Collaboration is key – working with LA partners to embed vape offer increases capacity for support and ensures staff can access trained advisors within their locality</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latin typeface="Calibri" panose="020F0502020204030204" pitchFamily="34" charset="0"/>
              <a:cs typeface="Calibri" panose="020F0502020204030204" pitchFamily="34" charset="0"/>
            </a:endParaRPr>
          </a:p>
          <a:p>
            <a:pPr marR="0" algn="l" defTabSz="914400" rtl="0" fontAlgn="auto" latinLnBrk="0" hangingPunct="0">
              <a:lnSpc>
                <a:spcPct val="100000"/>
              </a:lnSpc>
              <a:spcBef>
                <a:spcPts val="0"/>
              </a:spcBef>
              <a:spcAft>
                <a:spcPts val="0"/>
              </a:spcAft>
              <a:buClrTx/>
              <a:buSzTx/>
              <a:tabLst/>
            </a:pPr>
            <a:r>
              <a:rPr lang="en-GB" sz="3200" b="1" dirty="0">
                <a:latin typeface="Calibri" panose="020F0502020204030204" pitchFamily="34" charset="0"/>
                <a:cs typeface="Calibri" panose="020F0502020204030204" pitchFamily="34" charset="0"/>
              </a:rPr>
              <a:t>Forward Planning</a:t>
            </a:r>
          </a:p>
          <a:p>
            <a:pPr marR="0" algn="l" defTabSz="914400" rtl="0" fontAlgn="auto" latinLnBrk="0" hangingPunct="0">
              <a:lnSpc>
                <a:spcPct val="100000"/>
              </a:lnSpc>
              <a:spcBef>
                <a:spcPts val="0"/>
              </a:spcBef>
              <a:spcAft>
                <a:spcPts val="0"/>
              </a:spcAft>
              <a:buClrTx/>
              <a:buSzTx/>
              <a:tabLst/>
            </a:pPr>
            <a:endParaRPr lang="en-GB" sz="3200" b="1" dirty="0">
              <a:latin typeface="Calibri" panose="020F0502020204030204" pitchFamily="34" charset="0"/>
              <a:cs typeface="Calibri" panose="020F0502020204030204" pitchFamily="34" charset="0"/>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latin typeface="Calibri" panose="020F0502020204030204" pitchFamily="34" charset="0"/>
                <a:cs typeface="Calibri" panose="020F0502020204030204" pitchFamily="34" charset="0"/>
              </a:rPr>
              <a:t>Offer funded until end of September 2023</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Commence service user evaluation in collaboration with the Applied Research Collaboration (ARC) NENC in Q1 23/24</a:t>
            </a:r>
          </a:p>
        </p:txBody>
      </p:sp>
    </p:spTree>
    <p:extLst>
      <p:ext uri="{BB962C8B-B14F-4D97-AF65-F5344CB8AC3E}">
        <p14:creationId xmlns:p14="http://schemas.microsoft.com/office/powerpoint/2010/main" val="23807648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2"/>
          <p:cNvSpPr txBox="1"/>
          <p:nvPr/>
        </p:nvSpPr>
        <p:spPr>
          <a:xfrm>
            <a:off x="877323" y="4225859"/>
            <a:ext cx="11145344" cy="2215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3200" spc="-295">
                <a:solidFill>
                  <a:srgbClr val="28ABE2"/>
                </a:solidFill>
                <a:latin typeface="Frutiger"/>
                <a:ea typeface="Frutiger"/>
                <a:cs typeface="Frutiger"/>
                <a:sym typeface="Frutiger"/>
              </a:defRPr>
            </a:pPr>
            <a:r>
              <a:rPr lang="en-GB" sz="7200" spc="-25" dirty="0"/>
              <a:t>Working Towards a Smokefree NHS Workforce</a:t>
            </a:r>
          </a:p>
        </p:txBody>
      </p:sp>
      <p:sp>
        <p:nvSpPr>
          <p:cNvPr id="68" name="object 3"/>
          <p:cNvSpPr txBox="1"/>
          <p:nvPr/>
        </p:nvSpPr>
        <p:spPr>
          <a:xfrm>
            <a:off x="877325" y="6441850"/>
            <a:ext cx="10061608"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800" i="0" u="none" strike="noStrike" cap="none" spc="0" normalizeH="0" baseline="0" dirty="0">
                <a:ln>
                  <a:noFill/>
                </a:ln>
                <a:solidFill>
                  <a:schemeClr val="bg1"/>
                </a:solidFill>
                <a:effectLst/>
                <a:uFillTx/>
                <a:latin typeface="+mj-lt"/>
                <a:ea typeface="+mj-ea"/>
                <a:cs typeface="+mj-cs"/>
                <a:sym typeface="Helvetica"/>
              </a:rPr>
              <a:t>Caitlin Barry - </a:t>
            </a:r>
            <a:r>
              <a:rPr lang="en-GB" sz="4800" dirty="0">
                <a:solidFill>
                  <a:schemeClr val="bg1"/>
                </a:solidFill>
              </a:rPr>
              <a:t>Project Manager</a:t>
            </a:r>
          </a:p>
          <a:p>
            <a:pPr marL="0" marR="0" indent="0" algn="l" defTabSz="914400" rtl="0" fontAlgn="auto" latinLnBrk="0" hangingPunct="0">
              <a:lnSpc>
                <a:spcPct val="100000"/>
              </a:lnSpc>
              <a:spcBef>
                <a:spcPts val="0"/>
              </a:spcBef>
              <a:spcAft>
                <a:spcPts val="0"/>
              </a:spcAft>
              <a:buClrTx/>
              <a:buSzTx/>
              <a:buFontTx/>
              <a:buNone/>
              <a:tabLst/>
            </a:pPr>
            <a:endParaRPr lang="en-GB" sz="4800" dirty="0">
              <a:solidFill>
                <a:schemeClr val="bg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4800" i="0" u="none" strike="noStrike" cap="none" spc="0" normalizeH="0" baseline="0" dirty="0">
                <a:ln>
                  <a:noFill/>
                </a:ln>
                <a:solidFill>
                  <a:schemeClr val="bg1"/>
                </a:solidFill>
                <a:effectLst/>
                <a:uFillTx/>
                <a:latin typeface="+mj-lt"/>
                <a:ea typeface="+mj-ea"/>
                <a:cs typeface="+mj-cs"/>
                <a:sym typeface="Helvetica"/>
                <a:hlinkClick r:id="rId2"/>
              </a:rPr>
              <a:t>caitlin.barry1@nhs.net</a:t>
            </a:r>
            <a:endParaRPr kumimoji="0" lang="en-GB" sz="4800" i="0" u="none" strike="noStrike" cap="none" spc="0" normalizeH="0" baseline="0" dirty="0">
              <a:ln>
                <a:noFill/>
              </a:ln>
              <a:solidFill>
                <a:schemeClr val="bg1"/>
              </a:solidFill>
              <a:effectLst/>
              <a:uFillTx/>
              <a:latin typeface="+mj-lt"/>
              <a:ea typeface="+mj-ea"/>
              <a:cs typeface="+mj-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4800" i="0" u="none" strike="noStrike" cap="none" spc="0" normalizeH="0" baseline="0" dirty="0">
              <a:ln>
                <a:noFill/>
              </a:ln>
              <a:solidFill>
                <a:schemeClr val="bg1"/>
              </a:solidFill>
              <a:effectLst/>
              <a:uFillTx/>
              <a:latin typeface="+mj-lt"/>
              <a:ea typeface="+mj-ea"/>
              <a:cs typeface="+mj-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chemeClr val="bg1"/>
                </a:solidFill>
              </a:rPr>
              <a:t>Follow NENC Treating Tobacco Dependency Taskforce on twitter: </a:t>
            </a:r>
            <a:r>
              <a:rPr kumimoji="0" lang="en-GB" sz="3200" b="1" i="0" u="none" strike="noStrike" cap="none" spc="0" normalizeH="0" baseline="0" dirty="0">
                <a:ln>
                  <a:noFill/>
                </a:ln>
                <a:solidFill>
                  <a:schemeClr val="bg1"/>
                </a:solidFill>
                <a:effectLst/>
                <a:uFillTx/>
                <a:latin typeface="+mj-lt"/>
                <a:ea typeface="+mj-ea"/>
                <a:cs typeface="+mj-cs"/>
                <a:sym typeface="Helvetica"/>
              </a:rPr>
              <a:t>@SmokefreeNHS_NE </a:t>
            </a:r>
          </a:p>
          <a:p>
            <a:pPr marL="0" marR="0" indent="0" algn="l" defTabSz="914400" rtl="0" fontAlgn="auto" latinLnBrk="0" hangingPunct="0">
              <a:lnSpc>
                <a:spcPct val="100000"/>
              </a:lnSpc>
              <a:spcBef>
                <a:spcPts val="0"/>
              </a:spcBef>
              <a:spcAft>
                <a:spcPts val="0"/>
              </a:spcAft>
              <a:buClrTx/>
              <a:buSzTx/>
              <a:buFontTx/>
              <a:buNone/>
              <a:tabLst/>
            </a:pPr>
            <a:endParaRPr kumimoji="0" lang="en-GB" sz="4800" i="0" u="none" strike="noStrike" cap="none" spc="0" normalizeH="0" baseline="0" dirty="0">
              <a:ln>
                <a:noFill/>
              </a:ln>
              <a:solidFill>
                <a:schemeClr val="bg1"/>
              </a:solidFill>
              <a:effectLst/>
              <a:uFillTx/>
              <a:latin typeface="+mj-lt"/>
              <a:ea typeface="+mj-ea"/>
              <a:cs typeface="+mj-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4800" i="0" u="none" strike="noStrike" cap="none" spc="0" normalizeH="0" baseline="0" dirty="0">
              <a:ln>
                <a:noFill/>
              </a:ln>
              <a:solidFill>
                <a:schemeClr val="bg1"/>
              </a:solidFill>
              <a:effectLst/>
              <a:uFillTx/>
              <a:latin typeface="+mj-lt"/>
              <a:ea typeface="+mj-ea"/>
              <a:cs typeface="+mj-cs"/>
              <a:sym typeface="Helvetica"/>
            </a:endParaRPr>
          </a:p>
        </p:txBody>
      </p:sp>
    </p:spTree>
    <p:extLst>
      <p:ext uri="{BB962C8B-B14F-4D97-AF65-F5344CB8AC3E}">
        <p14:creationId xmlns:p14="http://schemas.microsoft.com/office/powerpoint/2010/main" val="104617685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7A3B2-EFA1-4747-9FAA-82C1BCAA6DBF}"/>
</file>

<file path=customXml/itemProps2.xml><?xml version="1.0" encoding="utf-8"?>
<ds:datastoreItem xmlns:ds="http://schemas.openxmlformats.org/officeDocument/2006/customXml" ds:itemID="{3F1CFE2A-3C4F-4768-8969-EA8E6FDB1746}"/>
</file>

<file path=docProps/app.xml><?xml version="1.0" encoding="utf-8"?>
<Properties xmlns="http://schemas.openxmlformats.org/officeDocument/2006/extended-properties" xmlns:vt="http://schemas.openxmlformats.org/officeDocument/2006/docPropsVTypes">
  <TotalTime>2531</TotalTime>
  <Words>913</Words>
  <Application>Microsoft Office PowerPoint</Application>
  <PresentationFormat>Custom</PresentationFormat>
  <Paragraphs>126</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Frutiger</vt:lpstr>
      <vt:lpstr>Helvetica</vt:lpstr>
      <vt:lpstr>Helvetica Neue</vt:lpstr>
      <vt:lpstr>Inter</vt:lpstr>
      <vt:lpstr>Symbol</vt:lpstr>
      <vt:lpstr>Office Theme</vt:lpstr>
      <vt:lpstr>PowerPoint Presentation</vt:lpstr>
      <vt:lpstr>North East and North Cumbria ICS</vt:lpstr>
      <vt:lpstr>Making The Case</vt:lpstr>
      <vt:lpstr>Overcoming Barriers</vt:lpstr>
      <vt:lpstr>Overcoming Barriers &amp; Learning</vt:lpstr>
      <vt:lpstr>NENC Staff Tobacco Dependency Offer</vt:lpstr>
      <vt:lpstr>Outcomes (includes data for FY 2022/23)</vt:lpstr>
      <vt:lpstr>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Caitlin</dc:creator>
  <cp:lastModifiedBy>BARRY, Caitlin (GATESHEAD HEALTH NHS FOUNDATION TRUST)</cp:lastModifiedBy>
  <cp:revision>34</cp:revision>
  <dcterms:modified xsi:type="dcterms:W3CDTF">2023-05-12T11:40:21Z</dcterms:modified>
</cp:coreProperties>
</file>