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3" r:id="rId4"/>
  </p:sldMasterIdLst>
  <p:notesMasterIdLst>
    <p:notesMasterId r:id="rId16"/>
  </p:notesMasterIdLst>
  <p:handoutMasterIdLst>
    <p:handoutMasterId r:id="rId17"/>
  </p:handoutMasterIdLst>
  <p:sldIdLst>
    <p:sldId id="265" r:id="rId5"/>
    <p:sldId id="338" r:id="rId6"/>
    <p:sldId id="316" r:id="rId7"/>
    <p:sldId id="333" r:id="rId8"/>
    <p:sldId id="331" r:id="rId9"/>
    <p:sldId id="334" r:id="rId10"/>
    <p:sldId id="336" r:id="rId11"/>
    <p:sldId id="327" r:id="rId12"/>
    <p:sldId id="337" r:id="rId13"/>
    <p:sldId id="326" r:id="rId14"/>
    <p:sldId id="323" r:id="rId15"/>
  </p:sldIdLst>
  <p:sldSz cx="12192000" cy="6858000"/>
  <p:notesSz cx="6808788" cy="99409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7355" userDrawn="1">
          <p15:clr>
            <a:srgbClr val="A4A3A4"/>
          </p15:clr>
        </p15:guide>
        <p15:guide id="3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 userDrawn="1">
          <p15:clr>
            <a:srgbClr val="A4A3A4"/>
          </p15:clr>
        </p15:guide>
        <p15:guide id="2" pos="214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E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97" autoAdjust="0"/>
    <p:restoredTop sz="81648" autoAdjust="0"/>
  </p:normalViewPr>
  <p:slideViewPr>
    <p:cSldViewPr snapToGrid="0" snapToObjects="1">
      <p:cViewPr varScale="1">
        <p:scale>
          <a:sx n="66" d="100"/>
          <a:sy n="66" d="100"/>
        </p:scale>
        <p:origin x="1118" y="62"/>
      </p:cViewPr>
      <p:guideLst>
        <p:guide pos="7355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88" d="100"/>
          <a:sy n="88" d="100"/>
        </p:scale>
        <p:origin x="-3870" y="-108"/>
      </p:cViewPr>
      <p:guideLst>
        <p:guide orient="horz" pos="3131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90A331-7ADD-4391-8CA5-606C9BFD26F5}" type="datetimeFigureOut">
              <a:rPr lang="en-GB" smtClean="0"/>
              <a:t>11/05/2021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/>
              <a:t>NHS Improvement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AE16CE-1862-465F-9912-D0001C1A0F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5067482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2AE991-F138-4FD8-982E-957F3CA6A0F6}" type="datetimeFigureOut">
              <a:rPr lang="en-GB" smtClean="0"/>
              <a:t>11/05/2021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6125"/>
            <a:ext cx="6624638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879" y="4721940"/>
            <a:ext cx="5447030" cy="447341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/>
              <a:t>NHS Improvement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90AB7D-FC04-41BF-88F7-E47891A062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9011056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2075" y="746125"/>
            <a:ext cx="6624638" cy="3727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GB"/>
              <a:t>NHS Improvement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90AB7D-FC04-41BF-88F7-E47891A0628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76805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GB"/>
              <a:t>NHS Improvement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90AB7D-FC04-41BF-88F7-E47891A06283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57396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GB"/>
              <a:t>NHS Improvement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90AB7D-FC04-41BF-88F7-E47891A06283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37288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GB"/>
              <a:t>NHS Improvement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90AB7D-FC04-41BF-88F7-E47891A06283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40539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2075" y="746125"/>
            <a:ext cx="6624638" cy="3727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GB"/>
              <a:t>NHS Improvement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90AB7D-FC04-41BF-88F7-E47891A06283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43518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GB"/>
              <a:t>NHS Improvement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90AB7D-FC04-41BF-88F7-E47891A06283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99712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GB"/>
              <a:t>NHS Improvement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90AB7D-FC04-41BF-88F7-E47891A06283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40475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GB"/>
              <a:t>NHS Improvement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90AB7D-FC04-41BF-88F7-E47891A06283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50002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pic>
        <p:nvPicPr>
          <p:cNvPr id="7" name="Picture 6" descr="A picture containing clipart&#10;&#10;Description generated with very high confidence">
            <a:extLst>
              <a:ext uri="{FF2B5EF4-FFF2-40B4-BE49-F238E27FC236}">
                <a16:creationId xmlns:a16="http://schemas.microsoft.com/office/drawing/2014/main" id="{59E0F80A-B8E2-4E3D-A8F5-208F19F7C3B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61546" y="293024"/>
            <a:ext cx="1440873" cy="436418"/>
          </a:xfrm>
          <a:prstGeom prst="rect">
            <a:avLst/>
          </a:prstGeom>
        </p:spPr>
      </p:pic>
      <p:pic>
        <p:nvPicPr>
          <p:cNvPr id="8" name="Content Placeholder 16">
            <a:extLst>
              <a:ext uri="{FF2B5EF4-FFF2-40B4-BE49-F238E27FC236}">
                <a16:creationId xmlns:a16="http://schemas.microsoft.com/office/drawing/2014/main" id="{2DD23996-E66C-4E08-B2B3-36C0D072358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6345237"/>
            <a:ext cx="12192000" cy="309465"/>
          </a:xfrm>
          <a:prstGeom prst="rect">
            <a:avLst/>
          </a:prstGeom>
        </p:spPr>
      </p:pic>
      <p:sp>
        <p:nvSpPr>
          <p:cNvPr id="9" name="Text Box 4">
            <a:extLst>
              <a:ext uri="{FF2B5EF4-FFF2-40B4-BE49-F238E27FC236}">
                <a16:creationId xmlns:a16="http://schemas.microsoft.com/office/drawing/2014/main" id="{5910A1F0-98D5-4760-882A-8CCDF9B29677}"/>
              </a:ext>
            </a:extLst>
          </p:cNvPr>
          <p:cNvSpPr txBox="1"/>
          <p:nvPr userDrawn="1"/>
        </p:nvSpPr>
        <p:spPr>
          <a:xfrm>
            <a:off x="3434080" y="5792942"/>
            <a:ext cx="5323840" cy="406400"/>
          </a:xfrm>
          <a:prstGeom prst="rect">
            <a:avLst/>
          </a:prstGeom>
          <a:solidFill>
            <a:schemeClr val="lt1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NHS England and NHS Improvement</a:t>
            </a:r>
            <a:endParaRPr lang="en-GB" sz="12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1064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4360433"/>
      </p:ext>
    </p:extLst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1059208"/>
      </p:ext>
    </p:extLst>
  </p:cSld>
  <p:clrMapOvr>
    <a:masterClrMapping/>
  </p:clrMapOvr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/>
          <p:cNvSpPr>
            <a:spLocks noGrp="1"/>
          </p:cNvSpPr>
          <p:nvPr>
            <p:ph sz="quarter" idx="10"/>
          </p:nvPr>
        </p:nvSpPr>
        <p:spPr>
          <a:xfrm>
            <a:off x="620240" y="1649628"/>
            <a:ext cx="10316899" cy="2244128"/>
          </a:xfrm>
          <a:prstGeom prst="rect">
            <a:avLst/>
          </a:prstGeom>
        </p:spPr>
        <p:txBody>
          <a:bodyPr/>
          <a:lstStyle>
            <a:lvl1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614921" y="854465"/>
            <a:ext cx="8756073" cy="611649"/>
          </a:xfrm>
          <a:prstGeom prst="rect">
            <a:avLst/>
          </a:prstGeom>
        </p:spPr>
        <p:txBody>
          <a:bodyPr/>
          <a:lstStyle>
            <a:lvl1pPr>
              <a:defRPr sz="3600" b="0">
                <a:solidFill>
                  <a:srgbClr val="005EB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US" sz="2800" dirty="0">
              <a:solidFill>
                <a:srgbClr val="005EB8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388419" y="6372537"/>
            <a:ext cx="86314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fld id="{34F92BC6-D7C3-584B-87F2-0B845776A5AD}" type="slidenum">
              <a:rPr lang="en-US" sz="120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l"/>
              <a:t>‹#›</a:t>
            </a:fld>
            <a:r>
              <a:rPr lang="en-US" sz="1200" dirty="0">
                <a:solidFill>
                  <a:schemeClr val="accent3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200" dirty="0">
                <a:solidFill>
                  <a:srgbClr val="005E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endParaRPr lang="en-US" sz="1200" dirty="0">
              <a:solidFill>
                <a:schemeClr val="accent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20902" y="6333440"/>
            <a:ext cx="763088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chemeClr val="accent3">
                    <a:lumMod val="60000"/>
                    <a:lumOff val="40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pic>
        <p:nvPicPr>
          <p:cNvPr id="12" name="Picture 11" descr="A picture containing clipart&#10;&#10;Description generated with very high confidence">
            <a:extLst>
              <a:ext uri="{FF2B5EF4-FFF2-40B4-BE49-F238E27FC236}">
                <a16:creationId xmlns:a16="http://schemas.microsoft.com/office/drawing/2014/main" id="{7ADC841C-5A22-4563-A975-9750BB6F94B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61546" y="293024"/>
            <a:ext cx="1440873" cy="436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624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9"/>
          <p:cNvSpPr>
            <a:spLocks noGrp="1"/>
          </p:cNvSpPr>
          <p:nvPr>
            <p:ph type="title" hasCustomPrompt="1"/>
          </p:nvPr>
        </p:nvSpPr>
        <p:spPr>
          <a:xfrm>
            <a:off x="599385" y="3660488"/>
            <a:ext cx="10515600" cy="689541"/>
          </a:xfrm>
          <a:prstGeom prst="rect">
            <a:avLst/>
          </a:prstGeom>
        </p:spPr>
        <p:txBody>
          <a:bodyPr/>
          <a:lstStyle>
            <a:lvl1pPr>
              <a:defRPr sz="3600" baseline="0">
                <a:solidFill>
                  <a:srgbClr val="005EB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99385" y="4364955"/>
            <a:ext cx="9144000" cy="473244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800" b="0" i="0" baseline="0">
                <a:solidFill>
                  <a:srgbClr val="005EB8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Date</a:t>
            </a:r>
          </a:p>
        </p:txBody>
      </p:sp>
      <p:pic>
        <p:nvPicPr>
          <p:cNvPr id="9" name="Picture 8" descr="A picture containing clipart&#10;&#10;Description generated with very high confidence">
            <a:extLst>
              <a:ext uri="{FF2B5EF4-FFF2-40B4-BE49-F238E27FC236}">
                <a16:creationId xmlns:a16="http://schemas.microsoft.com/office/drawing/2014/main" id="{97959884-1B4F-43C5-92F7-E44DF373C9B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61546" y="293024"/>
            <a:ext cx="1440873" cy="436418"/>
          </a:xfrm>
          <a:prstGeom prst="rect">
            <a:avLst/>
          </a:prstGeom>
        </p:spPr>
      </p:pic>
      <p:pic>
        <p:nvPicPr>
          <p:cNvPr id="5" name="Content Placeholder 16">
            <a:extLst>
              <a:ext uri="{FF2B5EF4-FFF2-40B4-BE49-F238E27FC236}">
                <a16:creationId xmlns:a16="http://schemas.microsoft.com/office/drawing/2014/main" id="{5FDDE1C8-218E-4901-92BB-E0ADB27DCE4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6345237"/>
            <a:ext cx="12192000" cy="309465"/>
          </a:xfrm>
          <a:prstGeom prst="rect">
            <a:avLst/>
          </a:prstGeom>
        </p:spPr>
      </p:pic>
      <p:sp>
        <p:nvSpPr>
          <p:cNvPr id="6" name="Text Box 4">
            <a:extLst>
              <a:ext uri="{FF2B5EF4-FFF2-40B4-BE49-F238E27FC236}">
                <a16:creationId xmlns:a16="http://schemas.microsoft.com/office/drawing/2014/main" id="{733EB1D2-9EB5-4BBA-9043-DD9322866AB7}"/>
              </a:ext>
            </a:extLst>
          </p:cNvPr>
          <p:cNvSpPr txBox="1"/>
          <p:nvPr userDrawn="1"/>
        </p:nvSpPr>
        <p:spPr>
          <a:xfrm>
            <a:off x="3434080" y="5792942"/>
            <a:ext cx="5323840" cy="406400"/>
          </a:xfrm>
          <a:prstGeom prst="rect">
            <a:avLst/>
          </a:prstGeom>
          <a:solidFill>
            <a:schemeClr val="lt1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NHS England and NHS Improvement</a:t>
            </a:r>
            <a:endParaRPr lang="en-GB" sz="12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5342831"/>
      </p:ext>
    </p:extLst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7972422"/>
      </p:ext>
    </p:extLst>
  </p:cSld>
  <p:clrMapOvr>
    <a:masterClrMapping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6236066"/>
      </p:ext>
    </p:extLst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5/11/2021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667909"/>
      </p:ext>
    </p:extLst>
  </p:cSld>
  <p:clrMapOvr>
    <a:masterClrMapping/>
  </p:clrMapOvr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5/11/2021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6825764"/>
      </p:ext>
    </p:extLst>
  </p:cSld>
  <p:clrMapOvr>
    <a:masterClrMapping/>
  </p:clrMapOvr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5/11/2021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9361061"/>
      </p:ext>
    </p:extLst>
  </p:cSld>
  <p:clrMapOvr>
    <a:masterClrMapping/>
  </p:clrMapOvr>
  <p:hf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898396"/>
      </p:ext>
    </p:extLst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2637617"/>
      </p:ext>
    </p:extLst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5/11/2021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D6A5C11-A10F-46CC-912A-7227E7B99CC8}"/>
              </a:ext>
            </a:extLst>
          </p:cNvPr>
          <p:cNvSpPr txBox="1"/>
          <p:nvPr userDrawn="1"/>
        </p:nvSpPr>
        <p:spPr>
          <a:xfrm>
            <a:off x="388419" y="6372537"/>
            <a:ext cx="86314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fld id="{34F92BC6-D7C3-584B-87F2-0B845776A5AD}" type="slidenum">
              <a:rPr lang="en-US" sz="120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l"/>
              <a:t>‹#›</a:t>
            </a:fld>
            <a:r>
              <a:rPr lang="en-US" sz="1200" dirty="0">
                <a:solidFill>
                  <a:schemeClr val="accent3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>
                <a:solidFill>
                  <a:srgbClr val="005E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|</a:t>
            </a:r>
          </a:p>
        </p:txBody>
      </p:sp>
    </p:spTree>
    <p:extLst>
      <p:ext uri="{BB962C8B-B14F-4D97-AF65-F5344CB8AC3E}">
        <p14:creationId xmlns:p14="http://schemas.microsoft.com/office/powerpoint/2010/main" val="759108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  <p:sldLayoutId id="2147483661" r:id="rId13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p.cilialccorte@nhs.net" TargetMode="External"/><Relationship Id="rId7" Type="http://schemas.openxmlformats.org/officeDocument/2006/relationships/hyperlink" Target="https://future.nhs.uk/NHSpp/grouphome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www.longtermplan.nhs.uk/areas-of-work/prevention/treating-and-preventing-ill-health/" TargetMode="External"/><Relationship Id="rId5" Type="http://schemas.openxmlformats.org/officeDocument/2006/relationships/hyperlink" Target="mailto:misha.moore@nhs.net" TargetMode="External"/><Relationship Id="rId4" Type="http://schemas.openxmlformats.org/officeDocument/2006/relationships/hyperlink" Target="mailto:bea.petrovica@nhs.net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32EF51-A59B-49D8-B145-C6D2C372DE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6762" y="2362407"/>
            <a:ext cx="10909301" cy="1440573"/>
          </a:xfrm>
        </p:spPr>
        <p:txBody>
          <a:bodyPr>
            <a:noAutofit/>
          </a:bodyPr>
          <a:lstStyle/>
          <a:p>
            <a:pPr algn="l"/>
            <a:r>
              <a:rPr lang="en-GB" sz="40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Smokefree</a:t>
            </a:r>
            <a:r>
              <a:rPr lang="en-GB" sz="4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Pregnancy: The Maternity Transformation Programme and the NHS Long Term Plan</a:t>
            </a:r>
            <a:br>
              <a:rPr lang="en-GB" sz="4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40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1608A49-3EB9-493C-B378-62279B2858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6762" y="3786314"/>
            <a:ext cx="10594657" cy="473244"/>
          </a:xfrm>
        </p:spPr>
        <p:txBody>
          <a:bodyPr>
            <a:noAutofit/>
          </a:bodyPr>
          <a:lstStyle/>
          <a:p>
            <a:pPr algn="l"/>
            <a:r>
              <a:rPr lang="en-GB" dirty="0">
                <a:solidFill>
                  <a:srgbClr val="0070C0"/>
                </a:solidFill>
              </a:rPr>
              <a:t>Misha Moore</a:t>
            </a:r>
          </a:p>
          <a:p>
            <a:pPr algn="l"/>
            <a:r>
              <a:rPr lang="en-GB" dirty="0">
                <a:solidFill>
                  <a:srgbClr val="0070C0"/>
                </a:solidFill>
              </a:rPr>
              <a:t>National Speciality Advisor for Obstetrics (Public Health)</a:t>
            </a:r>
          </a:p>
          <a:p>
            <a:pPr algn="l"/>
            <a:r>
              <a:rPr lang="en-GB" dirty="0">
                <a:solidFill>
                  <a:srgbClr val="0070C0"/>
                </a:solidFill>
              </a:rPr>
              <a:t>NHS England and NHS Improvement </a:t>
            </a:r>
          </a:p>
        </p:txBody>
      </p:sp>
    </p:spTree>
    <p:extLst>
      <p:ext uri="{BB962C8B-B14F-4D97-AF65-F5344CB8AC3E}">
        <p14:creationId xmlns:p14="http://schemas.microsoft.com/office/powerpoint/2010/main" val="529345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05030" y="564949"/>
            <a:ext cx="7454375" cy="611649"/>
          </a:xfrm>
        </p:spPr>
        <p:txBody>
          <a:bodyPr/>
          <a:lstStyle/>
          <a:p>
            <a:r>
              <a:rPr lang="en-US" sz="3200" b="1" dirty="0"/>
              <a:t>What can be done now?</a:t>
            </a:r>
            <a:endParaRPr lang="en-GB" sz="3200" b="1" dirty="0"/>
          </a:p>
        </p:txBody>
      </p:sp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7BE8254F-DDCC-4E34-8B9C-BC067EC1A3AC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85799" y="1422936"/>
            <a:ext cx="10990263" cy="4588352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  <a:defRPr/>
            </a:pPr>
            <a:r>
              <a:rPr lang="en-GB" sz="1800" dirty="0">
                <a:solidFill>
                  <a:srgbClr val="424D58"/>
                </a:solidFill>
                <a:latin typeface="Arial"/>
              </a:rPr>
              <a:t>.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  <a:defRPr/>
            </a:pPr>
            <a:endParaRPr lang="en-GB" sz="1800" dirty="0">
              <a:solidFill>
                <a:srgbClr val="424D58"/>
              </a:solidFill>
              <a:latin typeface="Arial"/>
              <a:cs typeface="Arial"/>
            </a:endParaRPr>
          </a:p>
          <a:p>
            <a:pPr>
              <a:spcBef>
                <a:spcPts val="0"/>
              </a:spcBef>
              <a:spcAft>
                <a:spcPts val="1200"/>
              </a:spcAft>
              <a:defRPr/>
            </a:pPr>
            <a:r>
              <a:rPr lang="en-GB" sz="2200" b="1" dirty="0">
                <a:solidFill>
                  <a:srgbClr val="0070C0"/>
                </a:solidFill>
                <a:latin typeface="Arial"/>
                <a:cs typeface="Arial"/>
              </a:rPr>
              <a:t>Regions and LMNS can influence </a:t>
            </a:r>
            <a:r>
              <a:rPr lang="en-GB" sz="2200" dirty="0">
                <a:solidFill>
                  <a:srgbClr val="424D58"/>
                </a:solidFill>
                <a:latin typeface="Arial"/>
                <a:cs typeface="Arial"/>
              </a:rPr>
              <a:t>to ensure that </a:t>
            </a:r>
            <a:r>
              <a:rPr lang="en-GB" sz="2200" b="1" dirty="0">
                <a:solidFill>
                  <a:srgbClr val="0070C0"/>
                </a:solidFill>
                <a:latin typeface="Arial"/>
                <a:cs typeface="Arial"/>
              </a:rPr>
              <a:t>maternity is a core component of plans </a:t>
            </a:r>
            <a:r>
              <a:rPr lang="en-GB" sz="2200" dirty="0">
                <a:solidFill>
                  <a:srgbClr val="424D58"/>
                </a:solidFill>
                <a:latin typeface="Arial"/>
                <a:cs typeface="Arial"/>
              </a:rPr>
              <a:t>and is prioritised according to need.</a:t>
            </a:r>
          </a:p>
          <a:p>
            <a:pPr>
              <a:spcBef>
                <a:spcPts val="0"/>
              </a:spcBef>
              <a:spcAft>
                <a:spcPts val="1200"/>
              </a:spcAft>
              <a:defRPr/>
            </a:pPr>
            <a:endParaRPr lang="en-GB" sz="2200" dirty="0">
              <a:solidFill>
                <a:srgbClr val="424D58"/>
              </a:solidFill>
              <a:latin typeface="Arial"/>
              <a:cs typeface="Arial"/>
            </a:endParaRPr>
          </a:p>
          <a:p>
            <a:pPr>
              <a:spcBef>
                <a:spcPts val="0"/>
              </a:spcBef>
              <a:spcAft>
                <a:spcPts val="1200"/>
              </a:spcAft>
              <a:defRPr/>
            </a:pPr>
            <a:r>
              <a:rPr lang="en-GB" sz="2200" dirty="0">
                <a:solidFill>
                  <a:srgbClr val="424D58"/>
                </a:solidFill>
                <a:latin typeface="Arial"/>
              </a:rPr>
              <a:t>We will continue to support the three </a:t>
            </a:r>
            <a:r>
              <a:rPr lang="en-GB" sz="2200" dirty="0" err="1">
                <a:solidFill>
                  <a:srgbClr val="424D58"/>
                </a:solidFill>
                <a:latin typeface="Arial"/>
              </a:rPr>
              <a:t>Smokefree</a:t>
            </a:r>
            <a:r>
              <a:rPr lang="en-GB" sz="2200" dirty="0">
                <a:solidFill>
                  <a:srgbClr val="424D58"/>
                </a:solidFill>
                <a:latin typeface="Arial"/>
              </a:rPr>
              <a:t> Pregnancy </a:t>
            </a:r>
            <a:r>
              <a:rPr lang="en-GB" sz="2200" b="1" dirty="0">
                <a:solidFill>
                  <a:srgbClr val="0070C0"/>
                </a:solidFill>
                <a:latin typeface="Arial"/>
              </a:rPr>
              <a:t>early implementer sites </a:t>
            </a:r>
            <a:r>
              <a:rPr lang="en-GB" sz="2200" dirty="0">
                <a:solidFill>
                  <a:srgbClr val="424D58"/>
                </a:solidFill>
                <a:latin typeface="Arial"/>
              </a:rPr>
              <a:t>and share learning for future sites.</a:t>
            </a:r>
            <a:endParaRPr lang="en-GB" sz="2200" dirty="0">
              <a:solidFill>
                <a:srgbClr val="424D58"/>
              </a:solidFill>
              <a:latin typeface="Arial"/>
              <a:cs typeface="Arial"/>
            </a:endParaRPr>
          </a:p>
          <a:p>
            <a:pPr>
              <a:spcBef>
                <a:spcPts val="0"/>
              </a:spcBef>
              <a:spcAft>
                <a:spcPts val="1200"/>
              </a:spcAft>
              <a:defRPr/>
            </a:pPr>
            <a:endParaRPr lang="en-GB" sz="2200" dirty="0">
              <a:solidFill>
                <a:srgbClr val="424D58"/>
              </a:solidFill>
              <a:latin typeface="Arial"/>
            </a:endParaRPr>
          </a:p>
          <a:p>
            <a:pPr>
              <a:spcBef>
                <a:spcPts val="0"/>
              </a:spcBef>
              <a:spcAft>
                <a:spcPts val="1200"/>
              </a:spcAft>
              <a:defRPr/>
            </a:pPr>
            <a:r>
              <a:rPr lang="en-GB" sz="2200" b="1" dirty="0">
                <a:solidFill>
                  <a:srgbClr val="0070C0"/>
                </a:solidFill>
                <a:latin typeface="Arial"/>
              </a:rPr>
              <a:t>You do not have to wait for the LTP funding</a:t>
            </a:r>
            <a:r>
              <a:rPr lang="en-GB" sz="2200" dirty="0">
                <a:solidFill>
                  <a:srgbClr val="424D58"/>
                </a:solidFill>
                <a:latin typeface="Arial"/>
              </a:rPr>
              <a:t>. There is good practice already within the system - you could get a head start.</a:t>
            </a:r>
          </a:p>
          <a:p>
            <a:pPr>
              <a:spcBef>
                <a:spcPts val="0"/>
              </a:spcBef>
              <a:spcAft>
                <a:spcPts val="1200"/>
              </a:spcAft>
              <a:defRPr/>
            </a:pPr>
            <a:endParaRPr lang="en-GB" sz="2200" dirty="0">
              <a:solidFill>
                <a:srgbClr val="424D58"/>
              </a:solidFill>
              <a:latin typeface="Arial"/>
            </a:endParaRP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  <a:defRPr/>
            </a:pPr>
            <a:endParaRPr lang="en-GB" sz="1800" dirty="0">
              <a:solidFill>
                <a:srgbClr val="424D58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153744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0"/>
          </p:nvPr>
        </p:nvSpPr>
        <p:spPr>
          <a:xfrm>
            <a:off x="766763" y="2275114"/>
            <a:ext cx="11163468" cy="3851366"/>
          </a:xfrm>
        </p:spPr>
        <p:txBody>
          <a:bodyPr>
            <a:normAutofit fontScale="92500" lnSpcReduction="20000"/>
          </a:bodyPr>
          <a:lstStyle/>
          <a:p>
            <a:pPr marL="0" indent="0">
              <a:buClr>
                <a:srgbClr val="005EB8"/>
              </a:buClr>
              <a:buNone/>
            </a:pPr>
            <a:endParaRPr lang="en-GB" sz="1800" dirty="0">
              <a:solidFill>
                <a:srgbClr val="424D58"/>
              </a:solidFill>
              <a:latin typeface="Arial"/>
            </a:endParaRPr>
          </a:p>
          <a:p>
            <a:pPr marL="0" indent="0">
              <a:buClr>
                <a:srgbClr val="005EB8"/>
              </a:buClr>
              <a:buNone/>
            </a:pPr>
            <a:endParaRPr lang="en-GB" sz="1800" dirty="0">
              <a:solidFill>
                <a:srgbClr val="424D58"/>
              </a:solidFill>
              <a:latin typeface="Arial"/>
            </a:endParaRPr>
          </a:p>
          <a:p>
            <a:pPr marL="0" indent="0">
              <a:buClr>
                <a:srgbClr val="005EB8"/>
              </a:buClr>
              <a:buNone/>
            </a:pPr>
            <a:endParaRPr lang="en-GB" sz="1800" dirty="0">
              <a:solidFill>
                <a:srgbClr val="424D58"/>
              </a:solidFill>
              <a:latin typeface="Arial"/>
            </a:endParaRPr>
          </a:p>
          <a:p>
            <a:pPr marL="0" indent="0">
              <a:buClr>
                <a:srgbClr val="005EB8"/>
              </a:buClr>
              <a:buNone/>
            </a:pPr>
            <a:endParaRPr lang="en-GB" sz="1800" dirty="0">
              <a:solidFill>
                <a:srgbClr val="424D58"/>
              </a:solidFill>
              <a:latin typeface="Arial"/>
            </a:endParaRPr>
          </a:p>
          <a:p>
            <a:pPr marL="0" indent="0">
              <a:buClr>
                <a:srgbClr val="005EB8"/>
              </a:buClr>
              <a:buNone/>
            </a:pPr>
            <a:endParaRPr lang="en-GB" sz="1800" dirty="0">
              <a:solidFill>
                <a:srgbClr val="424D58"/>
              </a:solidFill>
              <a:latin typeface="Arial"/>
            </a:endParaRPr>
          </a:p>
          <a:p>
            <a:pPr marL="0" indent="0">
              <a:buClr>
                <a:srgbClr val="005EB8"/>
              </a:buClr>
              <a:buNone/>
            </a:pPr>
            <a:endParaRPr lang="en-GB" sz="1800" dirty="0">
              <a:solidFill>
                <a:srgbClr val="424D58"/>
              </a:solidFill>
              <a:latin typeface="Arial"/>
            </a:endParaRPr>
          </a:p>
          <a:p>
            <a:pPr marL="0" indent="0">
              <a:buClr>
                <a:srgbClr val="005EB8"/>
              </a:buClr>
              <a:buNone/>
            </a:pPr>
            <a:r>
              <a:rPr lang="en-GB" sz="1800" b="1" dirty="0">
                <a:solidFill>
                  <a:srgbClr val="424D58"/>
                </a:solidFill>
                <a:latin typeface="Arial"/>
              </a:rPr>
              <a:t>Paul Cilia La Corte	Bea </a:t>
            </a:r>
            <a:r>
              <a:rPr lang="en-GB" sz="1800" b="1" dirty="0" err="1">
                <a:solidFill>
                  <a:srgbClr val="424D58"/>
                </a:solidFill>
                <a:latin typeface="Arial"/>
              </a:rPr>
              <a:t>Petrovica</a:t>
            </a:r>
            <a:r>
              <a:rPr lang="en-GB" sz="1800" b="1" dirty="0">
                <a:solidFill>
                  <a:srgbClr val="424D58"/>
                </a:solidFill>
                <a:latin typeface="Arial"/>
              </a:rPr>
              <a:t>		Misha Moore</a:t>
            </a:r>
          </a:p>
          <a:p>
            <a:pPr marL="0" indent="0">
              <a:buClr>
                <a:srgbClr val="005EB8"/>
              </a:buClr>
              <a:buNone/>
            </a:pPr>
            <a:r>
              <a:rPr lang="en-GB" sz="1800" dirty="0">
                <a:solidFill>
                  <a:srgbClr val="424D58"/>
                </a:solidFill>
                <a:latin typeface="Arial"/>
                <a:hlinkClick r:id="rId3"/>
              </a:rPr>
              <a:t>p.cilialccorte@nhs.net</a:t>
            </a:r>
            <a:r>
              <a:rPr lang="en-GB" sz="1800" dirty="0">
                <a:solidFill>
                  <a:srgbClr val="424D58"/>
                </a:solidFill>
                <a:latin typeface="Arial"/>
              </a:rPr>
              <a:t>	</a:t>
            </a:r>
            <a:r>
              <a:rPr lang="en-GB" sz="1800" dirty="0">
                <a:solidFill>
                  <a:srgbClr val="424D58"/>
                </a:solidFill>
                <a:latin typeface="Arial"/>
                <a:hlinkClick r:id="rId4"/>
              </a:rPr>
              <a:t>bea.petrovica@nhs.net</a:t>
            </a:r>
            <a:r>
              <a:rPr lang="en-GB" sz="1800" dirty="0">
                <a:solidFill>
                  <a:srgbClr val="424D58"/>
                </a:solidFill>
                <a:latin typeface="Arial"/>
              </a:rPr>
              <a:t> 	</a:t>
            </a:r>
            <a:r>
              <a:rPr lang="en-GB" sz="1800" dirty="0">
                <a:solidFill>
                  <a:srgbClr val="424D58"/>
                </a:solidFill>
                <a:latin typeface="Arial"/>
                <a:hlinkClick r:id="rId5"/>
              </a:rPr>
              <a:t>misha.moore@nhs.net</a:t>
            </a:r>
            <a:endParaRPr lang="en-GB" sz="1800" dirty="0">
              <a:solidFill>
                <a:srgbClr val="424D58"/>
              </a:solidFill>
              <a:latin typeface="Arial"/>
            </a:endParaRPr>
          </a:p>
          <a:p>
            <a:pPr marL="0" indent="0">
              <a:buClr>
                <a:srgbClr val="005EB8"/>
              </a:buClr>
              <a:buNone/>
            </a:pPr>
            <a:endParaRPr lang="en-GB" sz="1800" dirty="0">
              <a:hlinkClick r:id="rId6"/>
            </a:endParaRPr>
          </a:p>
          <a:p>
            <a:pPr marL="0" indent="0">
              <a:buClr>
                <a:srgbClr val="005EB8"/>
              </a:buClr>
              <a:buNone/>
            </a:pPr>
            <a:endParaRPr lang="en-GB" sz="1800" dirty="0">
              <a:hlinkClick r:id="rId6"/>
            </a:endParaRPr>
          </a:p>
          <a:p>
            <a:pPr marL="0" indent="0">
              <a:buClr>
                <a:srgbClr val="005EB8"/>
              </a:buClr>
              <a:buNone/>
            </a:pPr>
            <a:endParaRPr lang="en-GB" sz="1800" dirty="0">
              <a:hlinkClick r:id="rId6"/>
            </a:endParaRPr>
          </a:p>
          <a:p>
            <a:pPr marL="0" indent="0">
              <a:buClr>
                <a:srgbClr val="005EB8"/>
              </a:buClr>
              <a:buNone/>
            </a:pPr>
            <a:r>
              <a:rPr lang="en-GB" sz="1800" dirty="0">
                <a:hlinkClick r:id="rId6"/>
              </a:rPr>
              <a:t>https://www.longtermplan.nhs.uk/areas-of-work/prevention/treating-and-preventing-ill-health/</a:t>
            </a:r>
            <a:endParaRPr lang="en-GB" sz="1800" dirty="0">
              <a:solidFill>
                <a:srgbClr val="424D58"/>
              </a:solidFill>
              <a:latin typeface="Arial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96618" y="561580"/>
            <a:ext cx="7095551" cy="611649"/>
          </a:xfrm>
        </p:spPr>
        <p:txBody>
          <a:bodyPr/>
          <a:lstStyle/>
          <a:p>
            <a:r>
              <a:rPr lang="en-US" sz="3200" b="1" dirty="0"/>
              <a:t>Questions and/or ideas…</a:t>
            </a:r>
            <a:endParaRPr lang="en-GB" sz="32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C8DCFAA-07C4-42D9-AD58-F2382C2F6154}"/>
              </a:ext>
            </a:extLst>
          </p:cNvPr>
          <p:cNvSpPr txBox="1"/>
          <p:nvPr/>
        </p:nvSpPr>
        <p:spPr>
          <a:xfrm>
            <a:off x="696617" y="1978742"/>
            <a:ext cx="107286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Join our Future NHS platform at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https://future.nhs.uk/NHSpp/grouphome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82722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1DC5FD2-3B98-4928-9B46-901203ADE951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8DD8A93-7334-4847-9FF2-B513C42749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002" y="242816"/>
            <a:ext cx="8756073" cy="611649"/>
          </a:xfrm>
        </p:spPr>
        <p:txBody>
          <a:bodyPr>
            <a:normAutofit/>
          </a:bodyPr>
          <a:lstStyle/>
          <a:p>
            <a:r>
              <a:rPr lang="en-GB" sz="3400" b="1" dirty="0"/>
              <a:t>Smoking in Pregnancy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74560AC-79F5-42ED-9803-CCD24480FC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8450" y="1160289"/>
            <a:ext cx="8368224" cy="243873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1F9D98E-A94B-443A-88D3-6191A4F5792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95525" y="3804513"/>
            <a:ext cx="5134075" cy="2940748"/>
          </a:xfrm>
          <a:prstGeom prst="rect">
            <a:avLst/>
          </a:prstGeom>
          <a:ln>
            <a:solidFill>
              <a:srgbClr val="005EB8"/>
            </a:solidFill>
          </a:ln>
        </p:spPr>
      </p:pic>
    </p:spTree>
    <p:extLst>
      <p:ext uri="{BB962C8B-B14F-4D97-AF65-F5344CB8AC3E}">
        <p14:creationId xmlns:p14="http://schemas.microsoft.com/office/powerpoint/2010/main" val="32376906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2170" y="580578"/>
            <a:ext cx="6567055" cy="611649"/>
          </a:xfrm>
        </p:spPr>
        <p:txBody>
          <a:bodyPr/>
          <a:lstStyle/>
          <a:p>
            <a:endParaRPr lang="en-GB" sz="3200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85A1258-6E66-4998-A0CB-F5322795BD78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4DDC177-9169-4AC5-8379-EAE2C01C24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46873" y="1548218"/>
            <a:ext cx="6727679" cy="1651116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50800" dir="5400000" algn="ctr" rotWithShape="0">
              <a:schemeClr val="bg1"/>
            </a:outerShdw>
          </a:effec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5B6645AB-904B-4060-BB90-78A05262C1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90749" y="3980061"/>
            <a:ext cx="7034274" cy="1861509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50800" dir="5400000" algn="ctr" rotWithShape="0">
              <a:schemeClr val="bg1"/>
            </a:outerShdw>
          </a:effectLst>
        </p:spPr>
      </p:pic>
    </p:spTree>
    <p:extLst>
      <p:ext uri="{BB962C8B-B14F-4D97-AF65-F5344CB8AC3E}">
        <p14:creationId xmlns:p14="http://schemas.microsoft.com/office/powerpoint/2010/main" val="24683666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2170" y="580578"/>
            <a:ext cx="6567055" cy="611649"/>
          </a:xfrm>
        </p:spPr>
        <p:txBody>
          <a:bodyPr/>
          <a:lstStyle/>
          <a:p>
            <a:endParaRPr lang="en-GB" sz="3200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85A1258-6E66-4998-A0CB-F5322795BD78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4860ABB-9D8D-4261-AC5B-3C5458AE35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6866" y="745852"/>
            <a:ext cx="8483645" cy="5727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76673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0"/>
          </p:nvPr>
        </p:nvSpPr>
        <p:spPr>
          <a:xfrm>
            <a:off x="685799" y="1422936"/>
            <a:ext cx="10990263" cy="4588352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  <a:defRPr/>
            </a:pPr>
            <a:r>
              <a:rPr lang="en-GB" sz="2000" dirty="0">
                <a:solidFill>
                  <a:srgbClr val="424D58"/>
                </a:solidFill>
                <a:latin typeface="Arial"/>
              </a:rPr>
              <a:t>Prevention is a </a:t>
            </a:r>
            <a:r>
              <a:rPr lang="en-GB" sz="2000" b="1" dirty="0">
                <a:solidFill>
                  <a:srgbClr val="0070C0"/>
                </a:solidFill>
                <a:latin typeface="Arial"/>
              </a:rPr>
              <a:t>core component</a:t>
            </a:r>
            <a:r>
              <a:rPr lang="en-GB" sz="2000" dirty="0">
                <a:solidFill>
                  <a:srgbClr val="424D58"/>
                </a:solidFill>
                <a:latin typeface="Arial"/>
              </a:rPr>
              <a:t>. 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  <a:defRPr/>
            </a:pPr>
            <a:endParaRPr lang="en-GB" sz="2000" dirty="0">
              <a:solidFill>
                <a:srgbClr val="424D58"/>
              </a:solidFill>
              <a:latin typeface="Arial"/>
            </a:endParaRP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  <a:defRPr/>
            </a:pPr>
            <a:r>
              <a:rPr lang="en-GB" sz="2000" dirty="0">
                <a:solidFill>
                  <a:srgbClr val="424D58"/>
                </a:solidFill>
                <a:latin typeface="Arial"/>
              </a:rPr>
              <a:t>Sets out </a:t>
            </a:r>
            <a:r>
              <a:rPr lang="en-GB" sz="2000" b="1" dirty="0">
                <a:solidFill>
                  <a:srgbClr val="0070C0"/>
                </a:solidFill>
                <a:latin typeface="Arial"/>
              </a:rPr>
              <a:t>the NHS’s contribution </a:t>
            </a:r>
            <a:r>
              <a:rPr lang="en-GB" sz="2000" dirty="0">
                <a:solidFill>
                  <a:srgbClr val="424D58"/>
                </a:solidFill>
                <a:latin typeface="Arial"/>
              </a:rPr>
              <a:t>to tackling tobacco dependence and delivering a </a:t>
            </a:r>
            <a:r>
              <a:rPr lang="en-GB" sz="2000" dirty="0" err="1">
                <a:solidFill>
                  <a:srgbClr val="424D58"/>
                </a:solidFill>
                <a:latin typeface="Arial"/>
              </a:rPr>
              <a:t>smokefree</a:t>
            </a:r>
            <a:r>
              <a:rPr lang="en-GB" sz="2000" dirty="0">
                <a:solidFill>
                  <a:srgbClr val="424D58"/>
                </a:solidFill>
                <a:latin typeface="Arial"/>
              </a:rPr>
              <a:t> generation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  <a:defRPr/>
            </a:pPr>
            <a:endParaRPr lang="en-GB" sz="2000" dirty="0">
              <a:solidFill>
                <a:srgbClr val="424D58"/>
              </a:solidFill>
              <a:latin typeface="Arial"/>
            </a:endParaRP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  <a:defRPr/>
            </a:pPr>
            <a:r>
              <a:rPr lang="en-GB" sz="2000" dirty="0">
                <a:solidFill>
                  <a:srgbClr val="424D58"/>
                </a:solidFill>
                <a:latin typeface="Arial"/>
              </a:rPr>
              <a:t>Designed to:</a:t>
            </a:r>
          </a:p>
          <a:p>
            <a:pPr>
              <a:spcBef>
                <a:spcPts val="0"/>
              </a:spcBef>
              <a:spcAft>
                <a:spcPts val="1200"/>
              </a:spcAft>
              <a:defRPr/>
            </a:pPr>
            <a:endParaRPr lang="en-GB" sz="2000" dirty="0">
              <a:solidFill>
                <a:srgbClr val="424D58"/>
              </a:solidFill>
              <a:latin typeface="Arial"/>
            </a:endParaRPr>
          </a:p>
          <a:p>
            <a:pPr marL="717550" indent="-266700">
              <a:spcBef>
                <a:spcPts val="0"/>
              </a:spcBef>
              <a:spcAft>
                <a:spcPts val="1200"/>
              </a:spcAft>
              <a:defRPr/>
            </a:pPr>
            <a:r>
              <a:rPr lang="en-GB" sz="2000" b="1" dirty="0">
                <a:solidFill>
                  <a:srgbClr val="0070C0"/>
                </a:solidFill>
                <a:latin typeface="Arial"/>
              </a:rPr>
              <a:t>build on good work </a:t>
            </a:r>
            <a:r>
              <a:rPr lang="en-GB" sz="2000" dirty="0">
                <a:solidFill>
                  <a:srgbClr val="424D58"/>
                </a:solidFill>
                <a:latin typeface="Arial"/>
              </a:rPr>
              <a:t>already happening, including SBLCBV2</a:t>
            </a:r>
          </a:p>
          <a:p>
            <a:pPr marL="717550" indent="-266700">
              <a:spcBef>
                <a:spcPts val="0"/>
              </a:spcBef>
              <a:spcAft>
                <a:spcPts val="1200"/>
              </a:spcAft>
              <a:defRPr/>
            </a:pPr>
            <a:r>
              <a:rPr lang="en-GB" sz="2000" dirty="0">
                <a:solidFill>
                  <a:srgbClr val="424D58"/>
                </a:solidFill>
                <a:latin typeface="Arial"/>
              </a:rPr>
              <a:t>work in </a:t>
            </a:r>
            <a:r>
              <a:rPr lang="en-GB" sz="2000" b="1" dirty="0">
                <a:solidFill>
                  <a:srgbClr val="0070C0"/>
                </a:solidFill>
                <a:latin typeface="Arial"/>
              </a:rPr>
              <a:t>synergy with current Stop Smoking Services</a:t>
            </a:r>
          </a:p>
          <a:p>
            <a:pPr marL="717550" indent="-266700">
              <a:spcBef>
                <a:spcPts val="0"/>
              </a:spcBef>
              <a:spcAft>
                <a:spcPts val="1200"/>
              </a:spcAft>
              <a:defRPr/>
            </a:pPr>
            <a:r>
              <a:rPr lang="en-GB" sz="2000" dirty="0">
                <a:solidFill>
                  <a:srgbClr val="424D58"/>
                </a:solidFill>
                <a:latin typeface="Arial"/>
              </a:rPr>
              <a:t>focus on both </a:t>
            </a:r>
            <a:r>
              <a:rPr lang="en-GB" sz="2000" b="1" dirty="0">
                <a:solidFill>
                  <a:srgbClr val="0070C0"/>
                </a:solidFill>
                <a:latin typeface="Arial"/>
              </a:rPr>
              <a:t>physical and mental health </a:t>
            </a:r>
            <a:r>
              <a:rPr lang="en-GB" sz="2000" dirty="0">
                <a:solidFill>
                  <a:srgbClr val="424D58"/>
                </a:solidFill>
                <a:latin typeface="Arial"/>
              </a:rPr>
              <a:t>services</a:t>
            </a:r>
          </a:p>
          <a:p>
            <a:pPr marL="717550" indent="-266700">
              <a:spcBef>
                <a:spcPts val="0"/>
              </a:spcBef>
              <a:spcAft>
                <a:spcPts val="1200"/>
              </a:spcAft>
              <a:defRPr/>
            </a:pPr>
            <a:r>
              <a:rPr lang="en-GB" sz="2000" dirty="0">
                <a:solidFill>
                  <a:srgbClr val="424D58"/>
                </a:solidFill>
                <a:latin typeface="Arial"/>
              </a:rPr>
              <a:t>have a level of national direction, but </a:t>
            </a:r>
            <a:r>
              <a:rPr lang="en-GB" sz="2000" b="1" dirty="0">
                <a:solidFill>
                  <a:srgbClr val="0070C0"/>
                </a:solidFill>
                <a:latin typeface="Arial"/>
              </a:rPr>
              <a:t>local development and delivery</a:t>
            </a:r>
            <a:r>
              <a:rPr lang="en-GB" sz="2000" dirty="0">
                <a:solidFill>
                  <a:srgbClr val="424D58"/>
                </a:solidFill>
                <a:latin typeface="Arial"/>
              </a:rPr>
              <a:t>.</a:t>
            </a:r>
          </a:p>
          <a:p>
            <a:pPr marL="0" indent="0">
              <a:buClr>
                <a:srgbClr val="005EB8"/>
              </a:buClr>
              <a:buNone/>
            </a:pPr>
            <a:endParaRPr lang="en-GB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2170" y="580578"/>
            <a:ext cx="6567055" cy="611649"/>
          </a:xfrm>
        </p:spPr>
        <p:txBody>
          <a:bodyPr>
            <a:normAutofit/>
          </a:bodyPr>
          <a:lstStyle/>
          <a:p>
            <a:r>
              <a:rPr lang="en-US" sz="3400" b="1" dirty="0"/>
              <a:t>NHS Long Term Plan</a:t>
            </a:r>
            <a:endParaRPr lang="en-GB" sz="3400" b="1" dirty="0"/>
          </a:p>
        </p:txBody>
      </p:sp>
    </p:spTree>
    <p:extLst>
      <p:ext uri="{BB962C8B-B14F-4D97-AF65-F5344CB8AC3E}">
        <p14:creationId xmlns:p14="http://schemas.microsoft.com/office/powerpoint/2010/main" val="3596745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2170" y="580578"/>
            <a:ext cx="6567055" cy="611649"/>
          </a:xfrm>
        </p:spPr>
        <p:txBody>
          <a:bodyPr/>
          <a:lstStyle/>
          <a:p>
            <a:endParaRPr lang="en-GB" sz="3200" dirty="0"/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177B2F7B-DDBB-4793-A010-80090EF02138}"/>
              </a:ext>
            </a:extLst>
          </p:cNvPr>
          <p:cNvPicPr>
            <a:picLocks noGrp="1" noChangeAspect="1"/>
          </p:cNvPicPr>
          <p:nvPr>
            <p:ph sz="quarter" idx="10"/>
          </p:nvPr>
        </p:nvPicPr>
        <p:blipFill>
          <a:blip r:embed="rId3"/>
          <a:stretch>
            <a:fillRect/>
          </a:stretch>
        </p:blipFill>
        <p:spPr>
          <a:xfrm>
            <a:off x="3043645" y="1192227"/>
            <a:ext cx="6273437" cy="1550332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50800" dir="5400000" algn="ctr" rotWithShape="0">
              <a:schemeClr val="tx1"/>
            </a:outerShdw>
          </a:effec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5832DE15-87B6-433D-9F47-C84BAB9DDFA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9006" y="3384675"/>
            <a:ext cx="11907614" cy="2714936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5FFCB391-ED71-44CD-8A6B-46646B11008E}"/>
              </a:ext>
            </a:extLst>
          </p:cNvPr>
          <p:cNvSpPr/>
          <p:nvPr/>
        </p:nvSpPr>
        <p:spPr>
          <a:xfrm>
            <a:off x="6180363" y="4223657"/>
            <a:ext cx="5643155" cy="379911"/>
          </a:xfrm>
          <a:prstGeom prst="rect">
            <a:avLst/>
          </a:prstGeom>
          <a:solidFill>
            <a:srgbClr val="FFFF00">
              <a:alpha val="44000"/>
            </a:srgb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E465336-7105-403E-81CA-75415E60E2C1}"/>
              </a:ext>
            </a:extLst>
          </p:cNvPr>
          <p:cNvSpPr/>
          <p:nvPr/>
        </p:nvSpPr>
        <p:spPr>
          <a:xfrm>
            <a:off x="368482" y="4532235"/>
            <a:ext cx="8786404" cy="379911"/>
          </a:xfrm>
          <a:prstGeom prst="rect">
            <a:avLst/>
          </a:prstGeom>
          <a:solidFill>
            <a:srgbClr val="FFFF00">
              <a:alpha val="44000"/>
            </a:srgb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250BEE0-7738-4D06-A27E-7424B9581B8D}"/>
              </a:ext>
            </a:extLst>
          </p:cNvPr>
          <p:cNvSpPr/>
          <p:nvPr/>
        </p:nvSpPr>
        <p:spPr>
          <a:xfrm>
            <a:off x="2360568" y="5174351"/>
            <a:ext cx="9385118" cy="379911"/>
          </a:xfrm>
          <a:prstGeom prst="rect">
            <a:avLst/>
          </a:prstGeom>
          <a:solidFill>
            <a:srgbClr val="FFFF00">
              <a:alpha val="44000"/>
            </a:srgb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6237443-9B9E-4F71-960B-B07C4D08F119}"/>
              </a:ext>
            </a:extLst>
          </p:cNvPr>
          <p:cNvSpPr/>
          <p:nvPr/>
        </p:nvSpPr>
        <p:spPr>
          <a:xfrm>
            <a:off x="444681" y="5595986"/>
            <a:ext cx="11170375" cy="379911"/>
          </a:xfrm>
          <a:prstGeom prst="rect">
            <a:avLst/>
          </a:prstGeom>
          <a:solidFill>
            <a:srgbClr val="FFFF00">
              <a:alpha val="44000"/>
            </a:srgb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83035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0858" y="309904"/>
            <a:ext cx="7454375" cy="611649"/>
          </a:xfrm>
        </p:spPr>
        <p:txBody>
          <a:bodyPr>
            <a:normAutofit/>
          </a:bodyPr>
          <a:lstStyle/>
          <a:p>
            <a:r>
              <a:rPr lang="en-US" sz="3400" b="1" dirty="0"/>
              <a:t>2021/22 and beyond</a:t>
            </a:r>
            <a:endParaRPr lang="en-GB" sz="3400" b="1" dirty="0"/>
          </a:p>
        </p:txBody>
      </p:sp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7BE8254F-DDCC-4E34-8B9C-BC067EC1A3AC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85799" y="1065253"/>
            <a:ext cx="10990263" cy="4727493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  <a:defRPr/>
            </a:pPr>
            <a:endParaRPr lang="en-GB" sz="1800" dirty="0"/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  <a:defRPr/>
            </a:pPr>
            <a:r>
              <a:rPr lang="en-GB" sz="2200" b="1" dirty="0">
                <a:solidFill>
                  <a:srgbClr val="0070C0"/>
                </a:solidFill>
                <a:latin typeface="Arial"/>
              </a:rPr>
              <a:t>Intention to deliver the full scope of the commitments laid out in the LTP</a:t>
            </a:r>
            <a:r>
              <a:rPr lang="en-GB" sz="2200" dirty="0">
                <a:solidFill>
                  <a:srgbClr val="424D58"/>
                </a:solidFill>
                <a:latin typeface="Arial"/>
              </a:rPr>
              <a:t>, recognising the current uncertainty which will impact pre-COVID-19 plans. 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  <a:defRPr/>
            </a:pPr>
            <a:endParaRPr lang="en-GB" sz="2200" dirty="0"/>
          </a:p>
          <a:p>
            <a:pPr marL="625475">
              <a:spcBef>
                <a:spcPts val="0"/>
              </a:spcBef>
              <a:spcAft>
                <a:spcPts val="1200"/>
              </a:spcAft>
              <a:defRPr/>
            </a:pPr>
            <a:r>
              <a:rPr lang="en-GB" sz="2200" dirty="0"/>
              <a:t>Phased rollout across all ICSs until the end of 2023/24</a:t>
            </a:r>
          </a:p>
          <a:p>
            <a:pPr marL="625475">
              <a:spcBef>
                <a:spcPts val="0"/>
              </a:spcBef>
              <a:spcAft>
                <a:spcPts val="1200"/>
              </a:spcAft>
              <a:defRPr/>
            </a:pPr>
            <a:endParaRPr lang="en-GB" sz="2200" dirty="0"/>
          </a:p>
          <a:p>
            <a:pPr marL="625475">
              <a:spcBef>
                <a:spcPts val="0"/>
              </a:spcBef>
              <a:spcAft>
                <a:spcPts val="1200"/>
              </a:spcAft>
              <a:defRPr/>
            </a:pPr>
            <a:r>
              <a:rPr lang="en-GB" sz="2200" dirty="0">
                <a:solidFill>
                  <a:srgbClr val="424D58"/>
                </a:solidFill>
                <a:latin typeface="Arial"/>
              </a:rPr>
              <a:t>From 2021/22 </a:t>
            </a:r>
            <a:r>
              <a:rPr lang="en-GB" sz="2200" b="1" dirty="0">
                <a:solidFill>
                  <a:srgbClr val="0070C0"/>
                </a:solidFill>
                <a:latin typeface="Arial"/>
              </a:rPr>
              <a:t>all systems </a:t>
            </a:r>
            <a:r>
              <a:rPr lang="en-GB" sz="2200" dirty="0">
                <a:solidFill>
                  <a:srgbClr val="424D58"/>
                </a:solidFill>
                <a:latin typeface="Arial"/>
              </a:rPr>
              <a:t>(STP/ICS) will receive LTP transformation allocations.</a:t>
            </a:r>
          </a:p>
          <a:p>
            <a:pPr marL="625475">
              <a:spcBef>
                <a:spcPts val="0"/>
              </a:spcBef>
              <a:spcAft>
                <a:spcPts val="1200"/>
              </a:spcAft>
              <a:defRPr/>
            </a:pPr>
            <a:endParaRPr lang="en-GB" sz="2200" dirty="0">
              <a:solidFill>
                <a:srgbClr val="424D58"/>
              </a:solidFill>
              <a:latin typeface="Arial"/>
            </a:endParaRPr>
          </a:p>
          <a:p>
            <a:pPr marL="625475">
              <a:spcBef>
                <a:spcPts val="0"/>
              </a:spcBef>
              <a:spcAft>
                <a:spcPts val="1200"/>
              </a:spcAft>
              <a:defRPr/>
            </a:pPr>
            <a:r>
              <a:rPr lang="en-GB" sz="2200" dirty="0">
                <a:solidFill>
                  <a:srgbClr val="424D58"/>
                </a:solidFill>
                <a:latin typeface="Arial"/>
              </a:rPr>
              <a:t>Single allocation to ICS to cover all elements of the LTP tobacco commitments (maternity, inpatients mental health)</a:t>
            </a:r>
          </a:p>
          <a:p>
            <a:pPr marL="625475">
              <a:spcBef>
                <a:spcPts val="0"/>
              </a:spcBef>
              <a:spcAft>
                <a:spcPts val="1200"/>
              </a:spcAft>
              <a:buNone/>
              <a:defRPr/>
            </a:pPr>
            <a:endParaRPr lang="en-GB" sz="2200" dirty="0">
              <a:solidFill>
                <a:srgbClr val="424D58"/>
              </a:solidFill>
              <a:latin typeface="Arial"/>
            </a:endParaRPr>
          </a:p>
          <a:p>
            <a:pPr marL="625475">
              <a:spcBef>
                <a:spcPts val="0"/>
              </a:spcBef>
              <a:spcAft>
                <a:spcPts val="1200"/>
              </a:spcAft>
              <a:defRPr/>
            </a:pPr>
            <a:r>
              <a:rPr lang="en-GB" sz="2200" dirty="0">
                <a:solidFill>
                  <a:srgbClr val="424D58"/>
                </a:solidFill>
                <a:latin typeface="Arial"/>
              </a:rPr>
              <a:t>Allocations should increase over time allowing greater coverage of service, but in the short term </a:t>
            </a:r>
            <a:r>
              <a:rPr lang="en-GB" sz="2200" b="1" dirty="0">
                <a:solidFill>
                  <a:srgbClr val="0070C0"/>
                </a:solidFill>
                <a:latin typeface="Arial"/>
              </a:rPr>
              <a:t>systems will need to prioritise services</a:t>
            </a:r>
            <a:r>
              <a:rPr lang="en-GB" sz="2200" dirty="0">
                <a:solidFill>
                  <a:srgbClr val="424D58"/>
                </a:solidFill>
                <a:latin typeface="Arial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804933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0"/>
          </p:nvPr>
        </p:nvSpPr>
        <p:spPr>
          <a:xfrm>
            <a:off x="682170" y="1192227"/>
            <a:ext cx="10979089" cy="4890625"/>
          </a:xfrm>
        </p:spPr>
        <p:txBody>
          <a:bodyPr>
            <a:no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en-GB" sz="2100" dirty="0">
                <a:solidFill>
                  <a:srgbClr val="424D58"/>
                </a:solidFill>
                <a:latin typeface="Arial"/>
              </a:rPr>
              <a:t>Recommended model based on NICE guidance and learning from the Greater Manchester </a:t>
            </a:r>
            <a:r>
              <a:rPr lang="en-GB" sz="2100" dirty="0" err="1">
                <a:solidFill>
                  <a:srgbClr val="424D58"/>
                </a:solidFill>
                <a:latin typeface="Arial"/>
              </a:rPr>
              <a:t>Smokefree</a:t>
            </a:r>
            <a:r>
              <a:rPr lang="en-GB" sz="2100" dirty="0">
                <a:solidFill>
                  <a:srgbClr val="424D58"/>
                </a:solidFill>
                <a:latin typeface="Arial"/>
              </a:rPr>
              <a:t> Pregnancy model:</a:t>
            </a:r>
          </a:p>
          <a:p>
            <a:pPr marL="0" indent="0">
              <a:spcBef>
                <a:spcPts val="300"/>
              </a:spcBef>
              <a:spcAft>
                <a:spcPts val="300"/>
              </a:spcAft>
              <a:buNone/>
            </a:pPr>
            <a:endParaRPr lang="en-GB" sz="2100" b="1" dirty="0">
              <a:solidFill>
                <a:srgbClr val="424D58"/>
              </a:solidFill>
              <a:latin typeface="Arial"/>
            </a:endParaRPr>
          </a:p>
          <a:p>
            <a:pPr marL="1793875">
              <a:spcBef>
                <a:spcPts val="300"/>
              </a:spcBef>
              <a:spcAft>
                <a:spcPts val="300"/>
              </a:spcAft>
            </a:pPr>
            <a:r>
              <a:rPr lang="en-GB" sz="2100" b="1" dirty="0">
                <a:solidFill>
                  <a:srgbClr val="0070C0"/>
                </a:solidFill>
                <a:latin typeface="Arial"/>
              </a:rPr>
              <a:t>identifying smokers</a:t>
            </a:r>
          </a:p>
          <a:p>
            <a:pPr marL="1793875">
              <a:spcBef>
                <a:spcPts val="300"/>
              </a:spcBef>
              <a:spcAft>
                <a:spcPts val="300"/>
              </a:spcAft>
              <a:buNone/>
            </a:pPr>
            <a:r>
              <a:rPr lang="en-GB" sz="2100" b="1" dirty="0">
                <a:solidFill>
                  <a:srgbClr val="0070C0"/>
                </a:solidFill>
                <a:latin typeface="Arial"/>
              </a:rPr>
              <a:t> </a:t>
            </a:r>
            <a:endParaRPr lang="en-GB" sz="2100" b="1" dirty="0">
              <a:solidFill>
                <a:srgbClr val="424D58"/>
              </a:solidFill>
              <a:latin typeface="Arial"/>
            </a:endParaRPr>
          </a:p>
          <a:p>
            <a:pPr marL="1793875">
              <a:spcBef>
                <a:spcPts val="300"/>
              </a:spcBef>
              <a:spcAft>
                <a:spcPts val="300"/>
              </a:spcAft>
            </a:pPr>
            <a:r>
              <a:rPr lang="en-GB" sz="2100" dirty="0">
                <a:solidFill>
                  <a:srgbClr val="424D58"/>
                </a:solidFill>
                <a:latin typeface="Arial"/>
              </a:rPr>
              <a:t>offering, on an </a:t>
            </a:r>
            <a:r>
              <a:rPr lang="en-GB" sz="2100" b="1" dirty="0">
                <a:solidFill>
                  <a:srgbClr val="0070C0"/>
                </a:solidFill>
                <a:latin typeface="Arial"/>
              </a:rPr>
              <a:t>opt-out </a:t>
            </a:r>
            <a:r>
              <a:rPr lang="en-GB" sz="2100" dirty="0">
                <a:solidFill>
                  <a:srgbClr val="424D58"/>
                </a:solidFill>
                <a:latin typeface="Arial"/>
              </a:rPr>
              <a:t>basis, bespoke </a:t>
            </a:r>
            <a:r>
              <a:rPr lang="en-GB" sz="2100" b="1" dirty="0">
                <a:solidFill>
                  <a:srgbClr val="0070C0"/>
                </a:solidFill>
                <a:latin typeface="Arial"/>
              </a:rPr>
              <a:t>specialist behavioural advice</a:t>
            </a:r>
            <a:r>
              <a:rPr lang="en-GB" sz="2100" dirty="0">
                <a:solidFill>
                  <a:srgbClr val="424D58"/>
                </a:solidFill>
                <a:latin typeface="Arial"/>
              </a:rPr>
              <a:t>, combined </a:t>
            </a:r>
            <a:r>
              <a:rPr lang="en-GB" sz="2100" b="1" dirty="0">
                <a:solidFill>
                  <a:srgbClr val="0070C0"/>
                </a:solidFill>
                <a:latin typeface="Arial"/>
              </a:rPr>
              <a:t>nicotine replacement therapy</a:t>
            </a:r>
            <a:r>
              <a:rPr lang="en-GB" sz="2100" dirty="0">
                <a:solidFill>
                  <a:srgbClr val="424D58"/>
                </a:solidFill>
                <a:latin typeface="Arial"/>
              </a:rPr>
              <a:t> and </a:t>
            </a:r>
            <a:r>
              <a:rPr lang="en-GB" sz="2100" b="1" dirty="0">
                <a:solidFill>
                  <a:srgbClr val="0070C0"/>
                </a:solidFill>
                <a:latin typeface="Arial"/>
              </a:rPr>
              <a:t>intensive face-to-face follow-up</a:t>
            </a:r>
            <a:r>
              <a:rPr lang="en-GB" sz="2100" dirty="0">
                <a:solidFill>
                  <a:srgbClr val="424D58"/>
                </a:solidFill>
                <a:latin typeface="Arial"/>
              </a:rPr>
              <a:t>. </a:t>
            </a:r>
          </a:p>
          <a:p>
            <a:pPr lvl="0"/>
            <a:r>
              <a:rPr lang="en-GB" sz="2100" dirty="0">
                <a:solidFill>
                  <a:srgbClr val="424D58"/>
                </a:solidFill>
                <a:latin typeface="Arial"/>
              </a:rPr>
              <a:t>Intensive:</a:t>
            </a:r>
          </a:p>
          <a:p>
            <a:pPr marL="984250" lvl="0"/>
            <a:r>
              <a:rPr lang="en-GB" sz="2100" b="1" dirty="0">
                <a:solidFill>
                  <a:srgbClr val="0070C0"/>
                </a:solidFill>
                <a:latin typeface="Arial"/>
              </a:rPr>
              <a:t>1:1 </a:t>
            </a:r>
            <a:r>
              <a:rPr lang="en-GB" sz="2100" dirty="0">
                <a:solidFill>
                  <a:srgbClr val="424D58"/>
                </a:solidFill>
                <a:latin typeface="Arial"/>
              </a:rPr>
              <a:t>(approx. 40 min) meeting with a </a:t>
            </a:r>
            <a:r>
              <a:rPr lang="en-GB" sz="2100" b="1" dirty="0">
                <a:solidFill>
                  <a:srgbClr val="0070C0"/>
                </a:solidFill>
                <a:latin typeface="Arial"/>
              </a:rPr>
              <a:t>tobacco dependence adviser at antenatal booking</a:t>
            </a:r>
            <a:r>
              <a:rPr lang="en-GB" sz="2100" dirty="0">
                <a:solidFill>
                  <a:srgbClr val="424D58"/>
                </a:solidFill>
                <a:latin typeface="Arial"/>
              </a:rPr>
              <a:t>, or very soon after. </a:t>
            </a:r>
          </a:p>
          <a:p>
            <a:pPr marL="984250" lvl="0"/>
            <a:r>
              <a:rPr lang="en-GB" sz="2100" b="1" dirty="0">
                <a:solidFill>
                  <a:srgbClr val="0070C0"/>
                </a:solidFill>
                <a:latin typeface="Arial"/>
              </a:rPr>
              <a:t>NRT at first contact</a:t>
            </a:r>
            <a:r>
              <a:rPr lang="en-GB" sz="2100" dirty="0">
                <a:solidFill>
                  <a:srgbClr val="424D58"/>
                </a:solidFill>
                <a:latin typeface="Arial"/>
              </a:rPr>
              <a:t>.</a:t>
            </a:r>
          </a:p>
          <a:p>
            <a:pPr marL="984250" lvl="0"/>
            <a:r>
              <a:rPr lang="en-GB" sz="2100" b="1" dirty="0">
                <a:solidFill>
                  <a:srgbClr val="0070C0"/>
                </a:solidFill>
                <a:latin typeface="Arial"/>
              </a:rPr>
              <a:t>Weekly</a:t>
            </a:r>
            <a:r>
              <a:rPr lang="en-GB" sz="2100" dirty="0">
                <a:solidFill>
                  <a:srgbClr val="424D58"/>
                </a:solidFill>
                <a:latin typeface="Arial"/>
              </a:rPr>
              <a:t> face-to-face appointments for at least </a:t>
            </a:r>
            <a:r>
              <a:rPr lang="en-GB" sz="2100" b="1" dirty="0">
                <a:solidFill>
                  <a:srgbClr val="0070C0"/>
                </a:solidFill>
                <a:latin typeface="Arial"/>
              </a:rPr>
              <a:t>four weeks</a:t>
            </a:r>
          </a:p>
          <a:p>
            <a:pPr marL="984250" lvl="0"/>
            <a:r>
              <a:rPr lang="en-GB" sz="2100" b="1" dirty="0">
                <a:solidFill>
                  <a:srgbClr val="0070C0"/>
                </a:solidFill>
                <a:latin typeface="Arial"/>
              </a:rPr>
              <a:t>Six further face-to-face </a:t>
            </a:r>
            <a:r>
              <a:rPr lang="en-GB" sz="2100" dirty="0">
                <a:solidFill>
                  <a:srgbClr val="424D58"/>
                </a:solidFill>
                <a:latin typeface="Arial"/>
              </a:rPr>
              <a:t>appointments throughout pregnancy</a:t>
            </a:r>
          </a:p>
          <a:p>
            <a:pPr marL="1793875">
              <a:spcBef>
                <a:spcPts val="300"/>
              </a:spcBef>
              <a:spcAft>
                <a:spcPts val="300"/>
              </a:spcAft>
            </a:pPr>
            <a:endParaRPr lang="en-GB" sz="2100" dirty="0">
              <a:solidFill>
                <a:srgbClr val="424D58"/>
              </a:solidFill>
              <a:latin typeface="Arial"/>
            </a:endParaRPr>
          </a:p>
          <a:p>
            <a:pPr>
              <a:spcBef>
                <a:spcPts val="300"/>
              </a:spcBef>
              <a:spcAft>
                <a:spcPts val="300"/>
              </a:spcAft>
            </a:pPr>
            <a:endParaRPr lang="en-GB" sz="2100" dirty="0">
              <a:solidFill>
                <a:srgbClr val="424D58"/>
              </a:solidFill>
              <a:latin typeface="Arial"/>
            </a:endParaRPr>
          </a:p>
          <a:p>
            <a:pPr>
              <a:spcBef>
                <a:spcPts val="300"/>
              </a:spcBef>
              <a:spcAft>
                <a:spcPts val="300"/>
              </a:spcAft>
            </a:pPr>
            <a:endParaRPr lang="en-GB" sz="2100" dirty="0">
              <a:solidFill>
                <a:srgbClr val="424D58"/>
              </a:solidFill>
              <a:latin typeface="Arial"/>
            </a:endParaRPr>
          </a:p>
          <a:p>
            <a:pPr marL="0" indent="0">
              <a:spcBef>
                <a:spcPts val="300"/>
              </a:spcBef>
              <a:spcAft>
                <a:spcPts val="300"/>
              </a:spcAft>
              <a:buNone/>
            </a:pPr>
            <a:endParaRPr lang="en-GB" sz="2100" dirty="0">
              <a:solidFill>
                <a:srgbClr val="424D58"/>
              </a:solidFill>
              <a:latin typeface="Arial"/>
            </a:endParaRPr>
          </a:p>
          <a:p>
            <a:pPr lvl="1">
              <a:spcBef>
                <a:spcPts val="200"/>
              </a:spcBef>
              <a:spcAft>
                <a:spcPts val="200"/>
              </a:spcAft>
              <a:buClr>
                <a:srgbClr val="005EB8"/>
              </a:buClr>
            </a:pPr>
            <a:endParaRPr lang="en-GB" sz="2100" dirty="0">
              <a:solidFill>
                <a:srgbClr val="424D58"/>
              </a:solidFill>
              <a:latin typeface="Arial"/>
            </a:endParaRPr>
          </a:p>
          <a:p>
            <a:pPr marL="457200" lvl="1" indent="0">
              <a:spcBef>
                <a:spcPts val="200"/>
              </a:spcBef>
              <a:spcAft>
                <a:spcPts val="200"/>
              </a:spcAft>
              <a:buClr>
                <a:srgbClr val="005EB8"/>
              </a:buClr>
              <a:buNone/>
            </a:pPr>
            <a:endParaRPr lang="en-GB" sz="2100" dirty="0">
              <a:solidFill>
                <a:srgbClr val="424D58"/>
              </a:solidFill>
              <a:latin typeface="Arial"/>
            </a:endParaRPr>
          </a:p>
          <a:p>
            <a:pPr marL="0" indent="0">
              <a:spcBef>
                <a:spcPts val="300"/>
              </a:spcBef>
              <a:spcAft>
                <a:spcPts val="300"/>
              </a:spcAft>
              <a:buNone/>
            </a:pPr>
            <a:endParaRPr lang="en-GB" sz="2100" dirty="0">
              <a:solidFill>
                <a:srgbClr val="424D58"/>
              </a:solidFill>
              <a:latin typeface="Arial"/>
            </a:endParaRPr>
          </a:p>
          <a:p>
            <a:pPr marL="0" indent="0">
              <a:spcBef>
                <a:spcPts val="300"/>
              </a:spcBef>
              <a:spcAft>
                <a:spcPts val="300"/>
              </a:spcAft>
              <a:buNone/>
            </a:pPr>
            <a:endParaRPr lang="en-GB" sz="21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2170" y="274753"/>
            <a:ext cx="6567055" cy="611649"/>
          </a:xfrm>
        </p:spPr>
        <p:txBody>
          <a:bodyPr>
            <a:normAutofit/>
          </a:bodyPr>
          <a:lstStyle/>
          <a:p>
            <a:r>
              <a:rPr lang="en-US" sz="3400" b="1" dirty="0"/>
              <a:t>Intervention</a:t>
            </a:r>
            <a:endParaRPr lang="en-GB" sz="3400" b="1" dirty="0"/>
          </a:p>
        </p:txBody>
      </p:sp>
    </p:spTree>
    <p:extLst>
      <p:ext uri="{BB962C8B-B14F-4D97-AF65-F5344CB8AC3E}">
        <p14:creationId xmlns:p14="http://schemas.microsoft.com/office/powerpoint/2010/main" val="31401541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0142F93-0FDD-4FAD-B173-787C4A6D4D30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14921" y="1035573"/>
            <a:ext cx="10316899" cy="4786854"/>
          </a:xfrm>
        </p:spPr>
        <p:txBody>
          <a:bodyPr>
            <a:noAutofit/>
          </a:bodyPr>
          <a:lstStyle/>
          <a:p>
            <a:r>
              <a:rPr lang="en-GB" sz="2000" dirty="0"/>
              <a:t>Unique opportunity to change and develop current pathway</a:t>
            </a:r>
          </a:p>
          <a:p>
            <a:endParaRPr lang="en-GB" sz="1000" dirty="0"/>
          </a:p>
          <a:p>
            <a:r>
              <a:rPr lang="en-GB" sz="2000" dirty="0">
                <a:latin typeface="Arial"/>
              </a:rPr>
              <a:t>Recommended </a:t>
            </a:r>
            <a:r>
              <a:rPr lang="en-GB" sz="2000" dirty="0" err="1">
                <a:latin typeface="Arial"/>
              </a:rPr>
              <a:t>Smokefree</a:t>
            </a:r>
            <a:r>
              <a:rPr lang="en-GB" sz="2000" dirty="0">
                <a:latin typeface="Arial"/>
              </a:rPr>
              <a:t> Pregnancy Model</a:t>
            </a:r>
          </a:p>
          <a:p>
            <a:endParaRPr lang="en-GB" sz="1000" dirty="0">
              <a:latin typeface="Arial"/>
            </a:endParaRPr>
          </a:p>
          <a:p>
            <a:r>
              <a:rPr lang="en-GB" sz="2000" dirty="0"/>
              <a:t>In-house</a:t>
            </a:r>
            <a:endParaRPr lang="en-GB" sz="2000" dirty="0">
              <a:latin typeface="Arial"/>
            </a:endParaRPr>
          </a:p>
          <a:p>
            <a:endParaRPr lang="en-GB" sz="1000" dirty="0">
              <a:latin typeface="Arial"/>
            </a:endParaRPr>
          </a:p>
          <a:p>
            <a:r>
              <a:rPr lang="en-GB" sz="2000" dirty="0"/>
              <a:t>Target early intervention</a:t>
            </a:r>
          </a:p>
          <a:p>
            <a:pPr marL="0" indent="0">
              <a:buNone/>
            </a:pPr>
            <a:endParaRPr lang="en-GB" sz="1000" dirty="0"/>
          </a:p>
          <a:p>
            <a:pPr marL="228600" lvl="1">
              <a:spcBef>
                <a:spcPts val="1000"/>
              </a:spcBef>
              <a:spcAft>
                <a:spcPts val="200"/>
              </a:spcAft>
              <a:buClr>
                <a:srgbClr val="005EB8"/>
              </a:buClr>
            </a:pPr>
            <a:r>
              <a:rPr lang="en-GB" sz="2000" dirty="0"/>
              <a:t>Flexibility in delivery, with the ability to:</a:t>
            </a:r>
          </a:p>
          <a:p>
            <a:pPr marL="0" lvl="1" indent="0">
              <a:spcBef>
                <a:spcPts val="200"/>
              </a:spcBef>
              <a:spcAft>
                <a:spcPts val="200"/>
              </a:spcAft>
              <a:buClr>
                <a:srgbClr val="005EB8"/>
              </a:buClr>
              <a:buNone/>
            </a:pPr>
            <a:endParaRPr lang="en-GB" sz="1000" dirty="0"/>
          </a:p>
          <a:p>
            <a:pPr marL="1793875" lvl="1" indent="-266700">
              <a:spcBef>
                <a:spcPts val="200"/>
              </a:spcBef>
              <a:spcAft>
                <a:spcPts val="200"/>
              </a:spcAft>
              <a:buClr>
                <a:srgbClr val="005EB8"/>
              </a:buClr>
            </a:pPr>
            <a:r>
              <a:rPr lang="en-GB" sz="2100" b="1" dirty="0">
                <a:solidFill>
                  <a:srgbClr val="0070C0"/>
                </a:solidFill>
                <a:latin typeface="Arial"/>
              </a:rPr>
              <a:t>use different staff groups </a:t>
            </a:r>
            <a:endParaRPr lang="en-GB" sz="2100" b="1" dirty="0">
              <a:solidFill>
                <a:srgbClr val="424D58"/>
              </a:solidFill>
              <a:latin typeface="Arial"/>
            </a:endParaRPr>
          </a:p>
          <a:p>
            <a:pPr marL="1793875" lvl="1" indent="-266700">
              <a:spcBef>
                <a:spcPts val="200"/>
              </a:spcBef>
              <a:spcAft>
                <a:spcPts val="200"/>
              </a:spcAft>
              <a:buClr>
                <a:srgbClr val="005EB8"/>
              </a:buClr>
            </a:pPr>
            <a:r>
              <a:rPr lang="en-GB" sz="2100" b="1" dirty="0">
                <a:solidFill>
                  <a:srgbClr val="0070C0"/>
                </a:solidFill>
                <a:latin typeface="Arial"/>
              </a:rPr>
              <a:t>commission across organisational boundaries </a:t>
            </a:r>
            <a:r>
              <a:rPr lang="en-GB" sz="2100" dirty="0">
                <a:solidFill>
                  <a:srgbClr val="424D58"/>
                </a:solidFill>
                <a:latin typeface="Arial"/>
              </a:rPr>
              <a:t>including local authorities</a:t>
            </a:r>
          </a:p>
          <a:p>
            <a:pPr marL="1793875" lvl="1" indent="-266700">
              <a:spcBef>
                <a:spcPts val="200"/>
              </a:spcBef>
              <a:spcAft>
                <a:spcPts val="200"/>
              </a:spcAft>
              <a:buClr>
                <a:srgbClr val="005EB8"/>
              </a:buClr>
            </a:pPr>
            <a:r>
              <a:rPr lang="en-GB" sz="2100" b="1" dirty="0">
                <a:solidFill>
                  <a:srgbClr val="0070C0"/>
                </a:solidFill>
                <a:latin typeface="Arial"/>
              </a:rPr>
              <a:t>expand, intensify or accelerate </a:t>
            </a:r>
            <a:r>
              <a:rPr lang="en-GB" sz="2100" dirty="0">
                <a:solidFill>
                  <a:srgbClr val="424D58"/>
                </a:solidFill>
                <a:latin typeface="Arial"/>
              </a:rPr>
              <a:t>delivery using local resources.</a:t>
            </a:r>
          </a:p>
          <a:p>
            <a:pPr marL="228600" lvl="1">
              <a:spcBef>
                <a:spcPts val="1000"/>
              </a:spcBef>
              <a:spcAft>
                <a:spcPts val="200"/>
              </a:spcAft>
              <a:buClr>
                <a:srgbClr val="005EB8"/>
              </a:buClr>
            </a:pPr>
            <a:endParaRPr lang="en-GB" sz="1000" dirty="0"/>
          </a:p>
          <a:p>
            <a:pPr marL="228600" lvl="1">
              <a:spcBef>
                <a:spcPts val="1000"/>
              </a:spcBef>
              <a:spcAft>
                <a:spcPts val="200"/>
              </a:spcAft>
              <a:buClr>
                <a:srgbClr val="005EB8"/>
              </a:buClr>
            </a:pPr>
            <a:r>
              <a:rPr lang="en-GB" sz="2000" dirty="0"/>
              <a:t>Ensure sustainable element of the maternity pathway</a:t>
            </a:r>
          </a:p>
          <a:p>
            <a:endParaRPr lang="en-GB" sz="2200" dirty="0"/>
          </a:p>
          <a:p>
            <a:endParaRPr lang="en-GB" sz="2200" dirty="0"/>
          </a:p>
          <a:p>
            <a:endParaRPr lang="en-GB" sz="2200" dirty="0"/>
          </a:p>
          <a:p>
            <a:endParaRPr lang="en-GB" sz="22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E31CD79-5824-4177-BFB9-5C1A04DD3B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4921" y="314691"/>
            <a:ext cx="8756073" cy="611649"/>
          </a:xfrm>
        </p:spPr>
        <p:txBody>
          <a:bodyPr>
            <a:normAutofit/>
          </a:bodyPr>
          <a:lstStyle/>
          <a:p>
            <a:r>
              <a:rPr lang="en-GB" sz="3200" b="1" dirty="0"/>
              <a:t>Considerations</a:t>
            </a:r>
          </a:p>
        </p:txBody>
      </p:sp>
    </p:spTree>
    <p:extLst>
      <p:ext uri="{BB962C8B-B14F-4D97-AF65-F5344CB8AC3E}">
        <p14:creationId xmlns:p14="http://schemas.microsoft.com/office/powerpoint/2010/main" val="4089869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24553EA454694B8CD2AA52A00C529E" ma:contentTypeVersion="13" ma:contentTypeDescription="Create a new document." ma:contentTypeScope="" ma:versionID="1e27490629cf39244d19620465d3f33d">
  <xsd:schema xmlns:xsd="http://www.w3.org/2001/XMLSchema" xmlns:xs="http://www.w3.org/2001/XMLSchema" xmlns:p="http://schemas.microsoft.com/office/2006/metadata/properties" xmlns:ns2="3a4543a0-6766-456e-a2ee-4414459d9a0a" xmlns:ns3="af7b454b-5578-4b92-ad2d-05626e091018" targetNamespace="http://schemas.microsoft.com/office/2006/metadata/properties" ma:root="true" ma:fieldsID="752ae46917a08e80ad598a91a527b115" ns2:_="" ns3:_="">
    <xsd:import namespace="3a4543a0-6766-456e-a2ee-4414459d9a0a"/>
    <xsd:import namespace="af7b454b-5578-4b92-ad2d-05626e09101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4543a0-6766-456e-a2ee-4414459d9a0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f7b454b-5578-4b92-ad2d-05626e091018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af7b454b-5578-4b92-ad2d-05626e091018">
      <UserInfo>
        <DisplayName>Nicola Pollard</DisplayName>
        <AccountId>2842</AccountId>
        <AccountType/>
      </UserInfo>
      <UserInfo>
        <DisplayName>Shahin Alam</DisplayName>
        <AccountId>4938</AccountId>
        <AccountType/>
      </UserInfo>
      <UserInfo>
        <DisplayName>Lisa King</DisplayName>
        <AccountId>48</AccountId>
        <AccountType/>
      </UserInfo>
      <UserInfo>
        <DisplayName>Sade Cross</DisplayName>
        <AccountId>6199</AccountId>
        <AccountType/>
      </UserInfo>
      <UserInfo>
        <DisplayName>Roger Durack</DisplayName>
        <AccountId>2106</AccountId>
        <AccountType/>
      </UserInfo>
      <UserInfo>
        <DisplayName>Sarah Cooper</DisplayName>
        <AccountId>1135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A6333066-D95F-4DC9-8F45-8431A5C3C76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02B5AE5-955A-4615-91CF-C1AF47FCDAFE}"/>
</file>

<file path=customXml/itemProps3.xml><?xml version="1.0" encoding="utf-8"?>
<ds:datastoreItem xmlns:ds="http://schemas.openxmlformats.org/officeDocument/2006/customXml" ds:itemID="{A4D9FD49-C1C5-400A-B04D-90A236984D1F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c91f1264-6d8f-4ad9-b63e-c0dfa565ac54"/>
    <ds:schemaRef ds:uri="6d840098-ebca-43da-a819-c589a54b2a51"/>
    <ds:schemaRef ds:uri="http://www.w3.org/XML/1998/namespace"/>
    <ds:schemaRef ds:uri="http://purl.org/dc/dcmitype/"/>
    <ds:schemaRef ds:uri="http://schemas.microsoft.com/sharepoint/v3"/>
    <ds:schemaRef ds:uri="24fe2733-5504-4dba-bfd4-ff756d29de81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33676</TotalTime>
  <Words>504</Words>
  <Application>Microsoft Office PowerPoint</Application>
  <PresentationFormat>Widescreen</PresentationFormat>
  <Paragraphs>100</Paragraphs>
  <Slides>11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Wingdings</vt:lpstr>
      <vt:lpstr>Office Theme</vt:lpstr>
      <vt:lpstr>Smokefree Pregnancy: The Maternity Transformation Programme and the NHS Long Term Plan </vt:lpstr>
      <vt:lpstr>Smoking in Pregnancy</vt:lpstr>
      <vt:lpstr>PowerPoint Presentation</vt:lpstr>
      <vt:lpstr>PowerPoint Presentation</vt:lpstr>
      <vt:lpstr>NHS Long Term Plan</vt:lpstr>
      <vt:lpstr>PowerPoint Presentation</vt:lpstr>
      <vt:lpstr>2021/22 and beyond</vt:lpstr>
      <vt:lpstr>Intervention</vt:lpstr>
      <vt:lpstr>Considerations</vt:lpstr>
      <vt:lpstr>What can be done now?</vt:lpstr>
      <vt:lpstr>Questions and/or ideas…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Sanderson</dc:creator>
  <cp:lastModifiedBy>Misha Moore</cp:lastModifiedBy>
  <cp:revision>378</cp:revision>
  <cp:lastPrinted>2019-10-23T17:08:03Z</cp:lastPrinted>
  <dcterms:created xsi:type="dcterms:W3CDTF">2017-05-03T08:06:17Z</dcterms:created>
  <dcterms:modified xsi:type="dcterms:W3CDTF">2021-05-11T22:22:50Z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0x0101008924553EA454694B8CD2AA52A00C529E</vt:lpwstr>
  </property>
  <property fmtid="{D5CDD505-2E9C-101B-9397-08002B2CF9AE}" pid="3" name="TaxKeyword">
    <vt:lpwstr/>
  </property>
  <property fmtid="{D5CDD505-2E9C-101B-9397-08002B2CF9AE}" pid="4" name="Subject0">
    <vt:lpwstr/>
  </property>
  <property fmtid="{D5CDD505-2E9C-101B-9397-08002B2CF9AE}" pid="5" name="Document type0">
    <vt:lpwstr/>
  </property>
  <property fmtid="{D5CDD505-2E9C-101B-9397-08002B2CF9AE}" pid="6" name="WTTeamSiteDocumentType">
    <vt:lpwstr/>
  </property>
  <property fmtid="{D5CDD505-2E9C-101B-9397-08002B2CF9AE}" pid="7" name="WTTeamSiteDocumentTypeTaxHTField0">
    <vt:lpwstr/>
  </property>
  <property fmtid="{D5CDD505-2E9C-101B-9397-08002B2CF9AE}" pid="8" name="cebceaf3e3574cdab9f9dab6bbd34ddb">
    <vt:lpwstr/>
  </property>
  <property fmtid="{D5CDD505-2E9C-101B-9397-08002B2CF9AE}" pid="9" name="n2fe4ed80ae84f2cbc880662fe0a8735">
    <vt:lpwstr/>
  </property>
  <property fmtid="{D5CDD505-2E9C-101B-9397-08002B2CF9AE}" pid="10" name="TaxCatchAll">
    <vt:lpwstr/>
  </property>
  <property fmtid="{D5CDD505-2E9C-101B-9397-08002B2CF9AE}" pid="11" name="TaxKeywordTaxHTField">
    <vt:lpwstr/>
  </property>
  <property fmtid="{D5CDD505-2E9C-101B-9397-08002B2CF9AE}" pid="12" name="_ShortcutWebId">
    <vt:lpwstr/>
  </property>
  <property fmtid="{D5CDD505-2E9C-101B-9397-08002B2CF9AE}" pid="13" name="_ShortcutUniqueId">
    <vt:lpwstr/>
  </property>
  <property fmtid="{D5CDD505-2E9C-101B-9397-08002B2CF9AE}" pid="14" name="_ShortcutSiteId">
    <vt:lpwstr/>
  </property>
  <property fmtid="{D5CDD505-2E9C-101B-9397-08002B2CF9AE}" pid="15" name="_ShortcutUrl">
    <vt:lpwstr/>
  </property>
  <property fmtid="{D5CDD505-2E9C-101B-9397-08002B2CF9AE}" pid="16" name="_ExtendedDescription">
    <vt:lpwstr/>
  </property>
</Properties>
</file>