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4"/>
  </p:sldMasterIdLst>
  <p:notesMasterIdLst>
    <p:notesMasterId r:id="rId15"/>
  </p:notesMasterIdLst>
  <p:sldIdLst>
    <p:sldId id="258" r:id="rId5"/>
    <p:sldId id="267" r:id="rId6"/>
    <p:sldId id="259" r:id="rId7"/>
    <p:sldId id="261" r:id="rId8"/>
    <p:sldId id="262" r:id="rId9"/>
    <p:sldId id="264" r:id="rId10"/>
    <p:sldId id="266" r:id="rId11"/>
    <p:sldId id="265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77" autoAdjust="0"/>
  </p:normalViewPr>
  <p:slideViewPr>
    <p:cSldViewPr>
      <p:cViewPr varScale="1">
        <p:scale>
          <a:sx n="68" d="100"/>
          <a:sy n="68" d="100"/>
        </p:scale>
        <p:origin x="15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Murgatroyd" userId="3e34fdfa-ac50-4786-9f6d-6e61b1097c2e" providerId="ADAL" clId="{770ED3BD-616F-4C90-9B1C-2933573E5C51}"/>
    <pc:docChg chg="modSld">
      <pc:chgData name="Amy Murgatroyd" userId="3e34fdfa-ac50-4786-9f6d-6e61b1097c2e" providerId="ADAL" clId="{770ED3BD-616F-4C90-9B1C-2933573E5C51}" dt="2022-09-09T13:13:40.914" v="0" actId="20577"/>
      <pc:docMkLst>
        <pc:docMk/>
      </pc:docMkLst>
      <pc:sldChg chg="modNotesTx">
        <pc:chgData name="Amy Murgatroyd" userId="3e34fdfa-ac50-4786-9f6d-6e61b1097c2e" providerId="ADAL" clId="{770ED3BD-616F-4C90-9B1C-2933573E5C51}" dt="2022-09-09T13:13:40.914" v="0" actId="20577"/>
        <pc:sldMkLst>
          <pc:docMk/>
          <pc:sldMk cId="2904049885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4C256-5993-4105-9B42-0D445D071D40}" type="datetimeFigureOut">
              <a:rPr lang="en-GB" smtClean="0"/>
              <a:t>09/09/2022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2945E-F8EB-4D89-AFDE-BECF75571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735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2945E-F8EB-4D89-AFDE-BECF755717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1800001"/>
            <a:ext cx="8098496" cy="980928"/>
          </a:xfrm>
        </p:spPr>
        <p:txBody>
          <a:bodyPr lIns="0" anchor="t"/>
          <a:lstStyle>
            <a:lvl1pPr algn="l">
              <a:defRPr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&lt;Title slide heading 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2880000"/>
            <a:ext cx="7052400" cy="765024"/>
          </a:xfrm>
        </p:spPr>
        <p:txBody>
          <a:bodyPr lIns="0"/>
          <a:lstStyle>
            <a:lvl1pPr marL="0" indent="0" algn="l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&lt;Sub heading&gt;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000" y="0"/>
            <a:ext cx="3320429" cy="14919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42076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3717032"/>
            <a:ext cx="6910536" cy="764944"/>
          </a:xfrm>
        </p:spPr>
        <p:txBody>
          <a:bodyPr lIns="0" anchor="t"/>
          <a:lstStyle>
            <a:lvl1pPr algn="l">
              <a:defRPr sz="3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End slide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4437032"/>
            <a:ext cx="4824536" cy="742057"/>
          </a:xfrm>
        </p:spPr>
        <p:txBody>
          <a:bodyPr lIns="0">
            <a:normAutofit/>
          </a:bodyPr>
          <a:lstStyle>
            <a:lvl1pPr marL="0" indent="0" algn="l">
              <a:buFontTx/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 heading goes here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000" y="0"/>
            <a:ext cx="3320429" cy="14919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40000" y="3240000"/>
            <a:ext cx="41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184053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000" y="0"/>
            <a:ext cx="3320429" cy="14919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343696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2520001"/>
            <a:ext cx="7772400" cy="981008"/>
          </a:xfrm>
        </p:spPr>
        <p:txBody>
          <a:bodyPr lIns="0" anchor="t"/>
          <a:lstStyle>
            <a:lvl1pPr algn="l">
              <a:defRPr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&lt;Title slide heading 2&gt;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3600000"/>
            <a:ext cx="7052400" cy="693096"/>
          </a:xfrm>
        </p:spPr>
        <p:txBody>
          <a:bodyPr lIns="0"/>
          <a:lstStyle>
            <a:lvl1pPr marL="0" indent="0" algn="l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&lt;Sub heading goes&gt;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000" y="0"/>
            <a:ext cx="3320429" cy="14919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40000" y="1800000"/>
            <a:ext cx="79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258174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000" y="0"/>
            <a:ext cx="3320429" cy="14919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140000"/>
            <a:ext cx="8496496" cy="909160"/>
          </a:xfrm>
        </p:spPr>
        <p:txBody>
          <a:bodyPr lIns="0" anchor="t">
            <a:normAutofit/>
          </a:bodyPr>
          <a:lstStyle>
            <a:lvl1pPr algn="l">
              <a:defRPr sz="4000" b="1" baseline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&lt;Title slide with example picture&gt;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5040000"/>
            <a:ext cx="7088832" cy="742057"/>
          </a:xfrm>
        </p:spPr>
        <p:txBody>
          <a:bodyPr lIns="0"/>
          <a:lstStyle>
            <a:lvl1pPr marL="0" indent="0" algn="l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&lt;Sub heading&gt;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53094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220000"/>
            <a:ext cx="8206680" cy="873256"/>
          </a:xfrm>
        </p:spPr>
        <p:txBody>
          <a:bodyPr lIns="0" anchor="t"/>
          <a:lstStyle>
            <a:lvl1pPr algn="l">
              <a:defRPr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&lt;Section slide heading 1&gt;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70089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4320000"/>
            <a:ext cx="8206680" cy="873256"/>
          </a:xfrm>
        </p:spPr>
        <p:txBody>
          <a:bodyPr lIns="0" anchor="t"/>
          <a:lstStyle>
            <a:lvl1pPr algn="l">
              <a:defRPr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&lt;Section slide heading 2&gt;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40000" y="3600000"/>
            <a:ext cx="7920000" cy="0"/>
          </a:xfrm>
          <a:prstGeom prst="line">
            <a:avLst/>
          </a:prstGeom>
          <a:ln w="38100">
            <a:solidFill>
              <a:srgbClr val="005E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111961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360000"/>
            <a:ext cx="7772400" cy="764944"/>
          </a:xfrm>
        </p:spPr>
        <p:txBody>
          <a:bodyPr lIns="0" anchor="t"/>
          <a:lstStyle>
            <a:lvl1pPr algn="l">
              <a:defRPr sz="3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&lt;Content slide heading 1&gt;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346979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360000"/>
            <a:ext cx="7772400" cy="764944"/>
          </a:xfrm>
        </p:spPr>
        <p:txBody>
          <a:bodyPr lIns="0" anchor="t"/>
          <a:lstStyle>
            <a:lvl1pPr algn="l">
              <a:defRPr sz="3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&lt;Content slide heading 2&gt;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1080000"/>
            <a:ext cx="7088832" cy="742057"/>
          </a:xfrm>
        </p:spPr>
        <p:txBody>
          <a:bodyPr lIns="0">
            <a:normAutofit/>
          </a:bodyPr>
          <a:lstStyle>
            <a:lvl1pPr marL="0" indent="0" algn="l">
              <a:buFontTx/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&lt;Sub heading&gt;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516000"/>
            <a:ext cx="9144000" cy="360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415557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360000"/>
            <a:ext cx="8136456" cy="764944"/>
          </a:xfrm>
        </p:spPr>
        <p:txBody>
          <a:bodyPr lIns="0" anchor="t"/>
          <a:lstStyle>
            <a:lvl1pPr algn="l">
              <a:defRPr sz="3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&lt;Content slide heading 3&gt;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1080000"/>
            <a:ext cx="4824536" cy="620968"/>
          </a:xfrm>
        </p:spPr>
        <p:txBody>
          <a:bodyPr lIns="0">
            <a:normAutofit/>
          </a:bodyPr>
          <a:lstStyle>
            <a:lvl1pPr marL="0" indent="0" algn="l">
              <a:buFontTx/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&lt;Sub heading&gt;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473929"/>
            <a:ext cx="9144000" cy="396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6473929"/>
            <a:ext cx="9144000" cy="396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328792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360000"/>
            <a:ext cx="8244296" cy="764904"/>
          </a:xfrm>
        </p:spPr>
        <p:txBody>
          <a:bodyPr lIns="0" anchor="t"/>
          <a:lstStyle>
            <a:lvl1pPr algn="l">
              <a:defRPr sz="3600" b="1" baseline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&lt;Content slide heading 4&gt;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0000" y="1080000"/>
            <a:ext cx="4824536" cy="620968"/>
          </a:xfrm>
        </p:spPr>
        <p:txBody>
          <a:bodyPr lIns="0">
            <a:normAutofit/>
          </a:bodyPr>
          <a:lstStyle>
            <a:lvl1pPr marL="0" indent="0" algn="l">
              <a:buFontTx/>
              <a:buNone/>
              <a:defRPr sz="24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&lt;Sub heading&gt;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6473929"/>
            <a:ext cx="9144000" cy="396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473929"/>
            <a:ext cx="9144000" cy="3960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540000" y="6552000"/>
            <a:ext cx="2664296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  |   simplicity   |   caring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6120000" y="6552000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www.leedsandyorkpft.nhs.uk</a:t>
            </a:r>
          </a:p>
        </p:txBody>
      </p:sp>
    </p:spTree>
    <p:extLst>
      <p:ext uri="{BB962C8B-B14F-4D97-AF65-F5344CB8AC3E}">
        <p14:creationId xmlns:p14="http://schemas.microsoft.com/office/powerpoint/2010/main" val="64265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2D8D-30A2-4C76-A4B5-E108979B03FA}" type="datetimeFigureOut">
              <a:rPr lang="en-GB" smtClean="0"/>
              <a:t>09/09/2022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FFFB3-7E5C-4414-A438-CBB6AEAB7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02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Becoming smoke free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 a MH and LD Trust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40000" y="6012000"/>
            <a:ext cx="352839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Michelle Higgins &amp; Amanda Bailey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58990" y="6073555"/>
            <a:ext cx="244827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September 2021</a:t>
            </a:r>
          </a:p>
        </p:txBody>
      </p:sp>
    </p:spTree>
    <p:extLst>
      <p:ext uri="{BB962C8B-B14F-4D97-AF65-F5344CB8AC3E}">
        <p14:creationId xmlns:p14="http://schemas.microsoft.com/office/powerpoint/2010/main" val="1531979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Progress &amp; next steps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1080000"/>
            <a:ext cx="7088832" cy="4725264"/>
          </a:xfrm>
        </p:spPr>
        <p:txBody>
          <a:bodyPr>
            <a:normAutofit/>
          </a:bodyPr>
          <a:lstStyle/>
          <a:p>
            <a:r>
              <a:rPr lang="en-GB" b="0" dirty="0"/>
              <a:t>2 years on from implementation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Planned for roll out across sites during early 2020 subject to landlord approval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Pandemic accelerated plan – overnight rollout in 1</a:t>
            </a:r>
            <a:r>
              <a:rPr lang="en-GB" b="0" baseline="30000" dirty="0"/>
              <a:t>st</a:t>
            </a:r>
            <a:r>
              <a:rPr lang="en-GB" b="0" dirty="0"/>
              <a:t> lockdown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E-cigarettes widely used among smokers to support quitting and abstinence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More support needed for staff across Trust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Plan to roll out support to community service users – join up with local stop smoking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Continue to review policy in line with evidence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70699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7772400" cy="981008"/>
          </a:xfrm>
        </p:spPr>
        <p:txBody>
          <a:bodyPr/>
          <a:lstStyle/>
          <a:p>
            <a:r>
              <a:rPr lang="en-GB" dirty="0"/>
              <a:t>Content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7052400" cy="266429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Background to our policy review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Preparation for smoke free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E-cigarette product choice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Implementation into the organisation and care settings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Progress so far and where next</a:t>
            </a:r>
          </a:p>
          <a:p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184463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staffnet2/supportservices/Communications/Trust%20Image%20Bank/St%20Marys%20Hosp%20Staff%202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99" y="2204864"/>
            <a:ext cx="3876947" cy="2585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39999" y="476672"/>
            <a:ext cx="7772400" cy="1368152"/>
          </a:xfrm>
        </p:spPr>
        <p:txBody>
          <a:bodyPr>
            <a:noAutofit/>
          </a:bodyPr>
          <a:lstStyle/>
          <a:p>
            <a:pPr algn="ctr"/>
            <a:r>
              <a:rPr lang="en-GB" dirty="0"/>
              <a:t>Leeds and York Partnership               NHS FT (LYPFT)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788024" y="2060848"/>
            <a:ext cx="3672408" cy="3600400"/>
          </a:xfrm>
        </p:spPr>
        <p:txBody>
          <a:bodyPr>
            <a:noAutofit/>
          </a:bodyPr>
          <a:lstStyle/>
          <a:p>
            <a:r>
              <a:rPr lang="en-GB" sz="2200" b="0" dirty="0"/>
              <a:t>Mental health and learning disability Trust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Community and inpatient units across Leeds and York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Specialist services (</a:t>
            </a:r>
            <a:r>
              <a:rPr lang="en-GB" sz="2200" b="0" dirty="0" err="1"/>
              <a:t>inc.</a:t>
            </a:r>
            <a:r>
              <a:rPr lang="en-GB" sz="2200" b="0" dirty="0"/>
              <a:t> national)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Services across </a:t>
            </a:r>
            <a:r>
              <a:rPr lang="en-GB" sz="2200" b="0" dirty="0" err="1"/>
              <a:t>Yorks</a:t>
            </a:r>
            <a:r>
              <a:rPr lang="en-GB" sz="2200" b="0" dirty="0"/>
              <a:t> &amp; Humber region</a:t>
            </a:r>
          </a:p>
          <a:p>
            <a:r>
              <a:rPr lang="en-GB" sz="22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40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2016 – first attempt at smoke free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22488" y="1700808"/>
            <a:ext cx="7488384" cy="4816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 dedicated focussed support – responsibility and oversight was added to existing roles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Prospect of stopping/abstaining as inpatients very daunting – a lot of objection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Staff commented on lack of ongoing support and felt not listened to when concerns were expressed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Clandestine smoking prevalent on Trust sites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Resulted in a pause on smoke free status – reinstatement of smoking shelters etc.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Fire safety concerns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89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How to do it differently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1052736"/>
            <a:ext cx="7776864" cy="52014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Smoke free lead appointed in 2018 (specialist experience in field)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Reviewed staff feedback from 2016 attempt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Planned evidence based review of smoke free and nicotine management policy; key change was planning the implementation of e-cigarettes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Collaborated with fire safety officer – joint agenda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Presented proposals to the Board with costings and supporting evidence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Sought support from regional partners, Public Health tobacco control colleagues as well as experts within our own Trust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Collaborative approach to change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involving staff and service users</a:t>
            </a:r>
          </a:p>
        </p:txBody>
      </p:sp>
    </p:spTree>
    <p:extLst>
      <p:ext uri="{BB962C8B-B14F-4D97-AF65-F5344CB8AC3E}">
        <p14:creationId xmlns:p14="http://schemas.microsoft.com/office/powerpoint/2010/main" val="1636819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Obstacles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873" y="1340768"/>
            <a:ext cx="6027938" cy="45150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1979712" y="1988840"/>
            <a:ext cx="4680520" cy="369332"/>
          </a:xfrm>
          <a:prstGeom prst="rect">
            <a:avLst/>
          </a:prstGeom>
          <a:solidFill>
            <a:schemeClr val="bg1"/>
          </a:solidFill>
          <a:effectLst>
            <a:softEdge rad="6731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979712" y="2171621"/>
            <a:ext cx="4536504" cy="298543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 shift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Perceptions about alternatives to traditional NRT despite evidence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objections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concerns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Leased property v owned</a:t>
            </a:r>
            <a:endParaRPr lang="en-GB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6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20000">
            <a:off x="4234610" y="1967682"/>
            <a:ext cx="546735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Inclusion of e-cigarettes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048" y="1196752"/>
            <a:ext cx="6104184" cy="4816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Chosen due to design – tamper evident with battery visible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 flavours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blueberry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tobacco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menthol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Free of charge to inpatients subject to risk assessment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Supplier used in secure environments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Collection and recycling included in      cost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 link to tobacco industry</a:t>
            </a:r>
          </a:p>
        </p:txBody>
      </p:sp>
    </p:spTree>
    <p:extLst>
      <p:ext uri="{BB962C8B-B14F-4D97-AF65-F5344CB8AC3E}">
        <p14:creationId xmlns:p14="http://schemas.microsoft.com/office/powerpoint/2010/main" val="374168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7848872" cy="4176464"/>
          </a:xfrm>
        </p:spPr>
        <p:txBody>
          <a:bodyPr>
            <a:normAutofit/>
          </a:bodyPr>
          <a:lstStyle/>
          <a:p>
            <a:r>
              <a:rPr lang="en-GB" b="0" dirty="0"/>
              <a:t>Sept 2019: 12 week pilot on one Trust site incorporating a variety of services with ongoing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Weekly steering group involving ward staff, estates &amp; facilities, fire safety officer, pharmacy, clinical effectiveness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Staff and service user focus groups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Surveys/questionnaires/suggestion boxes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End of pilot evaluation </a:t>
            </a:r>
            <a:r>
              <a:rPr lang="en-GB" b="0" dirty="0" err="1"/>
              <a:t>inc.</a:t>
            </a:r>
            <a:r>
              <a:rPr lang="en-GB" b="0" dirty="0"/>
              <a:t> costings, feedback and options appraisal</a:t>
            </a:r>
          </a:p>
        </p:txBody>
      </p:sp>
    </p:spTree>
    <p:extLst>
      <p:ext uri="{BB962C8B-B14F-4D97-AF65-F5344CB8AC3E}">
        <p14:creationId xmlns:p14="http://schemas.microsoft.com/office/powerpoint/2010/main" val="3303532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Life Savers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1080000"/>
            <a:ext cx="3743968" cy="479350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Fire safety notice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Trust Board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Cost of smoking related damage to estate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Smoking related incidents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Narrative of managing addiction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Pandemic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Use of evidence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Healthy Living Advisors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80728"/>
            <a:ext cx="3553472" cy="4892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218644"/>
      </p:ext>
    </p:extLst>
  </p:cSld>
  <p:clrMapOvr>
    <a:masterClrMapping/>
  </p:clrMapOvr>
</p:sld>
</file>

<file path=ppt/theme/theme1.xml><?xml version="1.0" encoding="utf-8"?>
<a:theme xmlns:a="http://schemas.openxmlformats.org/drawingml/2006/main" name="Trust 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79FE03-B991-4C6C-8D18-664D955402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5BAE9B-FF8A-4604-A962-6E45EABED44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8cb8f8e-29e0-4a7c-8bb2-7bf5dc98cc72"/>
    <ds:schemaRef ds:uri="http://purl.org/dc/elements/1.1/"/>
    <ds:schemaRef ds:uri="http://schemas.microsoft.com/office/2006/metadata/properties"/>
    <ds:schemaRef ds:uri="acaffffc-f956-46ea-834c-9e136528c25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BA6E5BE-8FF1-418A-A0C6-CBBB4EB0A6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469</Words>
  <Application>Microsoft Office PowerPoint</Application>
  <PresentationFormat>On-screen Show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Trust PowerPoint Presentation</vt:lpstr>
      <vt:lpstr>Becoming smoke free</vt:lpstr>
      <vt:lpstr>Content</vt:lpstr>
      <vt:lpstr>Leeds and York Partnership               NHS FT (LYPFT)</vt:lpstr>
      <vt:lpstr>Background</vt:lpstr>
      <vt:lpstr>How to do it differently</vt:lpstr>
      <vt:lpstr>Obstacles</vt:lpstr>
      <vt:lpstr>Inclusion of e-cigarettes</vt:lpstr>
      <vt:lpstr>Implementation</vt:lpstr>
      <vt:lpstr>Life Savers</vt:lpstr>
      <vt:lpstr>Progress &amp;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</dc:title>
  <dc:creator>Reed Annmarie</dc:creator>
  <cp:lastModifiedBy>Amy Murgatroyd</cp:lastModifiedBy>
  <cp:revision>65</cp:revision>
  <dcterms:created xsi:type="dcterms:W3CDTF">2017-06-01T10:36:27Z</dcterms:created>
  <dcterms:modified xsi:type="dcterms:W3CDTF">2022-09-09T13:13:43Z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_dlc_DocIdItemGuid">
    <vt:lpwstr>807bdd0f-858e-4d48-9c01-962f12597200</vt:lpwstr>
  </property>
  <property fmtid="{D5CDD505-2E9C-101B-9397-08002B2CF9AE}" pid="4" name="MDCDepartment">
    <vt:lpwstr>217;#Communications|f66396d9-44b8-4a4e-a5f8-9403e6d0ad06</vt:lpwstr>
  </property>
  <property fmtid="{D5CDD505-2E9C-101B-9397-08002B2CF9AE}" pid="5" name="MDCDocumentApprover">
    <vt:lpwstr>5;#Staff Negotiating Body|2c43aabc-b5d7-4b86-8f35-5ec993495702</vt:lpwstr>
  </property>
  <property fmtid="{D5CDD505-2E9C-101B-9397-08002B2CF9AE}" pid="6" name="MercuryCategory">
    <vt:lpwstr>770;#Presentations|fca7031d-7444-4e1f-aef3-762afaefd5b8</vt:lpwstr>
  </property>
  <property fmtid="{D5CDD505-2E9C-101B-9397-08002B2CF9AE}" pid="7" name="MDCRelevancy">
    <vt:lpwstr/>
  </property>
  <property fmtid="{D5CDD505-2E9C-101B-9397-08002B2CF9AE}" pid="8" name="MDCDocumentOwner">
    <vt:lpwstr/>
  </property>
</Properties>
</file>