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05" r:id="rId5"/>
    <p:sldId id="296" r:id="rId6"/>
    <p:sldId id="314" r:id="rId7"/>
    <p:sldId id="2145708351" r:id="rId8"/>
    <p:sldId id="2145708352" r:id="rId9"/>
    <p:sldId id="353" r:id="rId10"/>
    <p:sldId id="2145708349" r:id="rId11"/>
    <p:sldId id="2145708350" r:id="rId12"/>
    <p:sldId id="354" r:id="rId13"/>
    <p:sldId id="259" r:id="rId14"/>
    <p:sldId id="349" r:id="rId15"/>
    <p:sldId id="351" r:id="rId16"/>
    <p:sldId id="310" r:id="rId17"/>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79"/>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879" autoAdjust="0"/>
  </p:normalViewPr>
  <p:slideViewPr>
    <p:cSldViewPr snapToGrid="0">
      <p:cViewPr varScale="1">
        <p:scale>
          <a:sx n="82" d="100"/>
          <a:sy n="82" d="100"/>
        </p:scale>
        <p:origin x="629" y="72"/>
      </p:cViewPr>
      <p:guideLst/>
    </p:cSldViewPr>
  </p:slideViewPr>
  <p:notesTextViewPr>
    <p:cViewPr>
      <p:scale>
        <a:sx n="1" d="1"/>
        <a:sy n="1" d="1"/>
      </p:scale>
      <p:origin x="0" y="0"/>
    </p:cViewPr>
  </p:notesTextViewPr>
  <p:sorterViewPr>
    <p:cViewPr>
      <p:scale>
        <a:sx n="150" d="100"/>
        <a:sy n="150" d="100"/>
      </p:scale>
      <p:origin x="0" y="-3869"/>
    </p:cViewPr>
  </p:sorterViewPr>
  <p:notesViewPr>
    <p:cSldViewPr snapToGrid="0" showGuides="1">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62A5AE42-7DC1-8140-9B13-146984FDEF22}" type="datetimeFigureOut">
              <a:rPr lang="en-GB" smtClean="0"/>
              <a:t>15/04/2024</a:t>
            </a:fld>
            <a:endParaRPr lang="en-GB"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17369B77-94AB-0344-9EBF-9DB9EE8D3ABC}" type="slidenum">
              <a:rPr lang="en-GB" smtClean="0"/>
              <a:t>‹#›</a:t>
            </a:fld>
            <a:endParaRPr lang="en-GB"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E8F75F72-8950-AF4F-9381-1D26FB547EA1}" type="datetimeFigureOut">
              <a:rPr lang="en-GB" smtClean="0"/>
              <a:t>15/04/2024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5476F-A808-1F46-A368-07984F6DA22E}" type="slidenum">
              <a:rPr lang="en-GB" smtClean="0"/>
              <a:t>‹#›</a:t>
            </a:fld>
            <a:endParaRPr lang="en-GB"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a:t>
            </a:fld>
            <a:endParaRPr lang="en-GB"/>
          </a:p>
        </p:txBody>
      </p:sp>
    </p:spTree>
    <p:extLst>
      <p:ext uri="{BB962C8B-B14F-4D97-AF65-F5344CB8AC3E}">
        <p14:creationId xmlns:p14="http://schemas.microsoft.com/office/powerpoint/2010/main" val="230823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2</a:t>
            </a:fld>
            <a:endParaRPr lang="en-GB"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3</a:t>
            </a:fld>
            <a:endParaRPr lang="en-GB"/>
          </a:p>
        </p:txBody>
      </p:sp>
    </p:spTree>
    <p:extLst>
      <p:ext uri="{BB962C8B-B14F-4D97-AF65-F5344CB8AC3E}">
        <p14:creationId xmlns:p14="http://schemas.microsoft.com/office/powerpoint/2010/main" val="198730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10</a:t>
            </a:fld>
            <a:endParaRPr lang="en-GB" dirty="0"/>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13</a:t>
            </a:fld>
            <a:endParaRPr lang="en-GB"/>
          </a:p>
        </p:txBody>
      </p:sp>
    </p:spTree>
    <p:extLst>
      <p:ext uri="{BB962C8B-B14F-4D97-AF65-F5344CB8AC3E}">
        <p14:creationId xmlns:p14="http://schemas.microsoft.com/office/powerpoint/2010/main" val="447940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en-GB" sz="46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en-GB" sz="240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n-GB"/>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n-GB"/>
            </a:lvl1pPr>
          </a:lstStyle>
          <a:p>
            <a:pPr rtl="0"/>
            <a:r>
              <a:rPr lang="en-US"/>
              <a:t>Click to edit Master title style</a:t>
            </a:r>
            <a:endParaRPr lang="en-GB"/>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en-GB" sz="2400">
                <a:latin typeface="Gill Sans Nova Light" panose="020F0302020204030204" pitchFamily="34" charset="0"/>
                <a:cs typeface="Gill Sans Nova Light" panose="020F0302020204030204" pitchFamily="34" charset="0"/>
              </a:defRPr>
            </a:lvl1pPr>
            <a:lvl2pPr algn="l">
              <a:lnSpc>
                <a:spcPct val="150000"/>
              </a:lnSpc>
              <a:defRPr lang="en-GB" sz="20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en-GB" sz="2400"/>
            </a:lvl1pPr>
            <a:lvl2pPr marL="228600">
              <a:buClr>
                <a:srgbClr val="73292A"/>
              </a:buClr>
              <a:defRPr lang="en-GB" sz="2000"/>
            </a:lvl2pPr>
            <a:lvl3pPr marL="685800">
              <a:buClr>
                <a:srgbClr val="73292A"/>
              </a:buClr>
              <a:defRPr lang="en-GB" sz="1800"/>
            </a:lvl3pPr>
            <a:lvl4pPr marL="1143000">
              <a:buClr>
                <a:srgbClr val="73292A"/>
              </a:buClr>
              <a:defRPr lang="en-GB" sz="1600"/>
            </a:lvl4pPr>
            <a:lvl5pPr marL="1600200">
              <a:buClr>
                <a:srgbClr val="73292A"/>
              </a:buClr>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en-GB" sz="2000">
                <a:latin typeface="Gill Sans Nova Light" panose="020F0302020204030204" pitchFamily="34" charset="0"/>
                <a:cs typeface="Gill Sans Nova Light" panose="020F0302020204030204" pitchFamily="34" charset="0"/>
              </a:defRPr>
            </a:lvl1pPr>
            <a:lvl2pPr algn="ctr">
              <a:lnSpc>
                <a:spcPct val="100000"/>
              </a:lnSpc>
              <a:defRPr lang="en-GB" sz="18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en-GB" sz="2400">
                <a:solidFill>
                  <a:schemeClr val="tx1">
                    <a:tint val="75000"/>
                  </a:schemeClr>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ised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n-GB" sz="1200">
                <a:solidFill>
                  <a:schemeClr val="tx1"/>
                </a:solidFill>
                <a:latin typeface="Gill Sans Nova Light" panose="020F0302020204030204" pitchFamily="34" charset="0"/>
                <a:cs typeface="Gill Sans Nova Light" panose="020F0302020204030204" pitchFamily="34" charset="0"/>
              </a:defRPr>
            </a:lvl1pPr>
          </a:lstStyle>
          <a:p>
            <a:pPr rtl="0"/>
            <a:r>
              <a:rPr lang="en-GB"/>
              <a:t>Presentation title</a:t>
            </a:r>
            <a:endParaRPr lang="en-GB"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n-GB"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GB"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GB"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GB"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GB"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06525" y="3429000"/>
            <a:ext cx="5168348" cy="1088136"/>
          </a:xfrm>
        </p:spPr>
        <p:txBody>
          <a:bodyPr rtlCol="0"/>
          <a:lstStyle>
            <a:defPPr>
              <a:defRPr lang="en-GB"/>
            </a:defPPr>
          </a:lstStyle>
          <a:p>
            <a:pPr rtl="0"/>
            <a:r>
              <a:rPr lang="en-US" sz="2500" dirty="0"/>
              <a:t>CQC Guidance on Smokefree policies in mental health inpatient services</a:t>
            </a:r>
            <a:br>
              <a:rPr lang="en-US" sz="3600" dirty="0"/>
            </a:br>
            <a:endParaRPr lang="en-GB" sz="3600" dirty="0"/>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63119" y="1916266"/>
            <a:ext cx="3792770" cy="1088136"/>
          </a:xfrm>
        </p:spPr>
        <p:txBody>
          <a:bodyPr rtlCol="0">
            <a:normAutofit fontScale="62500" lnSpcReduction="20000"/>
          </a:bodyPr>
          <a:lstStyle>
            <a:defPPr>
              <a:defRPr lang="en-GB"/>
            </a:defPPr>
          </a:lstStyle>
          <a:p>
            <a:pPr rtl="0"/>
            <a:r>
              <a:rPr lang="en-GB" sz="4000" b="1" dirty="0"/>
              <a:t>Mary Yates </a:t>
            </a:r>
          </a:p>
          <a:p>
            <a:pPr rtl="0"/>
            <a:r>
              <a:rPr lang="en-GB" sz="2900" b="1" dirty="0"/>
              <a:t>Mental Health Nurse</a:t>
            </a:r>
          </a:p>
          <a:p>
            <a:pPr rtl="0"/>
            <a:r>
              <a:rPr lang="en-GB" sz="2900" b="1" dirty="0"/>
              <a:t>National Tobacco Dependence Trainer </a:t>
            </a:r>
            <a:r>
              <a:rPr lang="en-GB" dirty="0"/>
              <a:t>​</a:t>
            </a:r>
          </a:p>
        </p:txBody>
      </p:sp>
      <p:sp>
        <p:nvSpPr>
          <p:cNvPr id="4" name="TextBox 3">
            <a:extLst>
              <a:ext uri="{FF2B5EF4-FFF2-40B4-BE49-F238E27FC236}">
                <a16:creationId xmlns:a16="http://schemas.microsoft.com/office/drawing/2014/main" id="{A22AFF3C-ED25-D93C-46EF-4C6D84956307}"/>
              </a:ext>
            </a:extLst>
          </p:cNvPr>
          <p:cNvSpPr txBox="1"/>
          <p:nvPr/>
        </p:nvSpPr>
        <p:spPr>
          <a:xfrm>
            <a:off x="5259789" y="4757068"/>
            <a:ext cx="1399429" cy="369332"/>
          </a:xfrm>
          <a:prstGeom prst="rect">
            <a:avLst/>
          </a:prstGeom>
          <a:noFill/>
        </p:spPr>
        <p:txBody>
          <a:bodyPr wrap="square" rtlCol="0">
            <a:spAutoFit/>
          </a:bodyPr>
          <a:lstStyle/>
          <a:p>
            <a:r>
              <a:rPr lang="en-US" dirty="0"/>
              <a:t>16</a:t>
            </a:r>
            <a:r>
              <a:rPr lang="en-US" baseline="30000" dirty="0"/>
              <a:t>th</a:t>
            </a:r>
            <a:r>
              <a:rPr lang="en-US" dirty="0"/>
              <a:t> April ‘24</a:t>
            </a:r>
            <a:endParaRPr lang="en-GB"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964097"/>
            <a:ext cx="9884664" cy="731520"/>
          </a:xfrm>
        </p:spPr>
        <p:txBody>
          <a:bodyPr rtlCol="0">
            <a:normAutofit/>
          </a:bodyPr>
          <a:lstStyle>
            <a:defPPr>
              <a:defRPr lang="en-GB"/>
            </a:defPPr>
          </a:lstStyle>
          <a:p>
            <a:pPr rtl="0"/>
            <a:r>
              <a:rPr lang="en-GB" dirty="0"/>
              <a:t>A shared promise </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390939" y="4057153"/>
            <a:ext cx="11410122" cy="1103243"/>
          </a:xfrm>
        </p:spPr>
        <p:txBody>
          <a:bodyPr rtlCol="0">
            <a:noAutofit/>
          </a:bodyPr>
          <a:lstStyle>
            <a:defPPr>
              <a:defRPr lang="en-GB"/>
            </a:defPPr>
          </a:lstStyle>
          <a:p>
            <a:pPr rtl="0"/>
            <a:r>
              <a:rPr lang="en-US" sz="2800" b="1" dirty="0">
                <a:solidFill>
                  <a:schemeClr val="tx1"/>
                </a:solidFill>
              </a:rPr>
              <a:t>We will never again refer to tobacco dependence as a ‘lifestyle choice’, ‘bad habit’ or ‘personal freedom’​.</a:t>
            </a:r>
          </a:p>
          <a:p>
            <a:pPr rtl="0"/>
            <a:r>
              <a:rPr lang="en-US" sz="2800" b="1" dirty="0">
                <a:solidFill>
                  <a:schemeClr val="tx1"/>
                </a:solidFill>
              </a:rPr>
              <a:t>It is a powerful addiction and chronic relapsing but treatable clinical condition.</a:t>
            </a:r>
            <a:endParaRPr lang="en-GB" sz="2800" b="1" dirty="0">
              <a:solidFill>
                <a:schemeClr val="tx1"/>
              </a:solidFill>
            </a:endParaRPr>
          </a:p>
        </p:txBody>
      </p:sp>
    </p:spTree>
    <p:extLst>
      <p:ext uri="{BB962C8B-B14F-4D97-AF65-F5344CB8AC3E}">
        <p14:creationId xmlns:p14="http://schemas.microsoft.com/office/powerpoint/2010/main" val="344679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CAC1FB-C6D5-4B83-3E9A-8438323CB37A}"/>
              </a:ext>
            </a:extLst>
          </p:cNvPr>
          <p:cNvSpPr>
            <a:spLocks noGrp="1"/>
          </p:cNvSpPr>
          <p:nvPr>
            <p:ph type="body" idx="1"/>
          </p:nvPr>
        </p:nvSpPr>
        <p:spPr>
          <a:xfrm>
            <a:off x="461176" y="2229853"/>
            <a:ext cx="11290852" cy="2191864"/>
          </a:xfrm>
        </p:spPr>
        <p:txBody>
          <a:bodyPr>
            <a:normAutofit fontScale="77500" lnSpcReduction="20000"/>
          </a:bodyPr>
          <a:lstStyle/>
          <a:p>
            <a:r>
              <a:rPr lang="en-US" dirty="0"/>
              <a:t>CQC is in a unique position to monitor the quality of care provided to people who smoke (and to non-smokers). </a:t>
            </a:r>
          </a:p>
          <a:p>
            <a:r>
              <a:rPr lang="en-US" dirty="0"/>
              <a:t>This new guidance is important to help improve the standards of care in this domain of practice. </a:t>
            </a:r>
          </a:p>
          <a:p>
            <a:r>
              <a:rPr lang="en-US" dirty="0"/>
              <a:t>CQC has provided clarity regards storage of tobacco, such that services will not be criticized if they have a policy which supports confiscation and destruction of tobacco materials, in the context of good communication systems. </a:t>
            </a:r>
          </a:p>
          <a:p>
            <a:r>
              <a:rPr lang="en-US" dirty="0"/>
              <a:t>This is similar to the way we ban plastic bags to reduce suffocation risk. It is also in line with the long established practice to confiscate and destroy alcohol, which is also harmful to health, although not as damaging as tobacco!</a:t>
            </a:r>
            <a:endParaRPr lang="en-GB" dirty="0"/>
          </a:p>
        </p:txBody>
      </p:sp>
    </p:spTree>
    <p:extLst>
      <p:ext uri="{BB962C8B-B14F-4D97-AF65-F5344CB8AC3E}">
        <p14:creationId xmlns:p14="http://schemas.microsoft.com/office/powerpoint/2010/main" val="75607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7FE7426-9450-E9E3-14AE-07762470D3A6}"/>
              </a:ext>
            </a:extLst>
          </p:cNvPr>
          <p:cNvSpPr txBox="1"/>
          <p:nvPr/>
        </p:nvSpPr>
        <p:spPr>
          <a:xfrm>
            <a:off x="-87464" y="2063749"/>
            <a:ext cx="11998518" cy="2990562"/>
          </a:xfrm>
          <a:prstGeom prst="rect">
            <a:avLst/>
          </a:prstGeom>
          <a:noFill/>
        </p:spPr>
        <p:txBody>
          <a:bodyPr wrap="square">
            <a:spAutoFit/>
          </a:bodyPr>
          <a:lstStyle/>
          <a:p>
            <a:pPr marL="342900" marR="320040" lvl="0" indent="-342900" fontAlgn="base">
              <a:lnSpc>
                <a:spcPts val="1380"/>
              </a:lnSpc>
              <a:spcBef>
                <a:spcPts val="605"/>
              </a:spcBef>
              <a:spcAft>
                <a:spcPts val="0"/>
              </a:spcAft>
              <a:buClr>
                <a:srgbClr val="000000"/>
              </a:buClr>
              <a:buSzPts val="1200"/>
              <a:buFont typeface="Arial" panose="020B0604020202020204" pitchFamily="34" charset="0"/>
              <a:buChar char="·"/>
            </a:pPr>
            <a:r>
              <a:rPr lang="en-US" spc="0" dirty="0">
                <a:solidFill>
                  <a:srgbClr val="000000"/>
                </a:solidFill>
                <a:effectLst/>
                <a:latin typeface="Arial" panose="020B0604020202020204" pitchFamily="34" charset="0"/>
                <a:ea typeface="Arial" panose="020B0604020202020204" pitchFamily="34" charset="0"/>
              </a:rPr>
              <a:t>The fact that a service is smokefree should </a:t>
            </a:r>
            <a:r>
              <a:rPr lang="en-US" b="1" spc="0" dirty="0">
                <a:solidFill>
                  <a:srgbClr val="000000"/>
                </a:solidFill>
                <a:effectLst/>
                <a:latin typeface="Arial" panose="020B0604020202020204" pitchFamily="34" charset="0"/>
                <a:ea typeface="Arial" panose="020B0604020202020204" pitchFamily="34" charset="0"/>
              </a:rPr>
              <a:t>not</a:t>
            </a:r>
            <a:r>
              <a:rPr lang="en-US" spc="0" dirty="0">
                <a:solidFill>
                  <a:srgbClr val="000000"/>
                </a:solidFill>
                <a:effectLst/>
                <a:latin typeface="Arial" panose="020B0604020202020204" pitchFamily="34" charset="0"/>
                <a:ea typeface="Arial" panose="020B0604020202020204" pitchFamily="34" charset="0"/>
              </a:rPr>
              <a:t> be raised as a concern about ‘blanket restrictions’.’</a:t>
            </a:r>
          </a:p>
          <a:p>
            <a:pPr marL="342900" marR="320040" lvl="0" indent="-342900" fontAlgn="base">
              <a:lnSpc>
                <a:spcPts val="1380"/>
              </a:lnSpc>
              <a:spcBef>
                <a:spcPts val="605"/>
              </a:spcBef>
              <a:spcAft>
                <a:spcPts val="0"/>
              </a:spcAft>
              <a:buClr>
                <a:srgbClr val="000000"/>
              </a:buClr>
              <a:buSzPts val="1200"/>
              <a:buFont typeface="Arial" panose="020B0604020202020204" pitchFamily="34" charset="0"/>
              <a:buChar char="·"/>
            </a:pPr>
            <a:r>
              <a:rPr lang="en-US" spc="0" dirty="0">
                <a:solidFill>
                  <a:srgbClr val="000000"/>
                </a:solidFill>
                <a:effectLst/>
                <a:latin typeface="Arial" panose="020B0604020202020204" pitchFamily="34" charset="0"/>
                <a:ea typeface="Arial" panose="020B0604020202020204" pitchFamily="34" charset="0"/>
              </a:rPr>
              <a:t>Blanket bans on e-cigarettes that have no cogent justification could, however, be raised as blanket restrictions. </a:t>
            </a:r>
          </a:p>
          <a:p>
            <a:pPr marL="342900" marR="320040" lvl="0" indent="-342900" fontAlgn="base">
              <a:lnSpc>
                <a:spcPts val="1380"/>
              </a:lnSpc>
              <a:spcBef>
                <a:spcPts val="605"/>
              </a:spcBef>
              <a:spcAft>
                <a:spcPts val="0"/>
              </a:spcAft>
              <a:buClr>
                <a:srgbClr val="000000"/>
              </a:buClr>
              <a:buSzPts val="1200"/>
              <a:buFont typeface="Arial" panose="020B0604020202020204" pitchFamily="34" charset="0"/>
              <a:buChar char="·"/>
            </a:pPr>
            <a:r>
              <a:rPr lang="en-US" spc="0" dirty="0">
                <a:solidFill>
                  <a:srgbClr val="000000"/>
                </a:solidFill>
                <a:effectLst/>
                <a:latin typeface="Arial" panose="020B0604020202020204" pitchFamily="34" charset="0"/>
                <a:ea typeface="Arial" panose="020B0604020202020204" pitchFamily="34" charset="0"/>
              </a:rPr>
              <a:t>However, blanket bans on e-cigarettes (vapes) should be observed in CAMHS services.</a:t>
            </a:r>
          </a:p>
          <a:p>
            <a:pPr marL="342900" marR="320040" lvl="0" indent="-342900" fontAlgn="base">
              <a:lnSpc>
                <a:spcPts val="1380"/>
              </a:lnSpc>
              <a:spcBef>
                <a:spcPts val="605"/>
              </a:spcBef>
              <a:spcAft>
                <a:spcPts val="0"/>
              </a:spcAft>
              <a:buClr>
                <a:srgbClr val="000000"/>
              </a:buClr>
              <a:buSzPts val="1200"/>
              <a:buFont typeface="Arial" panose="020B0604020202020204" pitchFamily="34" charset="0"/>
              <a:buChar char="·"/>
            </a:pPr>
            <a:endParaRPr lang="en-GB" spc="0" dirty="0">
              <a:effectLst/>
              <a:latin typeface="Symbol" panose="05050102010706020507" pitchFamily="18" charset="2"/>
              <a:ea typeface="Symbol" panose="05050102010706020507" pitchFamily="18" charset="2"/>
            </a:endParaRPr>
          </a:p>
          <a:p>
            <a:pPr marL="342900" marR="182880" lvl="0" indent="-342900" fontAlgn="base">
              <a:spcBef>
                <a:spcPts val="590"/>
              </a:spcBef>
              <a:spcAft>
                <a:spcPts val="3170"/>
              </a:spcAft>
              <a:buClr>
                <a:srgbClr val="000000"/>
              </a:buClr>
              <a:buSzPts val="1200"/>
              <a:buFont typeface="Arial" panose="020B0604020202020204" pitchFamily="34" charset="0"/>
              <a:buChar char="·"/>
            </a:pPr>
            <a:r>
              <a:rPr lang="en-US" spc="0" dirty="0">
                <a:solidFill>
                  <a:srgbClr val="000000"/>
                </a:solidFill>
                <a:effectLst/>
                <a:latin typeface="Arial" panose="020B0604020202020204" pitchFamily="34" charset="0"/>
                <a:ea typeface="Arial" panose="020B0604020202020204" pitchFamily="34" charset="0"/>
              </a:rPr>
              <a:t>Where services have implemented smokefree policies without tobacco dependence training for staff, access to </a:t>
            </a:r>
            <a:r>
              <a:rPr lang="en-US" spc="0" dirty="0">
                <a:effectLst/>
                <a:latin typeface="Arial" panose="020B0604020202020204" pitchFamily="34" charset="0"/>
                <a:ea typeface="Symbol" panose="05050102010706020507" pitchFamily="18" charset="2"/>
                <a:cs typeface="Segoe UI" panose="020B0502040204020203" pitchFamily="34" charset="0"/>
              </a:rPr>
              <a:t>TTD</a:t>
            </a:r>
            <a:r>
              <a:rPr lang="en-US" spc="0" dirty="0">
                <a:solidFill>
                  <a:srgbClr val="000000"/>
                </a:solidFill>
                <a:effectLst/>
                <a:latin typeface="Arial" panose="020B0604020202020204" pitchFamily="34" charset="0"/>
                <a:ea typeface="Arial" panose="020B0604020202020204" pitchFamily="34" charset="0"/>
              </a:rPr>
              <a:t> (i.e.  </a:t>
            </a:r>
            <a:r>
              <a:rPr lang="en-US" spc="0" dirty="0">
                <a:effectLst/>
                <a:latin typeface="Arial" panose="020B0604020202020204" pitchFamily="34" charset="0"/>
                <a:ea typeface="Symbol" panose="05050102010706020507" pitchFamily="18" charset="2"/>
                <a:cs typeface="Segoe UI" panose="020B0502040204020203" pitchFamily="34" charset="0"/>
              </a:rPr>
              <a:t>stop smoking aids (medicines, nicotine replacement therapies and vapes),</a:t>
            </a:r>
            <a:r>
              <a:rPr lang="en-US" spc="0" dirty="0">
                <a:solidFill>
                  <a:srgbClr val="000000"/>
                </a:solidFill>
                <a:effectLst/>
                <a:latin typeface="Arial" panose="020B0604020202020204" pitchFamily="34" charset="0"/>
                <a:ea typeface="Arial" panose="020B0604020202020204" pitchFamily="34" charset="0"/>
              </a:rPr>
              <a:t> and routine carbon monoxide testing, this should be discussed under the ‘effective’ key question. </a:t>
            </a:r>
          </a:p>
          <a:p>
            <a:pPr marL="342900" marR="182880" lvl="0" indent="-342900" fontAlgn="base">
              <a:spcBef>
                <a:spcPts val="590"/>
              </a:spcBef>
              <a:spcAft>
                <a:spcPts val="3170"/>
              </a:spcAft>
              <a:buClr>
                <a:srgbClr val="000000"/>
              </a:buClr>
              <a:buSzPts val="1200"/>
              <a:buFont typeface="Arial" panose="020B0604020202020204" pitchFamily="34" charset="0"/>
              <a:buChar char="·"/>
            </a:pPr>
            <a:r>
              <a:rPr lang="en-US" spc="0" dirty="0">
                <a:solidFill>
                  <a:srgbClr val="000000"/>
                </a:solidFill>
                <a:effectLst/>
                <a:latin typeface="Arial" panose="020B0604020202020204" pitchFamily="34" charset="0"/>
                <a:ea typeface="Arial" panose="020B0604020202020204" pitchFamily="34" charset="0"/>
              </a:rPr>
              <a:t>Appropriate medicine reviews and monitoring should be completed to ensure that medicines doses are altered when necessary as a person’s smoking status changes. This should be reviewed under the ‘safe’ key question.</a:t>
            </a:r>
            <a:endParaRPr lang="en-GB" sz="1100" spc="0" dirty="0">
              <a:effectLst/>
              <a:latin typeface="Symbol" panose="05050102010706020507" pitchFamily="18" charset="2"/>
              <a:ea typeface="Symbol" panose="05050102010706020507" pitchFamily="18" charset="2"/>
            </a:endParaRPr>
          </a:p>
        </p:txBody>
      </p:sp>
      <p:sp>
        <p:nvSpPr>
          <p:cNvPr id="10" name="TextBox 9">
            <a:extLst>
              <a:ext uri="{FF2B5EF4-FFF2-40B4-BE49-F238E27FC236}">
                <a16:creationId xmlns:a16="http://schemas.microsoft.com/office/drawing/2014/main" id="{A0C310B8-C93F-BCD0-992B-A34CBC75FC80}"/>
              </a:ext>
            </a:extLst>
          </p:cNvPr>
          <p:cNvSpPr txBox="1"/>
          <p:nvPr/>
        </p:nvSpPr>
        <p:spPr>
          <a:xfrm>
            <a:off x="1599537" y="6435602"/>
            <a:ext cx="9158579" cy="307777"/>
          </a:xfrm>
          <a:prstGeom prst="rect">
            <a:avLst/>
          </a:prstGeom>
          <a:noFill/>
        </p:spPr>
        <p:txBody>
          <a:bodyPr wrap="square">
            <a:spAutoFit/>
          </a:bodyPr>
          <a:lstStyle/>
          <a:p>
            <a:r>
              <a:rPr lang="en-US" sz="1400" dirty="0"/>
              <a:t>9002497 Brief guide:BG025 Smokefree policies in mental health inpatient services, October 2023 V1 Review date: October 2024 </a:t>
            </a:r>
          </a:p>
        </p:txBody>
      </p:sp>
    </p:spTree>
    <p:extLst>
      <p:ext uri="{BB962C8B-B14F-4D97-AF65-F5344CB8AC3E}">
        <p14:creationId xmlns:p14="http://schemas.microsoft.com/office/powerpoint/2010/main" val="39878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614463" y="392124"/>
            <a:ext cx="2329384" cy="749013"/>
          </a:xfrm>
        </p:spPr>
        <p:txBody>
          <a:bodyPr rtlCol="0"/>
          <a:lstStyle>
            <a:defPPr>
              <a:defRPr lang="en-GB"/>
            </a:defPPr>
          </a:lstStyle>
          <a:p>
            <a:pPr rtl="0"/>
            <a:r>
              <a:rPr lang="en-GB" dirty="0">
                <a:solidFill>
                  <a:schemeClr val="accent3"/>
                </a:solidFill>
                <a:latin typeface="Baskerville Old Face" panose="02020602080505020303" pitchFamily="18" charset="77"/>
              </a:rPr>
              <a:t>Summary</a:t>
            </a:r>
            <a:r>
              <a:rPr lang="en-GB" dirty="0">
                <a:solidFill>
                  <a:schemeClr val="accent3"/>
                </a:solidFill>
              </a:rPr>
              <a:t> </a:t>
            </a:r>
            <a:endParaRPr lang="en-GB"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1314417" y="1315980"/>
            <a:ext cx="9265191" cy="3625794"/>
          </a:xfrm>
        </p:spPr>
        <p:txBody>
          <a:bodyPr vert="horz" lIns="91440" tIns="45720" rIns="91440" bIns="45720" rtlCol="0" anchor="t">
            <a:normAutofit/>
          </a:bodyPr>
          <a:lstStyle>
            <a:defPPr>
              <a:defRPr lang="en-GB"/>
            </a:defPPr>
          </a:lstStyle>
          <a:p>
            <a:pPr marL="342900" indent="-342900" algn="l">
              <a:buFont typeface="Arial" panose="020B0604020202020204" pitchFamily="34" charset="0"/>
              <a:buChar char="•"/>
            </a:pPr>
            <a:r>
              <a:rPr lang="en-US" sz="2200" b="1" dirty="0">
                <a:solidFill>
                  <a:schemeClr val="accent3"/>
                </a:solidFill>
                <a:cs typeface="Calibri"/>
              </a:rPr>
              <a:t>Tobacco dependence is a leading cause of preventable (physical and mental) suffering and premature death</a:t>
            </a:r>
          </a:p>
          <a:p>
            <a:pPr marL="342900" indent="-342900" algn="l">
              <a:buFont typeface="Arial" panose="020B0604020202020204" pitchFamily="34" charset="0"/>
              <a:buChar char="•"/>
            </a:pPr>
            <a:r>
              <a:rPr lang="en-US" sz="2200" b="1" dirty="0">
                <a:solidFill>
                  <a:schemeClr val="accent3"/>
                </a:solidFill>
                <a:cs typeface="Calibri"/>
              </a:rPr>
              <a:t>Admission to hospital, is an opportunity to identify smokers and offer support to stop. Access to vapes, NRT (2 products), nicotine analogue medication + </a:t>
            </a:r>
            <a:r>
              <a:rPr lang="en-US" sz="2200" b="1" dirty="0" err="1">
                <a:solidFill>
                  <a:schemeClr val="accent3"/>
                </a:solidFill>
                <a:cs typeface="Calibri"/>
              </a:rPr>
              <a:t>behavioural</a:t>
            </a:r>
            <a:r>
              <a:rPr lang="en-US" sz="2200" b="1" dirty="0">
                <a:solidFill>
                  <a:schemeClr val="accent3"/>
                </a:solidFill>
                <a:cs typeface="Calibri"/>
              </a:rPr>
              <a:t> support improves the chance of successfully </a:t>
            </a:r>
            <a:r>
              <a:rPr lang="en-US" sz="2200" b="1" dirty="0">
                <a:cs typeface="Calibri"/>
              </a:rPr>
              <a:t>stopping. </a:t>
            </a:r>
            <a:r>
              <a:rPr lang="en-US" sz="2200" b="1" dirty="0">
                <a:solidFill>
                  <a:schemeClr val="accent3"/>
                </a:solidFill>
                <a:cs typeface="Calibri"/>
              </a:rPr>
              <a:t>When  provided in a smoke free environment, it is easier for the patient to succeed</a:t>
            </a:r>
          </a:p>
          <a:p>
            <a:pPr marL="342900" indent="-342900" algn="l">
              <a:buFont typeface="Arial" panose="020B0604020202020204" pitchFamily="34" charset="0"/>
              <a:buChar char="•"/>
            </a:pPr>
            <a:r>
              <a:rPr lang="en-US" sz="2200" b="1" dirty="0">
                <a:solidFill>
                  <a:schemeClr val="accent3"/>
                </a:solidFill>
                <a:cs typeface="Calibri"/>
              </a:rPr>
              <a:t>CQC have a vital role to monitor services, and ensure these life-saving treatments are provided to improve patient’s experience and chance of recovery</a:t>
            </a:r>
          </a:p>
          <a:p>
            <a:endParaRPr lang="en-GB" dirty="0">
              <a:solidFill>
                <a:schemeClr val="accent3"/>
              </a:solidFill>
              <a:cs typeface="Calibri"/>
            </a:endParaRP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13</a:t>
            </a:fld>
            <a:endParaRPr lang="en-GB" dirty="0"/>
          </a:p>
        </p:txBody>
      </p:sp>
      <p:pic>
        <p:nvPicPr>
          <p:cNvPr id="4" name="Picture 3">
            <a:extLst>
              <a:ext uri="{FF2B5EF4-FFF2-40B4-BE49-F238E27FC236}">
                <a16:creationId xmlns:a16="http://schemas.microsoft.com/office/drawing/2014/main" id="{8F029CE6-04F8-3D7B-6DCE-DBD050102357}"/>
              </a:ext>
            </a:extLst>
          </p:cNvPr>
          <p:cNvPicPr>
            <a:picLocks noChangeAspect="1"/>
          </p:cNvPicPr>
          <p:nvPr/>
        </p:nvPicPr>
        <p:blipFill>
          <a:blip r:embed="rId3"/>
          <a:stretch>
            <a:fillRect/>
          </a:stretch>
        </p:blipFill>
        <p:spPr>
          <a:xfrm>
            <a:off x="3768917" y="4459939"/>
            <a:ext cx="4879877" cy="1082081"/>
          </a:xfrm>
          <a:prstGeom prst="rect">
            <a:avLst/>
          </a:prstGeom>
        </p:spPr>
      </p:pic>
      <p:pic>
        <p:nvPicPr>
          <p:cNvPr id="6" name="Picture 5">
            <a:extLst>
              <a:ext uri="{FF2B5EF4-FFF2-40B4-BE49-F238E27FC236}">
                <a16:creationId xmlns:a16="http://schemas.microsoft.com/office/drawing/2014/main" id="{7CC2144C-D958-9AD1-E16A-9C26BBDBE35A}"/>
              </a:ext>
            </a:extLst>
          </p:cNvPr>
          <p:cNvPicPr>
            <a:picLocks noChangeAspect="1"/>
          </p:cNvPicPr>
          <p:nvPr/>
        </p:nvPicPr>
        <p:blipFill>
          <a:blip r:embed="rId4"/>
          <a:stretch>
            <a:fillRect/>
          </a:stretch>
        </p:blipFill>
        <p:spPr>
          <a:xfrm>
            <a:off x="4516340" y="4985459"/>
            <a:ext cx="3641255" cy="767440"/>
          </a:xfrm>
          <a:prstGeom prst="rect">
            <a:avLst/>
          </a:prstGeom>
        </p:spPr>
      </p:pic>
    </p:spTree>
    <p:extLst>
      <p:ext uri="{BB962C8B-B14F-4D97-AF65-F5344CB8AC3E}">
        <p14:creationId xmlns:p14="http://schemas.microsoft.com/office/powerpoint/2010/main" val="52070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7547140" y="1298304"/>
            <a:ext cx="3749040" cy="1325880"/>
          </a:xfrm>
        </p:spPr>
        <p:txBody>
          <a:bodyPr rtlCol="0">
            <a:normAutofit/>
          </a:bodyPr>
          <a:lstStyle>
            <a:defPPr>
              <a:defRPr lang="en-GB"/>
            </a:defPPr>
          </a:lstStyle>
          <a:p>
            <a:pPr rtl="0"/>
            <a:r>
              <a:rPr lang="en-US" dirty="0">
                <a:solidFill>
                  <a:schemeClr val="accent3"/>
                </a:solidFill>
                <a:latin typeface="Baskerville Old Face" panose="02020602080505020303" pitchFamily="18" charset="77"/>
              </a:rPr>
              <a:t>Overview</a:t>
            </a:r>
            <a:endParaRPr lang="en-GB"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en-GB"/>
            </a:defPPr>
          </a:lstStyle>
          <a:p>
            <a:pPr rtl="0"/>
            <a:r>
              <a:rPr lang="en-US" dirty="0"/>
              <a:t>O</a:t>
            </a:r>
            <a:endParaRPr lang="en-GB" dirty="0"/>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531"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289089" y="2342954"/>
            <a:ext cx="4265142" cy="4306824"/>
          </a:xfrm>
        </p:spPr>
        <p:txBody>
          <a:bodyPr vert="horz" lIns="91440" tIns="45720" rIns="91440" bIns="45720" rtlCol="0" anchor="t">
            <a:normAutofit/>
          </a:bodyPr>
          <a:lstStyle>
            <a:defPPr>
              <a:defRPr lang="en-GB"/>
            </a:defPPr>
          </a:lstStyle>
          <a:p>
            <a:pPr rtl="0"/>
            <a:r>
              <a:rPr lang="en-US" dirty="0">
                <a:solidFill>
                  <a:schemeClr val="accent3"/>
                </a:solidFill>
                <a:latin typeface="Gill Sans Nova Light" panose="020B0302020104020203" pitchFamily="34" charset="0"/>
                <a:cs typeface="Calibri"/>
              </a:rPr>
              <a:t>• Why this guidance is needed</a:t>
            </a:r>
          </a:p>
          <a:p>
            <a:pPr rtl="0"/>
            <a:r>
              <a:rPr lang="en-US" dirty="0">
                <a:solidFill>
                  <a:schemeClr val="accent3"/>
                </a:solidFill>
                <a:latin typeface="Gill Sans Nova Light" panose="020B0302020104020203" pitchFamily="34" charset="0"/>
                <a:cs typeface="Calibri"/>
              </a:rPr>
              <a:t>• The importance of smokefree</a:t>
            </a:r>
          </a:p>
          <a:p>
            <a:pPr rtl="0"/>
            <a:r>
              <a:rPr lang="en-US" dirty="0">
                <a:solidFill>
                  <a:schemeClr val="accent3"/>
                </a:solidFill>
                <a:latin typeface="Gill Sans Nova Light" panose="020B0302020104020203" pitchFamily="34" charset="0"/>
                <a:cs typeface="Calibri"/>
              </a:rPr>
              <a:t>• Take aways from this guidance </a:t>
            </a:r>
          </a:p>
          <a:p>
            <a:pPr rtl="0"/>
            <a:r>
              <a:rPr lang="en-US" dirty="0">
                <a:solidFill>
                  <a:schemeClr val="accent3"/>
                </a:solidFill>
                <a:latin typeface="Gill Sans Nova Light" panose="020B0302020104020203" pitchFamily="34" charset="0"/>
                <a:cs typeface="Calibri"/>
              </a:rPr>
              <a:t>• How to implement this guidance</a:t>
            </a:r>
          </a:p>
          <a:p>
            <a:pPr rtl="0"/>
            <a:endParaRPr lang="en-GB" dirty="0">
              <a:solidFill>
                <a:schemeClr val="accent3"/>
              </a:solidFill>
              <a:latin typeface="Gill Sans Nova Light" panose="020B0302020104020203" pitchFamily="34" charset="0"/>
              <a:cs typeface="Calibri"/>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2</a:t>
            </a:fld>
            <a:endParaRPr lang="en-GB"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9C3568-7466-4EF3-55DB-E82A7F50F279}"/>
              </a:ext>
            </a:extLst>
          </p:cNvPr>
          <p:cNvSpPr>
            <a:spLocks noGrp="1"/>
          </p:cNvSpPr>
          <p:nvPr>
            <p:ph type="body" idx="1"/>
          </p:nvPr>
        </p:nvSpPr>
        <p:spPr>
          <a:xfrm>
            <a:off x="206734" y="2282024"/>
            <a:ext cx="11664563" cy="2930613"/>
          </a:xfrm>
        </p:spPr>
        <p:txBody>
          <a:bodyPr>
            <a:normAutofit/>
          </a:bodyPr>
          <a:lstStyle/>
          <a:p>
            <a:r>
              <a:rPr lang="en-US" dirty="0"/>
              <a:t>Tobacco dependence is </a:t>
            </a:r>
            <a:r>
              <a:rPr lang="en-US" i="1" dirty="0"/>
              <a:t>uniquely dangerous</a:t>
            </a:r>
            <a:r>
              <a:rPr lang="en-US" dirty="0"/>
              <a:t>. </a:t>
            </a:r>
          </a:p>
          <a:p>
            <a:r>
              <a:rPr lang="en-US" dirty="0"/>
              <a:t>It is a leading cause of physical, mental and social problems. </a:t>
            </a:r>
          </a:p>
          <a:p>
            <a:r>
              <a:rPr lang="en-US" dirty="0"/>
              <a:t>Traditionally it has been seen as a ‘lifestyle choice’, ‘bad habit’ or ‘personal freedom’​. </a:t>
            </a:r>
          </a:p>
          <a:p>
            <a:r>
              <a:rPr lang="en-US" dirty="0"/>
              <a:t>We now have a new standard of care in NHS. We must see tobacco dependence as a </a:t>
            </a:r>
            <a:r>
              <a:rPr lang="en-US" b="1" i="1" dirty="0"/>
              <a:t>preventable, chronic, relapsing disease</a:t>
            </a:r>
            <a:r>
              <a:rPr lang="en-US" dirty="0"/>
              <a:t>, that requires access to evidence based treatments, provided in smoke free health care services. </a:t>
            </a:r>
          </a:p>
          <a:p>
            <a:r>
              <a:rPr lang="en-US" dirty="0"/>
              <a:t>There is a new ambition to be completely smokefree by 2030.</a:t>
            </a:r>
          </a:p>
          <a:p>
            <a:endParaRPr lang="en-GB" dirty="0"/>
          </a:p>
        </p:txBody>
      </p:sp>
    </p:spTree>
    <p:extLst>
      <p:ext uri="{BB962C8B-B14F-4D97-AF65-F5344CB8AC3E}">
        <p14:creationId xmlns:p14="http://schemas.microsoft.com/office/powerpoint/2010/main" val="156398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1EF31B-8C3B-675E-11BE-CA11CD12ADC7}"/>
              </a:ext>
            </a:extLst>
          </p:cNvPr>
          <p:cNvPicPr>
            <a:picLocks noChangeAspect="1"/>
          </p:cNvPicPr>
          <p:nvPr/>
        </p:nvPicPr>
        <p:blipFill>
          <a:blip r:embed="rId2"/>
          <a:stretch>
            <a:fillRect/>
          </a:stretch>
        </p:blipFill>
        <p:spPr>
          <a:xfrm>
            <a:off x="3332998" y="2032197"/>
            <a:ext cx="4365114" cy="1792379"/>
          </a:xfrm>
          <a:prstGeom prst="rect">
            <a:avLst/>
          </a:prstGeom>
        </p:spPr>
      </p:pic>
      <p:pic>
        <p:nvPicPr>
          <p:cNvPr id="3" name="Picture 2">
            <a:extLst>
              <a:ext uri="{FF2B5EF4-FFF2-40B4-BE49-F238E27FC236}">
                <a16:creationId xmlns:a16="http://schemas.microsoft.com/office/drawing/2014/main" id="{8C7D61A2-C84A-B056-C1CE-9A2D051CE1F5}"/>
              </a:ext>
            </a:extLst>
          </p:cNvPr>
          <p:cNvPicPr>
            <a:picLocks noChangeAspect="1"/>
          </p:cNvPicPr>
          <p:nvPr/>
        </p:nvPicPr>
        <p:blipFill>
          <a:blip r:embed="rId3"/>
          <a:stretch>
            <a:fillRect/>
          </a:stretch>
        </p:blipFill>
        <p:spPr>
          <a:xfrm>
            <a:off x="7446567" y="1983336"/>
            <a:ext cx="4359018" cy="1792379"/>
          </a:xfrm>
          <a:prstGeom prst="rect">
            <a:avLst/>
          </a:prstGeom>
        </p:spPr>
      </p:pic>
      <p:pic>
        <p:nvPicPr>
          <p:cNvPr id="5" name="Picture 4">
            <a:extLst>
              <a:ext uri="{FF2B5EF4-FFF2-40B4-BE49-F238E27FC236}">
                <a16:creationId xmlns:a16="http://schemas.microsoft.com/office/drawing/2014/main" id="{A3927844-D179-A9AA-3D91-EC09751528AE}"/>
              </a:ext>
            </a:extLst>
          </p:cNvPr>
          <p:cNvPicPr>
            <a:picLocks noChangeAspect="1"/>
          </p:cNvPicPr>
          <p:nvPr/>
        </p:nvPicPr>
        <p:blipFill>
          <a:blip r:embed="rId4"/>
          <a:stretch>
            <a:fillRect/>
          </a:stretch>
        </p:blipFill>
        <p:spPr>
          <a:xfrm>
            <a:off x="3843079" y="3521248"/>
            <a:ext cx="7410667" cy="1520686"/>
          </a:xfrm>
          <a:prstGeom prst="rect">
            <a:avLst/>
          </a:prstGeom>
        </p:spPr>
      </p:pic>
      <p:sp>
        <p:nvSpPr>
          <p:cNvPr id="6" name="TextBox 5">
            <a:extLst>
              <a:ext uri="{FF2B5EF4-FFF2-40B4-BE49-F238E27FC236}">
                <a16:creationId xmlns:a16="http://schemas.microsoft.com/office/drawing/2014/main" id="{666B39E9-53EE-26E3-35AE-45CC263B63ED}"/>
              </a:ext>
            </a:extLst>
          </p:cNvPr>
          <p:cNvSpPr txBox="1"/>
          <p:nvPr/>
        </p:nvSpPr>
        <p:spPr>
          <a:xfrm>
            <a:off x="386415" y="2364278"/>
            <a:ext cx="2447600" cy="2677656"/>
          </a:xfrm>
          <a:prstGeom prst="rect">
            <a:avLst/>
          </a:prstGeom>
          <a:noFill/>
        </p:spPr>
        <p:txBody>
          <a:bodyPr wrap="square" rtlCol="0">
            <a:spAutoFit/>
          </a:bodyPr>
          <a:lstStyle/>
          <a:p>
            <a:r>
              <a:rPr lang="en-US" sz="2800" b="1" dirty="0"/>
              <a:t>Big inequalities in smoking rates</a:t>
            </a:r>
          </a:p>
          <a:p>
            <a:endParaRPr lang="en-US" sz="2800" b="1" dirty="0"/>
          </a:p>
          <a:p>
            <a:r>
              <a:rPr lang="en-US" sz="2800" b="1" dirty="0"/>
              <a:t>23% start smoking on admission  </a:t>
            </a:r>
            <a:endParaRPr lang="en-GB" sz="2800" b="1" dirty="0"/>
          </a:p>
        </p:txBody>
      </p:sp>
    </p:spTree>
    <p:extLst>
      <p:ext uri="{BB962C8B-B14F-4D97-AF65-F5344CB8AC3E}">
        <p14:creationId xmlns:p14="http://schemas.microsoft.com/office/powerpoint/2010/main" val="93796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6D2500-02B5-0CEC-D064-DCC0FFAC2446}"/>
              </a:ext>
            </a:extLst>
          </p:cNvPr>
          <p:cNvPicPr>
            <a:picLocks noChangeAspect="1"/>
          </p:cNvPicPr>
          <p:nvPr/>
        </p:nvPicPr>
        <p:blipFill>
          <a:blip r:embed="rId2"/>
          <a:stretch>
            <a:fillRect/>
          </a:stretch>
        </p:blipFill>
        <p:spPr>
          <a:xfrm>
            <a:off x="5649651" y="1810630"/>
            <a:ext cx="6474513" cy="3395766"/>
          </a:xfrm>
          <a:prstGeom prst="rect">
            <a:avLst/>
          </a:prstGeom>
        </p:spPr>
      </p:pic>
      <p:sp>
        <p:nvSpPr>
          <p:cNvPr id="7" name="TextBox 6">
            <a:extLst>
              <a:ext uri="{FF2B5EF4-FFF2-40B4-BE49-F238E27FC236}">
                <a16:creationId xmlns:a16="http://schemas.microsoft.com/office/drawing/2014/main" id="{E162DFA7-23A8-1B88-B0DC-2115BAE3155B}"/>
              </a:ext>
            </a:extLst>
          </p:cNvPr>
          <p:cNvSpPr txBox="1"/>
          <p:nvPr/>
        </p:nvSpPr>
        <p:spPr>
          <a:xfrm>
            <a:off x="333954" y="1810630"/>
            <a:ext cx="531569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Nova Light"/>
                <a:ea typeface="+mn-ea"/>
                <a:cs typeface="+mn-cs"/>
              </a:rPr>
              <a:t>People with serious mental illness die up to 25years earlier than people without a mental illness;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ill Sans Nova Light"/>
                <a:ea typeface="+mn-ea"/>
                <a:cs typeface="+mn-cs"/>
              </a:rPr>
              <a:t>smoking is the single biggest reason for this</a:t>
            </a:r>
            <a:r>
              <a:rPr kumimoji="0" lang="en-US" sz="1800" b="0" i="0" u="none" strike="noStrike" kern="1200" cap="none" spc="0" normalizeH="0" baseline="0" noProof="0" dirty="0">
                <a:ln>
                  <a:noFill/>
                </a:ln>
                <a:solidFill>
                  <a:srgbClr val="000000"/>
                </a:solidFill>
                <a:effectLst/>
                <a:uLnTx/>
                <a:uFillTx/>
                <a:latin typeface="Gill Sans Nova Light"/>
                <a:ea typeface="+mn-ea"/>
                <a:cs typeface="+mn-cs"/>
              </a:rPr>
              <a:t>. </a:t>
            </a:r>
          </a:p>
          <a:p>
            <a:endParaRPr lang="en-US" dirty="0"/>
          </a:p>
          <a:p>
            <a:r>
              <a:rPr lang="en-US" dirty="0"/>
              <a:t>Increased risk of heart disease and stroke​</a:t>
            </a:r>
          </a:p>
          <a:p>
            <a:r>
              <a:rPr lang="en-US" dirty="0"/>
              <a:t>2–3 times more likely to have diabetes ​</a:t>
            </a:r>
          </a:p>
          <a:p>
            <a:r>
              <a:rPr lang="en-US" dirty="0"/>
              <a:t>Increased risk of respiratory disease, asthma, ​</a:t>
            </a:r>
          </a:p>
          <a:p>
            <a:r>
              <a:rPr lang="en-US" dirty="0"/>
              <a:t>bronchitis, emphysema​ and COPD</a:t>
            </a:r>
          </a:p>
          <a:p>
            <a:r>
              <a:rPr lang="en-US" dirty="0"/>
              <a:t>More cancer (15 types) and worse cancer survival rates ​</a:t>
            </a:r>
          </a:p>
          <a:p>
            <a:r>
              <a:rPr lang="en-US" dirty="0"/>
              <a:t>Increased risk of osteoporosis ​and fractures​</a:t>
            </a:r>
          </a:p>
          <a:p>
            <a:r>
              <a:rPr lang="en-US" dirty="0"/>
              <a:t>Increased risk of tooth decay, gum disease, ​tooth loss</a:t>
            </a:r>
          </a:p>
          <a:p>
            <a:endParaRPr lang="en-US" dirty="0"/>
          </a:p>
        </p:txBody>
      </p:sp>
      <p:sp>
        <p:nvSpPr>
          <p:cNvPr id="9" name="TextBox 8">
            <a:extLst>
              <a:ext uri="{FF2B5EF4-FFF2-40B4-BE49-F238E27FC236}">
                <a16:creationId xmlns:a16="http://schemas.microsoft.com/office/drawing/2014/main" id="{9978AA90-DE96-7D5F-5552-E181E3D6600E}"/>
              </a:ext>
            </a:extLst>
          </p:cNvPr>
          <p:cNvSpPr txBox="1"/>
          <p:nvPr/>
        </p:nvSpPr>
        <p:spPr>
          <a:xfrm>
            <a:off x="6370983" y="4765670"/>
            <a:ext cx="5596428" cy="307777"/>
          </a:xfrm>
          <a:prstGeom prst="rect">
            <a:avLst/>
          </a:prstGeom>
          <a:noFill/>
        </p:spPr>
        <p:txBody>
          <a:bodyPr wrap="square">
            <a:spAutoFit/>
          </a:bodyPr>
          <a:lstStyle/>
          <a:p>
            <a:r>
              <a:rPr lang="en-US" sz="1400" dirty="0"/>
              <a:t>ASH. The Stolen Years: The Mental Health And Smoking Action Report. 2016 </a:t>
            </a:r>
          </a:p>
        </p:txBody>
      </p:sp>
      <p:sp>
        <p:nvSpPr>
          <p:cNvPr id="10" name="TextBox 9">
            <a:extLst>
              <a:ext uri="{FF2B5EF4-FFF2-40B4-BE49-F238E27FC236}">
                <a16:creationId xmlns:a16="http://schemas.microsoft.com/office/drawing/2014/main" id="{A1591056-76C6-CF65-5BBA-EA08D9CAE56C}"/>
              </a:ext>
            </a:extLst>
          </p:cNvPr>
          <p:cNvSpPr txBox="1"/>
          <p:nvPr/>
        </p:nvSpPr>
        <p:spPr>
          <a:xfrm>
            <a:off x="103366" y="182880"/>
            <a:ext cx="3530380" cy="1015663"/>
          </a:xfrm>
          <a:prstGeom prst="rect">
            <a:avLst/>
          </a:prstGeom>
          <a:noFill/>
        </p:spPr>
        <p:txBody>
          <a:bodyPr wrap="square" rtlCol="0">
            <a:spAutoFit/>
          </a:bodyPr>
          <a:lstStyle/>
          <a:p>
            <a:r>
              <a:rPr lang="en-US" sz="2000" b="1" dirty="0"/>
              <a:t>People with mental illness suffer disproportionately and die young because of smoking-related illness</a:t>
            </a:r>
            <a:endParaRPr lang="en-GB" sz="2000" b="1" dirty="0"/>
          </a:p>
        </p:txBody>
      </p:sp>
    </p:spTree>
    <p:extLst>
      <p:ext uri="{BB962C8B-B14F-4D97-AF65-F5344CB8AC3E}">
        <p14:creationId xmlns:p14="http://schemas.microsoft.com/office/powerpoint/2010/main" val="235608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6DF2DF-17BA-6C59-0D08-7DE82C85B422}"/>
              </a:ext>
            </a:extLst>
          </p:cNvPr>
          <p:cNvSpPr>
            <a:spLocks noGrp="1"/>
          </p:cNvSpPr>
          <p:nvPr>
            <p:ph type="sldNum" sz="quarter" idx="11"/>
          </p:nvPr>
        </p:nvSpPr>
        <p:spPr/>
        <p:txBody>
          <a:bodyPr/>
          <a:lstStyle/>
          <a:p>
            <a:pPr rtl="0"/>
            <a:fld id="{294A09A9-5501-47C1-A89A-A340965A2BE2}" type="slidenum">
              <a:rPr lang="en-GB" smtClean="0"/>
              <a:pPr rtl="0"/>
              <a:t>6</a:t>
            </a:fld>
            <a:endParaRPr lang="en-GB" dirty="0"/>
          </a:p>
        </p:txBody>
      </p:sp>
      <p:sp>
        <p:nvSpPr>
          <p:cNvPr id="7" name="TextBox 6">
            <a:extLst>
              <a:ext uri="{FF2B5EF4-FFF2-40B4-BE49-F238E27FC236}">
                <a16:creationId xmlns:a16="http://schemas.microsoft.com/office/drawing/2014/main" id="{B10DA5A8-4C24-DAED-A0F3-D48C7107A73F}"/>
              </a:ext>
            </a:extLst>
          </p:cNvPr>
          <p:cNvSpPr txBox="1"/>
          <p:nvPr/>
        </p:nvSpPr>
        <p:spPr>
          <a:xfrm>
            <a:off x="1620343" y="1359674"/>
            <a:ext cx="6418425" cy="3508653"/>
          </a:xfrm>
          <a:prstGeom prst="rect">
            <a:avLst/>
          </a:prstGeom>
          <a:noFill/>
        </p:spPr>
        <p:txBody>
          <a:bodyPr wrap="square" rtlCol="0">
            <a:spAutoFit/>
          </a:bodyPr>
          <a:lstStyle/>
          <a:p>
            <a:r>
              <a:rPr lang="en-US" sz="2400" b="1" dirty="0"/>
              <a:t>Smoking contributes to poor mental health </a:t>
            </a:r>
          </a:p>
          <a:p>
            <a:pPr marL="285750" indent="-285750">
              <a:buFont typeface="Arial" panose="020B0604020202020204" pitchFamily="34" charset="0"/>
              <a:buChar char="•"/>
            </a:pPr>
            <a:r>
              <a:rPr lang="en-US" dirty="0"/>
              <a:t>Higher rates of depression, anxiety, panic attacks and stress</a:t>
            </a:r>
          </a:p>
          <a:p>
            <a:pPr marL="285750" indent="-285750">
              <a:buFont typeface="Arial" panose="020B0604020202020204" pitchFamily="34" charset="0"/>
              <a:buChar char="•"/>
            </a:pPr>
            <a:r>
              <a:rPr lang="en-US" dirty="0"/>
              <a:t>More severe symptoms of psychosis</a:t>
            </a:r>
          </a:p>
          <a:p>
            <a:pPr marL="285750" indent="-285750">
              <a:buFont typeface="Arial" panose="020B0604020202020204" pitchFamily="34" charset="0"/>
              <a:buChar char="•"/>
            </a:pPr>
            <a:r>
              <a:rPr lang="en-US" dirty="0"/>
              <a:t>Longer time in hospital </a:t>
            </a:r>
          </a:p>
          <a:p>
            <a:pPr marL="285750" indent="-285750">
              <a:buFont typeface="Arial" panose="020B0604020202020204" pitchFamily="34" charset="0"/>
              <a:buChar char="•"/>
            </a:pPr>
            <a:r>
              <a:rPr lang="en-US" dirty="0"/>
              <a:t>More frequent admissions</a:t>
            </a:r>
          </a:p>
          <a:p>
            <a:pPr marL="285750" indent="-285750">
              <a:buFont typeface="Arial" panose="020B0604020202020204" pitchFamily="34" charset="0"/>
              <a:buChar char="•"/>
            </a:pPr>
            <a:r>
              <a:rPr lang="en-US" dirty="0"/>
              <a:t>Higher doses of some medications (50% increase for clozapine)</a:t>
            </a:r>
          </a:p>
          <a:p>
            <a:r>
              <a:rPr lang="en-US" dirty="0"/>
              <a:t>   risk of Psychosis / Bipolar Disorder/ Depression / Dementia</a:t>
            </a:r>
          </a:p>
          <a:p>
            <a:r>
              <a:rPr lang="en-US" dirty="0"/>
              <a:t>   risk of earlier age of onset for Schizophrenia and Depression</a:t>
            </a:r>
          </a:p>
          <a:p>
            <a:pPr marL="285750" indent="-285750">
              <a:buFont typeface="Arial" panose="020B0604020202020204" pitchFamily="34" charset="0"/>
              <a:buChar char="•"/>
            </a:pPr>
            <a:r>
              <a:rPr lang="en-US" dirty="0"/>
              <a:t>Exploitation and Stigma</a:t>
            </a:r>
          </a:p>
          <a:p>
            <a:pPr marL="285750" indent="-285750">
              <a:buFont typeface="Arial" panose="020B0604020202020204" pitchFamily="34" charset="0"/>
              <a:buChar char="•"/>
            </a:pPr>
            <a:r>
              <a:rPr lang="en-US" dirty="0"/>
              <a:t>Poverty </a:t>
            </a:r>
          </a:p>
          <a:p>
            <a:endParaRPr lang="en-US" dirty="0"/>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DDADA47B-ED56-E75B-B5AF-EBF7BB85B288}"/>
              </a:ext>
            </a:extLst>
          </p:cNvPr>
          <p:cNvPicPr>
            <a:picLocks noChangeAspect="1"/>
          </p:cNvPicPr>
          <p:nvPr/>
        </p:nvPicPr>
        <p:blipFill>
          <a:blip r:embed="rId2"/>
          <a:stretch>
            <a:fillRect/>
          </a:stretch>
        </p:blipFill>
        <p:spPr>
          <a:xfrm>
            <a:off x="8147158" y="1543187"/>
            <a:ext cx="2424499" cy="2472857"/>
          </a:xfrm>
          <a:prstGeom prst="rect">
            <a:avLst/>
          </a:prstGeom>
        </p:spPr>
      </p:pic>
      <p:sp>
        <p:nvSpPr>
          <p:cNvPr id="12" name="Arrow: Up 11">
            <a:extLst>
              <a:ext uri="{FF2B5EF4-FFF2-40B4-BE49-F238E27FC236}">
                <a16:creationId xmlns:a16="http://schemas.microsoft.com/office/drawing/2014/main" id="{FEB7BCDC-13F4-9BE9-9128-4B7BC8A0FE97}"/>
              </a:ext>
            </a:extLst>
          </p:cNvPr>
          <p:cNvSpPr/>
          <p:nvPr/>
        </p:nvSpPr>
        <p:spPr>
          <a:xfrm>
            <a:off x="1757237" y="3172947"/>
            <a:ext cx="101645" cy="2303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3215B302-C40F-BADA-BCBB-0165D3306C1C}"/>
              </a:ext>
            </a:extLst>
          </p:cNvPr>
          <p:cNvPicPr>
            <a:picLocks noChangeAspect="1"/>
          </p:cNvPicPr>
          <p:nvPr/>
        </p:nvPicPr>
        <p:blipFill>
          <a:blip r:embed="rId3"/>
          <a:stretch>
            <a:fillRect/>
          </a:stretch>
        </p:blipFill>
        <p:spPr>
          <a:xfrm>
            <a:off x="1737949" y="3403299"/>
            <a:ext cx="140220" cy="249958"/>
          </a:xfrm>
          <a:prstGeom prst="rect">
            <a:avLst/>
          </a:prstGeom>
        </p:spPr>
      </p:pic>
    </p:spTree>
    <p:extLst>
      <p:ext uri="{BB962C8B-B14F-4D97-AF65-F5344CB8AC3E}">
        <p14:creationId xmlns:p14="http://schemas.microsoft.com/office/powerpoint/2010/main" val="342608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6DF2DF-17BA-6C59-0D08-7DE82C85B42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pic>
        <p:nvPicPr>
          <p:cNvPr id="2" name="Content Placeholder 1">
            <a:extLst>
              <a:ext uri="{FF2B5EF4-FFF2-40B4-BE49-F238E27FC236}">
                <a16:creationId xmlns:a16="http://schemas.microsoft.com/office/drawing/2014/main" id="{70E89287-7A38-A671-6EFB-ADD7E082EA19}"/>
              </a:ext>
            </a:extLst>
          </p:cNvPr>
          <p:cNvPicPr>
            <a:picLocks noGrp="1" noChangeAspect="1"/>
          </p:cNvPicPr>
          <p:nvPr>
            <p:ph idx="1"/>
          </p:nvPr>
        </p:nvPicPr>
        <p:blipFill>
          <a:blip r:embed="rId2"/>
          <a:stretch>
            <a:fillRect/>
          </a:stretch>
        </p:blipFill>
        <p:spPr>
          <a:xfrm>
            <a:off x="1831165" y="947193"/>
            <a:ext cx="2140748" cy="1960038"/>
          </a:xfrm>
          <a:prstGeom prst="rect">
            <a:avLst/>
          </a:prstGeom>
        </p:spPr>
      </p:pic>
      <p:pic>
        <p:nvPicPr>
          <p:cNvPr id="4" name="Picture 3">
            <a:extLst>
              <a:ext uri="{FF2B5EF4-FFF2-40B4-BE49-F238E27FC236}">
                <a16:creationId xmlns:a16="http://schemas.microsoft.com/office/drawing/2014/main" id="{3B74AEE8-D522-D218-B76F-C0BA8EFE8FA7}"/>
              </a:ext>
            </a:extLst>
          </p:cNvPr>
          <p:cNvPicPr>
            <a:picLocks noChangeAspect="1"/>
          </p:cNvPicPr>
          <p:nvPr/>
        </p:nvPicPr>
        <p:blipFill>
          <a:blip r:embed="rId3"/>
          <a:stretch>
            <a:fillRect/>
          </a:stretch>
        </p:blipFill>
        <p:spPr>
          <a:xfrm>
            <a:off x="1666635" y="3019555"/>
            <a:ext cx="2469808" cy="2101329"/>
          </a:xfrm>
          <a:prstGeom prst="rect">
            <a:avLst/>
          </a:prstGeom>
        </p:spPr>
      </p:pic>
      <p:pic>
        <p:nvPicPr>
          <p:cNvPr id="6" name="Picture 5">
            <a:extLst>
              <a:ext uri="{FF2B5EF4-FFF2-40B4-BE49-F238E27FC236}">
                <a16:creationId xmlns:a16="http://schemas.microsoft.com/office/drawing/2014/main" id="{2B155AEE-DA88-1B59-063E-4693A01CCA48}"/>
              </a:ext>
            </a:extLst>
          </p:cNvPr>
          <p:cNvPicPr>
            <a:picLocks noChangeAspect="1"/>
          </p:cNvPicPr>
          <p:nvPr/>
        </p:nvPicPr>
        <p:blipFill>
          <a:blip r:embed="rId4"/>
          <a:stretch>
            <a:fillRect/>
          </a:stretch>
        </p:blipFill>
        <p:spPr>
          <a:xfrm>
            <a:off x="8374442" y="947192"/>
            <a:ext cx="2150922" cy="1960039"/>
          </a:xfrm>
          <a:prstGeom prst="rect">
            <a:avLst/>
          </a:prstGeom>
        </p:spPr>
      </p:pic>
      <p:pic>
        <p:nvPicPr>
          <p:cNvPr id="7" name="Picture 6">
            <a:extLst>
              <a:ext uri="{FF2B5EF4-FFF2-40B4-BE49-F238E27FC236}">
                <a16:creationId xmlns:a16="http://schemas.microsoft.com/office/drawing/2014/main" id="{D56323CA-E873-C1BE-698F-0C5769B5DC6C}"/>
              </a:ext>
            </a:extLst>
          </p:cNvPr>
          <p:cNvPicPr>
            <a:picLocks noChangeAspect="1"/>
          </p:cNvPicPr>
          <p:nvPr/>
        </p:nvPicPr>
        <p:blipFill>
          <a:blip r:embed="rId5"/>
          <a:stretch>
            <a:fillRect/>
          </a:stretch>
        </p:blipFill>
        <p:spPr>
          <a:xfrm>
            <a:off x="8142135" y="3031754"/>
            <a:ext cx="2383229" cy="2089129"/>
          </a:xfrm>
          <a:prstGeom prst="rect">
            <a:avLst/>
          </a:prstGeom>
        </p:spPr>
      </p:pic>
      <p:pic>
        <p:nvPicPr>
          <p:cNvPr id="9" name="Picture 8">
            <a:extLst>
              <a:ext uri="{FF2B5EF4-FFF2-40B4-BE49-F238E27FC236}">
                <a16:creationId xmlns:a16="http://schemas.microsoft.com/office/drawing/2014/main" id="{8F1188A9-C98C-A1F4-475D-0AC022CC3204}"/>
              </a:ext>
            </a:extLst>
          </p:cNvPr>
          <p:cNvPicPr>
            <a:picLocks noChangeAspect="1"/>
          </p:cNvPicPr>
          <p:nvPr/>
        </p:nvPicPr>
        <p:blipFill>
          <a:blip r:embed="rId6"/>
          <a:stretch>
            <a:fillRect/>
          </a:stretch>
        </p:blipFill>
        <p:spPr>
          <a:xfrm>
            <a:off x="4194673" y="2337909"/>
            <a:ext cx="3860886" cy="2782974"/>
          </a:xfrm>
          <a:prstGeom prst="rect">
            <a:avLst/>
          </a:prstGeom>
        </p:spPr>
      </p:pic>
      <p:sp>
        <p:nvSpPr>
          <p:cNvPr id="10" name="TextBox 9">
            <a:extLst>
              <a:ext uri="{FF2B5EF4-FFF2-40B4-BE49-F238E27FC236}">
                <a16:creationId xmlns:a16="http://schemas.microsoft.com/office/drawing/2014/main" id="{8C641D65-479D-C199-8740-648CA5A45E76}"/>
              </a:ext>
            </a:extLst>
          </p:cNvPr>
          <p:cNvSpPr txBox="1"/>
          <p:nvPr/>
        </p:nvSpPr>
        <p:spPr>
          <a:xfrm>
            <a:off x="4039263" y="1431235"/>
            <a:ext cx="4238045" cy="830997"/>
          </a:xfrm>
          <a:prstGeom prst="rect">
            <a:avLst/>
          </a:prstGeom>
          <a:noFill/>
          <a:ln w="9525">
            <a:solidFill>
              <a:schemeClr val="tx1"/>
            </a:solidFill>
          </a:ln>
        </p:spPr>
        <p:txBody>
          <a:bodyPr wrap="square" rtlCol="0">
            <a:spAutoFit/>
          </a:bodyPr>
          <a:lstStyle/>
          <a:p>
            <a:pPr algn="ctr"/>
            <a:r>
              <a:rPr lang="en-US" sz="2400" b="1" dirty="0"/>
              <a:t>Helping patients to develop preventable disease and die young </a:t>
            </a:r>
            <a:endParaRPr lang="en-GB" sz="2400" b="1" dirty="0"/>
          </a:p>
        </p:txBody>
      </p:sp>
      <p:sp>
        <p:nvSpPr>
          <p:cNvPr id="12" name="TextBox 11">
            <a:extLst>
              <a:ext uri="{FF2B5EF4-FFF2-40B4-BE49-F238E27FC236}">
                <a16:creationId xmlns:a16="http://schemas.microsoft.com/office/drawing/2014/main" id="{618FA3AE-6AC7-CE1E-74DD-B27257F2C999}"/>
              </a:ext>
            </a:extLst>
          </p:cNvPr>
          <p:cNvSpPr txBox="1"/>
          <p:nvPr/>
        </p:nvSpPr>
        <p:spPr>
          <a:xfrm>
            <a:off x="1564750" y="5388185"/>
            <a:ext cx="9062499" cy="646331"/>
          </a:xfrm>
          <a:prstGeom prst="rect">
            <a:avLst/>
          </a:prstGeom>
          <a:noFill/>
        </p:spPr>
        <p:txBody>
          <a:bodyPr wrap="square">
            <a:spAutoFit/>
          </a:bodyPr>
          <a:lstStyle/>
          <a:p>
            <a:r>
              <a:rPr lang="en-US" dirty="0"/>
              <a:t>2.23 hours per day / per ward facilitating smoking;	Robson et al (2016) Time to Smoke, NTR</a:t>
            </a:r>
          </a:p>
          <a:p>
            <a:r>
              <a:rPr lang="en-US" dirty="0"/>
              <a:t> </a:t>
            </a:r>
          </a:p>
        </p:txBody>
      </p:sp>
    </p:spTree>
    <p:extLst>
      <p:ext uri="{BB962C8B-B14F-4D97-AF65-F5344CB8AC3E}">
        <p14:creationId xmlns:p14="http://schemas.microsoft.com/office/powerpoint/2010/main" val="163036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6DF2DF-17BA-6C59-0D08-7DE82C85B42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
        <p:nvSpPr>
          <p:cNvPr id="8" name="Content Placeholder 7">
            <a:extLst>
              <a:ext uri="{FF2B5EF4-FFF2-40B4-BE49-F238E27FC236}">
                <a16:creationId xmlns:a16="http://schemas.microsoft.com/office/drawing/2014/main" id="{E50C6419-38C0-F76B-AA74-6E3E3AC581FD}"/>
              </a:ext>
            </a:extLst>
          </p:cNvPr>
          <p:cNvSpPr txBox="1">
            <a:spLocks noGrp="1"/>
          </p:cNvSpPr>
          <p:nvPr>
            <p:ph idx="1"/>
          </p:nvPr>
        </p:nvSpPr>
        <p:spPr>
          <a:xfrm>
            <a:off x="1566407" y="1394819"/>
            <a:ext cx="8992925" cy="36830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dirty="0"/>
              <a:t>In the past CQC inspectors have; </a:t>
            </a:r>
          </a:p>
          <a:p>
            <a:pPr marL="342900" indent="-342900">
              <a:buFont typeface="Arial" panose="020B0604020202020204" pitchFamily="34" charset="0"/>
              <a:buChar char="•"/>
            </a:pPr>
            <a:r>
              <a:rPr lang="en-GB" sz="2500" b="1" dirty="0"/>
              <a:t>criticised hospitals/trusts where efforts were being made to help people stop smoking, by referring to this as a restrictive practice</a:t>
            </a:r>
          </a:p>
          <a:p>
            <a:pPr marL="342900" indent="-342900">
              <a:buFont typeface="Arial" panose="020B0604020202020204" pitchFamily="34" charset="0"/>
              <a:buChar char="•"/>
            </a:pPr>
            <a:r>
              <a:rPr lang="en-GB" sz="2500" b="1" dirty="0"/>
              <a:t>instructed services to install storage facilities for smoking materials</a:t>
            </a:r>
          </a:p>
          <a:p>
            <a:pPr marL="342900" indent="-342900">
              <a:buFont typeface="Arial" panose="020B0604020202020204" pitchFamily="34" charset="0"/>
              <a:buChar char="•"/>
            </a:pPr>
            <a:r>
              <a:rPr lang="en-GB" sz="2500" b="1" dirty="0"/>
              <a:t>given outstanding ratings to MH Trusts who help patients to smoke, by storing tobacco materials and escorting for ‘smoke breaks’ </a:t>
            </a:r>
          </a:p>
          <a:p>
            <a:r>
              <a:rPr lang="en-GB" sz="2500" b="1" dirty="0"/>
              <a:t> This undermines efforts to achieve a completely smoke free environment and ultimately close the inequality gap.</a:t>
            </a:r>
          </a:p>
        </p:txBody>
      </p:sp>
    </p:spTree>
    <p:extLst>
      <p:ext uri="{BB962C8B-B14F-4D97-AF65-F5344CB8AC3E}">
        <p14:creationId xmlns:p14="http://schemas.microsoft.com/office/powerpoint/2010/main" val="3379827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A400C5-0281-7B8A-D6B7-86343B84A5DD}"/>
              </a:ext>
            </a:extLst>
          </p:cNvPr>
          <p:cNvPicPr>
            <a:picLocks noGrp="1" noChangeAspect="1"/>
          </p:cNvPicPr>
          <p:nvPr>
            <p:ph idx="1"/>
          </p:nvPr>
        </p:nvPicPr>
        <p:blipFill>
          <a:blip r:embed="rId2"/>
          <a:stretch>
            <a:fillRect/>
          </a:stretch>
        </p:blipFill>
        <p:spPr>
          <a:xfrm>
            <a:off x="2830374" y="1272208"/>
            <a:ext cx="6409327" cy="3753016"/>
          </a:xfrm>
          <a:prstGeom prst="rect">
            <a:avLst/>
          </a:prstGeom>
        </p:spPr>
      </p:pic>
      <p:sp>
        <p:nvSpPr>
          <p:cNvPr id="5" name="Slide Number Placeholder 4">
            <a:extLst>
              <a:ext uri="{FF2B5EF4-FFF2-40B4-BE49-F238E27FC236}">
                <a16:creationId xmlns:a16="http://schemas.microsoft.com/office/drawing/2014/main" id="{F4846E09-E5F3-F956-BFA4-1E2969B3C882}"/>
              </a:ext>
            </a:extLst>
          </p:cNvPr>
          <p:cNvSpPr>
            <a:spLocks noGrp="1"/>
          </p:cNvSpPr>
          <p:nvPr>
            <p:ph type="sldNum" sz="quarter" idx="11"/>
          </p:nvPr>
        </p:nvSpPr>
        <p:spPr/>
        <p:txBody>
          <a:bodyPr/>
          <a:lstStyle/>
          <a:p>
            <a:pPr rtl="0"/>
            <a:fld id="{294A09A9-5501-47C1-A89A-A340965A2BE2}" type="slidenum">
              <a:rPr lang="en-GB" smtClean="0"/>
              <a:pPr rtl="0"/>
              <a:t>9</a:t>
            </a:fld>
            <a:endParaRPr lang="en-GB" dirty="0"/>
          </a:p>
        </p:txBody>
      </p:sp>
      <p:pic>
        <p:nvPicPr>
          <p:cNvPr id="7" name="Picture 6">
            <a:extLst>
              <a:ext uri="{FF2B5EF4-FFF2-40B4-BE49-F238E27FC236}">
                <a16:creationId xmlns:a16="http://schemas.microsoft.com/office/drawing/2014/main" id="{1B4B09FE-3EF4-BCF1-B821-229EB29B9773}"/>
              </a:ext>
            </a:extLst>
          </p:cNvPr>
          <p:cNvPicPr>
            <a:picLocks noChangeAspect="1"/>
          </p:cNvPicPr>
          <p:nvPr/>
        </p:nvPicPr>
        <p:blipFill>
          <a:blip r:embed="rId3"/>
          <a:stretch>
            <a:fillRect/>
          </a:stretch>
        </p:blipFill>
        <p:spPr>
          <a:xfrm>
            <a:off x="1517890" y="5306706"/>
            <a:ext cx="3383573" cy="256054"/>
          </a:xfrm>
          <a:prstGeom prst="rect">
            <a:avLst/>
          </a:prstGeom>
        </p:spPr>
      </p:pic>
      <p:sp>
        <p:nvSpPr>
          <p:cNvPr id="8" name="TextBox 7">
            <a:extLst>
              <a:ext uri="{FF2B5EF4-FFF2-40B4-BE49-F238E27FC236}">
                <a16:creationId xmlns:a16="http://schemas.microsoft.com/office/drawing/2014/main" id="{9148DDCD-B655-BA31-C18D-C1710CB888D7}"/>
              </a:ext>
            </a:extLst>
          </p:cNvPr>
          <p:cNvSpPr txBox="1"/>
          <p:nvPr/>
        </p:nvSpPr>
        <p:spPr>
          <a:xfrm>
            <a:off x="6551875" y="1566406"/>
            <a:ext cx="3844452" cy="707886"/>
          </a:xfrm>
          <a:prstGeom prst="rect">
            <a:avLst/>
          </a:prstGeom>
          <a:noFill/>
        </p:spPr>
        <p:txBody>
          <a:bodyPr wrap="square" rtlCol="0">
            <a:spAutoFit/>
          </a:bodyPr>
          <a:lstStyle/>
          <a:p>
            <a:r>
              <a:rPr lang="en-US" sz="2000" b="1" dirty="0"/>
              <a:t>Vapes / NRT/ Nicotine analogues</a:t>
            </a:r>
          </a:p>
          <a:p>
            <a:r>
              <a:rPr lang="en-US" sz="2000" b="1" dirty="0">
                <a:solidFill>
                  <a:schemeClr val="accent4">
                    <a:lumMod val="50000"/>
                  </a:schemeClr>
                </a:solidFill>
              </a:rPr>
              <a:t>Prompt, Plentiful, Practice, Prolonged </a:t>
            </a:r>
            <a:endParaRPr lang="en-GB" sz="2000" b="1" dirty="0">
              <a:solidFill>
                <a:schemeClr val="accent4">
                  <a:lumMod val="50000"/>
                </a:schemeClr>
              </a:solidFill>
            </a:endParaRPr>
          </a:p>
        </p:txBody>
      </p:sp>
      <p:sp>
        <p:nvSpPr>
          <p:cNvPr id="10" name="TextBox 9">
            <a:extLst>
              <a:ext uri="{FF2B5EF4-FFF2-40B4-BE49-F238E27FC236}">
                <a16:creationId xmlns:a16="http://schemas.microsoft.com/office/drawing/2014/main" id="{B5F015A7-1DBD-C27D-FC42-F7CF7808A1BD}"/>
              </a:ext>
            </a:extLst>
          </p:cNvPr>
          <p:cNvSpPr txBox="1"/>
          <p:nvPr/>
        </p:nvSpPr>
        <p:spPr>
          <a:xfrm>
            <a:off x="8030817" y="2910177"/>
            <a:ext cx="2456953" cy="707886"/>
          </a:xfrm>
          <a:prstGeom prst="rect">
            <a:avLst/>
          </a:prstGeom>
          <a:noFill/>
        </p:spPr>
        <p:txBody>
          <a:bodyPr wrap="square" rtlCol="0">
            <a:spAutoFit/>
          </a:bodyPr>
          <a:lstStyle/>
          <a:p>
            <a:r>
              <a:rPr lang="en-US" sz="2000" b="1" dirty="0"/>
              <a:t>Educate re benefits</a:t>
            </a:r>
          </a:p>
          <a:p>
            <a:r>
              <a:rPr lang="en-US" sz="2000" b="1" dirty="0">
                <a:solidFill>
                  <a:schemeClr val="accent4">
                    <a:lumMod val="50000"/>
                  </a:schemeClr>
                </a:solidFill>
              </a:rPr>
              <a:t>Accessible information </a:t>
            </a:r>
          </a:p>
        </p:txBody>
      </p:sp>
      <p:sp>
        <p:nvSpPr>
          <p:cNvPr id="11" name="TextBox 10">
            <a:extLst>
              <a:ext uri="{FF2B5EF4-FFF2-40B4-BE49-F238E27FC236}">
                <a16:creationId xmlns:a16="http://schemas.microsoft.com/office/drawing/2014/main" id="{29703E22-E524-9655-4E11-DE8C1CFFAD13}"/>
              </a:ext>
            </a:extLst>
          </p:cNvPr>
          <p:cNvSpPr txBox="1"/>
          <p:nvPr/>
        </p:nvSpPr>
        <p:spPr>
          <a:xfrm>
            <a:off x="6742704" y="4226522"/>
            <a:ext cx="2973789" cy="646331"/>
          </a:xfrm>
          <a:prstGeom prst="rect">
            <a:avLst/>
          </a:prstGeom>
          <a:noFill/>
        </p:spPr>
        <p:txBody>
          <a:bodyPr wrap="square" rtlCol="0">
            <a:spAutoFit/>
          </a:bodyPr>
          <a:lstStyle/>
          <a:p>
            <a:r>
              <a:rPr lang="en-US" b="1" dirty="0"/>
              <a:t>Educate re harms</a:t>
            </a:r>
          </a:p>
          <a:p>
            <a:r>
              <a:rPr lang="en-US" b="1" dirty="0">
                <a:solidFill>
                  <a:schemeClr val="accent4">
                    <a:lumMod val="50000"/>
                  </a:schemeClr>
                </a:solidFill>
              </a:rPr>
              <a:t>Regular CO testing </a:t>
            </a:r>
            <a:endParaRPr lang="en-GB" b="1" dirty="0">
              <a:solidFill>
                <a:schemeClr val="accent4">
                  <a:lumMod val="50000"/>
                </a:schemeClr>
              </a:solidFill>
            </a:endParaRPr>
          </a:p>
        </p:txBody>
      </p:sp>
      <p:sp>
        <p:nvSpPr>
          <p:cNvPr id="12" name="TextBox 11">
            <a:extLst>
              <a:ext uri="{FF2B5EF4-FFF2-40B4-BE49-F238E27FC236}">
                <a16:creationId xmlns:a16="http://schemas.microsoft.com/office/drawing/2014/main" id="{7ED2E440-3117-977F-71F6-BE8061A137E9}"/>
              </a:ext>
            </a:extLst>
          </p:cNvPr>
          <p:cNvSpPr txBox="1"/>
          <p:nvPr/>
        </p:nvSpPr>
        <p:spPr>
          <a:xfrm>
            <a:off x="1630017" y="2825551"/>
            <a:ext cx="2531167" cy="1015663"/>
          </a:xfrm>
          <a:prstGeom prst="rect">
            <a:avLst/>
          </a:prstGeom>
          <a:noFill/>
        </p:spPr>
        <p:txBody>
          <a:bodyPr wrap="square" rtlCol="0">
            <a:spAutoFit/>
          </a:bodyPr>
          <a:lstStyle/>
          <a:p>
            <a:r>
              <a:rPr lang="en-US" sz="2000" b="1" dirty="0"/>
              <a:t>Remove cues to smoke</a:t>
            </a:r>
          </a:p>
          <a:p>
            <a:r>
              <a:rPr lang="en-US" sz="2000" b="1" dirty="0">
                <a:solidFill>
                  <a:schemeClr val="accent4">
                    <a:lumMod val="50000"/>
                  </a:schemeClr>
                </a:solidFill>
              </a:rPr>
              <a:t>Storage, breaks, routine</a:t>
            </a:r>
          </a:p>
          <a:p>
            <a:endParaRPr lang="en-GB" sz="2000" b="1" dirty="0"/>
          </a:p>
        </p:txBody>
      </p:sp>
      <p:sp>
        <p:nvSpPr>
          <p:cNvPr id="2" name="Speech Bubble: Oval 1">
            <a:extLst>
              <a:ext uri="{FF2B5EF4-FFF2-40B4-BE49-F238E27FC236}">
                <a16:creationId xmlns:a16="http://schemas.microsoft.com/office/drawing/2014/main" id="{F4D951EC-4627-3984-E187-807193F9FA20}"/>
              </a:ext>
            </a:extLst>
          </p:cNvPr>
          <p:cNvSpPr/>
          <p:nvPr/>
        </p:nvSpPr>
        <p:spPr>
          <a:xfrm>
            <a:off x="1391478" y="349856"/>
            <a:ext cx="3299792" cy="192443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Understanding why people smoke, helps us support them to stop</a:t>
            </a:r>
          </a:p>
        </p:txBody>
      </p:sp>
      <p:pic>
        <p:nvPicPr>
          <p:cNvPr id="3" name="Picture 2">
            <a:extLst>
              <a:ext uri="{FF2B5EF4-FFF2-40B4-BE49-F238E27FC236}">
                <a16:creationId xmlns:a16="http://schemas.microsoft.com/office/drawing/2014/main" id="{D6D78DFC-8E23-C780-828D-137371A84275}"/>
              </a:ext>
            </a:extLst>
          </p:cNvPr>
          <p:cNvPicPr>
            <a:picLocks noChangeAspect="1"/>
          </p:cNvPicPr>
          <p:nvPr/>
        </p:nvPicPr>
        <p:blipFill>
          <a:blip r:embed="rId4"/>
          <a:stretch>
            <a:fillRect/>
          </a:stretch>
        </p:blipFill>
        <p:spPr>
          <a:xfrm>
            <a:off x="5518205" y="1272208"/>
            <a:ext cx="1033670" cy="1002083"/>
          </a:xfrm>
          <a:prstGeom prst="rect">
            <a:avLst/>
          </a:prstGeom>
        </p:spPr>
      </p:pic>
      <p:pic>
        <p:nvPicPr>
          <p:cNvPr id="4" name="Picture 3">
            <a:extLst>
              <a:ext uri="{FF2B5EF4-FFF2-40B4-BE49-F238E27FC236}">
                <a16:creationId xmlns:a16="http://schemas.microsoft.com/office/drawing/2014/main" id="{57B2465C-8E0E-ED19-39BE-7F5DAF44DA9E}"/>
              </a:ext>
            </a:extLst>
          </p:cNvPr>
          <p:cNvPicPr>
            <a:picLocks noChangeAspect="1"/>
          </p:cNvPicPr>
          <p:nvPr/>
        </p:nvPicPr>
        <p:blipFill>
          <a:blip r:embed="rId5"/>
          <a:stretch>
            <a:fillRect/>
          </a:stretch>
        </p:blipFill>
        <p:spPr>
          <a:xfrm>
            <a:off x="6874191" y="2648800"/>
            <a:ext cx="1036410" cy="999831"/>
          </a:xfrm>
          <a:prstGeom prst="rect">
            <a:avLst/>
          </a:prstGeom>
        </p:spPr>
      </p:pic>
      <p:pic>
        <p:nvPicPr>
          <p:cNvPr id="9" name="Picture 8">
            <a:extLst>
              <a:ext uri="{FF2B5EF4-FFF2-40B4-BE49-F238E27FC236}">
                <a16:creationId xmlns:a16="http://schemas.microsoft.com/office/drawing/2014/main" id="{8ABC4E45-F7F7-B1D5-00F9-0EF3F31D1CD1}"/>
              </a:ext>
            </a:extLst>
          </p:cNvPr>
          <p:cNvPicPr>
            <a:picLocks noChangeAspect="1"/>
          </p:cNvPicPr>
          <p:nvPr/>
        </p:nvPicPr>
        <p:blipFill>
          <a:blip r:embed="rId5"/>
          <a:stretch>
            <a:fillRect/>
          </a:stretch>
        </p:blipFill>
        <p:spPr>
          <a:xfrm>
            <a:off x="5505051" y="4009490"/>
            <a:ext cx="1036410" cy="999831"/>
          </a:xfrm>
          <a:prstGeom prst="rect">
            <a:avLst/>
          </a:prstGeom>
        </p:spPr>
      </p:pic>
      <p:pic>
        <p:nvPicPr>
          <p:cNvPr id="14" name="Picture 13">
            <a:extLst>
              <a:ext uri="{FF2B5EF4-FFF2-40B4-BE49-F238E27FC236}">
                <a16:creationId xmlns:a16="http://schemas.microsoft.com/office/drawing/2014/main" id="{F83B3269-66C7-4EC8-3047-40B42EEA5CD5}"/>
              </a:ext>
            </a:extLst>
          </p:cNvPr>
          <p:cNvPicPr>
            <a:picLocks noChangeAspect="1"/>
          </p:cNvPicPr>
          <p:nvPr/>
        </p:nvPicPr>
        <p:blipFill>
          <a:blip r:embed="rId5"/>
          <a:stretch>
            <a:fillRect/>
          </a:stretch>
        </p:blipFill>
        <p:spPr>
          <a:xfrm>
            <a:off x="4161184" y="2648799"/>
            <a:ext cx="1036410" cy="999831"/>
          </a:xfrm>
          <a:prstGeom prst="rect">
            <a:avLst/>
          </a:prstGeom>
        </p:spPr>
      </p:pic>
    </p:spTree>
    <p:extLst>
      <p:ext uri="{BB962C8B-B14F-4D97-AF65-F5344CB8AC3E}">
        <p14:creationId xmlns:p14="http://schemas.microsoft.com/office/powerpoint/2010/main" val="12007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1000"/>
                                        <p:tgtEl>
                                          <p:spTgt spid="11">
                                            <p:txEl>
                                              <p:pRg st="0" end="0"/>
                                            </p:txEl>
                                          </p:spTgt>
                                        </p:tgtEl>
                                      </p:cBhvr>
                                    </p:animEffect>
                                    <p:anim calcmode="lin" valueType="num">
                                      <p:cBhvr>
                                        <p:cTn id="3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1000"/>
                                        <p:tgtEl>
                                          <p:spTgt spid="11">
                                            <p:txEl>
                                              <p:pRg st="1" end="1"/>
                                            </p:txEl>
                                          </p:spTgt>
                                        </p:tgtEl>
                                      </p:cBhvr>
                                    </p:animEffect>
                                    <p:anim calcmode="lin" valueType="num">
                                      <p:cBhvr>
                                        <p:cTn id="4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fade">
                                      <p:cBhvr>
                                        <p:cTn id="56" dur="1000"/>
                                        <p:tgtEl>
                                          <p:spTgt spid="12">
                                            <p:txEl>
                                              <p:pRg st="1" end="1"/>
                                            </p:txEl>
                                          </p:spTgt>
                                        </p:tgtEl>
                                      </p:cBhvr>
                                    </p:animEffect>
                                    <p:anim calcmode="lin" valueType="num">
                                      <p:cBhvr>
                                        <p:cTn id="5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7_TF56410444_Win32" id="{28F79E5F-1BE5-42C9-A610-CFFA28326A1C}" vid="{D035A384-0AAF-401E-9042-89215ED03E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f7b454b-5578-4b92-ad2d-05626e091018" xsi:nil="true"/>
    <MediaServiceKeyPoints xmlns="3a4543a0-6766-456e-a2ee-4414459d9a0a" xsi:nil="true"/>
    <lcf76f155ced4ddcb4097134ff3c332f xmlns="3a4543a0-6766-456e-a2ee-4414459d9a0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8" ma:contentTypeDescription="Create a new document." ma:contentTypeScope="" ma:versionID="4ae87a6e54c179e8be9c31b5d86170d1">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f3cb7b609ffde3ce19e51d55c0e56fed"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07A39F4-1664-4973-8906-7D23C51FCCFC}"/>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{2931F18D-2493-49D6-B485-0B801732CFC4}tf56410444_win32</Template>
  <TotalTime>0</TotalTime>
  <Words>928</Words>
  <Application>Microsoft Office PowerPoint</Application>
  <PresentationFormat>Widescreen</PresentationFormat>
  <Paragraphs>87</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Baskerville</vt:lpstr>
      <vt:lpstr>Baskerville Old Face</vt:lpstr>
      <vt:lpstr>Calibri</vt:lpstr>
      <vt:lpstr>Gill Sans Light</vt:lpstr>
      <vt:lpstr>Gill Sans Nova</vt:lpstr>
      <vt:lpstr>Gill Sans Nova Light</vt:lpstr>
      <vt:lpstr>Symbol</vt:lpstr>
      <vt:lpstr>Office Theme</vt:lpstr>
      <vt:lpstr>CQC Guidance on Smokefree policies in mental health inpatient services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shared promise </vt:lpstr>
      <vt:lpstr>PowerPoint Presentation</vt:lpstr>
      <vt:lpstr>PowerPoint Presentation</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Shadowing Options</dc:title>
  <dc:creator>Mary Yates</dc:creator>
  <cp:lastModifiedBy>Elliot Smith</cp:lastModifiedBy>
  <cp:revision>332</cp:revision>
  <dcterms:created xsi:type="dcterms:W3CDTF">2024-02-01T20:18:45Z</dcterms:created>
  <dcterms:modified xsi:type="dcterms:W3CDTF">2024-04-15T16:02:44Z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