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4"/>
    <p:sldMasterId id="2147483763" r:id="rId5"/>
  </p:sldMasterIdLst>
  <p:notesMasterIdLst>
    <p:notesMasterId r:id="rId14"/>
  </p:notesMasterIdLst>
  <p:handoutMasterIdLst>
    <p:handoutMasterId r:id="rId15"/>
  </p:handoutMasterIdLst>
  <p:sldIdLst>
    <p:sldId id="313" r:id="rId6"/>
    <p:sldId id="812" r:id="rId7"/>
    <p:sldId id="813" r:id="rId8"/>
    <p:sldId id="814" r:id="rId9"/>
    <p:sldId id="815" r:id="rId10"/>
    <p:sldId id="816" r:id="rId11"/>
    <p:sldId id="817" r:id="rId12"/>
    <p:sldId id="818" r:id="rId13"/>
  </p:sldIdLst>
  <p:sldSz cx="9144000" cy="6858000" type="screen4x3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31">
          <p15:clr>
            <a:srgbClr val="A4A3A4"/>
          </p15:clr>
        </p15:guide>
        <p15:guide id="4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146"/>
    <a:srgbClr val="00A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1" autoAdjust="0"/>
    <p:restoredTop sz="92133" autoAdjust="0"/>
  </p:normalViewPr>
  <p:slideViewPr>
    <p:cSldViewPr>
      <p:cViewPr varScale="1">
        <p:scale>
          <a:sx n="52" d="100"/>
          <a:sy n="52" d="100"/>
        </p:scale>
        <p:origin x="105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0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1692" y="936"/>
      </p:cViewPr>
      <p:guideLst>
        <p:guide orient="horz" pos="3079"/>
        <p:guide pos="2100"/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r">
              <a:defRPr sz="1200"/>
            </a:lvl1pPr>
          </a:lstStyle>
          <a:p>
            <a:fld id="{11950BC9-F266-4A3D-B115-CA605005F240}" type="datetimeFigureOut">
              <a:rPr lang="en-GB" smtClean="0"/>
              <a:t>07/05/2021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r">
              <a:defRPr sz="1200"/>
            </a:lvl1pPr>
          </a:lstStyle>
          <a:p>
            <a:fld id="{B2C52D84-99C1-4595-8AA2-3B6CCE3E2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03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949E6C6-4B8F-4672-8CF4-FB16948CBE13}" type="datetimeFigureOut">
              <a:rPr lang="en-US"/>
              <a:pPr>
                <a:defRPr/>
              </a:pPr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2" tIns="46566" rIns="93132" bIns="4656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3132" tIns="46566" rIns="93132" bIns="4656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AE0CBF3-2A0A-4409-B599-FEFEAF974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ヒラギノ角ゴ Pro W3" pitchFamily="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773238"/>
            <a:ext cx="9144000" cy="508476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628775"/>
            <a:ext cx="9144000" cy="144463"/>
          </a:xfrm>
          <a:prstGeom prst="rect">
            <a:avLst/>
          </a:prstGeom>
          <a:solidFill>
            <a:srgbClr val="00AE9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000" y="2132856"/>
            <a:ext cx="7633648" cy="2084543"/>
          </a:xfrm>
          <a:ln>
            <a:noFill/>
          </a:ln>
        </p:spPr>
        <p:txBody>
          <a:bodyPr anchor="t">
            <a:noAutofit/>
          </a:bodyPr>
          <a:lstStyle>
            <a:lvl1pPr algn="l"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00" y="6021288"/>
            <a:ext cx="7633648" cy="33833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C">
    <p:bg>
      <p:bgPr>
        <a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41338" y="1615017"/>
            <a:ext cx="8102132" cy="4275364"/>
          </a:xfrm>
          <a:prstGeom prst="rect">
            <a:avLst/>
          </a:prstGeom>
        </p:spPr>
        <p:txBody>
          <a:bodyPr vert="horz"/>
          <a:lstStyle>
            <a:lvl1pPr marL="457200" indent="-457200">
              <a:buFont typeface="Arial"/>
              <a:buChar char="•"/>
              <a:defRPr sz="18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</a:t>
            </a:r>
          </a:p>
        </p:txBody>
      </p:sp>
      <p:sp>
        <p:nvSpPr>
          <p:cNvPr id="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41337" y="512233"/>
            <a:ext cx="8102133" cy="89958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>
                <a:solidFill>
                  <a:srgbClr val="2E008B"/>
                </a:solidFill>
                <a:latin typeface="Museo Sans Rounded 700"/>
              </a:defRPr>
            </a:lvl1pPr>
          </a:lstStyle>
          <a:p>
            <a:pPr lvl="0"/>
            <a:r>
              <a:rPr lang="en-GB" dirty="0"/>
              <a:t>ONE COLUMN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5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41338" y="1615017"/>
            <a:ext cx="8102132" cy="4029245"/>
          </a:xfrm>
          <a:prstGeom prst="rect">
            <a:avLst/>
          </a:prstGeom>
        </p:spPr>
        <p:txBody>
          <a:bodyPr vert="horz"/>
          <a:lstStyle>
            <a:lvl1pPr marL="342900" indent="-342900">
              <a:buFont typeface="Arial"/>
              <a:buChar char="•"/>
              <a:defRPr sz="24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41337" y="512233"/>
            <a:ext cx="8102133" cy="89958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600">
                <a:solidFill>
                  <a:srgbClr val="2E008B"/>
                </a:solidFill>
                <a:latin typeface="Museo Sans Rounded 700"/>
              </a:defRPr>
            </a:lvl1pPr>
          </a:lstStyle>
          <a:p>
            <a:pPr lvl="0"/>
            <a:r>
              <a:rPr lang="en-GB" dirty="0"/>
              <a:t>ONE COLUMN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4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graphic">
    <p:bg>
      <p:bgPr>
        <a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41338" y="1615017"/>
            <a:ext cx="8102132" cy="4275364"/>
          </a:xfrm>
          <a:prstGeom prst="rect">
            <a:avLst/>
          </a:prstGeom>
        </p:spPr>
        <p:txBody>
          <a:bodyPr vert="horz"/>
          <a:lstStyle>
            <a:lvl1pPr marL="457200" indent="-457200">
              <a:buFont typeface="Arial"/>
              <a:buChar char="•"/>
              <a:defRPr sz="18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41337" y="512233"/>
            <a:ext cx="8102133" cy="89958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>
                <a:solidFill>
                  <a:srgbClr val="2E008B"/>
                </a:solidFill>
                <a:latin typeface="Museo Sans Rounded 700"/>
              </a:defRPr>
            </a:lvl1pPr>
          </a:lstStyle>
          <a:p>
            <a:pPr lvl="0"/>
            <a:r>
              <a:rPr lang="en-GB" dirty="0"/>
              <a:t>ONE COLUMN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7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41337" y="512233"/>
            <a:ext cx="8102133" cy="89958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>
                <a:solidFill>
                  <a:srgbClr val="2E008B"/>
                </a:solidFill>
                <a:latin typeface="Museo Sans Rounded 700"/>
              </a:defRPr>
            </a:lvl1pPr>
          </a:lstStyle>
          <a:p>
            <a:pPr lvl="0"/>
            <a:r>
              <a:rPr lang="en-GB" dirty="0"/>
              <a:t>TWO COLUMN SLIDE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41337" y="1615017"/>
            <a:ext cx="3912735" cy="4360031"/>
          </a:xfrm>
          <a:prstGeom prst="rect">
            <a:avLst/>
          </a:prstGeom>
        </p:spPr>
        <p:txBody>
          <a:bodyPr vert="horz"/>
          <a:lstStyle>
            <a:lvl1pPr marL="285750" indent="-285750">
              <a:lnSpc>
                <a:spcPct val="100000"/>
              </a:lnSpc>
              <a:buFont typeface="Arial"/>
              <a:buChar char="•"/>
              <a:defRPr sz="18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300.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618038" y="1615018"/>
            <a:ext cx="4025900" cy="43603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78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41337" y="1615017"/>
            <a:ext cx="3912735" cy="4360031"/>
          </a:xfrm>
          <a:prstGeom prst="rect">
            <a:avLst/>
          </a:prstGeom>
        </p:spPr>
        <p:txBody>
          <a:bodyPr vert="horz"/>
          <a:lstStyle>
            <a:lvl1pPr marL="285750" indent="-285750">
              <a:lnSpc>
                <a:spcPct val="100000"/>
              </a:lnSpc>
              <a:buFont typeface="Arial"/>
              <a:buChar char="•"/>
              <a:defRPr sz="18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300. 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41337" y="512233"/>
            <a:ext cx="8102133" cy="89958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>
                <a:solidFill>
                  <a:srgbClr val="2E008B"/>
                </a:solidFill>
                <a:latin typeface="Museo Sans Rounded 700"/>
              </a:defRPr>
            </a:lvl1pPr>
          </a:lstStyle>
          <a:p>
            <a:pPr lvl="0"/>
            <a:r>
              <a:rPr lang="en-GB" dirty="0"/>
              <a:t>TWO COLUMN SLIDE</a:t>
            </a:r>
            <a:endParaRPr 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612806" y="1615018"/>
            <a:ext cx="4030665" cy="4360029"/>
          </a:xfrm>
          <a:prstGeom prst="rect">
            <a:avLst/>
          </a:prstGeom>
        </p:spPr>
        <p:txBody>
          <a:bodyPr vert="horz"/>
          <a:lstStyle>
            <a:lvl1pPr marL="285750" indent="-285750">
              <a:lnSpc>
                <a:spcPct val="100000"/>
              </a:lnSpc>
              <a:buFont typeface="Arial"/>
              <a:buChar char="•"/>
              <a:defRPr sz="1800" baseline="0">
                <a:solidFill>
                  <a:srgbClr val="2E008B"/>
                </a:solidFill>
                <a:latin typeface="Museo Sans Rounded 300"/>
              </a:defRPr>
            </a:lvl1pPr>
          </a:lstStyle>
          <a:p>
            <a:pPr lvl="0"/>
            <a:r>
              <a:rPr lang="en-GB" dirty="0"/>
              <a:t>Body copy in </a:t>
            </a:r>
            <a:r>
              <a:rPr lang="en-GB" dirty="0" err="1"/>
              <a:t>Museo</a:t>
            </a:r>
            <a:r>
              <a:rPr lang="en-GB" dirty="0"/>
              <a:t> Sans Rounded 300. </a:t>
            </a:r>
          </a:p>
        </p:txBody>
      </p:sp>
    </p:spTree>
    <p:extLst>
      <p:ext uri="{BB962C8B-B14F-4D97-AF65-F5344CB8AC3E}">
        <p14:creationId xmlns:p14="http://schemas.microsoft.com/office/powerpoint/2010/main" val="264697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(1 line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648072"/>
          </a:xfrm>
        </p:spPr>
        <p:txBody>
          <a:bodyPr anchor="t" anchorCtr="0"/>
          <a:lstStyle>
            <a:lvl1pPr>
              <a:defRPr sz="4000" baseline="0">
                <a:solidFill>
                  <a:srgbClr val="00AE9E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2088000"/>
            <a:ext cx="8028000" cy="4064455"/>
          </a:xfrm>
        </p:spPr>
        <p:txBody>
          <a:bodyPr/>
          <a:lstStyle>
            <a:lvl1pPr>
              <a:spcBef>
                <a:spcPts val="1200"/>
              </a:spcBef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2565FA6D-D4C8-4C4C-AC4B-3269734D34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(2 lines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1188000"/>
          </a:xfrm>
        </p:spPr>
        <p:txBody>
          <a:bodyPr anchor="t" anchorCtr="0"/>
          <a:lstStyle>
            <a:lvl1pPr>
              <a:defRPr sz="4000" baseline="0">
                <a:solidFill>
                  <a:srgbClr val="00AE9E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2628000"/>
            <a:ext cx="8028000" cy="3537304"/>
          </a:xfrm>
        </p:spPr>
        <p:txBody>
          <a:bodyPr/>
          <a:lstStyle>
            <a:lvl1pPr>
              <a:spcBef>
                <a:spcPts val="1200"/>
              </a:spcBef>
              <a:defRPr>
                <a:solidFill>
                  <a:srgbClr val="00AE9E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F71B5A3E-AB5C-4394-BB97-07D04CB99A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(1 line) and Two 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648000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000" y="2088000"/>
            <a:ext cx="3924000" cy="4068000"/>
          </a:xfrm>
        </p:spPr>
        <p:txBody>
          <a:bodyPr/>
          <a:lstStyle>
            <a:lvl1pPr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2088000"/>
            <a:ext cx="3924000" cy="4068000"/>
          </a:xfrm>
        </p:spPr>
        <p:txBody>
          <a:bodyPr/>
          <a:lstStyle>
            <a:lvl1pPr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BAADB3B0-2D09-4AA3-A340-09780B82849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(2 lines) and Two 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8028000" cy="1188000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000" y="2628000"/>
            <a:ext cx="3924000" cy="3564000"/>
          </a:xfrm>
        </p:spPr>
        <p:txBody>
          <a:bodyPr/>
          <a:lstStyle>
            <a:lvl1pPr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2628000"/>
            <a:ext cx="3924000" cy="3564000"/>
          </a:xfrm>
        </p:spPr>
        <p:txBody>
          <a:bodyPr/>
          <a:lstStyle>
            <a:lvl1pPr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55FD54BE-53AE-43A8-A8D2-A8E4EFCA2A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00" y="1367999"/>
            <a:ext cx="8028000" cy="4788000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3C92E8B8-980F-4FD9-89A2-235B13F5AF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1368000"/>
            <a:ext cx="3077896" cy="670396"/>
          </a:xfrm>
        </p:spPr>
        <p:txBody>
          <a:bodyPr anchor="t" anchorCtr="0"/>
          <a:lstStyle>
            <a:lvl1pPr algn="l">
              <a:defRPr sz="1800" b="0" i="0" spc="0" baseline="0"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912" y="1368001"/>
            <a:ext cx="4799138" cy="4788000"/>
          </a:xfrm>
        </p:spPr>
        <p:txBody>
          <a:bodyPr/>
          <a:lstStyle>
            <a:lvl1pPr>
              <a:defRPr sz="18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  <a:lvl6pPr>
              <a:defRPr sz="14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000" y="2132856"/>
            <a:ext cx="3077896" cy="4032448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D02A3ABA-32EC-4D50-B075-F06DC786BA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773238"/>
            <a:ext cx="9144000" cy="508476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 userDrawn="1"/>
        </p:nvSpPr>
        <p:spPr>
          <a:xfrm>
            <a:off x="0" y="1628775"/>
            <a:ext cx="9144000" cy="1444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6" name="Picture 9" descr="PHE_3268_SML_AW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126047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000" y="1800000"/>
            <a:ext cx="8028000" cy="4377600"/>
          </a:xfrm>
        </p:spPr>
        <p:txBody>
          <a:bodyPr/>
          <a:lstStyle>
            <a:lvl1pPr marL="0" indent="0">
              <a:buNone/>
              <a:defRPr sz="3600" b="0" i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34F5B560-165B-4748-8F10-4294154EB5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Presentation title - edit in Header and Footer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308725"/>
          </a:xfr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</a:t>
            </a:r>
            <a:fld id="{EB4B846C-37E1-4198-8614-DFE920AB1F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 - edit in Header and Footer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7213" y="274638"/>
            <a:ext cx="8029575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57213" y="1600200"/>
            <a:ext cx="80295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08725"/>
            <a:ext cx="9144000" cy="549275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  </a:t>
            </a:r>
            <a:fld id="{45F8D313-CCBE-49D6-A3BC-57B1848DFB52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900113" y="6308725"/>
            <a:ext cx="8064375" cy="5492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Presentation title - edit in Header and Footer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50">
          <a:solidFill>
            <a:srgbClr val="00AE9E"/>
          </a:solidFill>
          <a:latin typeface="+mj-lt"/>
          <a:ea typeface="ヒラギノ角ゴ Pro W3" pitchFamily="84" charset="-128"/>
          <a:cs typeface="ヒラギノ角ゴ Pro W3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ct val="0"/>
        </a:spcAft>
        <a:buFont typeface="Arial" pitchFamily="84" charset="0"/>
        <a:defRPr kern="1200" baseline="0">
          <a:solidFill>
            <a:srgbClr val="00AE9E"/>
          </a:solidFill>
          <a:latin typeface="Arial" pitchFamily="34" charset="0"/>
          <a:ea typeface="ヒラギノ角ゴ Pro W3" pitchFamily="84" charset="-128"/>
          <a:cs typeface="ヒラギノ角ゴ Pro W3" pitchFamily="84" charset="-128"/>
        </a:defRPr>
      </a:lvl1pPr>
      <a:lvl2pPr marL="354013" indent="-176213" algn="l" rtl="0" eaLnBrk="0" fontAlgn="base" hangingPunct="0">
        <a:spcBef>
          <a:spcPts val="600"/>
        </a:spcBef>
        <a:spcAft>
          <a:spcPct val="0"/>
        </a:spcAft>
        <a:defRPr kern="1200" baseline="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2pPr>
      <a:lvl3pPr marL="215900" indent="-215900" algn="l" rtl="0" eaLnBrk="0" fontAlgn="base" hangingPunct="0">
        <a:spcBef>
          <a:spcPts val="600"/>
        </a:spcBef>
        <a:spcAft>
          <a:spcPct val="0"/>
        </a:spcAft>
        <a:buFont typeface="Arial" pitchFamily="84" charset="0"/>
        <a:buChar char="•"/>
        <a:defRPr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3pPr>
      <a:lvl4pPr marL="625475" indent="-190500" algn="l" rtl="0" eaLnBrk="0" fontAlgn="base" hangingPunct="0">
        <a:spcBef>
          <a:spcPts val="60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4pPr>
      <a:lvl5pPr marL="1073150" indent="-1778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5pPr>
      <a:lvl6pPr marL="1520825" indent="-187325" algn="l" defTabSz="914400" rtl="0" eaLnBrk="1" latinLnBrk="0" hangingPunct="1">
        <a:spcBef>
          <a:spcPct val="20000"/>
        </a:spcBef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27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e-lfh.org.uk/myElearning/Index?HierarchyId=0_41043&amp;programmeId=4104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b="1" dirty="0"/>
              <a:t>Building back better through the reintroduction of CO monitoring</a:t>
            </a:r>
            <a:br>
              <a:rPr lang="en-GB" sz="3200" b="1" dirty="0"/>
            </a:br>
            <a:br>
              <a:rPr lang="en-GB" sz="2800" b="1" dirty="0"/>
            </a:br>
            <a:br>
              <a:rPr lang="en-GB" sz="2800" b="1" dirty="0"/>
            </a:br>
            <a:r>
              <a:rPr lang="en-GB" sz="2800" b="1" dirty="0"/>
              <a:t>Martyn Willmore</a:t>
            </a:r>
            <a:br>
              <a:rPr lang="en-GB" sz="2800" b="1" dirty="0"/>
            </a:br>
            <a:r>
              <a:rPr lang="en-GB" sz="2800" b="1" dirty="0"/>
              <a:t>Senior Tobacco Control Programme Manager</a:t>
            </a:r>
            <a:br>
              <a:rPr lang="en-GB" sz="2800" b="1" dirty="0"/>
            </a:br>
            <a:r>
              <a:rPr lang="en-GB" sz="2800" b="1" dirty="0"/>
              <a:t>Public Health England</a:t>
            </a:r>
            <a:br>
              <a:rPr lang="en-GB" sz="2800" dirty="0"/>
            </a:b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br>
              <a:rPr lang="en-GB" sz="2000" dirty="0"/>
            </a:b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5209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81508"/>
            <a:ext cx="6984776" cy="743235"/>
          </a:xfrm>
        </p:spPr>
        <p:txBody>
          <a:bodyPr/>
          <a:lstStyle/>
          <a:p>
            <a:r>
              <a:rPr lang="en-GB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412776"/>
            <a:ext cx="8028000" cy="392043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Recognising the challenges faced by midwifery over the last 12 months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pandemic has also impacted significantly on delivery within Stop Smoking Services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All this at a time when we hoped to piloting elements of the NHS Long Term Plan commitments around smoking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SATOD has fallen over the last year, and the number of pregnant smokers quitting with SSS support has risen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work I`m going to discuss has been a collaboration between PHE and NHSEI, and many other partners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81508"/>
            <a:ext cx="6984776" cy="743235"/>
          </a:xfrm>
        </p:spPr>
        <p:txBody>
          <a:bodyPr/>
          <a:lstStyle/>
          <a:p>
            <a:r>
              <a:rPr lang="en-GB" dirty="0"/>
              <a:t>Back to the start…..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5" y="1484784"/>
            <a:ext cx="8409251" cy="384843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In March 2020, the spread of COVID-19 across England flagged the need for national guidance on stop smoking interventions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At the time, relatively little was known about this novel coronavirus or its transmission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Government advice quickly focussed on recommending remote delivery of non-essential community public health services (SSS)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NHSEI advised similar around non-urgent antenatal appointments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Practically there was little option but to issue guidance that all CO monitoring should be paused at that time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0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65991"/>
            <a:ext cx="6984776" cy="720079"/>
          </a:xfrm>
        </p:spPr>
        <p:txBody>
          <a:bodyPr>
            <a:normAutofit fontScale="90000"/>
          </a:bodyPr>
          <a:lstStyle/>
          <a:p>
            <a:r>
              <a:rPr lang="en-GB" dirty="0"/>
              <a:t>Reviewing the safety of CO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700808"/>
            <a:ext cx="8028000" cy="363240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CO monitoring of all pregnant women, recommended by NICE in 2010, had recently been embedded within SBLCB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Almost immediately we began a review into the safety of CO monitoring in light of COVID-19. This encompassed: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Assessing the risk of transmitting the virus via a CO monitor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What viral filtration standards were in place?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Consideration of infection control protocols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Working with Health Protection Agency, MHRA and others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Balancing any risk against the “do nothing” approach</a:t>
            </a:r>
          </a:p>
          <a:p>
            <a:pPr lvl="3">
              <a:spcAft>
                <a:spcPts val="1200"/>
              </a:spcAft>
            </a:pPr>
            <a:endParaRPr lang="en-GB" sz="2000" dirty="0"/>
          </a:p>
          <a:p>
            <a:pPr lvl="3">
              <a:spcAft>
                <a:spcPts val="1200"/>
              </a:spcAft>
            </a:pPr>
            <a:endParaRPr lang="en-GB" sz="2000" dirty="0"/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84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65991"/>
            <a:ext cx="6984776" cy="720079"/>
          </a:xfrm>
        </p:spPr>
        <p:txBody>
          <a:bodyPr>
            <a:normAutofit/>
          </a:bodyPr>
          <a:lstStyle/>
          <a:p>
            <a:r>
              <a:rPr lang="en-GB" dirty="0"/>
              <a:t>Viral Filtration Efficacy (VFE)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412776"/>
            <a:ext cx="8190464" cy="392043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100" dirty="0"/>
              <a:t>Health Protection Agency undertook testing of the two CO monitors on the domestic market back in 2017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100" dirty="0"/>
              <a:t>HPA expose the monitors to a viral cocktail (not live virus) of 24nm. COVID-19 is 5x larger in size, so effectiveness results below are likely an under-estimate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100" dirty="0"/>
              <a:t>Both single-use monitors achieved over 99.8% VFE. Bedfont`s 30-day replaceable D-piece achieved &gt;97% when 30 day use simulated with no cleaning. Importance of cleaning and replacing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100" dirty="0"/>
              <a:t>There Is no “definitive standard” for CO monitor VFE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100" dirty="0"/>
              <a:t>Both suppliers have all relevant ISO standards and produced further guidance on handling/cleaning kit in light of COVID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3">
              <a:spcAft>
                <a:spcPts val="1200"/>
              </a:spcAft>
            </a:pPr>
            <a:endParaRPr lang="en-GB" sz="2000" dirty="0"/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8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65991"/>
            <a:ext cx="6984776" cy="720079"/>
          </a:xfrm>
        </p:spPr>
        <p:txBody>
          <a:bodyPr>
            <a:normAutofit/>
          </a:bodyPr>
          <a:lstStyle/>
          <a:p>
            <a:r>
              <a:rPr lang="en-GB" dirty="0"/>
              <a:t>Infection Control and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556792"/>
            <a:ext cx="8190464" cy="377642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We spoke with IPC staff to discuss the specific requirements around CO monitoring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CO monitoring process is defined as non-aerosol generating, so this falls into a standard set of recommendations, including: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Maintaining a 2m distance between staff and clients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Working in a ventilated room</a:t>
            </a:r>
          </a:p>
          <a:p>
            <a:pPr lvl="3">
              <a:spcAft>
                <a:spcPts val="1200"/>
              </a:spcAft>
            </a:pPr>
            <a:r>
              <a:rPr lang="en-GB" sz="2000" dirty="0"/>
              <a:t>Standard PPE (i.e. FFP3 filtration mask not required)</a:t>
            </a:r>
            <a:endParaRPr lang="en-GB" sz="2200" dirty="0"/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These are requirements which would realistically apply to any face to face appointment. Not specific to CO monitoring</a:t>
            </a:r>
          </a:p>
          <a:p>
            <a:pPr lvl="3">
              <a:spcAft>
                <a:spcPts val="1200"/>
              </a:spcAft>
            </a:pP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66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36795"/>
            <a:ext cx="6984776" cy="549275"/>
          </a:xfrm>
        </p:spPr>
        <p:txBody>
          <a:bodyPr>
            <a:normAutofit fontScale="90000"/>
          </a:bodyPr>
          <a:lstStyle/>
          <a:p>
            <a:r>
              <a:rPr lang="en-GB" dirty="0"/>
              <a:t>Developing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556792"/>
            <a:ext cx="8190464" cy="377642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Based on the findings from HPA, and guidance from IPC, we submitted a paper to the national COVID guidance cell in Oct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This recommended that CO monitoring could be resumed, if all the necessary precautions taken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Incident Director signed this off mid-October.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PHE developed communication to SSS via NCSCT, and NHSEI drafted a maternity transformation bulletin in early November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PHE also worked with Hilary </a:t>
            </a:r>
            <a:r>
              <a:rPr lang="en-GB" sz="2200" dirty="0" err="1"/>
              <a:t>Wareing</a:t>
            </a:r>
            <a:r>
              <a:rPr lang="en-GB" sz="2200" dirty="0"/>
              <a:t> and HEE to develop an </a:t>
            </a:r>
            <a:r>
              <a:rPr lang="en-GB" sz="2200" dirty="0">
                <a:hlinkClick r:id="rId2"/>
              </a:rPr>
              <a:t>e-learning for health module </a:t>
            </a:r>
            <a:r>
              <a:rPr lang="en-GB" sz="2200" dirty="0"/>
              <a:t>about CO resumption, aimed at front-line staff</a:t>
            </a:r>
          </a:p>
          <a:p>
            <a:pPr lvl="3">
              <a:spcAft>
                <a:spcPts val="1200"/>
              </a:spcAft>
            </a:pP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DD4-237E-44D5-B01B-0AA622E4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36795"/>
            <a:ext cx="6984776" cy="549275"/>
          </a:xfrm>
        </p:spPr>
        <p:txBody>
          <a:bodyPr>
            <a:normAutofit fontScale="90000"/>
          </a:bodyPr>
          <a:lstStyle/>
          <a:p>
            <a:r>
              <a:rPr lang="en-GB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12B6-B2BE-42C6-A51A-F408A26EA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1412776"/>
            <a:ext cx="8190464" cy="392043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PHE can issue guidance on such issues. Resumption of CO testing should still be subject to local risk assessment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We have worked with RCM on some additional resources to support those local decisions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Queries regularly received on impact of number of local COVID cases, national/local lockdown measures, variant(s), timing?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These don`t change our assessment about safety of resuming CO monitoring. They may change local appetite for seeing clients face to face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We continue to monitor IPC and government guidance. This is always under review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 lvl="3">
              <a:spcAft>
                <a:spcPts val="1200"/>
              </a:spcAft>
            </a:pP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451D7-48B3-43AA-9945-63AD24C31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596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ublic Health England">
      <a:dk1>
        <a:sysClr val="windowText" lastClr="000000"/>
      </a:dk1>
      <a:lt1>
        <a:sysClr val="window" lastClr="FFFFFF"/>
      </a:lt1>
      <a:dk2>
        <a:srgbClr val="009966"/>
      </a:dk2>
      <a:lt2>
        <a:srgbClr val="98002E"/>
      </a:lt2>
      <a:accent1>
        <a:srgbClr val="11175E"/>
      </a:accent1>
      <a:accent2>
        <a:srgbClr val="D8B5A3"/>
      </a:accent2>
      <a:accent3>
        <a:srgbClr val="F9A25E"/>
      </a:accent3>
      <a:accent4>
        <a:srgbClr val="EEB111"/>
      </a:accent4>
      <a:accent5>
        <a:srgbClr val="00B274"/>
      </a:accent5>
      <a:accent6>
        <a:srgbClr val="A7A9AC"/>
      </a:accent6>
      <a:hlink>
        <a:srgbClr val="000000"/>
      </a:hlink>
      <a:folHlink>
        <a:srgbClr val="00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 slide">
  <a:themeElements>
    <a:clrScheme name="Custom 1">
      <a:dk1>
        <a:srgbClr val="2E008B"/>
      </a:dk1>
      <a:lt1>
        <a:sysClr val="window" lastClr="FFFFFF"/>
      </a:lt1>
      <a:dk2>
        <a:srgbClr val="2E008B"/>
      </a:dk2>
      <a:lt2>
        <a:srgbClr val="EC008C"/>
      </a:lt2>
      <a:accent1>
        <a:srgbClr val="00B6ED"/>
      </a:accent1>
      <a:accent2>
        <a:srgbClr val="A7A8AA"/>
      </a:accent2>
      <a:accent3>
        <a:srgbClr val="AB99D1"/>
      </a:accent3>
      <a:accent4>
        <a:srgbClr val="F799D1"/>
      </a:accent4>
      <a:accent5>
        <a:srgbClr val="99E2F8"/>
      </a:accent5>
      <a:accent6>
        <a:srgbClr val="D9D9D8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FFC1EF-2F95-41EE-85F1-7793D3E38D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9C9F86-9AE3-4906-BF7F-FF2B7F42C465}"/>
</file>

<file path=customXml/itemProps3.xml><?xml version="1.0" encoding="utf-8"?>
<ds:datastoreItem xmlns:ds="http://schemas.openxmlformats.org/officeDocument/2006/customXml" ds:itemID="{751BBDFF-5ECF-495E-86FC-23E1884FDE9C}">
  <ds:schemaRefs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2291</TotalTime>
  <Words>688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Museo Sans Rounded 300</vt:lpstr>
      <vt:lpstr>Museo Sans Rounded 700</vt:lpstr>
      <vt:lpstr>Office Theme</vt:lpstr>
      <vt:lpstr>Text slide</vt:lpstr>
      <vt:lpstr>Building back better through the reintroduction of CO monitoring   Martyn Willmore Senior Tobacco Control Programme Manager Public Health England      </vt:lpstr>
      <vt:lpstr>Acknowledgments</vt:lpstr>
      <vt:lpstr>Back to the start…..</vt:lpstr>
      <vt:lpstr>Reviewing the safety of CO monitoring</vt:lpstr>
      <vt:lpstr>Viral Filtration Efficacy (VFE)</vt:lpstr>
      <vt:lpstr>Infection Control and Prevention</vt:lpstr>
      <vt:lpstr>Developing guidance</vt:lpstr>
      <vt:lpstr>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a smokefree pregnancy: Launching NEW Health Visiting resources  (Health Visitor’s Webinar)  Sept 2020    Martyn Willmore Senior Tobacco Control Programme Manager</dc:title>
  <dc:creator>Julia Robson</dc:creator>
  <cp:lastModifiedBy>Martyn Willmore</cp:lastModifiedBy>
  <cp:revision>56</cp:revision>
  <dcterms:created xsi:type="dcterms:W3CDTF">2020-08-20T08:27:04Z</dcterms:created>
  <dcterms:modified xsi:type="dcterms:W3CDTF">2021-05-07T09:59:23Z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