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37"/>
  </p:notesMasterIdLst>
  <p:sldIdLst>
    <p:sldId id="256" r:id="rId6"/>
    <p:sldId id="371" r:id="rId7"/>
    <p:sldId id="372" r:id="rId8"/>
    <p:sldId id="368" r:id="rId9"/>
    <p:sldId id="402" r:id="rId10"/>
    <p:sldId id="437" r:id="rId11"/>
    <p:sldId id="389" r:id="rId12"/>
    <p:sldId id="431" r:id="rId13"/>
    <p:sldId id="399" r:id="rId14"/>
    <p:sldId id="432" r:id="rId15"/>
    <p:sldId id="433" r:id="rId16"/>
    <p:sldId id="403" r:id="rId17"/>
    <p:sldId id="428" r:id="rId18"/>
    <p:sldId id="264" r:id="rId19"/>
    <p:sldId id="435" r:id="rId20"/>
    <p:sldId id="419" r:id="rId21"/>
    <p:sldId id="377" r:id="rId22"/>
    <p:sldId id="353" r:id="rId23"/>
    <p:sldId id="332" r:id="rId24"/>
    <p:sldId id="438" r:id="rId25"/>
    <p:sldId id="439" r:id="rId26"/>
    <p:sldId id="440" r:id="rId27"/>
    <p:sldId id="441" r:id="rId28"/>
    <p:sldId id="348" r:id="rId29"/>
    <p:sldId id="349" r:id="rId30"/>
    <p:sldId id="380" r:id="rId31"/>
    <p:sldId id="350" r:id="rId32"/>
    <p:sldId id="355" r:id="rId33"/>
    <p:sldId id="351" r:id="rId34"/>
    <p:sldId id="430" r:id="rId35"/>
    <p:sldId id="436" r:id="rId36"/>
  </p:sldIdLst>
  <p:sldSz cx="12192000" cy="6858000"/>
  <p:notesSz cx="10002838" cy="68754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9BB48C-DCAD-467D-9577-BC380AE38D28}">
          <p14:sldIdLst>
            <p14:sldId id="256"/>
            <p14:sldId id="371"/>
            <p14:sldId id="372"/>
            <p14:sldId id="368"/>
            <p14:sldId id="402"/>
            <p14:sldId id="437"/>
            <p14:sldId id="389"/>
            <p14:sldId id="431"/>
            <p14:sldId id="399"/>
            <p14:sldId id="432"/>
            <p14:sldId id="433"/>
            <p14:sldId id="403"/>
            <p14:sldId id="428"/>
            <p14:sldId id="264"/>
            <p14:sldId id="435"/>
            <p14:sldId id="419"/>
            <p14:sldId id="377"/>
            <p14:sldId id="353"/>
            <p14:sldId id="332"/>
            <p14:sldId id="438"/>
            <p14:sldId id="439"/>
            <p14:sldId id="440"/>
            <p14:sldId id="441"/>
            <p14:sldId id="348"/>
            <p14:sldId id="349"/>
            <p14:sldId id="380"/>
            <p14:sldId id="350"/>
            <p14:sldId id="355"/>
            <p14:sldId id="351"/>
            <p14:sldId id="430"/>
            <p14:sldId id="43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582311-4E1C-7BE4-15FD-E9B84A487862}" name="Hazel Cheeseman" initials="HC" userId="S::Hazel.Cheeseman@ash.org.uk::53b842ed-73ac-4270-8f4a-999fa8def032" providerId="AD"/>
  <p188:author id="{C4083C2B-8E67-E2E7-690D-B0ACE60C19D6}" name="Guest User" initials="GU" userId="S::urn:spo:anon#856a0912083c02a13d7517e77b1e0b4110d62192237e1f234639a4ae616d6c2e::" providerId="AD"/>
  <p188:author id="{28B0D650-22C1-4CFA-4D6F-1F3CE473EE11}" name="Emily Reed" initials="ER" userId="fc05789bae44f8be" providerId="Windows Live"/>
  <p188:author id="{57C61F7D-E8AA-AEAE-7E8B-9145A837A2BC}" name="Emily Reed" initials="ER" userId="S::emily.reed@ash.org.uk::0bf3bead-0d0c-4562-96b8-d030b92e7c0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bie Titmarsh" initials="RT" lastIdx="1" clrIdx="0">
    <p:extLst>
      <p:ext uri="{19B8F6BF-5375-455C-9EA6-DF929625EA0E}">
        <p15:presenceInfo xmlns:p15="http://schemas.microsoft.com/office/powerpoint/2012/main" userId="Robbie Titmars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991C"/>
    <a:srgbClr val="FFE9CB"/>
    <a:srgbClr val="FFF4E7"/>
    <a:srgbClr val="FFA822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60454-A51D-654A-B71F-78C36C89DCFD}" v="34" dt="2023-06-29T16:08:02.0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7"/>
    <p:restoredTop sz="92244"/>
  </p:normalViewPr>
  <p:slideViewPr>
    <p:cSldViewPr snapToGrid="0">
      <p:cViewPr varScale="1">
        <p:scale>
          <a:sx n="52" d="100"/>
          <a:sy n="52" d="100"/>
        </p:scale>
        <p:origin x="192" y="1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microsoft.com/office/2015/10/relationships/revisionInfo" Target="revisionInfo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65963" y="1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475003-2308-4B40-B1A6-415117774A35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40050" y="860425"/>
            <a:ext cx="4122738" cy="2319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00285" y="3308817"/>
            <a:ext cx="8002270" cy="27072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6530498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65963" y="6530498"/>
            <a:ext cx="4334563" cy="344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7E5B5-CC64-4E2E-B50D-B04FF40553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ash.org.uk/wp-content/uploads/2022/04/ASH-inequalities-brief-for-NHSE-Core20Plus5.pdf" TargetMode="External"/><Relationship Id="rId13" Type="http://schemas.openxmlformats.org/officeDocument/2006/relationships/hyperlink" Target="https://www.ncbi.nlm.nih.gov/pmc/articles/PMC7399440/" TargetMode="External"/><Relationship Id="rId3" Type="http://schemas.openxmlformats.org/officeDocument/2006/relationships/hyperlink" Target="https://www.ons.gov.uk/peoplepopulationandcommunity/healthandsocialcare/drugusealcoholandsmoking/bulletins/deprivationandtheimpactonsmokingprevalenceenglandandwales/2017to2021" TargetMode="External"/><Relationship Id="rId7" Type="http://schemas.openxmlformats.org/officeDocument/2006/relationships/hyperlink" Target="https://smokefreeaction.org.uk/smokefree-nhs/nhs-smokefree-pledge/" TargetMode="External"/><Relationship Id="rId12" Type="http://schemas.openxmlformats.org/officeDocument/2006/relationships/hyperlink" Target="https://ash.org.uk/wp-content/uploads/2022/04/ASH-inequalities-brief-for-NHSE-Core20Plus5.pdf#page/7/gid/1938132886/pat/159/par/K02000001/ati/15/are/E92000001/iid/93798/age/168/sex/4/cat/-1/ctp/-1/yrr/1/cid/4/tbm/1/page-options/ine-yo-1:2020:-1:-1_ine-pt-0_ine-ct-137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smokefreeaction.org.uk/wp-content/uploads/2020/03/Evidence-into-practice-PH48-Designed-version-FINAL.pdf" TargetMode="External"/><Relationship Id="rId11" Type="http://schemas.openxmlformats.org/officeDocument/2006/relationships/hyperlink" Target="https://ash.org.uk/information-and-resources/reports-submissions/reports/costtosocialcare/" TargetMode="External"/><Relationship Id="rId5" Type="http://schemas.openxmlformats.org/officeDocument/2006/relationships/hyperlink" Target="https://fingertips.phe.org.uk/profile/tobacco-control/data" TargetMode="External"/><Relationship Id="rId10" Type="http://schemas.openxmlformats.org/officeDocument/2006/relationships/hyperlink" Target="https://www.england.nhs.uk/about/equality/equality-hub/core20plus5/" TargetMode="External"/><Relationship Id="rId4" Type="http://schemas.openxmlformats.org/officeDocument/2006/relationships/hyperlink" Target="https://www.respiratoryfutures.org.uk/media/455584/2021-07-nhse-tobacco-dependence-treatment-services-delivery-model.pdf" TargetMode="External"/><Relationship Id="rId9" Type="http://schemas.openxmlformats.org/officeDocument/2006/relationships/hyperlink" Target="https://www.nice.org.uk/guidance/ng136/chapter/Recommendations" TargetMode="External"/><Relationship Id="rId14" Type="http://schemas.openxmlformats.org/officeDocument/2006/relationships/hyperlink" Target="https://ash.org.uk/information-and-resources/reports-submissions/reports/smoking-and-poverty/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ingertips.phe.org.uk/profile/tobacco-control/data" TargetMode="External"/><Relationship Id="rId7" Type="http://schemas.openxmlformats.org/officeDocument/2006/relationships/hyperlink" Target="https://www.ncbi.nlm.nih.gov/pmc/articles/PMC7399440/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6" Type="http://schemas.openxmlformats.org/officeDocument/2006/relationships/hyperlink" Target="mailto:hazel.cheeseman@ash.org.uk" TargetMode="External"/><Relationship Id="rId5" Type="http://schemas.openxmlformats.org/officeDocument/2006/relationships/hyperlink" Target="https://www.england.nhs.uk/wp-content/uploads/2022/02/20211223-B1160-2022-23-priorities-and-operational-planning-guidance-v3.2.pdf" TargetMode="External"/><Relationship Id="rId4" Type="http://schemas.openxmlformats.org/officeDocument/2006/relationships/hyperlink" Target="https://smokefreeaction.org.uk/smokefree-nhs/smoking-in-pregnancy-challenge-group/smoking-in-pregnancy-challenge-group-resources/local-maternity-systems/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946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03F89-1949-E64B-AC42-D3BE5974B6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856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actions identified by ASH which can reduce prevalence of smoking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2240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53005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874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2477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0275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[1] ONS.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Deprivation and the impact on smoking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. 2023</a:t>
            </a:r>
            <a:r>
              <a:rPr lang="en-GB" sz="1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[2]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Smoking Attributable hospital admissions (2019/20).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Admissions data from Hospital Episode Statistics (HES); Office for National Statistics (ONS) - mid-year population estimates; Smoking prevalence data from Annual Population Survey; and . and relative risks from the Royal College of Physician's Report 'Hiding in Plain Sight'. Data - OHID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[3]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Smoking attributable mortality (new method).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2017 – 19 Directly standardised rate - per 100,000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[4] ASH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Ready Reckoner for ICS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2022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[5] H Reed (2021),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Estimates of poverty in the UK adjusted for expenditure on tobacco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– 2021 update.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[6] H Reed (2020),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8"/>
              </a:rPr>
              <a:t>The impact of smoking history on employment prospects, earnings and productivity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: an analysis using UK panel data.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[7] H Reed (2021),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9"/>
              </a:rPr>
              <a:t>The costs of smoking to the social care system and related costs for older people in England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: 2021 revision.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[8] Homeless Link.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10"/>
              </a:rPr>
              <a:t>The Unhealthy State of Homelessness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. 2014.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[9] </a:t>
            </a:r>
            <a:r>
              <a:rPr lang="en-GB" sz="1200" dirty="0" err="1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O’Moore</a:t>
            </a:r>
            <a:r>
              <a:rPr lang="en-GB" sz="12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 E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. Successfully delivering smokefree prisons across England and Wales</a:t>
            </a: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1200" dirty="0">
                <a:effectLst/>
                <a:latin typeface="Inter"/>
                <a:ea typeface="Calibri" panose="020F0502020204030204" pitchFamily="34" charset="0"/>
                <a:cs typeface="Times New Roman" panose="02020603050405020304" pitchFamily="18" charset="0"/>
              </a:rPr>
              <a:t>July 2018. </a:t>
            </a: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[10] </a:t>
            </a:r>
            <a:r>
              <a:rPr lang="en-GB" sz="1200" dirty="0" err="1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Marcheselli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F, Brodie E, Si N, Pearce N, McManus S, Sadler K, et al.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11"/>
              </a:rPr>
              <a:t>Mental Health of Children and Young People in England, 2017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. NHS Digital; 2018. </a:t>
            </a: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[11]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12"/>
              </a:rPr>
              <a:t>Local Tobacco Profiles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– Data – OHID: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[12]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13"/>
              </a:rPr>
              <a:t>Smoking prevalence in adults (18+) admitted to treatment for substance misuse (NDTMS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) - all opiates. 2019/20 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[13]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Smoking prevalence in adults (18+) admitted to treatment for substance misuse (NDTMS)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- alcohol. 2019/20 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108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[14]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Smoking status at time of delivery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. (2021) Calculated by PHE from the NHS Digital return on Smoking Status At Time of delivery (SATOD)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[15]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Smoking status at time of delivery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. (2021) Calculated by PHE from the NHS Digital return on Smoking Status At Time of delivery (SATOD)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[16]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Smoking prevalence in adults (18+) with serious mental illness (SMI)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(2016) Local Tobacco Control Profiles - Data - OHID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[17]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6"/>
              </a:rPr>
              <a:t>Mortality rate from chronic obstructive pulmonary disease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(3 year range) 2017 – 19 Directly standardised rate - per 100,000 Local Tobacco Control Profiles - Data - OHID 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[18]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7"/>
              </a:rPr>
              <a:t>Smoking attributable deaths from Cancer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(new method). 2017 – 19 Directly standardised rate - per 100,000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500"/>
              </a:spcAft>
            </a:pP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[19] </a:t>
            </a:r>
            <a:r>
              <a:rPr lang="en-GB" sz="1200" u="sng" dirty="0">
                <a:solidFill>
                  <a:srgbClr val="0563C1"/>
                </a:solidFill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  <a:hlinkClick r:id="rId4"/>
              </a:rPr>
              <a:t>Smoking attributable deaths from heart disease</a:t>
            </a:r>
            <a:r>
              <a:rPr lang="en-GB" sz="1200" dirty="0">
                <a:effectLst/>
                <a:latin typeface="Inter"/>
                <a:ea typeface="Times New Roman" panose="02020603050405020304" pitchFamily="18" charset="0"/>
                <a:cs typeface="Arial" panose="020B0604020202020204" pitchFamily="34" charset="0"/>
              </a:rPr>
              <a:t> (new method). 2017 – 19 Directly standardised rate - per 100,000 Local Tobacco Control Profiles - Data - OHID </a:t>
            </a:r>
            <a:endParaRPr lang="en-GB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67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9258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72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4224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5661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9474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99759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92897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9994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09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792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76073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39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7907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6375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D7E5B5-CC64-4E2E-B50D-B04FF405539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120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</a:t>
            </a:r>
            <a:r>
              <a:rPr lang="en-GB" baseline="0" dirty="0"/>
              <a:t>f we look at the trend for England since the start of the pandemic – which we have the most robust data on given the larger sample size - we can see that the decline in prevalence has slowed down. If this trend continues, the 5% target will be missed by almost a decade.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C03F89-1949-E64B-AC42-D3BE5974B6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941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87A9B-0975-4A25-985C-6DD7FFE9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441958-9CFD-4EE0-82CB-FFA066033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1B9A5-560F-48F4-A3DF-B66AA3780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77944-7C55-466B-B0B2-4F2587B9E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E6ACE-9238-4947-832F-7AE55F2A3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17" descr="Untitled-1">
            <a:extLst>
              <a:ext uri="{FF2B5EF4-FFF2-40B4-BE49-F238E27FC236}">
                <a16:creationId xmlns:a16="http://schemas.microsoft.com/office/drawing/2014/main" id="{CC115A2B-5978-8D45-894D-A0F00B1036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711" y="5239954"/>
            <a:ext cx="3750889" cy="148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8244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7E8B6-1FD1-4AB0-B724-F191B1B4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926020-D5DD-446B-91D5-2B347E6049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73F46D-F93C-4091-BDB4-4F0E18B9C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99CB58-6069-4ACA-8830-F691AB8EA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0675E-C0CA-444A-9A12-110BFAFC1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19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64BF67-5CD1-411B-B4EA-A36D702F86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174405-2ED5-4F8B-8658-CA2221C6E1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738A-4351-4151-964D-3C0430812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1627B-FCAA-443C-A836-8D26897CB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F457B-9A62-4890-84B2-C7FCD63AE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377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763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24345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22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3770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163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5678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4552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084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59626-8C87-45CB-A0B2-550C009CD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FBEE3-827A-4AD0-82B7-BE4620EA4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8C0CA-C00D-487E-B9EC-A08DF138A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1D545-B64C-410B-99E2-30A7E04C4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9A818-FE0F-43E1-81EA-4E0446DBB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073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556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37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113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26857704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2621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1824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 userDrawn="1"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527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162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 userDrawn="1"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081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3811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D7413-F744-479C-9EAE-A055DCE53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765A13-7AA8-4311-BCD0-BB72C4DEF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DA7EA-9527-434C-BB09-5D4D425D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EADF4-A58C-49F0-9EB1-3477796D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722320-6720-4A39-8906-7909DC729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250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4510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617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5511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45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089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04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04313-7830-400D-9182-360CB639B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3D059-52F6-4EB2-BAAD-5276069345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4937B-11BE-4D36-BFE3-F25D51B7A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5B194-6A4B-45C6-AF4E-90FF03441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AF6CDE-6BB2-4D8B-9FAE-FF3B36170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F15DC7-AF39-4ACA-9D70-35D943EA4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545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2E288-0877-453E-829B-A4D21B19C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1B12A-60A3-49BB-8564-C5570C5AD9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510D18-77D2-4021-BA91-34916860C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B304A7-4EE7-4C28-87C6-8B8E6A688E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B38FC-9190-44F0-A7EE-F5A30A6DCA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1E30CF-43A2-413F-A066-7E69399C8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139027-32E3-4C1F-9267-81A0C772D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9C8ABD-1E4E-41B6-B0F5-93E9B15FF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429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3FB75-1C16-4C42-9B43-83DA3FA9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DC5526-81F3-4F55-B30A-4244EF217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14C0D-A0AE-4D7F-B1DE-88030E793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D0D8C1-9295-4F31-A231-3E53FBEBC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69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1123ED-7202-4453-A0FE-3E9CEF630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CEE603-9B2C-4C08-95D7-C6FE0CD36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B36B5-209B-4865-979A-435E463B1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92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F610E-14C6-42D6-9871-56379387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AD9635-2223-437E-8437-E8755A21BA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D72A5-7BAB-4833-B798-32E3D5367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944674-DD3B-4EEC-8770-3201A131A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5BBA3D-69A4-4EA4-B583-B29FA0F9B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163139-0921-4EC6-A449-CB7576A1A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8C869-3B18-46CD-AD27-0173D1EC8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FF993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8F4A5C-BBA6-40DB-AED0-EE81AE28D8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5392E7-A1A7-4711-9DB9-2A6FC1BB3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D3F453-DAB6-4864-9459-6527112C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5994EF-B18D-47A5-8956-B1CB53AB8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A40BCE-1B6E-4C56-A791-7FECDCB5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41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6CDEB9B-F055-4447-8A08-043574531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F5324B-6688-45E6-B669-C2404C6A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4374B-FE14-426C-9256-BA4BC0D74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E989-32B9-4026-B85C-A2D11F8AA4A4}" type="datetimeFigureOut">
              <a:rPr lang="en-GB" smtClean="0"/>
              <a:t>04/07/2023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7B84E-EC24-42FC-8DB7-2C7C1C316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6D4A45-0278-433F-9603-EEB3AEC4CE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0CF79-C46F-4621-945D-D437AA1D959F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A7D5A5B-09C3-8341-8233-08EB49F8579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064" y="5385591"/>
            <a:ext cx="2298601" cy="133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27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FF99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7/4/23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UCL Branding"/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83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BA585-0164-40BE-9620-E9E137FDB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512" y="1697032"/>
            <a:ext cx="111379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6000"/>
              </a:lnSpc>
              <a:spcBef>
                <a:spcPts val="1200"/>
              </a:spcBef>
            </a:pPr>
            <a:br>
              <a:rPr lang="en-GB" sz="60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49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cas</a:t>
            </a:r>
            <a:r>
              <a:rPr lang="en-GB" sz="4900" kern="0" dirty="0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for regional collaboration on tobacco control </a:t>
            </a:r>
            <a:r>
              <a:rPr lang="en-GB" sz="4900" b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[insert ICS area]</a:t>
            </a:r>
            <a:endParaRPr lang="en-GB" sz="2700" b="0" kern="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55FA7-200E-D161-5729-E314B57C161E}"/>
              </a:ext>
            </a:extLst>
          </p:cNvPr>
          <p:cNvSpPr txBox="1"/>
          <p:nvPr/>
        </p:nvSpPr>
        <p:spPr>
          <a:xfrm>
            <a:off x="622300" y="4415291"/>
            <a:ext cx="1113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 and organisation] 					Email: []</a:t>
            </a:r>
          </a:p>
          <a:p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902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356-B4E0-9E00-0592-DC6C1E8E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Tobacco control in [ICS]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7858B-CFCD-999B-3FC8-79C17E40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927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691F59B-2FEE-A9AA-CB46-4FD912C12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94" y="-6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TC activities in [ICS]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A871B1-7DF1-F578-AF2E-E1229298A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844" y="1358010"/>
            <a:ext cx="5719156" cy="5097653"/>
          </a:xfrm>
        </p:spPr>
        <p:txBody>
          <a:bodyPr>
            <a:norm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Local authorities: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Around 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[x] quits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local Stop Smoking Services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[x] FTE allocated Public Health time for tobacco control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Approx. [£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xk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] spent on tobacco control outside of services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[Other…] </a:t>
            </a:r>
          </a:p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ICB: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[LTP implementation…]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[Other ]</a:t>
            </a:r>
          </a:p>
        </p:txBody>
      </p:sp>
    </p:spTree>
    <p:extLst>
      <p:ext uri="{BB962C8B-B14F-4D97-AF65-F5344CB8AC3E}">
        <p14:creationId xmlns:p14="http://schemas.microsoft.com/office/powerpoint/2010/main" val="1306781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356-B4E0-9E00-0592-DC6C1E8E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Progress towards a smokefree 2030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7858B-CFCD-999B-3FC8-79C17E40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2220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 descr="Heading"/>
          <p:cNvSpPr>
            <a:spLocks noGrp="1"/>
          </p:cNvSpPr>
          <p:nvPr>
            <p:ph type="title"/>
          </p:nvPr>
        </p:nvSpPr>
        <p:spPr>
          <a:xfrm>
            <a:off x="1473200" y="4233332"/>
            <a:ext cx="9042400" cy="1430868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E6A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Hazel Cheeseman, ASH</a:t>
            </a:r>
            <a:br>
              <a:rPr lang="en-GB" sz="3200" dirty="0">
                <a:solidFill>
                  <a:srgbClr val="E6A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3200" dirty="0">
                <a:solidFill>
                  <a:srgbClr val="E6AF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Sarah Jackson, UCL</a:t>
            </a:r>
          </a:p>
        </p:txBody>
      </p:sp>
      <p:sp>
        <p:nvSpPr>
          <p:cNvPr id="9" name="Title 4" descr="Heading"/>
          <p:cNvSpPr txBox="1">
            <a:spLocks/>
          </p:cNvSpPr>
          <p:nvPr/>
        </p:nvSpPr>
        <p:spPr>
          <a:xfrm>
            <a:off x="1473200" y="2057104"/>
            <a:ext cx="9042400" cy="2340000"/>
          </a:xfrm>
          <a:prstGeom prst="rect">
            <a:avLst/>
          </a:prstGeom>
          <a:solidFill>
            <a:srgbClr val="FFFFFF"/>
          </a:solidFill>
        </p:spPr>
        <p:txBody>
          <a:bodyPr vert="horz" lIns="360000" tIns="18000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5% adult smoking by 2030 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Modelling the decline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1345" y="5264580"/>
            <a:ext cx="2291976" cy="13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88" y="1338179"/>
            <a:ext cx="7199376" cy="50383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060" y="708870"/>
            <a:ext cx="12183183" cy="717134"/>
          </a:xfrm>
        </p:spPr>
        <p:txBody>
          <a:bodyPr>
            <a:normAutofit/>
          </a:bodyPr>
          <a:lstStyle/>
          <a:p>
            <a:r>
              <a:rPr lang="en-GB" dirty="0"/>
              <a:t>Projected smoking prevalence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7516" y="707274"/>
            <a:ext cx="983043" cy="5613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1084" y="3136010"/>
            <a:ext cx="4003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Projected prevalence based on current trajectory in England (linear trends since 2020)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117059" y="4641575"/>
            <a:ext cx="37773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Points represent raw (observed) annual prevalence</a:t>
            </a: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179388" marR="0" lvl="0" indent="-1793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Lines represent modelled prevalence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117059" y="3552009"/>
            <a:ext cx="3581298" cy="725557"/>
          </a:xfrm>
          <a:prstGeom prst="roundRect">
            <a:avLst>
              <a:gd name="adj" fmla="val 714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Smokefree 2030 target 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(5% smoking prevalence)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will be missed by ~9 years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485" y="2045374"/>
            <a:ext cx="819150" cy="228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17058" y="3018723"/>
            <a:ext cx="2750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-0.450/year (SE 0.202), p=0.269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37546" y="2715084"/>
            <a:ext cx="1242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Linear trend: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383259" y="6394203"/>
            <a:ext cx="1600098" cy="276668"/>
          </a:xfrm>
          <a:prstGeom prst="roundRect">
            <a:avLst>
              <a:gd name="adj" fmla="val 7143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Smokefree 2030 target</a:t>
            </a:r>
          </a:p>
        </p:txBody>
      </p:sp>
      <p:cxnSp>
        <p:nvCxnSpPr>
          <p:cNvPr id="13" name="Straight Arrow Connector 12"/>
          <p:cNvCxnSpPr>
            <a:stCxn id="12" idx="0"/>
          </p:cNvCxnSpPr>
          <p:nvPr/>
        </p:nvCxnSpPr>
        <p:spPr>
          <a:xfrm flipV="1">
            <a:off x="5183308" y="5993296"/>
            <a:ext cx="0" cy="4009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Left Brace 13"/>
          <p:cNvSpPr/>
          <p:nvPr/>
        </p:nvSpPr>
        <p:spPr>
          <a:xfrm rot="16200000">
            <a:off x="6230147" y="4333097"/>
            <a:ext cx="100129" cy="2193807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3352" y="5490005"/>
            <a:ext cx="1833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Target missed by ~9 years</a:t>
            </a:r>
          </a:p>
        </p:txBody>
      </p:sp>
    </p:spTree>
    <p:extLst>
      <p:ext uri="{BB962C8B-B14F-4D97-AF65-F5344CB8AC3E}">
        <p14:creationId xmlns:p14="http://schemas.microsoft.com/office/powerpoint/2010/main" val="2048830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7516" y="707274"/>
            <a:ext cx="983043" cy="56133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F2538-B6AC-C5FC-0946-0BB94FB2C80C}"/>
              </a:ext>
            </a:extLst>
          </p:cNvPr>
          <p:cNvSpPr txBox="1">
            <a:spLocks/>
          </p:cNvSpPr>
          <p:nvPr/>
        </p:nvSpPr>
        <p:spPr>
          <a:xfrm>
            <a:off x="364937" y="1507973"/>
            <a:ext cx="11493687" cy="492140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Only 37% of smokers per year make a serious attempt to quit. Around a quarter of these are successful.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Therefore only 9% of smokers successfully quit each year.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Of these successful quitters: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2% quit through stop smoking services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4% get some professional advice and use medication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15% use nicotine replacement therapy they bought at a pharmacy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40% succeed on their own without any help 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39% use an e-cigarette </a:t>
            </a:r>
          </a:p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E35809A-CFBF-5A23-7153-A8747C0BC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060" y="708870"/>
            <a:ext cx="12183183" cy="717134"/>
          </a:xfrm>
        </p:spPr>
        <p:txBody>
          <a:bodyPr>
            <a:normAutofit/>
          </a:bodyPr>
          <a:lstStyle/>
          <a:p>
            <a:r>
              <a:rPr lang="en-GB" dirty="0"/>
              <a:t>Quitting smoking</a:t>
            </a:r>
          </a:p>
        </p:txBody>
      </p:sp>
    </p:spTree>
    <p:extLst>
      <p:ext uri="{BB962C8B-B14F-4D97-AF65-F5344CB8AC3E}">
        <p14:creationId xmlns:p14="http://schemas.microsoft.com/office/powerpoint/2010/main" val="3365720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221978A-BD08-1D4C-2161-486AC58AB137}"/>
              </a:ext>
            </a:extLst>
          </p:cNvPr>
          <p:cNvSpPr/>
          <p:nvPr/>
        </p:nvSpPr>
        <p:spPr>
          <a:xfrm>
            <a:off x="9654639" y="5037936"/>
            <a:ext cx="2537361" cy="183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DAF9-E4C7-4DC7-C68E-00F998BB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938" y="137666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Activity that can drive progress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7F5D345D-A34D-908C-23B4-03DDAE022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898442"/>
              </p:ext>
            </p:extLst>
          </p:nvPr>
        </p:nvGraphicFramePr>
        <p:xfrm>
          <a:off x="638120" y="1263282"/>
          <a:ext cx="10732901" cy="545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51814">
                  <a:extLst>
                    <a:ext uri="{9D8B030D-6E8A-4147-A177-3AD203B41FA5}">
                      <a16:colId xmlns:a16="http://schemas.microsoft.com/office/drawing/2014/main" val="2521910039"/>
                    </a:ext>
                  </a:extLst>
                </a:gridCol>
                <a:gridCol w="2296466">
                  <a:extLst>
                    <a:ext uri="{9D8B030D-6E8A-4147-A177-3AD203B41FA5}">
                      <a16:colId xmlns:a16="http://schemas.microsoft.com/office/drawing/2014/main" val="79840729"/>
                    </a:ext>
                  </a:extLst>
                </a:gridCol>
                <a:gridCol w="2156625">
                  <a:extLst>
                    <a:ext uri="{9D8B030D-6E8A-4147-A177-3AD203B41FA5}">
                      <a16:colId xmlns:a16="http://schemas.microsoft.com/office/drawing/2014/main" val="359440189"/>
                    </a:ext>
                  </a:extLst>
                </a:gridCol>
                <a:gridCol w="2011338">
                  <a:extLst>
                    <a:ext uri="{9D8B030D-6E8A-4147-A177-3AD203B41FA5}">
                      <a16:colId xmlns:a16="http://schemas.microsoft.com/office/drawing/2014/main" val="1825061928"/>
                    </a:ext>
                  </a:extLst>
                </a:gridCol>
                <a:gridCol w="1716658">
                  <a:extLst>
                    <a:ext uri="{9D8B030D-6E8A-4147-A177-3AD203B41FA5}">
                      <a16:colId xmlns:a16="http://schemas.microsoft.com/office/drawing/2014/main" val="1437952903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Area of activity</a:t>
                      </a:r>
                    </a:p>
                  </a:txBody>
                  <a:tcPr anchor="ctr"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it will impact on smoking rates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A8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A82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A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091534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Improve quit success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quit attempts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 relapse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Prevent uptake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T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5796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 in quit support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4919475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 access to evidence-based aids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983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Communications strategy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910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Enforce regulations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132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Expand Very Brief Advice (VBA)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990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De-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normalise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smoking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6015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Advocating for national policy </a:t>
                      </a:r>
                    </a:p>
                  </a:txBody>
                  <a:tcPr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3103031"/>
                  </a:ext>
                </a:extLst>
              </a:tr>
            </a:tbl>
          </a:graphicData>
        </a:graphic>
      </p:graphicFrame>
      <p:pic>
        <p:nvPicPr>
          <p:cNvPr id="4" name="Graphic 3" descr="Checkmark with solid fill">
            <a:extLst>
              <a:ext uri="{FF2B5EF4-FFF2-40B4-BE49-F238E27FC236}">
                <a16:creationId xmlns:a16="http://schemas.microsoft.com/office/drawing/2014/main" id="{A444D146-1A00-D3D6-25EC-2791FF132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236" y="2417713"/>
            <a:ext cx="346435" cy="346435"/>
          </a:xfrm>
          <a:prstGeom prst="rect">
            <a:avLst/>
          </a:prstGeom>
        </p:spPr>
      </p:pic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455D1724-976C-1743-0818-B5F31E9BE8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1690" y="2406674"/>
            <a:ext cx="346435" cy="388070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2DB7C0FE-93CF-A05F-2A8A-4F4611655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12195" y="3025955"/>
            <a:ext cx="346435" cy="346435"/>
          </a:xfrm>
          <a:prstGeom prst="rect">
            <a:avLst/>
          </a:prstGeom>
        </p:spPr>
      </p:pic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513AF7A7-6B58-05CC-32B0-B3EE0A1A02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1692" y="3110339"/>
            <a:ext cx="346435" cy="346435"/>
          </a:xfrm>
          <a:prstGeom prst="rect">
            <a:avLst/>
          </a:prstGeom>
        </p:spPr>
      </p:pic>
      <p:pic>
        <p:nvPicPr>
          <p:cNvPr id="8" name="Graphic 7" descr="Checkmark with solid fill">
            <a:extLst>
              <a:ext uri="{FF2B5EF4-FFF2-40B4-BE49-F238E27FC236}">
                <a16:creationId xmlns:a16="http://schemas.microsoft.com/office/drawing/2014/main" id="{897B5224-5E41-BED2-865B-2597B4799D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237" y="3746880"/>
            <a:ext cx="346435" cy="346435"/>
          </a:xfrm>
          <a:prstGeom prst="rect">
            <a:avLst/>
          </a:prstGeom>
        </p:spPr>
      </p:pic>
      <p:pic>
        <p:nvPicPr>
          <p:cNvPr id="9" name="Graphic 8" descr="Checkmark with solid fill">
            <a:extLst>
              <a:ext uri="{FF2B5EF4-FFF2-40B4-BE49-F238E27FC236}">
                <a16:creationId xmlns:a16="http://schemas.microsoft.com/office/drawing/2014/main" id="{90E5C69C-424C-A532-142C-1325192E8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417" y="3777695"/>
            <a:ext cx="346435" cy="346435"/>
          </a:xfrm>
          <a:prstGeom prst="rect">
            <a:avLst/>
          </a:prstGeom>
        </p:spPr>
      </p:pic>
      <p:pic>
        <p:nvPicPr>
          <p:cNvPr id="12" name="Graphic 11" descr="Checkmark with solid fill">
            <a:extLst>
              <a:ext uri="{FF2B5EF4-FFF2-40B4-BE49-F238E27FC236}">
                <a16:creationId xmlns:a16="http://schemas.microsoft.com/office/drawing/2014/main" id="{920080F7-487F-3775-29D5-42532F10E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61693" y="3777694"/>
            <a:ext cx="346435" cy="346435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F6A9D722-E088-3D70-35AF-05D418DA96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522" y="3777693"/>
            <a:ext cx="346435" cy="346435"/>
          </a:xfrm>
          <a:prstGeom prst="rect">
            <a:avLst/>
          </a:prstGeom>
        </p:spPr>
      </p:pic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BD48EC23-4EA7-CD69-AD34-D1D8F9D6B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4983" y="4271204"/>
            <a:ext cx="346435" cy="346435"/>
          </a:xfrm>
          <a:prstGeom prst="rect">
            <a:avLst/>
          </a:prstGeom>
        </p:spPr>
      </p:pic>
      <p:pic>
        <p:nvPicPr>
          <p:cNvPr id="15" name="Graphic 14" descr="Checkmark with solid fill">
            <a:extLst>
              <a:ext uri="{FF2B5EF4-FFF2-40B4-BE49-F238E27FC236}">
                <a16:creationId xmlns:a16="http://schemas.microsoft.com/office/drawing/2014/main" id="{0852774B-35EB-688E-E55D-28B4DB8114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445" y="4239545"/>
            <a:ext cx="346435" cy="346435"/>
          </a:xfrm>
          <a:prstGeom prst="rect">
            <a:avLst/>
          </a:prstGeom>
        </p:spPr>
      </p:pic>
      <p:pic>
        <p:nvPicPr>
          <p:cNvPr id="16" name="Graphic 15" descr="Checkmark with solid fill">
            <a:extLst>
              <a:ext uri="{FF2B5EF4-FFF2-40B4-BE49-F238E27FC236}">
                <a16:creationId xmlns:a16="http://schemas.microsoft.com/office/drawing/2014/main" id="{2730B4C4-9346-7BB0-0A89-C2884B0CD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0522" y="4293678"/>
            <a:ext cx="346435" cy="346435"/>
          </a:xfrm>
          <a:prstGeom prst="rect">
            <a:avLst/>
          </a:prstGeom>
        </p:spPr>
      </p:pic>
      <p:pic>
        <p:nvPicPr>
          <p:cNvPr id="17" name="Graphic 16" descr="Checkmark with solid fill">
            <a:extLst>
              <a:ext uri="{FF2B5EF4-FFF2-40B4-BE49-F238E27FC236}">
                <a16:creationId xmlns:a16="http://schemas.microsoft.com/office/drawing/2014/main" id="{065C107A-F9F7-ADA7-8288-1934B0473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4984" y="4687662"/>
            <a:ext cx="346435" cy="346435"/>
          </a:xfrm>
          <a:prstGeom prst="rect">
            <a:avLst/>
          </a:prstGeom>
        </p:spPr>
      </p:pic>
      <p:pic>
        <p:nvPicPr>
          <p:cNvPr id="18" name="Graphic 17" descr="Checkmark with solid fill">
            <a:extLst>
              <a:ext uri="{FF2B5EF4-FFF2-40B4-BE49-F238E27FC236}">
                <a16:creationId xmlns:a16="http://schemas.microsoft.com/office/drawing/2014/main" id="{0486BE82-5817-EBEA-F495-EF0A402581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4984" y="5312078"/>
            <a:ext cx="346435" cy="346435"/>
          </a:xfrm>
          <a:prstGeom prst="rect">
            <a:avLst/>
          </a:prstGeom>
        </p:spPr>
      </p:pic>
      <p:pic>
        <p:nvPicPr>
          <p:cNvPr id="20" name="Graphic 19" descr="Checkmark with solid fill">
            <a:extLst>
              <a:ext uri="{FF2B5EF4-FFF2-40B4-BE49-F238E27FC236}">
                <a16:creationId xmlns:a16="http://schemas.microsoft.com/office/drawing/2014/main" id="{E23C1F74-6ACF-8588-8196-24715B783F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118" y="5254009"/>
            <a:ext cx="346435" cy="346435"/>
          </a:xfrm>
          <a:prstGeom prst="rect">
            <a:avLst/>
          </a:prstGeom>
        </p:spPr>
      </p:pic>
      <p:pic>
        <p:nvPicPr>
          <p:cNvPr id="11" name="Graphic 10" descr="Checkmark with solid fill">
            <a:extLst>
              <a:ext uri="{FF2B5EF4-FFF2-40B4-BE49-F238E27FC236}">
                <a16:creationId xmlns:a16="http://schemas.microsoft.com/office/drawing/2014/main" id="{B4AD9E0D-140C-0756-D34C-0329C51562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445" y="5265690"/>
            <a:ext cx="346435" cy="346435"/>
          </a:xfrm>
          <a:prstGeom prst="rect">
            <a:avLst/>
          </a:prstGeom>
        </p:spPr>
      </p:pic>
      <p:pic>
        <p:nvPicPr>
          <p:cNvPr id="19" name="Graphic 18" descr="Checkmark with solid fill">
            <a:extLst>
              <a:ext uri="{FF2B5EF4-FFF2-40B4-BE49-F238E27FC236}">
                <a16:creationId xmlns:a16="http://schemas.microsoft.com/office/drawing/2014/main" id="{BFE16703-2E0D-952B-4AAB-D162679AF9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2417" y="5925053"/>
            <a:ext cx="346435" cy="346435"/>
          </a:xfrm>
          <a:prstGeom prst="rect">
            <a:avLst/>
          </a:prstGeom>
        </p:spPr>
      </p:pic>
      <p:pic>
        <p:nvPicPr>
          <p:cNvPr id="22" name="Graphic 21" descr="Checkmark with solid fill">
            <a:extLst>
              <a:ext uri="{FF2B5EF4-FFF2-40B4-BE49-F238E27FC236}">
                <a16:creationId xmlns:a16="http://schemas.microsoft.com/office/drawing/2014/main" id="{FA47A29C-D38E-A58D-8C32-81D151E552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07236" y="5915513"/>
            <a:ext cx="346435" cy="346435"/>
          </a:xfrm>
          <a:prstGeom prst="rect">
            <a:avLst/>
          </a:prstGeom>
        </p:spPr>
      </p:pic>
      <p:pic>
        <p:nvPicPr>
          <p:cNvPr id="23" name="Graphic 22" descr="Checkmark with solid fill">
            <a:extLst>
              <a:ext uri="{FF2B5EF4-FFF2-40B4-BE49-F238E27FC236}">
                <a16:creationId xmlns:a16="http://schemas.microsoft.com/office/drawing/2014/main" id="{248193E0-D7D7-6D15-BEFF-A0479BA721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83444" y="5915512"/>
            <a:ext cx="346435" cy="346435"/>
          </a:xfrm>
          <a:prstGeom prst="rect">
            <a:avLst/>
          </a:prstGeom>
        </p:spPr>
      </p:pic>
      <p:pic>
        <p:nvPicPr>
          <p:cNvPr id="24" name="Graphic 23" descr="Checkmark with solid fill">
            <a:extLst>
              <a:ext uri="{FF2B5EF4-FFF2-40B4-BE49-F238E27FC236}">
                <a16:creationId xmlns:a16="http://schemas.microsoft.com/office/drawing/2014/main" id="{E74693FB-3B7A-2F30-EAF8-6AB183E7B4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78118" y="5909348"/>
            <a:ext cx="346435" cy="346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03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356-B4E0-9E00-0592-DC6C1E8E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does ICS level action matter?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7858B-CFCD-999B-3FC8-79C17E40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24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809C7-D3AA-7255-7CE4-280A3F53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9312" y="1474892"/>
            <a:ext cx="8247888" cy="504193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 is a national ambition to get England to less than 5% smoking prevalence by 2030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Reducing smoking requires interlocking actions that target demand and supply at many different levels.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Doing these things together will drive change at pace and scale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action needed to reduce smoking was set out in independent Khan Review but only partially adopted into national policy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Recommendations in the Khan Review can be delivered through a collective approach at Integrated Care Board (ICB) level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ICBs working in partnership with local authorities to develop system-wide tobacco control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was endorsed by the government in their announcement on achieving a smokefree 2030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11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does ICS action matter?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D07C9E-5595-EEDF-E5F5-45A056040F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767" t="12663" r="16233" b="14855"/>
          <a:stretch/>
        </p:blipFill>
        <p:spPr>
          <a:xfrm>
            <a:off x="461772" y="1666738"/>
            <a:ext cx="2720340" cy="39436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2CBE1E4-B09E-DABB-81D9-ECE0EFB8C76D}"/>
              </a:ext>
            </a:extLst>
          </p:cNvPr>
          <p:cNvSpPr txBox="1"/>
          <p:nvPr/>
        </p:nvSpPr>
        <p:spPr>
          <a:xfrm>
            <a:off x="0" y="6273225"/>
            <a:ext cx="116601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i="0" u="none" strike="noStrike" dirty="0" err="1">
                <a:solidFill>
                  <a:srgbClr val="767676"/>
                </a:solidFill>
                <a:effectLst/>
                <a:latin typeface="Inter"/>
              </a:rPr>
              <a:t>Javed</a:t>
            </a:r>
            <a:r>
              <a:rPr lang="en-GB" sz="1600" i="0" u="none" strike="noStrike" dirty="0">
                <a:solidFill>
                  <a:srgbClr val="767676"/>
                </a:solidFill>
                <a:effectLst/>
                <a:latin typeface="Inter"/>
              </a:rPr>
              <a:t> Khan, Making Smoking Obsolete, 2022; </a:t>
            </a:r>
          </a:p>
          <a:p>
            <a:r>
              <a:rPr lang="en-GB" sz="1600" i="0" u="none" strike="noStrike" dirty="0">
                <a:solidFill>
                  <a:srgbClr val="767676"/>
                </a:solidFill>
                <a:effectLst/>
                <a:latin typeface="Inter"/>
              </a:rPr>
              <a:t>Neil O’</a:t>
            </a:r>
            <a:r>
              <a:rPr lang="en-GB" sz="1600" dirty="0">
                <a:solidFill>
                  <a:srgbClr val="767676"/>
                </a:solidFill>
                <a:latin typeface="Inter"/>
              </a:rPr>
              <a:t>Brien, achieving a smokefree 2030: cutting smoking and stopping kids vaping, 2023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530540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hart&#10;&#10;Description automatically generated">
            <a:extLst>
              <a:ext uri="{FF2B5EF4-FFF2-40B4-BE49-F238E27FC236}">
                <a16:creationId xmlns:a16="http://schemas.microsoft.com/office/drawing/2014/main" id="{39510CC2-919C-7DA2-A637-12803720F7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87" y="1609425"/>
            <a:ext cx="8338631" cy="465982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900" y="283862"/>
            <a:ext cx="88853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health funding has been eroded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C5CE27-380D-2D60-60F5-0D1555875C0F}"/>
              </a:ext>
            </a:extLst>
          </p:cNvPr>
          <p:cNvSpPr txBox="1"/>
          <p:nvPr/>
        </p:nvSpPr>
        <p:spPr>
          <a:xfrm>
            <a:off x="8416010" y="1609425"/>
            <a:ext cx="3712195" cy="4593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Smoking cessation and tobacco control services are not protected Public Health functions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 result they have seen biggest declines in local spend as local authority public health budgets have shrunk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This is despite having strong evidence-base and big impact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95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95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 funding is unlikely so new solutions need to be found </a:t>
            </a:r>
            <a:endParaRPr lang="en-GB" sz="19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9938F-327C-A602-8F54-7F8C6393EADA}"/>
              </a:ext>
            </a:extLst>
          </p:cNvPr>
          <p:cNvSpPr txBox="1"/>
          <p:nvPr/>
        </p:nvSpPr>
        <p:spPr>
          <a:xfrm>
            <a:off x="227089" y="6307854"/>
            <a:ext cx="96667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The Health Foundation, Public Health Grant: what is it and why greater investment is needed,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6312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C80B6-62C6-263C-ED19-D8893428A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20" y="132203"/>
            <a:ext cx="1051560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EF201-C6A5-C6E6-4AE2-5F1E5DC06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159" y="1288056"/>
            <a:ext cx="10515600" cy="4351338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Smoking in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[ICS]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Tobacco control in </a:t>
            </a:r>
            <a:r>
              <a:rPr lang="en-GB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[ICS]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Modelling progress towards smokefree 2030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Why Integrated Care System (ICS) level action matters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should be delivered at the ICS level?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7059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F6809C7-D3AA-7255-7CE4-280A3F53C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40653"/>
            <a:ext cx="8601456" cy="4502179"/>
          </a:xfrm>
        </p:spPr>
        <p:txBody>
          <a:bodyPr>
            <a:normAutofit fontScale="92500"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independent Hewitt review encourages ICSs to shift their focus to prevention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Reducing smoking will help ICSs achieve all 4 of their main aims of: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Improving outcomes in population health and healthcare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Tacking inequalities in outcomes, experience and access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Enhancing productivity and value for money</a:t>
            </a:r>
          </a:p>
          <a:p>
            <a:pPr lvl="1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Helping the NHS support broader social and economic development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Tackling smoking will also be essential in improving all of the disease areas identified for the major conditions strategy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11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Tobacco control is necessary to meet key aims of ICSs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41F58A8-480B-5A8B-40AD-C61DD5B13EF4}"/>
              </a:ext>
            </a:extLst>
          </p:cNvPr>
          <p:cNvGrpSpPr/>
          <p:nvPr/>
        </p:nvGrpSpPr>
        <p:grpSpPr>
          <a:xfrm>
            <a:off x="8906256" y="1840653"/>
            <a:ext cx="2980944" cy="3916162"/>
            <a:chOff x="9125712" y="2397967"/>
            <a:chExt cx="2615184" cy="3691937"/>
          </a:xfrm>
        </p:grpSpPr>
        <p:pic>
          <p:nvPicPr>
            <p:cNvPr id="6" name="Picture 5" descr="Text, letter&#10;&#10;Description automatically generated">
              <a:extLst>
                <a:ext uri="{FF2B5EF4-FFF2-40B4-BE49-F238E27FC236}">
                  <a16:creationId xmlns:a16="http://schemas.microsoft.com/office/drawing/2014/main" id="{6EBC7CE0-B332-5588-A8BB-DFD1F281C0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671"/>
            <a:stretch/>
          </p:blipFill>
          <p:spPr>
            <a:xfrm>
              <a:off x="9125712" y="2397967"/>
              <a:ext cx="2615184" cy="303357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15AA27D-2396-D2B8-E17B-38C5D0D03DB2}"/>
                </a:ext>
              </a:extLst>
            </p:cNvPr>
            <p:cNvSpPr/>
            <p:nvPr/>
          </p:nvSpPr>
          <p:spPr>
            <a:xfrm>
              <a:off x="9125712" y="2397967"/>
              <a:ext cx="2615184" cy="369193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054FA774-22C2-75A5-7605-37F6DB8C4346}"/>
              </a:ext>
            </a:extLst>
          </p:cNvPr>
          <p:cNvSpPr txBox="1"/>
          <p:nvPr/>
        </p:nvSpPr>
        <p:spPr>
          <a:xfrm>
            <a:off x="3828878" y="6198799"/>
            <a:ext cx="83631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Rt Hon Patricia Hewitt, An independent review of integrated care systems, 2023; </a:t>
            </a:r>
          </a:p>
          <a:p>
            <a:pPr algn="r"/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Steve Barclay, Government Action on Major Conditions and Diseases, 2023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0106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4117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Tackling Health Inequalities using the Core20PLUS5 approach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4FA774-22C2-75A5-7605-37F6DB8C4346}"/>
              </a:ext>
            </a:extLst>
          </p:cNvPr>
          <p:cNvSpPr txBox="1"/>
          <p:nvPr/>
        </p:nvSpPr>
        <p:spPr>
          <a:xfrm>
            <a:off x="-972766" y="6479259"/>
            <a:ext cx="1219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1600" i="0" u="none" strike="noStrike" dirty="0">
                <a:solidFill>
                  <a:srgbClr val="767676"/>
                </a:solidFill>
                <a:effectLst/>
                <a:latin typeface="Inter"/>
              </a:rPr>
              <a:t>https://</a:t>
            </a:r>
            <a:r>
              <a:rPr lang="en-GB" sz="1600" i="0" u="none" strike="noStrike" dirty="0" err="1">
                <a:solidFill>
                  <a:srgbClr val="767676"/>
                </a:solidFill>
                <a:effectLst/>
                <a:latin typeface="Inter"/>
              </a:rPr>
              <a:t>www.england.nhs.uk</a:t>
            </a:r>
            <a:r>
              <a:rPr lang="en-GB" sz="1600" i="0" u="none" strike="noStrike" dirty="0">
                <a:solidFill>
                  <a:srgbClr val="767676"/>
                </a:solidFill>
                <a:effectLst/>
                <a:latin typeface="Inter"/>
              </a:rPr>
              <a:t>/about/equality/equality-hub/national-healthcare-inequalities-improvement-programme/core20plus5/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ADF6C9-5419-EA65-755D-0A9212765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7965" y="2124257"/>
            <a:ext cx="3243597" cy="3720553"/>
          </a:xfrm>
        </p:spPr>
        <p:txBody>
          <a:bodyPr>
            <a:norm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Smoking worsens all Core20PLUS5 conditions and is a major cause of health inequalities in all Core20PLUS5 populations</a:t>
            </a:r>
          </a:p>
        </p:txBody>
      </p:sp>
      <p:pic>
        <p:nvPicPr>
          <p:cNvPr id="1026" name="Picture 2" descr="Reducing healthcare inequalities - Core20PLUS infographic">
            <a:extLst>
              <a:ext uri="{FF2B5EF4-FFF2-40B4-BE49-F238E27FC236}">
                <a16:creationId xmlns:a16="http://schemas.microsoft.com/office/drawing/2014/main" id="{28438316-F8B6-A8AD-BE1F-D7551F8B2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95" y="1892625"/>
            <a:ext cx="7340649" cy="412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127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49865"/>
            <a:ext cx="11467893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Smoking and the Core20PLUS populations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Content Placeholder 21" descr="A picture containing text, font, number, screenshot&#10;&#10;Description automatically generated">
            <a:extLst>
              <a:ext uri="{FF2B5EF4-FFF2-40B4-BE49-F238E27FC236}">
                <a16:creationId xmlns:a16="http://schemas.microsoft.com/office/drawing/2014/main" id="{B0D98F77-78BE-9617-719F-AECAB11F77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69055"/>
            <a:ext cx="11701358" cy="4886681"/>
          </a:xfrm>
        </p:spPr>
      </p:pic>
    </p:spTree>
    <p:extLst>
      <p:ext uri="{BB962C8B-B14F-4D97-AF65-F5344CB8AC3E}">
        <p14:creationId xmlns:p14="http://schemas.microsoft.com/office/powerpoint/2010/main" val="4056307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AF51-11DC-342B-3745-9742FDF8A3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890" y="13911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Smoking and the 5 clinical areas of focus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Content Placeholder 20" descr="A picture containing text, font, number, web page&#10;&#10;Description automatically generated">
            <a:extLst>
              <a:ext uri="{FF2B5EF4-FFF2-40B4-BE49-F238E27FC236}">
                <a16:creationId xmlns:a16="http://schemas.microsoft.com/office/drawing/2014/main" id="{A2E333B2-BB14-87DD-A5EE-621FABC7DB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01" y="1464677"/>
            <a:ext cx="11495909" cy="5052494"/>
          </a:xfrm>
        </p:spPr>
      </p:pic>
    </p:spTree>
    <p:extLst>
      <p:ext uri="{BB962C8B-B14F-4D97-AF65-F5344CB8AC3E}">
        <p14:creationId xmlns:p14="http://schemas.microsoft.com/office/powerpoint/2010/main" val="21986947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6BEF-E5C9-BB36-A449-F5EA3A431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677" y="301625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Regional action speeds progress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5B50-0DAC-91C5-A54B-75121E21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6779" y="1853280"/>
            <a:ext cx="3326819" cy="435133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North East have had a regional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since 2005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They initially saw the fastest rates of decline in smoking of any region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Have since kept pace despite high levels of deprivation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B3DABE-13EC-92ED-02F5-433C37C0975A}"/>
              </a:ext>
            </a:extLst>
          </p:cNvPr>
          <p:cNvSpPr txBox="1"/>
          <p:nvPr/>
        </p:nvSpPr>
        <p:spPr>
          <a:xfrm>
            <a:off x="578433" y="5842789"/>
            <a:ext cx="77533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The North East region has shown a steady rate of decline in smoking prevalence from 2005 onwards (2005 – 29.0%, 2021 - 14.8%, a 45.4% drop in actual smokers)</a:t>
            </a:r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08493-3D00-B224-11CD-F94A9B08A2E4}"/>
              </a:ext>
            </a:extLst>
          </p:cNvPr>
          <p:cNvSpPr txBox="1"/>
          <p:nvPr/>
        </p:nvSpPr>
        <p:spPr>
          <a:xfrm>
            <a:off x="1824044" y="1384183"/>
            <a:ext cx="4993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Adult Smoking Prevalence: 2005 to 2021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92D4EF-ED22-5DE1-FB14-316415A921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434" y="1853280"/>
            <a:ext cx="7753360" cy="397295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E5690E1-1531-DFF3-E7BA-92D08F59D339}"/>
              </a:ext>
            </a:extLst>
          </p:cNvPr>
          <p:cNvCxnSpPr>
            <a:cxnSpLocks/>
          </p:cNvCxnSpPr>
          <p:nvPr/>
        </p:nvCxnSpPr>
        <p:spPr>
          <a:xfrm flipV="1">
            <a:off x="3043246" y="2833802"/>
            <a:ext cx="0" cy="2338273"/>
          </a:xfrm>
          <a:prstGeom prst="line">
            <a:avLst/>
          </a:prstGeom>
          <a:ln w="28575">
            <a:solidFill>
              <a:srgbClr val="92D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FFCB75DE-540B-0C95-2D37-8263EFB49FAE}"/>
              </a:ext>
            </a:extLst>
          </p:cNvPr>
          <p:cNvSpPr txBox="1"/>
          <p:nvPr/>
        </p:nvSpPr>
        <p:spPr>
          <a:xfrm>
            <a:off x="2170026" y="2607373"/>
            <a:ext cx="1746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solidFill>
                  <a:srgbClr val="92D050"/>
                </a:solidFill>
              </a:rPr>
              <a:t>Programme begins</a:t>
            </a:r>
          </a:p>
        </p:txBody>
      </p:sp>
    </p:spTree>
    <p:extLst>
      <p:ext uri="{BB962C8B-B14F-4D97-AF65-F5344CB8AC3E}">
        <p14:creationId xmlns:p14="http://schemas.microsoft.com/office/powerpoint/2010/main" val="2066409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DC92-16B0-4EFC-B8AA-A47EF437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514" y="435187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 effective ICB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can: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201226-B6B5-B8EE-2E1D-FFA33ED03E5B}"/>
              </a:ext>
            </a:extLst>
          </p:cNvPr>
          <p:cNvSpPr txBox="1">
            <a:spLocks/>
          </p:cNvSpPr>
          <p:nvPr/>
        </p:nvSpPr>
        <p:spPr>
          <a:xfrm>
            <a:off x="522514" y="1692699"/>
            <a:ext cx="10831286" cy="400885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Achieve economies of scale through investment in activity less effective/ not possible at local level</a:t>
            </a:r>
          </a:p>
          <a:p>
            <a:pPr>
              <a:lnSpc>
                <a:spcPct val="107000"/>
              </a:lnSpc>
            </a:pP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Adds to local action to grow the level of impact across the system</a:t>
            </a:r>
          </a:p>
          <a:p>
            <a:pPr>
              <a:lnSpc>
                <a:spcPct val="107000"/>
              </a:lnSpc>
            </a:pP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Concentrates expertise to provide hub to support local policy development</a:t>
            </a:r>
          </a:p>
          <a:p>
            <a:pPr>
              <a:lnSpc>
                <a:spcPct val="107000"/>
              </a:lnSpc>
            </a:pP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Take a targeted approach to accelerate reductions in Core20PLUS5 populations</a:t>
            </a:r>
          </a:p>
          <a:p>
            <a:pPr>
              <a:lnSpc>
                <a:spcPct val="107000"/>
              </a:lnSpc>
            </a:pPr>
            <a:r>
              <a:rPr lang="en-US" sz="4000" dirty="0" err="1">
                <a:latin typeface="Arial"/>
                <a:ea typeface="Calibri" panose="020F0502020204030204" pitchFamily="34" charset="0"/>
                <a:cs typeface="Arial"/>
              </a:rPr>
              <a:t>Collectivise</a:t>
            </a: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 risk – </a:t>
            </a:r>
            <a:r>
              <a:rPr lang="en-US" sz="4000" dirty="0" err="1">
                <a:latin typeface="Arial"/>
                <a:ea typeface="Calibri" panose="020F0502020204030204" pitchFamily="34" charset="0"/>
                <a:cs typeface="Arial"/>
              </a:rPr>
              <a:t>co-ordinating</a:t>
            </a: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 activity across </a:t>
            </a:r>
            <a:r>
              <a:rPr lang="en-US" sz="4000" dirty="0" err="1">
                <a:latin typeface="Arial"/>
                <a:ea typeface="Calibri" panose="020F0502020204030204" pitchFamily="34" charset="0"/>
                <a:cs typeface="Arial"/>
              </a:rPr>
              <a:t>organisations</a:t>
            </a:r>
            <a:r>
              <a:rPr lang="en-US" sz="4000" dirty="0">
                <a:latin typeface="Arial"/>
                <a:ea typeface="Calibri" panose="020F0502020204030204" pitchFamily="34" charset="0"/>
                <a:cs typeface="Arial"/>
              </a:rPr>
              <a:t> that might face barriers to being taken forward individually </a:t>
            </a:r>
          </a:p>
          <a:p>
            <a:pPr>
              <a:lnSpc>
                <a:spcPct val="107000"/>
              </a:lnSpc>
            </a:pPr>
            <a:endParaRPr lang="en-GB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447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356-B4E0-9E00-0592-DC6C1E8E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What should be delivered at an ICS level?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7858B-CFCD-999B-3FC8-79C17E40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83180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25572-D068-51D5-4172-90AA6F1B7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7606"/>
            <a:ext cx="83820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should be delivered at ICS level?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14DEA-1F00-63F3-38A0-AA896619D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9464" y="1603169"/>
            <a:ext cx="8064335" cy="47400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80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ASH 2022 report found nationally there was agreement that the following functions worked well at regional/ supra-local level: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action on illicit tobacco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communications campaigns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making the case for tobacco control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policy and intervention development 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supporting local implementation. </a:t>
            </a:r>
            <a:endParaRPr lang="en-GB" sz="7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en-GB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GB" sz="8000" dirty="0">
                <a:latin typeface="Arial" panose="020B0604020202020204" pitchFamily="34" charset="0"/>
                <a:cs typeface="Arial" panose="020B0604020202020204" pitchFamily="34" charset="0"/>
              </a:rPr>
              <a:t>However, programme success was also determined by other characteristics such as: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expertise in tobacco control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ability and mandate to lead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effective relationships </a:t>
            </a:r>
          </a:p>
          <a:p>
            <a:pPr lvl="1">
              <a:lnSpc>
                <a:spcPct val="110000"/>
              </a:lnSpc>
            </a:pPr>
            <a:r>
              <a:rPr lang="en-GB" sz="7200" dirty="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distinctive programme of work </a:t>
            </a:r>
            <a:endParaRPr lang="en-GB" sz="72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14FA34-39E0-6D8B-9FE7-5B50505392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884" t="18411" r="59419" b="6502"/>
          <a:stretch/>
        </p:blipFill>
        <p:spPr>
          <a:xfrm>
            <a:off x="639332" y="2104713"/>
            <a:ext cx="2315601" cy="332286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3537806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9F6-4842-C629-21BF-53C34F29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208716"/>
            <a:ext cx="10515600" cy="1325563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What this looks like elsewhere</a:t>
            </a:r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022AE-35C2-9665-DAFE-671F9D0EB3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6" y="5278911"/>
            <a:ext cx="4773881" cy="13255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Fresh/ Balance in the North East – substantial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over many years. Now jointly funded by LA and ICB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2DFE0-1B34-51CF-9880-30CF4F53AD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96" t="35470" r="13706" b="27516"/>
          <a:stretch/>
        </p:blipFill>
        <p:spPr>
          <a:xfrm>
            <a:off x="320634" y="1496290"/>
            <a:ext cx="5082640" cy="3788229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3AA9120-7443-82A7-0DFC-06E03801E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543" y="1690688"/>
            <a:ext cx="4285014" cy="142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87F9580-28AE-FCED-071A-4026A068B035}"/>
              </a:ext>
            </a:extLst>
          </p:cNvPr>
          <p:cNvSpPr txBox="1">
            <a:spLocks/>
          </p:cNvSpPr>
          <p:nvPr/>
        </p:nvSpPr>
        <p:spPr>
          <a:xfrm>
            <a:off x="9874826" y="1690688"/>
            <a:ext cx="2269178" cy="15869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London Tobacco Alliance – newly established limited LA funding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855F64-34FF-E047-26F2-BE22D9C9369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513" t="22808" r="6875" b="9984"/>
          <a:stretch/>
        </p:blipFill>
        <p:spPr>
          <a:xfrm>
            <a:off x="5522026" y="3938216"/>
            <a:ext cx="4097977" cy="2458192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845DD72-CF7C-0BCD-DF02-9DE9BF3CF6E9}"/>
              </a:ext>
            </a:extLst>
          </p:cNvPr>
          <p:cNvSpPr txBox="1">
            <a:spLocks/>
          </p:cNvSpPr>
          <p:nvPr/>
        </p:nvSpPr>
        <p:spPr>
          <a:xfrm>
            <a:off x="9738755" y="3685812"/>
            <a:ext cx="2405249" cy="159309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Greater Manchester –Making Smoking History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Established following devolution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173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5858E1F-CA1D-2110-89FC-543D0A7FD8BA}"/>
              </a:ext>
            </a:extLst>
          </p:cNvPr>
          <p:cNvSpPr/>
          <p:nvPr/>
        </p:nvSpPr>
        <p:spPr>
          <a:xfrm>
            <a:off x="9654639" y="5023262"/>
            <a:ext cx="2537361" cy="18347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66DAF9-E4C7-4DC7-C68E-00F998BB6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664" y="223530"/>
            <a:ext cx="8779536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What might this mean in practice?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AF03E-0030-25F3-4DBF-FD0103698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46" y="162224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/>
          </a:p>
          <a:p>
            <a:pPr lvl="1"/>
            <a:endParaRPr lang="en-GB"/>
          </a:p>
        </p:txBody>
      </p:sp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2507DB51-F926-8258-386B-431A6DA036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6836866"/>
              </p:ext>
            </p:extLst>
          </p:nvPr>
        </p:nvGraphicFramePr>
        <p:xfrm>
          <a:off x="999138" y="1580790"/>
          <a:ext cx="3277590" cy="48112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7590">
                  <a:extLst>
                    <a:ext uri="{9D8B030D-6E8A-4147-A177-3AD203B41FA5}">
                      <a16:colId xmlns:a16="http://schemas.microsoft.com/office/drawing/2014/main" val="826304562"/>
                    </a:ext>
                  </a:extLst>
                </a:gridCol>
              </a:tblGrid>
              <a:tr h="120281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Co-ordination across ICB</a:t>
                      </a:r>
                      <a:endParaRPr lang="en-GB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A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8653304"/>
                  </a:ext>
                </a:extLst>
              </a:tr>
              <a:tr h="3608443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Supported network across NHS, Local Authority (LA) public health, LA other functions, police, fire, </a:t>
                      </a: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HMRC etc.</a:t>
                      </a:r>
                      <a:endParaRPr lang="en-U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Shared priorities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Action at place </a:t>
                      </a:r>
                      <a:r>
                        <a:rPr lang="en-US" sz="2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co-ordinated</a:t>
                      </a: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amplified across system</a:t>
                      </a:r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3475692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77AFF35-8CAA-B82B-9E7B-DF98ED39C0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162925"/>
              </p:ext>
            </p:extLst>
          </p:nvPr>
        </p:nvGraphicFramePr>
        <p:xfrm>
          <a:off x="4555797" y="1596665"/>
          <a:ext cx="3277590" cy="47953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7590">
                  <a:extLst>
                    <a:ext uri="{9D8B030D-6E8A-4147-A177-3AD203B41FA5}">
                      <a16:colId xmlns:a16="http://schemas.microsoft.com/office/drawing/2014/main" val="125520379"/>
                    </a:ext>
                  </a:extLst>
                </a:gridCol>
              </a:tblGrid>
              <a:tr h="117834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delivery</a:t>
                      </a:r>
                    </a:p>
                  </a:txBody>
                  <a:tcPr>
                    <a:solidFill>
                      <a:srgbClr val="FFA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96686"/>
                  </a:ext>
                </a:extLst>
              </a:tr>
              <a:tr h="3617041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Agreed set of functions to be delivered across ICS (with scope for wider partnership across region)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Functions will deliver economies of scale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Amplification locally but not replicated</a:t>
                      </a:r>
                      <a:endParaRPr lang="en-GB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98055"/>
                  </a:ext>
                </a:extLst>
              </a:tr>
            </a:tbl>
          </a:graphicData>
        </a:graphic>
      </p:graphicFrame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9FCE15F2-7110-9C93-C4E5-74C93B8FA5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57453"/>
              </p:ext>
            </p:extLst>
          </p:nvPr>
        </p:nvGraphicFramePr>
        <p:xfrm>
          <a:off x="8112456" y="1585374"/>
          <a:ext cx="3277590" cy="47953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7590">
                  <a:extLst>
                    <a:ext uri="{9D8B030D-6E8A-4147-A177-3AD203B41FA5}">
                      <a16:colId xmlns:a16="http://schemas.microsoft.com/office/drawing/2014/main" val="125520379"/>
                    </a:ext>
                  </a:extLst>
                </a:gridCol>
              </a:tblGrid>
              <a:tr h="1187042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Inspire change</a:t>
                      </a:r>
                    </a:p>
                  </a:txBody>
                  <a:tcPr>
                    <a:solidFill>
                      <a:srgbClr val="FFA82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8996686"/>
                  </a:ext>
                </a:extLst>
              </a:tr>
              <a:tr h="360834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Give leaders a voice to champion action across system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Champion action needed nationally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Empower local communities through engagement with smokers </a:t>
                      </a:r>
                    </a:p>
                    <a:p>
                      <a:endParaRPr lang="en-GB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79980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07770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66356-B4E0-9E00-0592-DC6C1E8E0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Smoking in </a:t>
            </a:r>
            <a:r>
              <a:rPr lang="en-GB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[ICS region]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77858B-CFCD-999B-3FC8-79C17E40CA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349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12D9F6-4842-C629-21BF-53C34F29A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634" y="208716"/>
            <a:ext cx="10515600" cy="1325563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4457956-7408-583C-0164-4C7ECF32C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92" y="1426380"/>
            <a:ext cx="11061878" cy="435133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challenges [ICS] faces around inequalities, premature death and health-related worklessness are in large part driven by smoking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Not currently on track to meet 2030 target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This programme provides an opportunity for action at scale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Activity needs to stimulate quit attempts, support quit success AND prevent uptake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Needs a multi-strand strategy with emphasis on at scale actions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Action should build on learning from other successful programmes 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Any strategy should be based in evidence </a:t>
            </a:r>
          </a:p>
        </p:txBody>
      </p:sp>
    </p:spTree>
    <p:extLst>
      <p:ext uri="{BB962C8B-B14F-4D97-AF65-F5344CB8AC3E}">
        <p14:creationId xmlns:p14="http://schemas.microsoft.com/office/powerpoint/2010/main" val="34121505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" y="0"/>
            <a:ext cx="943560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 of reducing smoking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248582-DB5C-AC12-96DA-B2EDA592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32" y="151479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 dirty="0">
                <a:effectLst/>
                <a:latin typeface="Arial"/>
                <a:cs typeface="Arial"/>
              </a:rPr>
              <a:t>An effective, coordinated tobacco control strategy for [ICS] could:</a:t>
            </a:r>
            <a:r>
              <a:rPr lang="en-GB" sz="3200" dirty="0">
                <a:latin typeface="Arial"/>
                <a:cs typeface="Arial"/>
              </a:rPr>
              <a:t> </a:t>
            </a:r>
            <a:endParaRPr lang="en-GB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save hundreds of lives each year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inequalities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burden on the NHS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 quality of life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protect children from harm</a:t>
            </a:r>
          </a:p>
          <a:p>
            <a:pPr lvl="1"/>
            <a:r>
              <a:rPr lang="en-GB" sz="2800" dirty="0">
                <a:effectLst/>
                <a:latin typeface="Arial"/>
                <a:cs typeface="Arial"/>
              </a:rPr>
              <a:t>lift households out of poverty</a:t>
            </a:r>
            <a:endParaRPr lang="en-GB" sz="2800" dirty="0">
              <a:latin typeface="Arial"/>
              <a:cs typeface="Arial"/>
            </a:endParaRP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local productivity and economic prosperity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ecrease criminality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Arial"/>
              <a:cs typeface="Arial"/>
            </a:endParaRPr>
          </a:p>
          <a:p>
            <a:pPr marL="457200" lvl="1" indent="0">
              <a:buNone/>
            </a:pPr>
            <a:endParaRPr lang="en-GB" dirty="0">
              <a:effectLst/>
              <a:latin typeface="Arial"/>
              <a:cs typeface="Arial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6FAEFC-C35D-1ECB-85AF-FFCC8F78F3D7}"/>
              </a:ext>
            </a:extLst>
          </p:cNvPr>
          <p:cNvSpPr txBox="1"/>
          <p:nvPr/>
        </p:nvSpPr>
        <p:spPr>
          <a:xfrm>
            <a:off x="114795" y="6378127"/>
            <a:ext cx="316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ASH, The End of Smoking, 2022 </a:t>
            </a:r>
          </a:p>
        </p:txBody>
      </p:sp>
    </p:spTree>
    <p:extLst>
      <p:ext uri="{BB962C8B-B14F-4D97-AF65-F5344CB8AC3E}">
        <p14:creationId xmlns:p14="http://schemas.microsoft.com/office/powerpoint/2010/main" val="587032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1" y="178853"/>
            <a:ext cx="11107216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Smoking drives health inequalities in </a:t>
            </a:r>
            <a:r>
              <a:rPr lang="en-US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[ICS]</a:t>
            </a:r>
            <a:endParaRPr lang="en-GB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139-DE3C-6CD5-471C-C961D7C09536}"/>
              </a:ext>
            </a:extLst>
          </p:cNvPr>
          <p:cNvSpPr txBox="1"/>
          <p:nvPr/>
        </p:nvSpPr>
        <p:spPr>
          <a:xfrm>
            <a:off x="227090" y="1582759"/>
            <a:ext cx="10225448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at least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 use supporting spreadsheet] adults who smoke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[region]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This represents a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[x% use supporting spreadsheet] prevalence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– [the same as/higher than/lower than] the national average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inequalities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the region: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[insert geographical inequalities]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[x% use supporting spreadsheet] of people in routine and manual occupations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[ICS] smoke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A1F2B3-7812-709E-0DC3-857FE588DD5E}"/>
              </a:ext>
            </a:extLst>
          </p:cNvPr>
          <p:cNvSpPr txBox="1"/>
          <p:nvPr/>
        </p:nvSpPr>
        <p:spPr>
          <a:xfrm>
            <a:off x="227090" y="6245574"/>
            <a:ext cx="83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>
                    <a:lumMod val="50000"/>
                  </a:schemeClr>
                </a:solidFill>
              </a:rPr>
              <a:t>APS 2021; 2021 population estimates; OHID, tobacco control profiles, 2023; </a:t>
            </a:r>
            <a:r>
              <a:rPr lang="en-GB" sz="1400" i="0" u="none" strike="noStrike" dirty="0">
                <a:solidFill>
                  <a:srgbClr val="767676"/>
                </a:solidFill>
                <a:effectLst/>
                <a:latin typeface="Inter"/>
              </a:rPr>
              <a:t>ASH, Economic and Inequalities Dashboard, 2022; 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668821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0" y="178853"/>
            <a:ext cx="10788239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Smoking drives health inequalities in [ICS]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139-DE3C-6CD5-471C-C961D7C09536}"/>
              </a:ext>
            </a:extLst>
          </p:cNvPr>
          <p:cNvSpPr txBox="1"/>
          <p:nvPr/>
        </p:nvSpPr>
        <p:spPr>
          <a:xfrm>
            <a:off x="227091" y="1582759"/>
            <a:ext cx="1126469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Smoking is responsible for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half of the difference in life expectancy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 the least and most deprived.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Nationally, smoking rates are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 than 3 times higher in the most deprived decile </a:t>
            </a:r>
            <a:r>
              <a:rPr lang="en-GB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compared to the least deprived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There are at least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 - use supporting spreadsheet] hospital admissions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due to smoking in [ICS] each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Smoking causes around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 - use supporting spreadsheet] deaths 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in [ICS] per year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F14-681B-06D3-2218-E4DE129F9E81}"/>
              </a:ext>
            </a:extLst>
          </p:cNvPr>
          <p:cNvSpPr txBox="1"/>
          <p:nvPr/>
        </p:nvSpPr>
        <p:spPr>
          <a:xfrm>
            <a:off x="227090" y="6198111"/>
            <a:ext cx="88741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</a:rPr>
              <a:t>OHID, tobacco control profiles, 2023; </a:t>
            </a:r>
            <a:r>
              <a:rPr lang="en-GB" sz="1600" i="0" u="none" strike="noStrike" dirty="0">
                <a:solidFill>
                  <a:schemeClr val="bg1">
                    <a:lumMod val="75000"/>
                  </a:schemeClr>
                </a:solidFill>
                <a:effectLst/>
                <a:latin typeface="Inter"/>
              </a:rPr>
              <a:t>ASH, Economic and Inequalities Dashboard, 2022</a:t>
            </a:r>
          </a:p>
          <a:p>
            <a:r>
              <a:rPr lang="en-GB" sz="1600" dirty="0">
                <a:solidFill>
                  <a:schemeClr val="bg1">
                    <a:lumMod val="75000"/>
                  </a:schemeClr>
                </a:solidFill>
                <a:latin typeface="Inter"/>
              </a:rPr>
              <a:t>ONS, </a:t>
            </a:r>
            <a:r>
              <a:rPr lang="en-GB" sz="1600" i="0" u="none" strike="noStrike" dirty="0">
                <a:solidFill>
                  <a:schemeClr val="bg1">
                    <a:lumMod val="75000"/>
                  </a:schemeClr>
                </a:solidFill>
                <a:effectLst/>
              </a:rPr>
              <a:t>Deprivation and the impact on smoking prevalence, England and Wales: 2017 to 2021. 2023. 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141448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35ED-4168-BA94-55E1-2165702B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0813"/>
            <a:ext cx="1156335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Smoking increases social care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8497E-9869-2E99-336D-565DD7E16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8138" y="1476376"/>
            <a:ext cx="11163300" cy="4351338"/>
          </a:xfrm>
        </p:spPr>
        <p:txBody>
          <a:bodyPr>
            <a:normAutofit fontScale="92500"/>
          </a:bodyPr>
          <a:lstStyle/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Smokers are 2.5 times more likely to need social care and on average need care </a:t>
            </a:r>
            <a:r>
              <a:rPr lang="en-GB" sz="36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years earlier than non-smokers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Due to smoking [ICS] there are: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More than 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[x – use supporting spreadsheet] people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receiving 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funded residential/ domiciliary care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[x – 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] people receiving informal care</a:t>
            </a:r>
            <a:r>
              <a:rPr lang="en-GB" sz="3600" b="1" dirty="0">
                <a:solidFill>
                  <a:srgbClr val="F9991C"/>
                </a:solidFill>
                <a:latin typeface="Arial"/>
                <a:cs typeface="Arial"/>
              </a:rPr>
              <a:t> </a:t>
            </a:r>
            <a:r>
              <a:rPr lang="en-GB" sz="2800" dirty="0">
                <a:latin typeface="Arial"/>
                <a:cs typeface="Arial"/>
              </a:rPr>
              <a:t>from family and friends</a:t>
            </a:r>
          </a:p>
          <a:p>
            <a:pPr lvl="1"/>
            <a:r>
              <a:rPr lang="en-GB" sz="2800" dirty="0">
                <a:latin typeface="Arial"/>
                <a:cs typeface="Arial"/>
              </a:rPr>
              <a:t>An estimated </a:t>
            </a:r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[x – </a:t>
            </a:r>
            <a:r>
              <a:rPr lang="en-GB" sz="32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] </a:t>
            </a:r>
            <a:r>
              <a:rPr lang="en-GB" sz="2800" dirty="0">
                <a:latin typeface="Arial"/>
                <a:cs typeface="Arial"/>
              </a:rPr>
              <a:t>people </a:t>
            </a:r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with unmet social care needs</a:t>
            </a:r>
            <a:endParaRPr lang="en-GB" sz="2400" dirty="0"/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A89017-C035-CF7E-68A7-847D4A9AA558}"/>
              </a:ext>
            </a:extLst>
          </p:cNvPr>
          <p:cNvSpPr txBox="1"/>
          <p:nvPr/>
        </p:nvSpPr>
        <p:spPr>
          <a:xfrm>
            <a:off x="227090" y="6307854"/>
            <a:ext cx="612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ASH, Economic and Inequalities Dashboard,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783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090" y="178853"/>
            <a:ext cx="9435605" cy="1325563"/>
          </a:xfrm>
        </p:spPr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Smoking undermines prosperity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D7A139-DE3C-6CD5-471C-C961D7C09536}"/>
              </a:ext>
            </a:extLst>
          </p:cNvPr>
          <p:cNvSpPr txBox="1"/>
          <p:nvPr/>
        </p:nvSpPr>
        <p:spPr>
          <a:xfrm>
            <a:off x="335948" y="1268308"/>
            <a:ext cx="11365515" cy="495520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The average smoker spends around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£2,500 a year </a:t>
            </a:r>
            <a:r>
              <a:rPr lang="en-GB" sz="2400" dirty="0">
                <a:latin typeface="Arial"/>
                <a:cs typeface="Arial"/>
              </a:rPr>
              <a:t>on smoking, the same as the average energy bill 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In [wider region],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[x –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%] of households containing smokers live in poverty</a:t>
            </a:r>
            <a:r>
              <a:rPr lang="en-GB" sz="3200" b="1" dirty="0">
                <a:solidFill>
                  <a:srgbClr val="F9991C"/>
                </a:solidFill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once spend on smoking is taken into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That’s</a:t>
            </a:r>
            <a:r>
              <a:rPr lang="en-GB" sz="2400" b="1" dirty="0">
                <a:solidFill>
                  <a:srgbClr val="F9991C"/>
                </a:solidFill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[x –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]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households</a:t>
            </a:r>
            <a:r>
              <a:rPr lang="en-GB" dirty="0">
                <a:latin typeface="Arial"/>
                <a:cs typeface="Arial"/>
              </a:rPr>
              <a:t> </a:t>
            </a:r>
            <a:r>
              <a:rPr lang="en-GB" sz="2400" dirty="0">
                <a:latin typeface="Arial"/>
                <a:cs typeface="Arial"/>
              </a:rPr>
              <a:t>in [ICS] comprising: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9991C"/>
                </a:solidFill>
                <a:latin typeface="Arial"/>
                <a:cs typeface="Arial"/>
              </a:rPr>
              <a:t>[x] Working age adults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9991C"/>
                </a:solidFill>
                <a:latin typeface="Arial"/>
                <a:cs typeface="Arial"/>
              </a:rPr>
              <a:t>[x] Children </a:t>
            </a:r>
            <a:endParaRPr lang="en-GB" sz="2400" b="1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F9991C"/>
                </a:solidFill>
                <a:latin typeface="Arial"/>
                <a:cs typeface="Arial"/>
              </a:rPr>
              <a:t>[x] Pensioners </a:t>
            </a:r>
            <a:endParaRPr lang="en-GB" sz="2400" b="1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Arial"/>
                <a:cs typeface="Arial"/>
              </a:rPr>
              <a:t>In [region/system] there are around  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[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2800" b="1" dirty="0">
                <a:solidFill>
                  <a:srgbClr val="F9991C"/>
                </a:solidFill>
                <a:latin typeface="Arial"/>
                <a:cs typeface="Arial"/>
              </a:rPr>
              <a:t>] people out of work due to smoking </a:t>
            </a:r>
            <a:endParaRPr lang="en-GB" sz="3600" b="1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7FA1D1-266E-CA87-65F3-B19BEECD48F9}"/>
              </a:ext>
            </a:extLst>
          </p:cNvPr>
          <p:cNvSpPr txBox="1"/>
          <p:nvPr/>
        </p:nvSpPr>
        <p:spPr>
          <a:xfrm>
            <a:off x="227090" y="6307854"/>
            <a:ext cx="612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ASH, Economic and Inequalities Dashboard,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3834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778D-7B0F-0339-28DC-50187E5F2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121974"/>
            <a:ext cx="9986880" cy="1325563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Costs of smoking in [region]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DDEDF1-74E0-7146-0D80-6BEC854E97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01420"/>
              </p:ext>
            </p:extLst>
          </p:nvPr>
        </p:nvGraphicFramePr>
        <p:xfrm>
          <a:off x="3493008" y="1447537"/>
          <a:ext cx="8010144" cy="3402679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255030">
                  <a:extLst>
                    <a:ext uri="{9D8B030D-6E8A-4147-A177-3AD203B41FA5}">
                      <a16:colId xmlns:a16="http://schemas.microsoft.com/office/drawing/2014/main" val="83270357"/>
                    </a:ext>
                  </a:extLst>
                </a:gridCol>
                <a:gridCol w="1064333">
                  <a:extLst>
                    <a:ext uri="{9D8B030D-6E8A-4147-A177-3AD203B41FA5}">
                      <a16:colId xmlns:a16="http://schemas.microsoft.com/office/drawing/2014/main" val="2360170256"/>
                    </a:ext>
                  </a:extLst>
                </a:gridCol>
                <a:gridCol w="1340793">
                  <a:extLst>
                    <a:ext uri="{9D8B030D-6E8A-4147-A177-3AD203B41FA5}">
                      <a16:colId xmlns:a16="http://schemas.microsoft.com/office/drawing/2014/main" val="4276174508"/>
                    </a:ext>
                  </a:extLst>
                </a:gridCol>
                <a:gridCol w="1958154">
                  <a:extLst>
                    <a:ext uri="{9D8B030D-6E8A-4147-A177-3AD203B41FA5}">
                      <a16:colId xmlns:a16="http://schemas.microsoft.com/office/drawing/2014/main" val="3656578313"/>
                    </a:ext>
                  </a:extLst>
                </a:gridCol>
                <a:gridCol w="1391834">
                  <a:extLst>
                    <a:ext uri="{9D8B030D-6E8A-4147-A177-3AD203B41FA5}">
                      <a16:colId xmlns:a16="http://schemas.microsoft.com/office/drawing/2014/main" val="1667251108"/>
                    </a:ext>
                  </a:extLst>
                </a:gridCol>
              </a:tblGrid>
              <a:tr h="73820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NHS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SOCIAL CARE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LOST EARNINGS/ EMPLOYMENT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TOTAL COST 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solidFill>
                      <a:srgbClr val="F999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7951744"/>
                  </a:ext>
                </a:extLst>
              </a:tr>
              <a:tr h="535577"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GB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effectLst/>
                        </a:rPr>
                        <a:t>£</a:t>
                      </a:r>
                      <a:r>
                        <a:rPr lang="en-GB" sz="2000" b="1" dirty="0" err="1">
                          <a:effectLst/>
                        </a:rPr>
                        <a:t>xm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effectLst/>
                        </a:rPr>
                        <a:t>£</a:t>
                      </a:r>
                      <a:r>
                        <a:rPr lang="en-GB" sz="2000" b="1" dirty="0" err="1">
                          <a:effectLst/>
                        </a:rPr>
                        <a:t>xm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effectLst/>
                        </a:rPr>
                        <a:t>£</a:t>
                      </a:r>
                      <a:r>
                        <a:rPr lang="en-GB" sz="2000" b="1" dirty="0" err="1">
                          <a:effectLst/>
                        </a:rPr>
                        <a:t>xm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5000"/>
                        </a:lnSpc>
                      </a:pPr>
                      <a:r>
                        <a:rPr lang="en-GB" sz="2000" b="1" dirty="0">
                          <a:effectLst/>
                        </a:rPr>
                        <a:t>£</a:t>
                      </a:r>
                      <a:r>
                        <a:rPr lang="en-GB" sz="2000" b="1" dirty="0" err="1">
                          <a:effectLst/>
                        </a:rPr>
                        <a:t>xm</a:t>
                      </a:r>
                      <a:endParaRPr lang="en-GB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493773793"/>
                  </a:ext>
                </a:extLst>
              </a:tr>
              <a:tr h="3587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1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700084735"/>
                  </a:ext>
                </a:extLst>
              </a:tr>
              <a:tr h="3587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2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565437461"/>
                  </a:ext>
                </a:extLst>
              </a:tr>
              <a:tr h="3587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3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279281774"/>
                  </a:ext>
                </a:extLst>
              </a:tr>
              <a:tr h="33529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4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147502296"/>
                  </a:ext>
                </a:extLst>
              </a:tr>
              <a:tr h="3587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5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3078744178"/>
                  </a:ext>
                </a:extLst>
              </a:tr>
              <a:tr h="358722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solidFill>
                            <a:schemeClr val="bg1"/>
                          </a:solidFill>
                          <a:effectLst/>
                        </a:rPr>
                        <a:t>Local authority 6</a:t>
                      </a:r>
                      <a:endParaRPr lang="en-GB" sz="20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999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</a:pPr>
                      <a:r>
                        <a:rPr lang="en-GB" sz="2000" dirty="0">
                          <a:effectLst/>
                        </a:rPr>
                        <a:t>£</a:t>
                      </a:r>
                      <a:r>
                        <a:rPr lang="en-GB" sz="2000" dirty="0" err="1">
                          <a:effectLst/>
                        </a:rPr>
                        <a:t>xm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290817273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6BF35C1-7D47-EC58-3907-0EE42D5F1FF8}"/>
              </a:ext>
            </a:extLst>
          </p:cNvPr>
          <p:cNvSpPr txBox="1"/>
          <p:nvPr/>
        </p:nvSpPr>
        <p:spPr>
          <a:xfrm>
            <a:off x="160421" y="6366694"/>
            <a:ext cx="6124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0" u="none" strike="noStrike" dirty="0">
                <a:solidFill>
                  <a:srgbClr val="767676"/>
                </a:solidFill>
                <a:effectLst/>
                <a:latin typeface="Inter"/>
              </a:rPr>
              <a:t>ASH, Ready Reckoner, 2022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8C972-7611-EB7B-7F11-713936DB0E7D}"/>
              </a:ext>
            </a:extLst>
          </p:cNvPr>
          <p:cNvSpPr txBox="1"/>
          <p:nvPr/>
        </p:nvSpPr>
        <p:spPr>
          <a:xfrm>
            <a:off x="436826" y="1398150"/>
            <a:ext cx="30561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Smoking costs [region]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[£</a:t>
            </a:r>
            <a:r>
              <a:rPr lang="en-GB" sz="2800" b="1" dirty="0" err="1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per year </a:t>
            </a:r>
            <a:endParaRPr lang="en-GB" sz="3200" b="1" dirty="0">
              <a:solidFill>
                <a:srgbClr val="F9991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Smokers spend at least an additional 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[£</a:t>
            </a:r>
            <a:r>
              <a:rPr lang="en-GB" sz="2800" b="1" dirty="0" err="1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xm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supporting spreadsheet</a:t>
            </a:r>
            <a:r>
              <a:rPr lang="en-GB" sz="2800" b="1" dirty="0">
                <a:solidFill>
                  <a:srgbClr val="F9991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GB" sz="2000">
                <a:latin typeface="Arial" panose="020B0604020202020204" pitchFamily="34" charset="0"/>
                <a:cs typeface="Arial" panose="020B0604020202020204" pitchFamily="34" charset="0"/>
              </a:rPr>
              <a:t>on tobacco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35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D43B7-2F74-ADC0-40AA-C6589D17F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795" y="0"/>
            <a:ext cx="9435605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Benefits of reducing smoking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6248582-DB5C-AC12-96DA-B2EDA592C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532" y="1514795"/>
            <a:ext cx="10515600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sz="3200" dirty="0">
                <a:effectLst/>
                <a:latin typeface="Arial"/>
                <a:cs typeface="Arial"/>
              </a:rPr>
              <a:t>An effective, coordinated tobacco control strategy for [ICS] could:</a:t>
            </a:r>
            <a:r>
              <a:rPr lang="en-GB" sz="3200" dirty="0">
                <a:latin typeface="Arial"/>
                <a:cs typeface="Arial"/>
              </a:rPr>
              <a:t> </a:t>
            </a:r>
            <a:endParaRPr lang="en-GB" sz="320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save hundreds of lives each year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inequalities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reduce burden on the NHS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improve quality of life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protect children from harm</a:t>
            </a:r>
          </a:p>
          <a:p>
            <a:pPr lvl="1"/>
            <a:r>
              <a:rPr lang="en-GB" sz="2800" dirty="0">
                <a:effectLst/>
                <a:latin typeface="Arial"/>
                <a:cs typeface="Arial"/>
              </a:rPr>
              <a:t>lift households out of poverty</a:t>
            </a:r>
            <a:endParaRPr lang="en-GB" sz="2800" dirty="0">
              <a:latin typeface="Arial"/>
              <a:cs typeface="Arial"/>
            </a:endParaRPr>
          </a:p>
          <a:p>
            <a:pPr lvl="1"/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increase local productivity and economic prosperity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1"/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ecrease criminality</a:t>
            </a:r>
          </a:p>
          <a:p>
            <a:pPr marL="457200" lvl="1" indent="0">
              <a:buNone/>
            </a:pPr>
            <a:endParaRPr lang="en-GB" sz="2800" dirty="0">
              <a:effectLst/>
              <a:latin typeface="Arial"/>
              <a:cs typeface="Arial"/>
            </a:endParaRPr>
          </a:p>
          <a:p>
            <a:pPr marL="457200" lvl="1" indent="0">
              <a:buNone/>
            </a:pPr>
            <a:endParaRPr lang="en-GB" dirty="0">
              <a:effectLst/>
              <a:latin typeface="Arial"/>
              <a:cs typeface="Arial"/>
            </a:endParaRPr>
          </a:p>
          <a:p>
            <a:endParaRPr lang="en-GB" dirty="0">
              <a:cs typeface="Calibri" panose="020F050202020403020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CBA76E-926C-A1B7-8A49-CCE8C229E243}"/>
              </a:ext>
            </a:extLst>
          </p:cNvPr>
          <p:cNvSpPr txBox="1"/>
          <p:nvPr/>
        </p:nvSpPr>
        <p:spPr>
          <a:xfrm>
            <a:off x="114795" y="6378127"/>
            <a:ext cx="3168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ASH, The End of Smoking, 2022 </a:t>
            </a:r>
          </a:p>
        </p:txBody>
      </p:sp>
    </p:spTree>
    <p:extLst>
      <p:ext uri="{BB962C8B-B14F-4D97-AF65-F5344CB8AC3E}">
        <p14:creationId xmlns:p14="http://schemas.microsoft.com/office/powerpoint/2010/main" val="4107424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B6F777-CFA6-4328-91CA-1BBF4FE9D85A}">
  <ds:schemaRefs>
    <ds:schemaRef ds:uri="af7b454b-5578-4b92-ad2d-05626e091018"/>
    <ds:schemaRef ds:uri="http://schemas.microsoft.com/office/2006/metadata/properties"/>
    <ds:schemaRef ds:uri="3a4543a0-6766-456e-a2ee-4414459d9a0a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DC6E392-9251-488B-B447-320634DA63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54B6E9-02AA-4795-AC48-61534BB7222C}">
  <ds:schemaRefs>
    <ds:schemaRef ds:uri="3a4543a0-6766-456e-a2ee-4414459d9a0a"/>
    <ds:schemaRef ds:uri="af7b454b-5578-4b92-ad2d-05626e09101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44656</TotalTime>
  <Words>2501</Words>
  <Application>Microsoft Macintosh PowerPoint</Application>
  <PresentationFormat>Widescreen</PresentationFormat>
  <Paragraphs>285</Paragraphs>
  <Slides>31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Inter</vt:lpstr>
      <vt:lpstr>Office Theme</vt:lpstr>
      <vt:lpstr>1_Office Theme</vt:lpstr>
      <vt:lpstr> The case for regional collaboration on tobacco control in [insert ICS area]</vt:lpstr>
      <vt:lpstr>Overview</vt:lpstr>
      <vt:lpstr>Smoking in [ICS region]</vt:lpstr>
      <vt:lpstr>Smoking drives health inequalities in [ICS]</vt:lpstr>
      <vt:lpstr>Smoking drives health inequalities in [ICS]</vt:lpstr>
      <vt:lpstr>Smoking increases social care needs</vt:lpstr>
      <vt:lpstr>Smoking undermines prosperity </vt:lpstr>
      <vt:lpstr>Costs of smoking in [region]</vt:lpstr>
      <vt:lpstr>Benefits of reducing smoking</vt:lpstr>
      <vt:lpstr>Tobacco control in [ICS]</vt:lpstr>
      <vt:lpstr>Current TC activities in [ICS]</vt:lpstr>
      <vt:lpstr>Progress towards a smokefree 2030</vt:lpstr>
      <vt:lpstr>Hazel Cheeseman, ASH Sarah Jackson, UCL</vt:lpstr>
      <vt:lpstr>Projected smoking prevalence</vt:lpstr>
      <vt:lpstr>Quitting smoking</vt:lpstr>
      <vt:lpstr>Activity that can drive progress</vt:lpstr>
      <vt:lpstr>Why does ICS level action matter?</vt:lpstr>
      <vt:lpstr>Why does ICS action matter?</vt:lpstr>
      <vt:lpstr>Public health funding has been eroded</vt:lpstr>
      <vt:lpstr>Tobacco control is necessary to meet key aims of ICSs</vt:lpstr>
      <vt:lpstr>Tackling Health Inequalities using the Core20PLUS5 approach</vt:lpstr>
      <vt:lpstr>Smoking and the Core20PLUS populations</vt:lpstr>
      <vt:lpstr>Smoking and the 5 clinical areas of focus</vt:lpstr>
      <vt:lpstr>Regional action speeds progress</vt:lpstr>
      <vt:lpstr>An effective ICB programme can:</vt:lpstr>
      <vt:lpstr>What should be delivered at an ICS level?</vt:lpstr>
      <vt:lpstr>What should be delivered at ICS level?</vt:lpstr>
      <vt:lpstr>What this looks like elsewhere</vt:lpstr>
      <vt:lpstr>What might this mean in practice?</vt:lpstr>
      <vt:lpstr>Summary</vt:lpstr>
      <vt:lpstr>Benefits of reducing smoking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Furby</dc:creator>
  <cp:lastModifiedBy>Emily Reed</cp:lastModifiedBy>
  <cp:revision>5</cp:revision>
  <cp:lastPrinted>2020-12-15T13:56:21Z</cp:lastPrinted>
  <dcterms:created xsi:type="dcterms:W3CDTF">2020-02-03T08:44:53Z</dcterms:created>
  <dcterms:modified xsi:type="dcterms:W3CDTF">2023-07-04T09:46:45Z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0x0101008924553EA454694B8CD2AA52A00C529E</vt:lpwstr>
  </property>
  <property fmtid="{D5CDD505-2E9C-101B-9397-08002B2CF9AE}" pid="3" name="Order">
    <vt:r8>14031600</vt:r8>
  </property>
  <property fmtid="{D5CDD505-2E9C-101B-9397-08002B2CF9AE}" pid="4" name="MediaServiceImageTags">
    <vt:lpwstr/>
  </property>
</Properties>
</file>