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77" r:id="rId5"/>
    <p:sldMasterId id="2147483691" r:id="rId6"/>
    <p:sldMasterId id="2147483705" r:id="rId7"/>
    <p:sldMasterId id="2147483719" r:id="rId8"/>
  </p:sldMasterIdLst>
  <p:notesMasterIdLst>
    <p:notesMasterId r:id="rId21"/>
  </p:notesMasterIdLst>
  <p:handoutMasterIdLst>
    <p:handoutMasterId r:id="rId22"/>
  </p:handoutMasterIdLst>
  <p:sldIdLst>
    <p:sldId id="256" r:id="rId9"/>
    <p:sldId id="643" r:id="rId10"/>
    <p:sldId id="645" r:id="rId11"/>
    <p:sldId id="646" r:id="rId12"/>
    <p:sldId id="647" r:id="rId13"/>
    <p:sldId id="648" r:id="rId14"/>
    <p:sldId id="651" r:id="rId15"/>
    <p:sldId id="650" r:id="rId16"/>
    <p:sldId id="652" r:id="rId17"/>
    <p:sldId id="654" r:id="rId18"/>
    <p:sldId id="655" r:id="rId19"/>
    <p:sldId id="653" r:id="rId20"/>
  </p:sldIdLst>
  <p:sldSz cx="9144000" cy="5143500" type="screen16x9"/>
  <p:notesSz cx="6921500" cy="100838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714500" algn="l" defTabSz="6858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057400" algn="l" defTabSz="6858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400300" algn="l" defTabSz="6858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743200" algn="l" defTabSz="6858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" userDrawn="1">
          <p15:clr>
            <a:srgbClr val="A4A3A4"/>
          </p15:clr>
        </p15:guide>
        <p15:guide id="2" orient="horz" pos="1280" userDrawn="1">
          <p15:clr>
            <a:srgbClr val="A4A3A4"/>
          </p15:clr>
        </p15:guide>
        <p15:guide id="3" orient="horz" pos="2130" userDrawn="1">
          <p15:clr>
            <a:srgbClr val="A4A3A4"/>
          </p15:clr>
        </p15:guide>
        <p15:guide id="4" orient="horz" pos="2913" userDrawn="1">
          <p15:clr>
            <a:srgbClr val="A4A3A4"/>
          </p15:clr>
        </p15:guide>
        <p15:guide id="5" pos="208" userDrawn="1">
          <p15:clr>
            <a:srgbClr val="A4A3A4"/>
          </p15:clr>
        </p15:guide>
        <p15:guide id="6" pos="2018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175D17"/>
    <a:srgbClr val="0000FF"/>
    <a:srgbClr val="FF3300"/>
    <a:srgbClr val="009900"/>
    <a:srgbClr val="F8981D"/>
    <a:srgbClr val="66FF66"/>
    <a:srgbClr val="BD2338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B0BDB-8930-4079-98A1-27E79205271E}" v="4" dt="2022-08-30T14:10:2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80000" autoAdjust="0"/>
  </p:normalViewPr>
  <p:slideViewPr>
    <p:cSldViewPr>
      <p:cViewPr varScale="1">
        <p:scale>
          <a:sx n="82" d="100"/>
          <a:sy n="82" d="100"/>
        </p:scale>
        <p:origin x="1003" y="67"/>
      </p:cViewPr>
      <p:guideLst>
        <p:guide orient="horz" pos="434"/>
        <p:guide orient="horz" pos="1280"/>
        <p:guide orient="horz" pos="2130"/>
        <p:guide orient="horz" pos="2913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53" y="169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'Plotted results'!$B$4</c:f>
              <c:strCache>
                <c:ptCount val="1"/>
                <c:pt idx="0">
                  <c:v>Bupropion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power"/>
            <c:dispRSqr val="0"/>
            <c:dispEq val="0"/>
          </c:trendline>
          <c:xVal>
            <c:numRef>
              <c:f>'Plotted results'!$A$5:$A$57</c:f>
              <c:numCache>
                <c:formatCode>General</c:formatCode>
                <c:ptCount val="53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'Plotted results'!$B$5:$B$57</c:f>
              <c:numCache>
                <c:formatCode>General</c:formatCode>
                <c:ptCount val="53"/>
                <c:pt idx="0">
                  <c:v>100</c:v>
                </c:pt>
                <c:pt idx="12" formatCode="0.00">
                  <c:v>26.31113499570078</c:v>
                </c:pt>
                <c:pt idx="24" formatCode="0.00">
                  <c:v>17.908835055219093</c:v>
                </c:pt>
                <c:pt idx="52" formatCode="0.00">
                  <c:v>16.683799237611176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55-4E8B-8318-E57B3FBE35AE}"/>
            </c:ext>
          </c:extLst>
        </c:ser>
        <c:ser>
          <c:idx val="1"/>
          <c:order val="1"/>
          <c:tx>
            <c:strRef>
              <c:f>'Plotted results'!$C$4</c:f>
              <c:strCache>
                <c:ptCount val="1"/>
                <c:pt idx="0">
                  <c:v>Varenicline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og"/>
            <c:dispRSqr val="0"/>
            <c:dispEq val="0"/>
          </c:trendline>
          <c:xVal>
            <c:numRef>
              <c:f>'Plotted results'!$A$5:$A$57</c:f>
              <c:numCache>
                <c:formatCode>General</c:formatCode>
                <c:ptCount val="53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'Plotted results'!$C$5:$C$57</c:f>
              <c:numCache>
                <c:formatCode>General</c:formatCode>
                <c:ptCount val="53"/>
                <c:pt idx="0">
                  <c:v>100</c:v>
                </c:pt>
                <c:pt idx="12" formatCode="0.00">
                  <c:v>45.099304050199656</c:v>
                </c:pt>
                <c:pt idx="24" formatCode="0.00">
                  <c:v>29.888850436352691</c:v>
                </c:pt>
                <c:pt idx="52" formatCode="0.00">
                  <c:v>22.471751269035533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E55-4E8B-8318-E57B3FBE35AE}"/>
            </c:ext>
          </c:extLst>
        </c:ser>
        <c:ser>
          <c:idx val="2"/>
          <c:order val="2"/>
          <c:tx>
            <c:strRef>
              <c:f>'Plotted results'!$D$4</c:f>
              <c:strCache>
                <c:ptCount val="1"/>
                <c:pt idx="0">
                  <c:v>NRT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ash"/>
              </a:ln>
              <a:effectLst/>
            </c:spPr>
            <c:trendlineType val="power"/>
            <c:dispRSqr val="0"/>
            <c:dispEq val="0"/>
          </c:trendline>
          <c:xVal>
            <c:numRef>
              <c:f>'Plotted results'!$A$5:$A$57</c:f>
              <c:numCache>
                <c:formatCode>General</c:formatCode>
                <c:ptCount val="53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'Plotted results'!$D$5:$D$57</c:f>
              <c:numCache>
                <c:formatCode>General</c:formatCode>
                <c:ptCount val="53"/>
                <c:pt idx="0">
                  <c:v>100</c:v>
                </c:pt>
                <c:pt idx="12" formatCode="0.00">
                  <c:v>20.764069339870424</c:v>
                </c:pt>
                <c:pt idx="24" formatCode="0.00">
                  <c:v>14.790043415340087</c:v>
                </c:pt>
                <c:pt idx="52" formatCode="0.00">
                  <c:v>12.98530225207428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E55-4E8B-8318-E57B3FBE35AE}"/>
            </c:ext>
          </c:extLst>
        </c:ser>
        <c:ser>
          <c:idx val="3"/>
          <c:order val="3"/>
          <c:tx>
            <c:strRef>
              <c:f>'Plotted results'!$E$4</c:f>
              <c:strCache>
                <c:ptCount val="1"/>
                <c:pt idx="0">
                  <c:v>Placebo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6350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ash"/>
              </a:ln>
              <a:effectLst/>
            </c:spPr>
            <c:trendlineType val="power"/>
            <c:dispRSqr val="0"/>
            <c:dispEq val="0"/>
          </c:trendline>
          <c:xVal>
            <c:numRef>
              <c:f>'Plotted results'!$A$5:$A$57</c:f>
              <c:numCache>
                <c:formatCode>General</c:formatCode>
                <c:ptCount val="53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xVal>
          <c:yVal>
            <c:numRef>
              <c:f>'Plotted results'!$E$5:$E$57</c:f>
              <c:numCache>
                <c:formatCode>General</c:formatCode>
                <c:ptCount val="53"/>
                <c:pt idx="0">
                  <c:v>100</c:v>
                </c:pt>
                <c:pt idx="12" formatCode="0.00">
                  <c:v>16.156852932999715</c:v>
                </c:pt>
                <c:pt idx="24" formatCode="0.00">
                  <c:v>12.53031638595939</c:v>
                </c:pt>
                <c:pt idx="52" formatCode="0.00">
                  <c:v>8.3209552238805955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E55-4E8B-8318-E57B3FBE3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27904"/>
        <c:axId val="303322808"/>
      </c:scatterChart>
      <c:valAx>
        <c:axId val="30332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Weeks since quit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22808"/>
        <c:crosses val="autoZero"/>
        <c:crossBetween val="midCat"/>
      </c:valAx>
      <c:valAx>
        <c:axId val="3033228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 still abstinent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27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6591442914383099"/>
          <c:y val="6.4992521146827034E-2"/>
          <c:w val="0.11669656115840429"/>
          <c:h val="0.22158509139390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Aids used in most recent quit attempt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NRT OTC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50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  <c:pt idx="27">
                  <c:v>2016-2</c:v>
                </c:pt>
                <c:pt idx="28">
                  <c:v>2016-3</c:v>
                </c:pt>
                <c:pt idx="29">
                  <c:v>2016-4</c:v>
                </c:pt>
                <c:pt idx="30">
                  <c:v>2017-1</c:v>
                </c:pt>
                <c:pt idx="31">
                  <c:v>2017-2</c:v>
                </c:pt>
                <c:pt idx="32">
                  <c:v>2017-3</c:v>
                </c:pt>
                <c:pt idx="33">
                  <c:v>2017-4</c:v>
                </c:pt>
                <c:pt idx="34">
                  <c:v>2018-1</c:v>
                </c:pt>
                <c:pt idx="35">
                  <c:v>2018-2</c:v>
                </c:pt>
                <c:pt idx="36">
                  <c:v>2018-3</c:v>
                </c:pt>
                <c:pt idx="37">
                  <c:v>2018-4</c:v>
                </c:pt>
                <c:pt idx="38">
                  <c:v>2019-1</c:v>
                </c:pt>
                <c:pt idx="39">
                  <c:v>2019-2</c:v>
                </c:pt>
                <c:pt idx="40">
                  <c:v>2019-3</c:v>
                </c:pt>
                <c:pt idx="41">
                  <c:v>2019-4</c:v>
                </c:pt>
                <c:pt idx="42">
                  <c:v>2020-1</c:v>
                </c:pt>
                <c:pt idx="43">
                  <c:v>2020-2</c:v>
                </c:pt>
                <c:pt idx="44">
                  <c:v>2020-3</c:v>
                </c:pt>
                <c:pt idx="45">
                  <c:v>2020-4</c:v>
                </c:pt>
                <c:pt idx="46">
                  <c:v>2021-1</c:v>
                </c:pt>
                <c:pt idx="47">
                  <c:v>2021-2</c:v>
                </c:pt>
                <c:pt idx="48">
                  <c:v>2021-3</c:v>
                </c:pt>
                <c:pt idx="49">
                  <c:v>2021-4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30.3</c:v>
                </c:pt>
                <c:pt idx="1">
                  <c:v>33.1</c:v>
                </c:pt>
                <c:pt idx="2">
                  <c:v>30.2</c:v>
                </c:pt>
                <c:pt idx="3">
                  <c:v>31.6</c:v>
                </c:pt>
                <c:pt idx="4">
                  <c:v>34.6</c:v>
                </c:pt>
                <c:pt idx="5">
                  <c:v>28</c:v>
                </c:pt>
                <c:pt idx="6">
                  <c:v>30.4</c:v>
                </c:pt>
                <c:pt idx="7">
                  <c:v>32.9</c:v>
                </c:pt>
                <c:pt idx="8">
                  <c:v>29.2</c:v>
                </c:pt>
                <c:pt idx="9">
                  <c:v>27.4</c:v>
                </c:pt>
                <c:pt idx="10">
                  <c:v>28.5</c:v>
                </c:pt>
                <c:pt idx="11">
                  <c:v>26.9</c:v>
                </c:pt>
                <c:pt idx="12">
                  <c:v>30.3</c:v>
                </c:pt>
                <c:pt idx="13">
                  <c:v>29</c:v>
                </c:pt>
                <c:pt idx="14">
                  <c:v>31.6</c:v>
                </c:pt>
                <c:pt idx="15">
                  <c:v>23.9</c:v>
                </c:pt>
                <c:pt idx="16">
                  <c:v>27.3</c:v>
                </c:pt>
                <c:pt idx="17">
                  <c:v>19.899999999999999</c:v>
                </c:pt>
                <c:pt idx="18">
                  <c:v>23.5</c:v>
                </c:pt>
                <c:pt idx="19">
                  <c:v>24.9</c:v>
                </c:pt>
                <c:pt idx="20">
                  <c:v>16.7</c:v>
                </c:pt>
                <c:pt idx="21">
                  <c:v>16.600000000000001</c:v>
                </c:pt>
                <c:pt idx="22">
                  <c:v>20.7</c:v>
                </c:pt>
                <c:pt idx="23">
                  <c:v>14.5</c:v>
                </c:pt>
                <c:pt idx="24">
                  <c:v>17.8</c:v>
                </c:pt>
                <c:pt idx="25">
                  <c:v>20.8</c:v>
                </c:pt>
                <c:pt idx="26">
                  <c:v>17.3</c:v>
                </c:pt>
                <c:pt idx="27">
                  <c:v>16.100000000000001</c:v>
                </c:pt>
                <c:pt idx="28">
                  <c:v>16.100000000000001</c:v>
                </c:pt>
                <c:pt idx="29">
                  <c:v>14.7</c:v>
                </c:pt>
                <c:pt idx="30">
                  <c:v>21</c:v>
                </c:pt>
                <c:pt idx="31">
                  <c:v>17.899999999999999</c:v>
                </c:pt>
                <c:pt idx="32">
                  <c:v>21.8</c:v>
                </c:pt>
                <c:pt idx="33">
                  <c:v>18</c:v>
                </c:pt>
                <c:pt idx="34">
                  <c:v>20.100000000000001</c:v>
                </c:pt>
                <c:pt idx="35">
                  <c:v>16.7</c:v>
                </c:pt>
                <c:pt idx="36">
                  <c:v>18.8</c:v>
                </c:pt>
                <c:pt idx="37">
                  <c:v>17.899999999999999</c:v>
                </c:pt>
                <c:pt idx="38">
                  <c:v>14.7</c:v>
                </c:pt>
                <c:pt idx="39">
                  <c:v>13.7</c:v>
                </c:pt>
                <c:pt idx="40">
                  <c:v>14</c:v>
                </c:pt>
                <c:pt idx="41">
                  <c:v>19.600000000000001</c:v>
                </c:pt>
                <c:pt idx="42">
                  <c:v>20.399999999999999</c:v>
                </c:pt>
                <c:pt idx="43">
                  <c:v>15.5</c:v>
                </c:pt>
                <c:pt idx="44">
                  <c:v>15.2</c:v>
                </c:pt>
                <c:pt idx="45">
                  <c:v>16.600000000000001</c:v>
                </c:pt>
                <c:pt idx="46">
                  <c:v>15.2</c:v>
                </c:pt>
                <c:pt idx="47">
                  <c:v>20.9</c:v>
                </c:pt>
                <c:pt idx="48">
                  <c:v>18.100000000000001</c:v>
                </c:pt>
                <c:pt idx="49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2B-495F-A95C-93820BA9D45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E-cigs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50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  <c:pt idx="27">
                  <c:v>2016-2</c:v>
                </c:pt>
                <c:pt idx="28">
                  <c:v>2016-3</c:v>
                </c:pt>
                <c:pt idx="29">
                  <c:v>2016-4</c:v>
                </c:pt>
                <c:pt idx="30">
                  <c:v>2017-1</c:v>
                </c:pt>
                <c:pt idx="31">
                  <c:v>2017-2</c:v>
                </c:pt>
                <c:pt idx="32">
                  <c:v>2017-3</c:v>
                </c:pt>
                <c:pt idx="33">
                  <c:v>2017-4</c:v>
                </c:pt>
                <c:pt idx="34">
                  <c:v>2018-1</c:v>
                </c:pt>
                <c:pt idx="35">
                  <c:v>2018-2</c:v>
                </c:pt>
                <c:pt idx="36">
                  <c:v>2018-3</c:v>
                </c:pt>
                <c:pt idx="37">
                  <c:v>2018-4</c:v>
                </c:pt>
                <c:pt idx="38">
                  <c:v>2019-1</c:v>
                </c:pt>
                <c:pt idx="39">
                  <c:v>2019-2</c:v>
                </c:pt>
                <c:pt idx="40">
                  <c:v>2019-3</c:v>
                </c:pt>
                <c:pt idx="41">
                  <c:v>2019-4</c:v>
                </c:pt>
                <c:pt idx="42">
                  <c:v>2020-1</c:v>
                </c:pt>
                <c:pt idx="43">
                  <c:v>2020-2</c:v>
                </c:pt>
                <c:pt idx="44">
                  <c:v>2020-3</c:v>
                </c:pt>
                <c:pt idx="45">
                  <c:v>2020-4</c:v>
                </c:pt>
                <c:pt idx="46">
                  <c:v>2021-1</c:v>
                </c:pt>
                <c:pt idx="47">
                  <c:v>2021-2</c:v>
                </c:pt>
                <c:pt idx="48">
                  <c:v>2021-3</c:v>
                </c:pt>
                <c:pt idx="49">
                  <c:v>2021-4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0.7</c:v>
                </c:pt>
                <c:pt idx="4">
                  <c:v>0.9</c:v>
                </c:pt>
                <c:pt idx="5">
                  <c:v>0.7</c:v>
                </c:pt>
                <c:pt idx="6">
                  <c:v>0.4</c:v>
                </c:pt>
                <c:pt idx="7">
                  <c:v>1.7</c:v>
                </c:pt>
                <c:pt idx="8">
                  <c:v>4.0999999999999996</c:v>
                </c:pt>
                <c:pt idx="9">
                  <c:v>4</c:v>
                </c:pt>
                <c:pt idx="10">
                  <c:v>5.5</c:v>
                </c:pt>
                <c:pt idx="11">
                  <c:v>3.9</c:v>
                </c:pt>
                <c:pt idx="12">
                  <c:v>6.4</c:v>
                </c:pt>
                <c:pt idx="13">
                  <c:v>8.3000000000000007</c:v>
                </c:pt>
                <c:pt idx="14">
                  <c:v>16</c:v>
                </c:pt>
                <c:pt idx="15">
                  <c:v>21.5</c:v>
                </c:pt>
                <c:pt idx="16">
                  <c:v>29.1</c:v>
                </c:pt>
                <c:pt idx="17">
                  <c:v>28.5</c:v>
                </c:pt>
                <c:pt idx="18">
                  <c:v>28.4</c:v>
                </c:pt>
                <c:pt idx="19">
                  <c:v>31.4</c:v>
                </c:pt>
                <c:pt idx="20">
                  <c:v>28.5</c:v>
                </c:pt>
                <c:pt idx="21">
                  <c:v>33.1</c:v>
                </c:pt>
                <c:pt idx="22">
                  <c:v>35.1</c:v>
                </c:pt>
                <c:pt idx="23">
                  <c:v>32.700000000000003</c:v>
                </c:pt>
                <c:pt idx="24">
                  <c:v>37.5</c:v>
                </c:pt>
                <c:pt idx="25">
                  <c:v>37.4</c:v>
                </c:pt>
                <c:pt idx="26">
                  <c:v>38.4</c:v>
                </c:pt>
                <c:pt idx="27">
                  <c:v>37.5</c:v>
                </c:pt>
                <c:pt idx="28">
                  <c:v>35.299999999999997</c:v>
                </c:pt>
                <c:pt idx="29">
                  <c:v>40.6</c:v>
                </c:pt>
                <c:pt idx="30">
                  <c:v>34.200000000000003</c:v>
                </c:pt>
                <c:pt idx="31">
                  <c:v>34.299999999999997</c:v>
                </c:pt>
                <c:pt idx="32">
                  <c:v>34</c:v>
                </c:pt>
                <c:pt idx="33">
                  <c:v>38.200000000000003</c:v>
                </c:pt>
                <c:pt idx="34">
                  <c:v>25.2</c:v>
                </c:pt>
                <c:pt idx="35">
                  <c:v>33.4</c:v>
                </c:pt>
                <c:pt idx="36">
                  <c:v>34.4</c:v>
                </c:pt>
                <c:pt idx="37">
                  <c:v>31.9</c:v>
                </c:pt>
                <c:pt idx="38">
                  <c:v>35.699999999999996</c:v>
                </c:pt>
                <c:pt idx="39">
                  <c:v>32.299999999999997</c:v>
                </c:pt>
                <c:pt idx="40">
                  <c:v>30.099999999999998</c:v>
                </c:pt>
                <c:pt idx="41">
                  <c:v>34.1</c:v>
                </c:pt>
                <c:pt idx="42">
                  <c:v>28.9</c:v>
                </c:pt>
                <c:pt idx="43">
                  <c:v>24</c:v>
                </c:pt>
                <c:pt idx="44">
                  <c:v>30.200000000000003</c:v>
                </c:pt>
                <c:pt idx="45">
                  <c:v>27.400000000000002</c:v>
                </c:pt>
                <c:pt idx="46">
                  <c:v>30.2</c:v>
                </c:pt>
                <c:pt idx="47">
                  <c:v>29.1</c:v>
                </c:pt>
                <c:pt idx="48">
                  <c:v>35.199999999999996</c:v>
                </c:pt>
                <c:pt idx="49">
                  <c:v>33.700000000000003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2B-495F-A95C-93820BA9D4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HTP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50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  <c:pt idx="27">
                  <c:v>2016-2</c:v>
                </c:pt>
                <c:pt idx="28">
                  <c:v>2016-3</c:v>
                </c:pt>
                <c:pt idx="29">
                  <c:v>2016-4</c:v>
                </c:pt>
                <c:pt idx="30">
                  <c:v>2017-1</c:v>
                </c:pt>
                <c:pt idx="31">
                  <c:v>2017-2</c:v>
                </c:pt>
                <c:pt idx="32">
                  <c:v>2017-3</c:v>
                </c:pt>
                <c:pt idx="33">
                  <c:v>2017-4</c:v>
                </c:pt>
                <c:pt idx="34">
                  <c:v>2018-1</c:v>
                </c:pt>
                <c:pt idx="35">
                  <c:v>2018-2</c:v>
                </c:pt>
                <c:pt idx="36">
                  <c:v>2018-3</c:v>
                </c:pt>
                <c:pt idx="37">
                  <c:v>2018-4</c:v>
                </c:pt>
                <c:pt idx="38">
                  <c:v>2019-1</c:v>
                </c:pt>
                <c:pt idx="39">
                  <c:v>2019-2</c:v>
                </c:pt>
                <c:pt idx="40">
                  <c:v>2019-3</c:v>
                </c:pt>
                <c:pt idx="41">
                  <c:v>2019-4</c:v>
                </c:pt>
                <c:pt idx="42">
                  <c:v>2020-1</c:v>
                </c:pt>
                <c:pt idx="43">
                  <c:v>2020-2</c:v>
                </c:pt>
                <c:pt idx="44">
                  <c:v>2020-3</c:v>
                </c:pt>
                <c:pt idx="45">
                  <c:v>2020-4</c:v>
                </c:pt>
                <c:pt idx="46">
                  <c:v>2021-1</c:v>
                </c:pt>
                <c:pt idx="47">
                  <c:v>2021-2</c:v>
                </c:pt>
                <c:pt idx="48">
                  <c:v>2021-3</c:v>
                </c:pt>
                <c:pt idx="49">
                  <c:v>2021-4</c:v>
                </c:pt>
              </c:strCache>
            </c:strRef>
          </c:cat>
          <c:val>
            <c:numRef>
              <c:f>Sheet1!$D$2:$D$51</c:f>
              <c:numCache>
                <c:formatCode>General</c:formatCode>
                <c:ptCount val="50"/>
                <c:pt idx="27">
                  <c:v>0.9</c:v>
                </c:pt>
                <c:pt idx="28">
                  <c:v>0.7</c:v>
                </c:pt>
                <c:pt idx="29">
                  <c:v>0</c:v>
                </c:pt>
                <c:pt idx="30">
                  <c:v>0</c:v>
                </c:pt>
                <c:pt idx="31">
                  <c:v>1.4</c:v>
                </c:pt>
                <c:pt idx="32">
                  <c:v>0.6</c:v>
                </c:pt>
                <c:pt idx="33">
                  <c:v>0.3</c:v>
                </c:pt>
                <c:pt idx="34">
                  <c:v>1.3</c:v>
                </c:pt>
                <c:pt idx="35">
                  <c:v>0.3</c:v>
                </c:pt>
                <c:pt idx="36">
                  <c:v>0</c:v>
                </c:pt>
                <c:pt idx="37">
                  <c:v>0.7</c:v>
                </c:pt>
                <c:pt idx="38">
                  <c:v>0</c:v>
                </c:pt>
                <c:pt idx="39">
                  <c:v>0</c:v>
                </c:pt>
                <c:pt idx="40">
                  <c:v>0.4</c:v>
                </c:pt>
                <c:pt idx="41">
                  <c:v>0.4</c:v>
                </c:pt>
                <c:pt idx="42">
                  <c:v>0.7</c:v>
                </c:pt>
                <c:pt idx="43">
                  <c:v>0.6</c:v>
                </c:pt>
                <c:pt idx="44">
                  <c:v>0.9</c:v>
                </c:pt>
                <c:pt idx="45">
                  <c:v>2</c:v>
                </c:pt>
                <c:pt idx="46">
                  <c:v>1.2</c:v>
                </c:pt>
                <c:pt idx="47">
                  <c:v>1.6</c:v>
                </c:pt>
                <c:pt idx="48">
                  <c:v>1.8</c:v>
                </c:pt>
                <c:pt idx="4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2B-495F-A95C-93820BA9D4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NRT Rx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50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  <c:pt idx="27">
                  <c:v>2016-2</c:v>
                </c:pt>
                <c:pt idx="28">
                  <c:v>2016-3</c:v>
                </c:pt>
                <c:pt idx="29">
                  <c:v>2016-4</c:v>
                </c:pt>
                <c:pt idx="30">
                  <c:v>2017-1</c:v>
                </c:pt>
                <c:pt idx="31">
                  <c:v>2017-2</c:v>
                </c:pt>
                <c:pt idx="32">
                  <c:v>2017-3</c:v>
                </c:pt>
                <c:pt idx="33">
                  <c:v>2017-4</c:v>
                </c:pt>
                <c:pt idx="34">
                  <c:v>2018-1</c:v>
                </c:pt>
                <c:pt idx="35">
                  <c:v>2018-2</c:v>
                </c:pt>
                <c:pt idx="36">
                  <c:v>2018-3</c:v>
                </c:pt>
                <c:pt idx="37">
                  <c:v>2018-4</c:v>
                </c:pt>
                <c:pt idx="38">
                  <c:v>2019-1</c:v>
                </c:pt>
                <c:pt idx="39">
                  <c:v>2019-2</c:v>
                </c:pt>
                <c:pt idx="40">
                  <c:v>2019-3</c:v>
                </c:pt>
                <c:pt idx="41">
                  <c:v>2019-4</c:v>
                </c:pt>
                <c:pt idx="42">
                  <c:v>2020-1</c:v>
                </c:pt>
                <c:pt idx="43">
                  <c:v>2020-2</c:v>
                </c:pt>
                <c:pt idx="44">
                  <c:v>2020-3</c:v>
                </c:pt>
                <c:pt idx="45">
                  <c:v>2020-4</c:v>
                </c:pt>
                <c:pt idx="46">
                  <c:v>2021-1</c:v>
                </c:pt>
                <c:pt idx="47">
                  <c:v>2021-2</c:v>
                </c:pt>
                <c:pt idx="48">
                  <c:v>2021-3</c:v>
                </c:pt>
                <c:pt idx="49">
                  <c:v>2021-4</c:v>
                </c:pt>
              </c:strCache>
            </c:str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9.9</c:v>
                </c:pt>
                <c:pt idx="1">
                  <c:v>8.5</c:v>
                </c:pt>
                <c:pt idx="2">
                  <c:v>8.6999999999999993</c:v>
                </c:pt>
                <c:pt idx="3">
                  <c:v>10.5</c:v>
                </c:pt>
                <c:pt idx="4">
                  <c:v>9.1999999999999993</c:v>
                </c:pt>
                <c:pt idx="5">
                  <c:v>11.7</c:v>
                </c:pt>
                <c:pt idx="6">
                  <c:v>11.3</c:v>
                </c:pt>
                <c:pt idx="7">
                  <c:v>10.8</c:v>
                </c:pt>
                <c:pt idx="8">
                  <c:v>11.5</c:v>
                </c:pt>
                <c:pt idx="9">
                  <c:v>12.9</c:v>
                </c:pt>
                <c:pt idx="10">
                  <c:v>10.199999999999999</c:v>
                </c:pt>
                <c:pt idx="11">
                  <c:v>9.6999999999999993</c:v>
                </c:pt>
                <c:pt idx="12">
                  <c:v>9.6999999999999993</c:v>
                </c:pt>
                <c:pt idx="13">
                  <c:v>10</c:v>
                </c:pt>
                <c:pt idx="14">
                  <c:v>6.3</c:v>
                </c:pt>
                <c:pt idx="15">
                  <c:v>6.7</c:v>
                </c:pt>
                <c:pt idx="16">
                  <c:v>8.6</c:v>
                </c:pt>
                <c:pt idx="17">
                  <c:v>4.8</c:v>
                </c:pt>
                <c:pt idx="18">
                  <c:v>5.0999999999999996</c:v>
                </c:pt>
                <c:pt idx="19">
                  <c:v>4.9000000000000004</c:v>
                </c:pt>
                <c:pt idx="20">
                  <c:v>4.9000000000000004</c:v>
                </c:pt>
                <c:pt idx="21">
                  <c:v>5.4</c:v>
                </c:pt>
                <c:pt idx="22">
                  <c:v>5.7</c:v>
                </c:pt>
                <c:pt idx="23">
                  <c:v>5.4</c:v>
                </c:pt>
                <c:pt idx="24">
                  <c:v>5.4</c:v>
                </c:pt>
                <c:pt idx="25">
                  <c:v>5</c:v>
                </c:pt>
                <c:pt idx="26">
                  <c:v>4.3</c:v>
                </c:pt>
                <c:pt idx="27">
                  <c:v>3.9</c:v>
                </c:pt>
                <c:pt idx="28">
                  <c:v>5</c:v>
                </c:pt>
                <c:pt idx="29">
                  <c:v>2.4</c:v>
                </c:pt>
                <c:pt idx="30">
                  <c:v>4.7</c:v>
                </c:pt>
                <c:pt idx="31">
                  <c:v>3.7</c:v>
                </c:pt>
                <c:pt idx="32">
                  <c:v>2.6</c:v>
                </c:pt>
                <c:pt idx="33">
                  <c:v>1.6</c:v>
                </c:pt>
                <c:pt idx="34">
                  <c:v>4.4000000000000004</c:v>
                </c:pt>
                <c:pt idx="35">
                  <c:v>4.0999999999999996</c:v>
                </c:pt>
                <c:pt idx="36">
                  <c:v>2.2999999999999998</c:v>
                </c:pt>
                <c:pt idx="37">
                  <c:v>4.4000000000000004</c:v>
                </c:pt>
                <c:pt idx="38">
                  <c:v>1.7</c:v>
                </c:pt>
                <c:pt idx="39">
                  <c:v>4</c:v>
                </c:pt>
                <c:pt idx="40">
                  <c:v>4</c:v>
                </c:pt>
                <c:pt idx="41">
                  <c:v>5.0999999999999996</c:v>
                </c:pt>
                <c:pt idx="42">
                  <c:v>0</c:v>
                </c:pt>
                <c:pt idx="43">
                  <c:v>3.9</c:v>
                </c:pt>
                <c:pt idx="44">
                  <c:v>3.2</c:v>
                </c:pt>
                <c:pt idx="45">
                  <c:v>1.3</c:v>
                </c:pt>
                <c:pt idx="46">
                  <c:v>4.3</c:v>
                </c:pt>
                <c:pt idx="47">
                  <c:v>6</c:v>
                </c:pt>
                <c:pt idx="48">
                  <c:v>5.9</c:v>
                </c:pt>
                <c:pt idx="49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2B-495F-A95C-93820BA9D45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Champix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50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  <c:pt idx="27">
                  <c:v>2016-2</c:v>
                </c:pt>
                <c:pt idx="28">
                  <c:v>2016-3</c:v>
                </c:pt>
                <c:pt idx="29">
                  <c:v>2016-4</c:v>
                </c:pt>
                <c:pt idx="30">
                  <c:v>2017-1</c:v>
                </c:pt>
                <c:pt idx="31">
                  <c:v>2017-2</c:v>
                </c:pt>
                <c:pt idx="32">
                  <c:v>2017-3</c:v>
                </c:pt>
                <c:pt idx="33">
                  <c:v>2017-4</c:v>
                </c:pt>
                <c:pt idx="34">
                  <c:v>2018-1</c:v>
                </c:pt>
                <c:pt idx="35">
                  <c:v>2018-2</c:v>
                </c:pt>
                <c:pt idx="36">
                  <c:v>2018-3</c:v>
                </c:pt>
                <c:pt idx="37">
                  <c:v>2018-4</c:v>
                </c:pt>
                <c:pt idx="38">
                  <c:v>2019-1</c:v>
                </c:pt>
                <c:pt idx="39">
                  <c:v>2019-2</c:v>
                </c:pt>
                <c:pt idx="40">
                  <c:v>2019-3</c:v>
                </c:pt>
                <c:pt idx="41">
                  <c:v>2019-4</c:v>
                </c:pt>
                <c:pt idx="42">
                  <c:v>2020-1</c:v>
                </c:pt>
                <c:pt idx="43">
                  <c:v>2020-2</c:v>
                </c:pt>
                <c:pt idx="44">
                  <c:v>2020-3</c:v>
                </c:pt>
                <c:pt idx="45">
                  <c:v>2020-4</c:v>
                </c:pt>
                <c:pt idx="46">
                  <c:v>2021-1</c:v>
                </c:pt>
                <c:pt idx="47">
                  <c:v>2021-2</c:v>
                </c:pt>
                <c:pt idx="48">
                  <c:v>2021-3</c:v>
                </c:pt>
                <c:pt idx="49">
                  <c:v>2021-4</c:v>
                </c:pt>
              </c:strCache>
            </c:strRef>
          </c:cat>
          <c:val>
            <c:numRef>
              <c:f>Sheet1!$F$2:$F$51</c:f>
              <c:numCache>
                <c:formatCode>General</c:formatCode>
                <c:ptCount val="50"/>
                <c:pt idx="0">
                  <c:v>6.9</c:v>
                </c:pt>
                <c:pt idx="1">
                  <c:v>7.3</c:v>
                </c:pt>
                <c:pt idx="2">
                  <c:v>8</c:v>
                </c:pt>
                <c:pt idx="3">
                  <c:v>7</c:v>
                </c:pt>
                <c:pt idx="4">
                  <c:v>6.8</c:v>
                </c:pt>
                <c:pt idx="5">
                  <c:v>7.6</c:v>
                </c:pt>
                <c:pt idx="6">
                  <c:v>7.8</c:v>
                </c:pt>
                <c:pt idx="7">
                  <c:v>10.6</c:v>
                </c:pt>
                <c:pt idx="8">
                  <c:v>10</c:v>
                </c:pt>
                <c:pt idx="9">
                  <c:v>10.1</c:v>
                </c:pt>
                <c:pt idx="10">
                  <c:v>9.4</c:v>
                </c:pt>
                <c:pt idx="11">
                  <c:v>10.9</c:v>
                </c:pt>
                <c:pt idx="12">
                  <c:v>11.2</c:v>
                </c:pt>
                <c:pt idx="13">
                  <c:v>8.3000000000000007</c:v>
                </c:pt>
                <c:pt idx="14">
                  <c:v>6.7</c:v>
                </c:pt>
                <c:pt idx="15">
                  <c:v>6</c:v>
                </c:pt>
                <c:pt idx="16">
                  <c:v>6.1</c:v>
                </c:pt>
                <c:pt idx="17">
                  <c:v>5.3</c:v>
                </c:pt>
                <c:pt idx="18">
                  <c:v>7.1</c:v>
                </c:pt>
                <c:pt idx="19">
                  <c:v>4.3</c:v>
                </c:pt>
                <c:pt idx="20">
                  <c:v>6.9</c:v>
                </c:pt>
                <c:pt idx="21">
                  <c:v>7.8</c:v>
                </c:pt>
                <c:pt idx="22">
                  <c:v>6.4</c:v>
                </c:pt>
                <c:pt idx="23">
                  <c:v>4.5</c:v>
                </c:pt>
                <c:pt idx="24">
                  <c:v>4.9000000000000004</c:v>
                </c:pt>
                <c:pt idx="25">
                  <c:v>5.9</c:v>
                </c:pt>
                <c:pt idx="26">
                  <c:v>6</c:v>
                </c:pt>
                <c:pt idx="27">
                  <c:v>3.9</c:v>
                </c:pt>
                <c:pt idx="28">
                  <c:v>8.9</c:v>
                </c:pt>
                <c:pt idx="29">
                  <c:v>4.9000000000000004</c:v>
                </c:pt>
                <c:pt idx="30">
                  <c:v>5.4</c:v>
                </c:pt>
                <c:pt idx="31">
                  <c:v>5.2</c:v>
                </c:pt>
                <c:pt idx="32">
                  <c:v>3.8</c:v>
                </c:pt>
                <c:pt idx="33">
                  <c:v>2.8</c:v>
                </c:pt>
                <c:pt idx="34">
                  <c:v>2.5</c:v>
                </c:pt>
                <c:pt idx="35">
                  <c:v>3.8</c:v>
                </c:pt>
                <c:pt idx="36">
                  <c:v>2.7</c:v>
                </c:pt>
                <c:pt idx="37">
                  <c:v>3.3</c:v>
                </c:pt>
                <c:pt idx="38">
                  <c:v>4.8</c:v>
                </c:pt>
                <c:pt idx="39">
                  <c:v>4.4000000000000004</c:v>
                </c:pt>
                <c:pt idx="40">
                  <c:v>4</c:v>
                </c:pt>
                <c:pt idx="41">
                  <c:v>2.9</c:v>
                </c:pt>
                <c:pt idx="42">
                  <c:v>2.8</c:v>
                </c:pt>
                <c:pt idx="43">
                  <c:v>5.8</c:v>
                </c:pt>
                <c:pt idx="44">
                  <c:v>3.7</c:v>
                </c:pt>
                <c:pt idx="45">
                  <c:v>4.9000000000000004</c:v>
                </c:pt>
                <c:pt idx="46">
                  <c:v>2.4</c:v>
                </c:pt>
                <c:pt idx="47">
                  <c:v>3.9</c:v>
                </c:pt>
                <c:pt idx="48">
                  <c:v>4.8</c:v>
                </c:pt>
                <c:pt idx="49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2B-495F-A95C-93820BA9D45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Beh'l supp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Sheet1!$A$2:$A$51</c:f>
              <c:strCache>
                <c:ptCount val="50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  <c:pt idx="27">
                  <c:v>2016-2</c:v>
                </c:pt>
                <c:pt idx="28">
                  <c:v>2016-3</c:v>
                </c:pt>
                <c:pt idx="29">
                  <c:v>2016-4</c:v>
                </c:pt>
                <c:pt idx="30">
                  <c:v>2017-1</c:v>
                </c:pt>
                <c:pt idx="31">
                  <c:v>2017-2</c:v>
                </c:pt>
                <c:pt idx="32">
                  <c:v>2017-3</c:v>
                </c:pt>
                <c:pt idx="33">
                  <c:v>2017-4</c:v>
                </c:pt>
                <c:pt idx="34">
                  <c:v>2018-1</c:v>
                </c:pt>
                <c:pt idx="35">
                  <c:v>2018-2</c:v>
                </c:pt>
                <c:pt idx="36">
                  <c:v>2018-3</c:v>
                </c:pt>
                <c:pt idx="37">
                  <c:v>2018-4</c:v>
                </c:pt>
                <c:pt idx="38">
                  <c:v>2019-1</c:v>
                </c:pt>
                <c:pt idx="39">
                  <c:v>2019-2</c:v>
                </c:pt>
                <c:pt idx="40">
                  <c:v>2019-3</c:v>
                </c:pt>
                <c:pt idx="41">
                  <c:v>2019-4</c:v>
                </c:pt>
                <c:pt idx="42">
                  <c:v>2020-1</c:v>
                </c:pt>
                <c:pt idx="43">
                  <c:v>2020-2</c:v>
                </c:pt>
                <c:pt idx="44">
                  <c:v>2020-3</c:v>
                </c:pt>
                <c:pt idx="45">
                  <c:v>2020-4</c:v>
                </c:pt>
                <c:pt idx="46">
                  <c:v>2021-1</c:v>
                </c:pt>
                <c:pt idx="47">
                  <c:v>2021-2</c:v>
                </c:pt>
                <c:pt idx="48">
                  <c:v>2021-3</c:v>
                </c:pt>
                <c:pt idx="49">
                  <c:v>2021-4</c:v>
                </c:pt>
              </c:strCache>
            </c:strRef>
          </c:cat>
          <c:val>
            <c:numRef>
              <c:f>Sheet1!$G$2:$G$51</c:f>
              <c:numCache>
                <c:formatCode>General</c:formatCode>
                <c:ptCount val="50"/>
                <c:pt idx="0">
                  <c:v>6.1</c:v>
                </c:pt>
                <c:pt idx="1">
                  <c:v>5.2</c:v>
                </c:pt>
                <c:pt idx="2">
                  <c:v>6.5</c:v>
                </c:pt>
                <c:pt idx="3">
                  <c:v>4.5999999999999996</c:v>
                </c:pt>
                <c:pt idx="4">
                  <c:v>6.8</c:v>
                </c:pt>
                <c:pt idx="5">
                  <c:v>5.8</c:v>
                </c:pt>
                <c:pt idx="6">
                  <c:v>4.7</c:v>
                </c:pt>
                <c:pt idx="7">
                  <c:v>3.1</c:v>
                </c:pt>
                <c:pt idx="8">
                  <c:v>4.9000000000000004</c:v>
                </c:pt>
                <c:pt idx="9">
                  <c:v>2.6</c:v>
                </c:pt>
                <c:pt idx="10">
                  <c:v>3.1</c:v>
                </c:pt>
                <c:pt idx="11">
                  <c:v>5.3</c:v>
                </c:pt>
                <c:pt idx="12">
                  <c:v>6.2</c:v>
                </c:pt>
                <c:pt idx="13">
                  <c:v>4.0999999999999996</c:v>
                </c:pt>
                <c:pt idx="14">
                  <c:v>3.8</c:v>
                </c:pt>
                <c:pt idx="15">
                  <c:v>2.4</c:v>
                </c:pt>
                <c:pt idx="16">
                  <c:v>3</c:v>
                </c:pt>
                <c:pt idx="17">
                  <c:v>2.7</c:v>
                </c:pt>
                <c:pt idx="18">
                  <c:v>3.5</c:v>
                </c:pt>
                <c:pt idx="19">
                  <c:v>2.2000000000000002</c:v>
                </c:pt>
                <c:pt idx="20">
                  <c:v>2.1</c:v>
                </c:pt>
                <c:pt idx="21">
                  <c:v>5.0999999999999996</c:v>
                </c:pt>
                <c:pt idx="22">
                  <c:v>1.3</c:v>
                </c:pt>
                <c:pt idx="23">
                  <c:v>2.4</c:v>
                </c:pt>
                <c:pt idx="24">
                  <c:v>3.4</c:v>
                </c:pt>
                <c:pt idx="25">
                  <c:v>3</c:v>
                </c:pt>
                <c:pt idx="26">
                  <c:v>1</c:v>
                </c:pt>
                <c:pt idx="27">
                  <c:v>1.8</c:v>
                </c:pt>
                <c:pt idx="28">
                  <c:v>3.3</c:v>
                </c:pt>
                <c:pt idx="29">
                  <c:v>2.8</c:v>
                </c:pt>
                <c:pt idx="30">
                  <c:v>2.7</c:v>
                </c:pt>
                <c:pt idx="31">
                  <c:v>2.2999999999999998</c:v>
                </c:pt>
                <c:pt idx="32">
                  <c:v>4.8</c:v>
                </c:pt>
                <c:pt idx="33">
                  <c:v>2.5</c:v>
                </c:pt>
                <c:pt idx="34">
                  <c:v>2.2000000000000002</c:v>
                </c:pt>
                <c:pt idx="35">
                  <c:v>1.4</c:v>
                </c:pt>
                <c:pt idx="36">
                  <c:v>2.2999999999999998</c:v>
                </c:pt>
                <c:pt idx="37">
                  <c:v>1.8</c:v>
                </c:pt>
                <c:pt idx="38">
                  <c:v>2.2000000000000002</c:v>
                </c:pt>
                <c:pt idx="39">
                  <c:v>1.3</c:v>
                </c:pt>
                <c:pt idx="40">
                  <c:v>2.4</c:v>
                </c:pt>
                <c:pt idx="41">
                  <c:v>1.8</c:v>
                </c:pt>
                <c:pt idx="42">
                  <c:v>0.7</c:v>
                </c:pt>
                <c:pt idx="43">
                  <c:v>4.4000000000000004</c:v>
                </c:pt>
                <c:pt idx="44">
                  <c:v>1.7</c:v>
                </c:pt>
                <c:pt idx="45">
                  <c:v>2.2999999999999998</c:v>
                </c:pt>
                <c:pt idx="46">
                  <c:v>4.3</c:v>
                </c:pt>
                <c:pt idx="47">
                  <c:v>1.3</c:v>
                </c:pt>
                <c:pt idx="48">
                  <c:v>2.4</c:v>
                </c:pt>
                <c:pt idx="49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2B-495F-A95C-93820BA9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157471"/>
        <c:axId val="1100158303"/>
      </c:lineChart>
      <c:catAx>
        <c:axId val="1100157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158303"/>
        <c:crosses val="autoZero"/>
        <c:auto val="1"/>
        <c:lblAlgn val="ctr"/>
        <c:lblOffset val="100"/>
        <c:noMultiLvlLbl val="0"/>
      </c:catAx>
      <c:valAx>
        <c:axId val="110015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 of smokers tyring to stop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15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Prescriptions of Smoking Cessation Medication across GP practices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'Prescription data'!$C$1</c:f>
              <c:strCache>
                <c:ptCount val="1"/>
                <c:pt idx="0">
                  <c:v>Var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'Prescription data'!$B$2:$B$61</c:f>
              <c:numCache>
                <c:formatCode>m/d/yyyy</c:formatCode>
                <c:ptCount val="6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  <c:pt idx="24">
                  <c:v>43497</c:v>
                </c:pt>
                <c:pt idx="25">
                  <c:v>43525</c:v>
                </c:pt>
                <c:pt idx="26">
                  <c:v>43556</c:v>
                </c:pt>
                <c:pt idx="27">
                  <c:v>43586</c:v>
                </c:pt>
                <c:pt idx="28">
                  <c:v>43617</c:v>
                </c:pt>
                <c:pt idx="29">
                  <c:v>43647</c:v>
                </c:pt>
                <c:pt idx="30">
                  <c:v>43678</c:v>
                </c:pt>
                <c:pt idx="31">
                  <c:v>43709</c:v>
                </c:pt>
                <c:pt idx="32">
                  <c:v>43739</c:v>
                </c:pt>
                <c:pt idx="33">
                  <c:v>43770</c:v>
                </c:pt>
                <c:pt idx="34">
                  <c:v>43800</c:v>
                </c:pt>
                <c:pt idx="35">
                  <c:v>43831</c:v>
                </c:pt>
                <c:pt idx="36">
                  <c:v>43862</c:v>
                </c:pt>
                <c:pt idx="37">
                  <c:v>43891</c:v>
                </c:pt>
                <c:pt idx="38">
                  <c:v>43922</c:v>
                </c:pt>
                <c:pt idx="39">
                  <c:v>43952</c:v>
                </c:pt>
                <c:pt idx="40">
                  <c:v>43983</c:v>
                </c:pt>
                <c:pt idx="41">
                  <c:v>44013</c:v>
                </c:pt>
                <c:pt idx="42">
                  <c:v>44044</c:v>
                </c:pt>
                <c:pt idx="43">
                  <c:v>44075</c:v>
                </c:pt>
                <c:pt idx="44">
                  <c:v>44105</c:v>
                </c:pt>
                <c:pt idx="45">
                  <c:v>44136</c:v>
                </c:pt>
                <c:pt idx="46">
                  <c:v>44166</c:v>
                </c:pt>
                <c:pt idx="47">
                  <c:v>44197</c:v>
                </c:pt>
                <c:pt idx="48">
                  <c:v>44228</c:v>
                </c:pt>
                <c:pt idx="49">
                  <c:v>44256</c:v>
                </c:pt>
                <c:pt idx="50">
                  <c:v>44287</c:v>
                </c:pt>
                <c:pt idx="51">
                  <c:v>44317</c:v>
                </c:pt>
                <c:pt idx="52">
                  <c:v>44348</c:v>
                </c:pt>
                <c:pt idx="53">
                  <c:v>44378</c:v>
                </c:pt>
                <c:pt idx="54">
                  <c:v>44409</c:v>
                </c:pt>
                <c:pt idx="55">
                  <c:v>44440</c:v>
                </c:pt>
                <c:pt idx="56">
                  <c:v>44470</c:v>
                </c:pt>
                <c:pt idx="57">
                  <c:v>44501</c:v>
                </c:pt>
                <c:pt idx="58">
                  <c:v>44531</c:v>
                </c:pt>
                <c:pt idx="59">
                  <c:v>44562</c:v>
                </c:pt>
              </c:numCache>
            </c:numRef>
          </c:cat>
          <c:val>
            <c:numRef>
              <c:f>'Prescription data'!$C$2:$C$61</c:f>
              <c:numCache>
                <c:formatCode>General</c:formatCode>
                <c:ptCount val="60"/>
                <c:pt idx="0">
                  <c:v>35799</c:v>
                </c:pt>
                <c:pt idx="1">
                  <c:v>42054</c:v>
                </c:pt>
                <c:pt idx="2">
                  <c:v>34645</c:v>
                </c:pt>
                <c:pt idx="3">
                  <c:v>35311</c:v>
                </c:pt>
                <c:pt idx="4">
                  <c:v>33512</c:v>
                </c:pt>
                <c:pt idx="5">
                  <c:v>32487</c:v>
                </c:pt>
                <c:pt idx="6">
                  <c:v>31404</c:v>
                </c:pt>
                <c:pt idx="7">
                  <c:v>29865</c:v>
                </c:pt>
                <c:pt idx="8">
                  <c:v>31054</c:v>
                </c:pt>
                <c:pt idx="9">
                  <c:v>30368</c:v>
                </c:pt>
                <c:pt idx="10">
                  <c:v>25025</c:v>
                </c:pt>
                <c:pt idx="11">
                  <c:v>29659</c:v>
                </c:pt>
                <c:pt idx="12">
                  <c:v>29043</c:v>
                </c:pt>
                <c:pt idx="13">
                  <c:v>30167</c:v>
                </c:pt>
                <c:pt idx="14">
                  <c:v>27264</c:v>
                </c:pt>
                <c:pt idx="15">
                  <c:v>27855</c:v>
                </c:pt>
                <c:pt idx="16">
                  <c:v>26621</c:v>
                </c:pt>
                <c:pt idx="17">
                  <c:v>26605</c:v>
                </c:pt>
                <c:pt idx="18">
                  <c:v>26224</c:v>
                </c:pt>
                <c:pt idx="19">
                  <c:v>24565</c:v>
                </c:pt>
                <c:pt idx="20">
                  <c:v>28319</c:v>
                </c:pt>
                <c:pt idx="21">
                  <c:v>26936</c:v>
                </c:pt>
                <c:pt idx="22">
                  <c:v>22071</c:v>
                </c:pt>
                <c:pt idx="23">
                  <c:v>26774</c:v>
                </c:pt>
                <c:pt idx="24">
                  <c:v>27326</c:v>
                </c:pt>
                <c:pt idx="25">
                  <c:v>29266</c:v>
                </c:pt>
                <c:pt idx="26">
                  <c:v>27004</c:v>
                </c:pt>
                <c:pt idx="27">
                  <c:v>26024</c:v>
                </c:pt>
                <c:pt idx="28">
                  <c:v>23570</c:v>
                </c:pt>
                <c:pt idx="29">
                  <c:v>24989</c:v>
                </c:pt>
                <c:pt idx="30">
                  <c:v>24700</c:v>
                </c:pt>
                <c:pt idx="31">
                  <c:v>23440</c:v>
                </c:pt>
                <c:pt idx="32">
                  <c:v>26836</c:v>
                </c:pt>
                <c:pt idx="33">
                  <c:v>25283</c:v>
                </c:pt>
                <c:pt idx="34">
                  <c:v>22007</c:v>
                </c:pt>
                <c:pt idx="35">
                  <c:v>26577</c:v>
                </c:pt>
                <c:pt idx="36">
                  <c:v>27627</c:v>
                </c:pt>
                <c:pt idx="37">
                  <c:v>25750</c:v>
                </c:pt>
                <c:pt idx="38">
                  <c:v>19889</c:v>
                </c:pt>
                <c:pt idx="39">
                  <c:v>16747</c:v>
                </c:pt>
                <c:pt idx="40">
                  <c:v>17562</c:v>
                </c:pt>
                <c:pt idx="41">
                  <c:v>18997</c:v>
                </c:pt>
                <c:pt idx="42">
                  <c:v>17898</c:v>
                </c:pt>
                <c:pt idx="43">
                  <c:v>19314</c:v>
                </c:pt>
                <c:pt idx="44">
                  <c:v>21378</c:v>
                </c:pt>
                <c:pt idx="45">
                  <c:v>20211</c:v>
                </c:pt>
                <c:pt idx="46">
                  <c:v>18837</c:v>
                </c:pt>
                <c:pt idx="47">
                  <c:v>18715</c:v>
                </c:pt>
                <c:pt idx="48">
                  <c:v>19617</c:v>
                </c:pt>
                <c:pt idx="49">
                  <c:v>22793</c:v>
                </c:pt>
                <c:pt idx="50">
                  <c:v>21144</c:v>
                </c:pt>
                <c:pt idx="51">
                  <c:v>20240</c:v>
                </c:pt>
                <c:pt idx="52">
                  <c:v>15611</c:v>
                </c:pt>
                <c:pt idx="53">
                  <c:v>5047</c:v>
                </c:pt>
                <c:pt idx="54">
                  <c:v>2633</c:v>
                </c:pt>
                <c:pt idx="55">
                  <c:v>1908</c:v>
                </c:pt>
                <c:pt idx="56">
                  <c:v>1259</c:v>
                </c:pt>
                <c:pt idx="57">
                  <c:v>772</c:v>
                </c:pt>
                <c:pt idx="58">
                  <c:v>489</c:v>
                </c:pt>
                <c:pt idx="59">
                  <c:v>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F-47B7-A267-BC28D3ACFF14}"/>
            </c:ext>
          </c:extLst>
        </c:ser>
        <c:ser>
          <c:idx val="1"/>
          <c:order val="1"/>
          <c:tx>
            <c:strRef>
              <c:f>'Prescription data'!$D$1</c:f>
              <c:strCache>
                <c:ptCount val="1"/>
                <c:pt idx="0">
                  <c:v>Bup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'Prescription data'!$B$2:$B$61</c:f>
              <c:numCache>
                <c:formatCode>m/d/yyyy</c:formatCode>
                <c:ptCount val="6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  <c:pt idx="24">
                  <c:v>43497</c:v>
                </c:pt>
                <c:pt idx="25">
                  <c:v>43525</c:v>
                </c:pt>
                <c:pt idx="26">
                  <c:v>43556</c:v>
                </c:pt>
                <c:pt idx="27">
                  <c:v>43586</c:v>
                </c:pt>
                <c:pt idx="28">
                  <c:v>43617</c:v>
                </c:pt>
                <c:pt idx="29">
                  <c:v>43647</c:v>
                </c:pt>
                <c:pt idx="30">
                  <c:v>43678</c:v>
                </c:pt>
                <c:pt idx="31">
                  <c:v>43709</c:v>
                </c:pt>
                <c:pt idx="32">
                  <c:v>43739</c:v>
                </c:pt>
                <c:pt idx="33">
                  <c:v>43770</c:v>
                </c:pt>
                <c:pt idx="34">
                  <c:v>43800</c:v>
                </c:pt>
                <c:pt idx="35">
                  <c:v>43831</c:v>
                </c:pt>
                <c:pt idx="36">
                  <c:v>43862</c:v>
                </c:pt>
                <c:pt idx="37">
                  <c:v>43891</c:v>
                </c:pt>
                <c:pt idx="38">
                  <c:v>43922</c:v>
                </c:pt>
                <c:pt idx="39">
                  <c:v>43952</c:v>
                </c:pt>
                <c:pt idx="40">
                  <c:v>43983</c:v>
                </c:pt>
                <c:pt idx="41">
                  <c:v>44013</c:v>
                </c:pt>
                <c:pt idx="42">
                  <c:v>44044</c:v>
                </c:pt>
                <c:pt idx="43">
                  <c:v>44075</c:v>
                </c:pt>
                <c:pt idx="44">
                  <c:v>44105</c:v>
                </c:pt>
                <c:pt idx="45">
                  <c:v>44136</c:v>
                </c:pt>
                <c:pt idx="46">
                  <c:v>44166</c:v>
                </c:pt>
                <c:pt idx="47">
                  <c:v>44197</c:v>
                </c:pt>
                <c:pt idx="48">
                  <c:v>44228</c:v>
                </c:pt>
                <c:pt idx="49">
                  <c:v>44256</c:v>
                </c:pt>
                <c:pt idx="50">
                  <c:v>44287</c:v>
                </c:pt>
                <c:pt idx="51">
                  <c:v>44317</c:v>
                </c:pt>
                <c:pt idx="52">
                  <c:v>44348</c:v>
                </c:pt>
                <c:pt idx="53">
                  <c:v>44378</c:v>
                </c:pt>
                <c:pt idx="54">
                  <c:v>44409</c:v>
                </c:pt>
                <c:pt idx="55">
                  <c:v>44440</c:v>
                </c:pt>
                <c:pt idx="56">
                  <c:v>44470</c:v>
                </c:pt>
                <c:pt idx="57">
                  <c:v>44501</c:v>
                </c:pt>
                <c:pt idx="58">
                  <c:v>44531</c:v>
                </c:pt>
                <c:pt idx="59">
                  <c:v>44562</c:v>
                </c:pt>
              </c:numCache>
            </c:numRef>
          </c:cat>
          <c:val>
            <c:numRef>
              <c:f>'Prescription data'!$D$2:$D$61</c:f>
              <c:numCache>
                <c:formatCode>General</c:formatCode>
                <c:ptCount val="60"/>
                <c:pt idx="0">
                  <c:v>1761</c:v>
                </c:pt>
                <c:pt idx="1">
                  <c:v>1948</c:v>
                </c:pt>
                <c:pt idx="2">
                  <c:v>1784</c:v>
                </c:pt>
                <c:pt idx="3">
                  <c:v>1939</c:v>
                </c:pt>
                <c:pt idx="4">
                  <c:v>1889</c:v>
                </c:pt>
                <c:pt idx="5">
                  <c:v>1927</c:v>
                </c:pt>
                <c:pt idx="6">
                  <c:v>1851</c:v>
                </c:pt>
                <c:pt idx="7">
                  <c:v>1866</c:v>
                </c:pt>
                <c:pt idx="8">
                  <c:v>1992</c:v>
                </c:pt>
                <c:pt idx="9">
                  <c:v>1943</c:v>
                </c:pt>
                <c:pt idx="10">
                  <c:v>1863</c:v>
                </c:pt>
                <c:pt idx="11">
                  <c:v>1982</c:v>
                </c:pt>
                <c:pt idx="12">
                  <c:v>1783</c:v>
                </c:pt>
                <c:pt idx="13">
                  <c:v>1960</c:v>
                </c:pt>
                <c:pt idx="14">
                  <c:v>1900</c:v>
                </c:pt>
                <c:pt idx="15">
                  <c:v>1935</c:v>
                </c:pt>
                <c:pt idx="16">
                  <c:v>1915</c:v>
                </c:pt>
                <c:pt idx="17">
                  <c:v>1946</c:v>
                </c:pt>
                <c:pt idx="18">
                  <c:v>1949</c:v>
                </c:pt>
                <c:pt idx="19">
                  <c:v>1903</c:v>
                </c:pt>
                <c:pt idx="20">
                  <c:v>2036</c:v>
                </c:pt>
                <c:pt idx="21">
                  <c:v>2047</c:v>
                </c:pt>
                <c:pt idx="22">
                  <c:v>1922</c:v>
                </c:pt>
                <c:pt idx="23">
                  <c:v>2029</c:v>
                </c:pt>
                <c:pt idx="24">
                  <c:v>1943</c:v>
                </c:pt>
                <c:pt idx="25">
                  <c:v>2096</c:v>
                </c:pt>
                <c:pt idx="26">
                  <c:v>2007</c:v>
                </c:pt>
                <c:pt idx="27">
                  <c:v>2198</c:v>
                </c:pt>
                <c:pt idx="28">
                  <c:v>2120</c:v>
                </c:pt>
                <c:pt idx="29">
                  <c:v>2098</c:v>
                </c:pt>
                <c:pt idx="30">
                  <c:v>2138</c:v>
                </c:pt>
                <c:pt idx="31">
                  <c:v>2100</c:v>
                </c:pt>
                <c:pt idx="32">
                  <c:v>2241</c:v>
                </c:pt>
                <c:pt idx="33">
                  <c:v>2104</c:v>
                </c:pt>
                <c:pt idx="34">
                  <c:v>2227</c:v>
                </c:pt>
                <c:pt idx="35">
                  <c:v>2289</c:v>
                </c:pt>
                <c:pt idx="36">
                  <c:v>2148</c:v>
                </c:pt>
                <c:pt idx="37">
                  <c:v>2388</c:v>
                </c:pt>
                <c:pt idx="38">
                  <c:v>2289</c:v>
                </c:pt>
                <c:pt idx="39">
                  <c:v>2217</c:v>
                </c:pt>
                <c:pt idx="40">
                  <c:v>2085</c:v>
                </c:pt>
                <c:pt idx="41">
                  <c:v>1612</c:v>
                </c:pt>
                <c:pt idx="42">
                  <c:v>1229</c:v>
                </c:pt>
                <c:pt idx="43">
                  <c:v>1006</c:v>
                </c:pt>
                <c:pt idx="44">
                  <c:v>982</c:v>
                </c:pt>
                <c:pt idx="45">
                  <c:v>1107</c:v>
                </c:pt>
                <c:pt idx="46">
                  <c:v>2009</c:v>
                </c:pt>
                <c:pt idx="47">
                  <c:v>1864</c:v>
                </c:pt>
                <c:pt idx="48">
                  <c:v>1736</c:v>
                </c:pt>
                <c:pt idx="49">
                  <c:v>1996</c:v>
                </c:pt>
                <c:pt idx="50">
                  <c:v>2002</c:v>
                </c:pt>
                <c:pt idx="51">
                  <c:v>2058</c:v>
                </c:pt>
                <c:pt idx="52">
                  <c:v>2362</c:v>
                </c:pt>
                <c:pt idx="53">
                  <c:v>3363</c:v>
                </c:pt>
                <c:pt idx="54">
                  <c:v>3523</c:v>
                </c:pt>
                <c:pt idx="55">
                  <c:v>3656</c:v>
                </c:pt>
                <c:pt idx="56">
                  <c:v>4246</c:v>
                </c:pt>
                <c:pt idx="57">
                  <c:v>4231</c:v>
                </c:pt>
                <c:pt idx="58">
                  <c:v>4771</c:v>
                </c:pt>
                <c:pt idx="59">
                  <c:v>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DF-47B7-A267-BC28D3ACFF14}"/>
            </c:ext>
          </c:extLst>
        </c:ser>
        <c:ser>
          <c:idx val="2"/>
          <c:order val="2"/>
          <c:tx>
            <c:strRef>
              <c:f>'Prescription data'!$E$1</c:f>
              <c:strCache>
                <c:ptCount val="1"/>
                <c:pt idx="0">
                  <c:v>NRT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'Prescription data'!$B$2:$B$61</c:f>
              <c:numCache>
                <c:formatCode>m/d/yyyy</c:formatCode>
                <c:ptCount val="6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  <c:pt idx="24">
                  <c:v>43497</c:v>
                </c:pt>
                <c:pt idx="25">
                  <c:v>43525</c:v>
                </c:pt>
                <c:pt idx="26">
                  <c:v>43556</c:v>
                </c:pt>
                <c:pt idx="27">
                  <c:v>43586</c:v>
                </c:pt>
                <c:pt idx="28">
                  <c:v>43617</c:v>
                </c:pt>
                <c:pt idx="29">
                  <c:v>43647</c:v>
                </c:pt>
                <c:pt idx="30">
                  <c:v>43678</c:v>
                </c:pt>
                <c:pt idx="31">
                  <c:v>43709</c:v>
                </c:pt>
                <c:pt idx="32">
                  <c:v>43739</c:v>
                </c:pt>
                <c:pt idx="33">
                  <c:v>43770</c:v>
                </c:pt>
                <c:pt idx="34">
                  <c:v>43800</c:v>
                </c:pt>
                <c:pt idx="35">
                  <c:v>43831</c:v>
                </c:pt>
                <c:pt idx="36">
                  <c:v>43862</c:v>
                </c:pt>
                <c:pt idx="37">
                  <c:v>43891</c:v>
                </c:pt>
                <c:pt idx="38">
                  <c:v>43922</c:v>
                </c:pt>
                <c:pt idx="39">
                  <c:v>43952</c:v>
                </c:pt>
                <c:pt idx="40">
                  <c:v>43983</c:v>
                </c:pt>
                <c:pt idx="41">
                  <c:v>44013</c:v>
                </c:pt>
                <c:pt idx="42">
                  <c:v>44044</c:v>
                </c:pt>
                <c:pt idx="43">
                  <c:v>44075</c:v>
                </c:pt>
                <c:pt idx="44">
                  <c:v>44105</c:v>
                </c:pt>
                <c:pt idx="45">
                  <c:v>44136</c:v>
                </c:pt>
                <c:pt idx="46">
                  <c:v>44166</c:v>
                </c:pt>
                <c:pt idx="47">
                  <c:v>44197</c:v>
                </c:pt>
                <c:pt idx="48">
                  <c:v>44228</c:v>
                </c:pt>
                <c:pt idx="49">
                  <c:v>44256</c:v>
                </c:pt>
                <c:pt idx="50">
                  <c:v>44287</c:v>
                </c:pt>
                <c:pt idx="51">
                  <c:v>44317</c:v>
                </c:pt>
                <c:pt idx="52">
                  <c:v>44348</c:v>
                </c:pt>
                <c:pt idx="53">
                  <c:v>44378</c:v>
                </c:pt>
                <c:pt idx="54">
                  <c:v>44409</c:v>
                </c:pt>
                <c:pt idx="55">
                  <c:v>44440</c:v>
                </c:pt>
                <c:pt idx="56">
                  <c:v>44470</c:v>
                </c:pt>
                <c:pt idx="57">
                  <c:v>44501</c:v>
                </c:pt>
                <c:pt idx="58">
                  <c:v>44531</c:v>
                </c:pt>
                <c:pt idx="59">
                  <c:v>44562</c:v>
                </c:pt>
              </c:numCache>
            </c:numRef>
          </c:cat>
          <c:val>
            <c:numRef>
              <c:f>'Prescription data'!$E$2:$E$61</c:f>
              <c:numCache>
                <c:formatCode>General</c:formatCode>
                <c:ptCount val="60"/>
                <c:pt idx="0">
                  <c:v>45494</c:v>
                </c:pt>
                <c:pt idx="1">
                  <c:v>52310</c:v>
                </c:pt>
                <c:pt idx="2">
                  <c:v>42280</c:v>
                </c:pt>
                <c:pt idx="3">
                  <c:v>43967</c:v>
                </c:pt>
                <c:pt idx="4">
                  <c:v>41988</c:v>
                </c:pt>
                <c:pt idx="5">
                  <c:v>39500</c:v>
                </c:pt>
                <c:pt idx="6">
                  <c:v>37785</c:v>
                </c:pt>
                <c:pt idx="7">
                  <c:v>36424</c:v>
                </c:pt>
                <c:pt idx="8">
                  <c:v>38665</c:v>
                </c:pt>
                <c:pt idx="9">
                  <c:v>38013</c:v>
                </c:pt>
                <c:pt idx="10">
                  <c:v>31428</c:v>
                </c:pt>
                <c:pt idx="11">
                  <c:v>38684</c:v>
                </c:pt>
                <c:pt idx="12">
                  <c:v>36073</c:v>
                </c:pt>
                <c:pt idx="13">
                  <c:v>37879</c:v>
                </c:pt>
                <c:pt idx="14">
                  <c:v>35210</c:v>
                </c:pt>
                <c:pt idx="15">
                  <c:v>34688</c:v>
                </c:pt>
                <c:pt idx="16">
                  <c:v>32417</c:v>
                </c:pt>
                <c:pt idx="17">
                  <c:v>31829</c:v>
                </c:pt>
                <c:pt idx="18">
                  <c:v>30951</c:v>
                </c:pt>
                <c:pt idx="19">
                  <c:v>29037</c:v>
                </c:pt>
                <c:pt idx="20">
                  <c:v>33830</c:v>
                </c:pt>
                <c:pt idx="21">
                  <c:v>32490</c:v>
                </c:pt>
                <c:pt idx="22">
                  <c:v>28151</c:v>
                </c:pt>
                <c:pt idx="23">
                  <c:v>35644</c:v>
                </c:pt>
                <c:pt idx="24">
                  <c:v>33948</c:v>
                </c:pt>
                <c:pt idx="25">
                  <c:v>36288</c:v>
                </c:pt>
                <c:pt idx="26">
                  <c:v>33033</c:v>
                </c:pt>
                <c:pt idx="27">
                  <c:v>32434</c:v>
                </c:pt>
                <c:pt idx="28">
                  <c:v>29915</c:v>
                </c:pt>
                <c:pt idx="29">
                  <c:v>30522</c:v>
                </c:pt>
                <c:pt idx="30">
                  <c:v>29818</c:v>
                </c:pt>
                <c:pt idx="31">
                  <c:v>28064</c:v>
                </c:pt>
                <c:pt idx="32">
                  <c:v>33008</c:v>
                </c:pt>
                <c:pt idx="33">
                  <c:v>31663</c:v>
                </c:pt>
                <c:pt idx="34">
                  <c:v>28203</c:v>
                </c:pt>
                <c:pt idx="35">
                  <c:v>34624</c:v>
                </c:pt>
                <c:pt idx="36">
                  <c:v>33121</c:v>
                </c:pt>
                <c:pt idx="37">
                  <c:v>32475</c:v>
                </c:pt>
                <c:pt idx="38">
                  <c:v>28597</c:v>
                </c:pt>
                <c:pt idx="39">
                  <c:v>27292</c:v>
                </c:pt>
                <c:pt idx="40">
                  <c:v>28138</c:v>
                </c:pt>
                <c:pt idx="41">
                  <c:v>28882</c:v>
                </c:pt>
                <c:pt idx="42">
                  <c:v>25404</c:v>
                </c:pt>
                <c:pt idx="43">
                  <c:v>26316</c:v>
                </c:pt>
                <c:pt idx="44">
                  <c:v>28701</c:v>
                </c:pt>
                <c:pt idx="45">
                  <c:v>27315</c:v>
                </c:pt>
                <c:pt idx="46">
                  <c:v>26723</c:v>
                </c:pt>
                <c:pt idx="47">
                  <c:v>27957</c:v>
                </c:pt>
                <c:pt idx="48">
                  <c:v>27759</c:v>
                </c:pt>
                <c:pt idx="49">
                  <c:v>31526</c:v>
                </c:pt>
                <c:pt idx="50">
                  <c:v>29168</c:v>
                </c:pt>
                <c:pt idx="51">
                  <c:v>28128</c:v>
                </c:pt>
                <c:pt idx="52">
                  <c:v>29890</c:v>
                </c:pt>
                <c:pt idx="53">
                  <c:v>32412</c:v>
                </c:pt>
                <c:pt idx="54">
                  <c:v>30012</c:v>
                </c:pt>
                <c:pt idx="55">
                  <c:v>31301</c:v>
                </c:pt>
                <c:pt idx="56">
                  <c:v>31013</c:v>
                </c:pt>
                <c:pt idx="57">
                  <c:v>32757</c:v>
                </c:pt>
                <c:pt idx="58">
                  <c:v>30701</c:v>
                </c:pt>
                <c:pt idx="59">
                  <c:v>31506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F-47B7-A267-BC28D3ACFF14}"/>
            </c:ext>
          </c:extLst>
        </c:ser>
        <c:ser>
          <c:idx val="3"/>
          <c:order val="3"/>
          <c:tx>
            <c:strRef>
              <c:f>'Prescription data'!$F$1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'Prescription data'!$B$2:$B$61</c:f>
              <c:numCache>
                <c:formatCode>m/d/yyyy</c:formatCode>
                <c:ptCount val="6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  <c:pt idx="24">
                  <c:v>43497</c:v>
                </c:pt>
                <c:pt idx="25">
                  <c:v>43525</c:v>
                </c:pt>
                <c:pt idx="26">
                  <c:v>43556</c:v>
                </c:pt>
                <c:pt idx="27">
                  <c:v>43586</c:v>
                </c:pt>
                <c:pt idx="28">
                  <c:v>43617</c:v>
                </c:pt>
                <c:pt idx="29">
                  <c:v>43647</c:v>
                </c:pt>
                <c:pt idx="30">
                  <c:v>43678</c:v>
                </c:pt>
                <c:pt idx="31">
                  <c:v>43709</c:v>
                </c:pt>
                <c:pt idx="32">
                  <c:v>43739</c:v>
                </c:pt>
                <c:pt idx="33">
                  <c:v>43770</c:v>
                </c:pt>
                <c:pt idx="34">
                  <c:v>43800</c:v>
                </c:pt>
                <c:pt idx="35">
                  <c:v>43831</c:v>
                </c:pt>
                <c:pt idx="36">
                  <c:v>43862</c:v>
                </c:pt>
                <c:pt idx="37">
                  <c:v>43891</c:v>
                </c:pt>
                <c:pt idx="38">
                  <c:v>43922</c:v>
                </c:pt>
                <c:pt idx="39">
                  <c:v>43952</c:v>
                </c:pt>
                <c:pt idx="40">
                  <c:v>43983</c:v>
                </c:pt>
                <c:pt idx="41">
                  <c:v>44013</c:v>
                </c:pt>
                <c:pt idx="42">
                  <c:v>44044</c:v>
                </c:pt>
                <c:pt idx="43">
                  <c:v>44075</c:v>
                </c:pt>
                <c:pt idx="44">
                  <c:v>44105</c:v>
                </c:pt>
                <c:pt idx="45">
                  <c:v>44136</c:v>
                </c:pt>
                <c:pt idx="46">
                  <c:v>44166</c:v>
                </c:pt>
                <c:pt idx="47">
                  <c:v>44197</c:v>
                </c:pt>
                <c:pt idx="48">
                  <c:v>44228</c:v>
                </c:pt>
                <c:pt idx="49">
                  <c:v>44256</c:v>
                </c:pt>
                <c:pt idx="50">
                  <c:v>44287</c:v>
                </c:pt>
                <c:pt idx="51">
                  <c:v>44317</c:v>
                </c:pt>
                <c:pt idx="52">
                  <c:v>44348</c:v>
                </c:pt>
                <c:pt idx="53">
                  <c:v>44378</c:v>
                </c:pt>
                <c:pt idx="54">
                  <c:v>44409</c:v>
                </c:pt>
                <c:pt idx="55">
                  <c:v>44440</c:v>
                </c:pt>
                <c:pt idx="56">
                  <c:v>44470</c:v>
                </c:pt>
                <c:pt idx="57">
                  <c:v>44501</c:v>
                </c:pt>
                <c:pt idx="58">
                  <c:v>44531</c:v>
                </c:pt>
                <c:pt idx="59">
                  <c:v>44562</c:v>
                </c:pt>
              </c:numCache>
            </c:numRef>
          </c:cat>
          <c:val>
            <c:numRef>
              <c:f>'Prescription data'!$F$2:$F$61</c:f>
              <c:numCache>
                <c:formatCode>General</c:formatCode>
                <c:ptCount val="60"/>
                <c:pt idx="0">
                  <c:v>83054</c:v>
                </c:pt>
                <c:pt idx="1">
                  <c:v>96312</c:v>
                </c:pt>
                <c:pt idx="2">
                  <c:v>78709</c:v>
                </c:pt>
                <c:pt idx="3">
                  <c:v>81217</c:v>
                </c:pt>
                <c:pt idx="4">
                  <c:v>77389</c:v>
                </c:pt>
                <c:pt idx="5">
                  <c:v>73914</c:v>
                </c:pt>
                <c:pt idx="6">
                  <c:v>71040</c:v>
                </c:pt>
                <c:pt idx="7">
                  <c:v>68155</c:v>
                </c:pt>
                <c:pt idx="8">
                  <c:v>71711</c:v>
                </c:pt>
                <c:pt idx="9">
                  <c:v>70324</c:v>
                </c:pt>
                <c:pt idx="10">
                  <c:v>58316</c:v>
                </c:pt>
                <c:pt idx="11">
                  <c:v>70325</c:v>
                </c:pt>
                <c:pt idx="12">
                  <c:v>66899</c:v>
                </c:pt>
                <c:pt idx="13">
                  <c:v>70006</c:v>
                </c:pt>
                <c:pt idx="14">
                  <c:v>64374</c:v>
                </c:pt>
                <c:pt idx="15">
                  <c:v>64478</c:v>
                </c:pt>
                <c:pt idx="16">
                  <c:v>60953</c:v>
                </c:pt>
                <c:pt idx="17">
                  <c:v>60380</c:v>
                </c:pt>
                <c:pt idx="18">
                  <c:v>59124</c:v>
                </c:pt>
                <c:pt idx="19">
                  <c:v>55505</c:v>
                </c:pt>
                <c:pt idx="20">
                  <c:v>64185</c:v>
                </c:pt>
                <c:pt idx="21">
                  <c:v>61473</c:v>
                </c:pt>
                <c:pt idx="22">
                  <c:v>52144</c:v>
                </c:pt>
                <c:pt idx="23">
                  <c:v>64447</c:v>
                </c:pt>
                <c:pt idx="24">
                  <c:v>63217</c:v>
                </c:pt>
                <c:pt idx="25">
                  <c:v>67650</c:v>
                </c:pt>
                <c:pt idx="26">
                  <c:v>62044</c:v>
                </c:pt>
                <c:pt idx="27">
                  <c:v>60656</c:v>
                </c:pt>
                <c:pt idx="28">
                  <c:v>55605</c:v>
                </c:pt>
                <c:pt idx="29">
                  <c:v>57609</c:v>
                </c:pt>
                <c:pt idx="30">
                  <c:v>56656</c:v>
                </c:pt>
                <c:pt idx="31">
                  <c:v>53604</c:v>
                </c:pt>
                <c:pt idx="32">
                  <c:v>62085</c:v>
                </c:pt>
                <c:pt idx="33">
                  <c:v>59050</c:v>
                </c:pt>
                <c:pt idx="34">
                  <c:v>52437</c:v>
                </c:pt>
                <c:pt idx="35">
                  <c:v>63490</c:v>
                </c:pt>
                <c:pt idx="36">
                  <c:v>62896</c:v>
                </c:pt>
                <c:pt idx="37">
                  <c:v>60613</c:v>
                </c:pt>
                <c:pt idx="38">
                  <c:v>50775</c:v>
                </c:pt>
                <c:pt idx="39">
                  <c:v>46256</c:v>
                </c:pt>
                <c:pt idx="40">
                  <c:v>47785</c:v>
                </c:pt>
                <c:pt idx="41">
                  <c:v>49491</c:v>
                </c:pt>
                <c:pt idx="42">
                  <c:v>44531</c:v>
                </c:pt>
                <c:pt idx="43">
                  <c:v>46636</c:v>
                </c:pt>
                <c:pt idx="44">
                  <c:v>51061</c:v>
                </c:pt>
                <c:pt idx="45">
                  <c:v>48633</c:v>
                </c:pt>
                <c:pt idx="46">
                  <c:v>47569</c:v>
                </c:pt>
                <c:pt idx="47">
                  <c:v>48536</c:v>
                </c:pt>
                <c:pt idx="48">
                  <c:v>49112</c:v>
                </c:pt>
                <c:pt idx="49">
                  <c:v>56315</c:v>
                </c:pt>
                <c:pt idx="50">
                  <c:v>52314</c:v>
                </c:pt>
                <c:pt idx="51">
                  <c:v>50426</c:v>
                </c:pt>
                <c:pt idx="52">
                  <c:v>47863</c:v>
                </c:pt>
                <c:pt idx="53">
                  <c:v>40822</c:v>
                </c:pt>
                <c:pt idx="54">
                  <c:v>36168</c:v>
                </c:pt>
                <c:pt idx="55">
                  <c:v>36865</c:v>
                </c:pt>
                <c:pt idx="56">
                  <c:v>36518</c:v>
                </c:pt>
                <c:pt idx="57">
                  <c:v>37760</c:v>
                </c:pt>
                <c:pt idx="58">
                  <c:v>35961</c:v>
                </c:pt>
                <c:pt idx="59">
                  <c:v>36798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DF-47B7-A267-BC28D3ACF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6911488"/>
        <c:axId val="1576916896"/>
      </c:lineChart>
      <c:dateAx>
        <c:axId val="1576911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916896"/>
        <c:crosses val="autoZero"/>
        <c:auto val="1"/>
        <c:lblOffset val="100"/>
        <c:baseTimeUnit val="months"/>
        <c:majorUnit val="4"/>
        <c:majorTimeUnit val="months"/>
      </c:dateAx>
      <c:valAx>
        <c:axId val="1576916896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9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7388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7388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ED4E014-977C-4EAB-9939-B6CAA4E435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defTabSz="97155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789488"/>
            <a:ext cx="55372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7388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defTabSz="97155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7388"/>
            <a:ext cx="299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725274BA-A20D-46E0-BA19-A9AE00ECE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12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55650"/>
            <a:ext cx="6721475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274BA-A20D-46E0-BA19-A9AE00ECEAB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Largest ever smoking cessation trial to establish effectiveness in psychiatric population (because of concerns about neuropsychiatric effects)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274BA-A20D-46E0-BA19-A9AE00ECEAB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5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274BA-A20D-46E0-BA19-A9AE00ECEAB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5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Absolute risk difference is 6.85% ~ 110,000 = 7,535 fewer smokers stopped at 6 months (50% long-term relapse rate) ~ 3,768 fewer long-term ex-smokers (90% reduction in 50% excess mortality if they had stopped at median age for treated smokers) ~ 1,696 avoidable deaths/year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274BA-A20D-46E0-BA19-A9AE00ECEAB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9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274BA-A20D-46E0-BA19-A9AE00ECEAB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2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274BA-A20D-46E0-BA19-A9AE00ECEAB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6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Dogar</a:t>
            </a:r>
            <a:r>
              <a:rPr lang="en-GB" dirty="0"/>
              <a:t> Tuberculosis population – highly motivated?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274BA-A20D-46E0-BA19-A9AE00ECEAB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5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274BA-A20D-46E0-BA19-A9AE00ECEAB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6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274BA-A20D-46E0-BA19-A9AE00ECEAB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5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3236"/>
            <a:ext cx="8496300" cy="10263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4683919"/>
            <a:ext cx="84963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596-61F0-4FBA-A03C-0AD6D771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681038"/>
            <a:ext cx="2122487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1" y="681038"/>
            <a:ext cx="6215063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7650-7C9E-44A2-BAFF-C13FB059C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83B7-FC90-49DC-9553-E2F84570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E307-7603-4F7D-A316-7E215B16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3236"/>
            <a:ext cx="8496300" cy="10263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4683919"/>
            <a:ext cx="84963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8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94D20-D719-46AA-95D0-82CADEF7E6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80DF4-19DA-40A1-9B77-5F0B9E5F72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42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63618A-8D8B-4AE9-8F22-AD3DEDE9F6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7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02F506-C743-442A-B93A-DE891111D3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3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82F20-3D32-43EA-923E-524D8F2FFA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4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BFB-486B-4EB7-AB2D-F5554DEE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C1289-F431-4D95-8322-E37E40663B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8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8D140F-73B3-4141-BA76-DD8AC0664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8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52AD7-A830-4E51-BC4E-222D51A2EE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70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56270-7F59-4774-B582-DA30CA2641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3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681038"/>
            <a:ext cx="2122487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1" y="681038"/>
            <a:ext cx="6215063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F2208-1382-4A4C-BF73-0BE94F3487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8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4752975"/>
            <a:ext cx="1008062" cy="357188"/>
          </a:xfrm>
        </p:spPr>
        <p:txBody>
          <a:bodyPr/>
          <a:lstStyle>
            <a:lvl1pPr>
              <a:defRPr/>
            </a:lvl1pPr>
          </a:lstStyle>
          <a:p>
            <a:fld id="{F579EB2D-EBC5-48C5-8AD8-01BC638DD7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57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4752975"/>
            <a:ext cx="1008062" cy="357188"/>
          </a:xfrm>
        </p:spPr>
        <p:txBody>
          <a:bodyPr/>
          <a:lstStyle>
            <a:lvl1pPr>
              <a:defRPr/>
            </a:lvl1pPr>
          </a:lstStyle>
          <a:p>
            <a:fld id="{1FF35DD0-2234-463C-86ED-564512A87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3236"/>
            <a:ext cx="8496300" cy="10263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4683919"/>
            <a:ext cx="84963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27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BFB-486B-4EB7-AB2D-F5554DEEB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6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B67D-CB69-4758-9D0C-45FD9E1B3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5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B67D-CB69-4758-9D0C-45FD9E1B3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6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23C-F33A-42AE-BF05-86B1EC4C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8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71A1-85BF-45F4-B437-DC2E003EC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58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74FF-DE22-4FCA-BB4D-00A2DC44E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27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A4B0-DB56-49FA-9354-FE3695EC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45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8A1D-76DC-4667-A596-58DBB5964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86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897E-4E62-4E9F-B4A3-6A475AAA0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32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596-61F0-4FBA-A03C-0AD6D7714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681038"/>
            <a:ext cx="2122487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1" y="681038"/>
            <a:ext cx="6215063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7650-7C9E-44A2-BAFF-C13FB059C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1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83B7-FC90-49DC-9553-E2F845703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15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E307-7603-4F7D-A316-7E215B168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2031208"/>
            <a:ext cx="4168775" cy="25931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2031208"/>
            <a:ext cx="4168775" cy="25931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23C-F33A-42AE-BF05-86B1EC4C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3247"/>
            <a:ext cx="8496300" cy="10263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4683919"/>
            <a:ext cx="84963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4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BFB-486B-4EB7-AB2D-F5554DEEB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23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B67D-CB69-4758-9D0C-45FD9E1B3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69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9" y="2031214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94" y="2031214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23C-F33A-42AE-BF05-86B1EC4C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71A1-85BF-45F4-B437-DC2E003EC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90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74FF-DE22-4FCA-BB4D-00A2DC44E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9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A4B0-DB56-49FA-9354-FE3695EC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8A1D-76DC-4667-A596-58DBB5964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4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897E-4E62-4E9F-B4A3-6A475AAA0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2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596-61F0-4FBA-A03C-0AD6D7714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71A1-85BF-45F4-B437-DC2E003EC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8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87" y="681038"/>
            <a:ext cx="2122487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3" y="681038"/>
            <a:ext cx="6215063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7650-7C9E-44A2-BAFF-C13FB059C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2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9" y="2031214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94" y="2031214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83B7-FC90-49DC-9553-E2F845703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46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9" y="2031214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1394" y="2031214"/>
            <a:ext cx="4168775" cy="2593181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E307-7603-4F7D-A316-7E215B168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31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3247"/>
            <a:ext cx="8496300" cy="10263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301479"/>
            <a:ext cx="8496300" cy="23229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4683919"/>
            <a:ext cx="84963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8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BFB-486B-4EB7-AB2D-F5554DEEB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B67D-CB69-4758-9D0C-45FD9E1B3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9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9" y="2031214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94" y="2031214"/>
            <a:ext cx="4168775" cy="2593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23C-F33A-42AE-BF05-86B1EC4C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41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71A1-85BF-45F4-B437-DC2E003EC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4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74FF-DE22-4FCA-BB4D-00A2DC44E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66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A4B0-DB56-49FA-9354-FE3695EC1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8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74FF-DE22-4FCA-BB4D-00A2DC44E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0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8A1D-76DC-4667-A596-58DBB5964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90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897E-4E62-4E9F-B4A3-6A475AAA0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19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596-61F0-4FBA-A03C-0AD6D7714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36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87" y="681038"/>
            <a:ext cx="2122487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3" y="681038"/>
            <a:ext cx="6215063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7650-7C9E-44A2-BAFF-C13FB059C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9" y="2031214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94" y="2031214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83B7-FC90-49DC-9553-E2F845703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01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8"/>
            <a:ext cx="8489950" cy="972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9" y="2031214"/>
            <a:ext cx="4168775" cy="2593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1394" y="2031214"/>
            <a:ext cx="4168775" cy="2593181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E307-7603-4F7D-A316-7E215B168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1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A4B0-DB56-49FA-9354-FE3695EC1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8A1D-76DC-4667-A596-58DBB5964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897E-4E62-4E9F-B4A3-6A475AAA0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031208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5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>
              <a:defRPr/>
            </a:pPr>
            <a:fld id="{A38FC5B5-0B9A-437E-92F6-B02070B41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031208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5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72E8E485-F02C-4BCF-A967-364B42EC0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1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031208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5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>
              <a:defRPr/>
            </a:pPr>
            <a:fld id="{A38FC5B5-0B9A-437E-92F6-B02070B41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031214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6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38FC5B5-0B9A-437E-92F6-B02070B41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031214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6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FC5B5-0B9A-437E-92F6-B02070B419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Image:Vareniclin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02" y="1221600"/>
            <a:ext cx="8694966" cy="156617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000" dirty="0"/>
              <a:t>Update on </a:t>
            </a:r>
            <a:r>
              <a:rPr lang="en-GB" sz="4000" dirty="0" err="1"/>
              <a:t>Champix</a:t>
            </a:r>
            <a:r>
              <a:rPr lang="en-GB" sz="4000" dirty="0"/>
              <a:t> and alternatives</a:t>
            </a:r>
            <a:endParaRPr lang="en-GB" alt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526" y="4353948"/>
            <a:ext cx="6130062" cy="78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1800" b="1" kern="0" dirty="0">
                <a:solidFill>
                  <a:srgbClr val="000000"/>
                </a:solidFill>
                <a:ea typeface="ＭＳ Ｐゴシック" pitchFamily="34" charset="-128"/>
              </a:rPr>
              <a:t>Lion Shahab, PhD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350" b="1" kern="0" dirty="0">
                <a:solidFill>
                  <a:srgbClr val="000000"/>
                </a:solidFill>
                <a:ea typeface="ＭＳ Ｐゴシック" pitchFamily="34" charset="-128"/>
              </a:rPr>
              <a:t>University College London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350" b="1" kern="0" dirty="0">
                <a:solidFill>
                  <a:srgbClr val="000000"/>
                </a:solidFill>
                <a:ea typeface="ＭＳ Ｐゴシック" pitchFamily="34" charset="-128"/>
              </a:rPr>
              <a:t>      </a:t>
            </a:r>
            <a:r>
              <a:rPr lang="en-GB" altLang="en-US" sz="1350" b="1" dirty="0">
                <a:solidFill>
                  <a:srgbClr val="1DA1F2"/>
                </a:solidFill>
                <a:ea typeface="ＭＳ Ｐゴシック" panose="020B0600070205080204" pitchFamily="34" charset="-128"/>
              </a:rPr>
              <a:t>@</a:t>
            </a:r>
            <a:r>
              <a:rPr lang="en-GB" altLang="en-US" sz="1350" b="1" dirty="0" err="1">
                <a:solidFill>
                  <a:srgbClr val="1DA1F2"/>
                </a:solidFill>
                <a:ea typeface="ＭＳ Ｐゴシック" panose="020B0600070205080204" pitchFamily="34" charset="-128"/>
              </a:rPr>
              <a:t>LionShahab</a:t>
            </a:r>
            <a:endParaRPr lang="en-GB" altLang="en-US" sz="1350" b="1" kern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6E47B-B8DA-471E-8E94-1C0CE269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5" y="4890128"/>
            <a:ext cx="260627" cy="2126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0CCD85-C04D-4535-9D52-8505DC2E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30111"/>
            <a:ext cx="7949324" cy="35733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879152"/>
            <a:ext cx="8630938" cy="7158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Seven high-quality RCTs are currently in the literature, generally finding superior efficacy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0" cap="none" spc="0" normalizeH="0" baseline="0" noProof="0" dirty="0">
                <a:ln>
                  <a:noFill/>
                </a:ln>
                <a:solidFill>
                  <a:srgbClr val="00435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Effectiveness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Cytisine</a:t>
            </a:r>
            <a:r>
              <a:rPr kumimoji="0" lang="en-GB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</a:t>
            </a: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Cytisinicline</a:t>
            </a: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35D75C-E9B8-4045-9022-8A03C3E5160F}"/>
              </a:ext>
            </a:extLst>
          </p:cNvPr>
          <p:cNvSpPr/>
          <p:nvPr/>
        </p:nvSpPr>
        <p:spPr bwMode="auto">
          <a:xfrm>
            <a:off x="6050062" y="2848204"/>
            <a:ext cx="576064" cy="520458"/>
          </a:xfrm>
          <a:prstGeom prst="ellipse">
            <a:avLst/>
          </a:prstGeom>
          <a:noFill/>
          <a:ln w="3175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4A74E2-4F42-41DF-A62C-B3E061BB7381}"/>
              </a:ext>
            </a:extLst>
          </p:cNvPr>
          <p:cNvSpPr/>
          <p:nvPr/>
        </p:nvSpPr>
        <p:spPr bwMode="auto">
          <a:xfrm>
            <a:off x="5580112" y="1821675"/>
            <a:ext cx="2736305" cy="671301"/>
          </a:xfrm>
          <a:prstGeom prst="ellipse">
            <a:avLst/>
          </a:prstGeom>
          <a:noFill/>
          <a:ln w="31750" cap="sq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F87B-DFDB-479D-8945-430B1B6CE2BE}"/>
              </a:ext>
            </a:extLst>
          </p:cNvPr>
          <p:cNvSpPr/>
          <p:nvPr/>
        </p:nvSpPr>
        <p:spPr bwMode="auto">
          <a:xfrm>
            <a:off x="5796136" y="3641621"/>
            <a:ext cx="936104" cy="520458"/>
          </a:xfrm>
          <a:prstGeom prst="ellipse">
            <a:avLst/>
          </a:prstGeom>
          <a:noFill/>
          <a:ln w="31750" cap="sq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79151"/>
            <a:ext cx="8820472" cy="42565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Seven high-quality RCTs are currently in the literature, generally finding superior efficacy</a:t>
            </a:r>
          </a:p>
          <a:p>
            <a:r>
              <a:rPr lang="en-GB" dirty="0"/>
              <a:t>Generally has a better side effects profile than varenicline, particularly for abnormal dreams and nausea (likely due to lower 5-HT</a:t>
            </a:r>
            <a:r>
              <a:rPr lang="en-GB" baseline="-25000" dirty="0"/>
              <a:t>3A</a:t>
            </a:r>
            <a:r>
              <a:rPr lang="en-GB" dirty="0"/>
              <a:t> affinity)</a:t>
            </a:r>
          </a:p>
          <a:p>
            <a:pPr lvl="1"/>
            <a:r>
              <a:rPr lang="en-GB" dirty="0"/>
              <a:t>Walker et al 2021: IRR 0.56 (95%CI 0.49-0.65)</a:t>
            </a:r>
          </a:p>
          <a:p>
            <a:pPr lvl="1"/>
            <a:r>
              <a:rPr lang="en-GB" dirty="0"/>
              <a:t>Courtney et al 2021: IRR 0.88 (95%CI 0.81-0.95)</a:t>
            </a:r>
          </a:p>
          <a:p>
            <a:r>
              <a:rPr lang="en-GB" dirty="0"/>
              <a:t>Health Technology Assessment involving 21 varenicline and 2 </a:t>
            </a:r>
            <a:r>
              <a:rPr lang="en-GB" dirty="0" err="1"/>
              <a:t>cytisine</a:t>
            </a:r>
            <a:r>
              <a:rPr lang="en-GB" dirty="0"/>
              <a:t> trials concluded that </a:t>
            </a:r>
            <a:r>
              <a:rPr lang="en-GB" dirty="0" err="1"/>
              <a:t>cytisine</a:t>
            </a:r>
            <a:r>
              <a:rPr lang="en-GB" dirty="0"/>
              <a:t> </a:t>
            </a:r>
            <a:r>
              <a:rPr lang="en-GB" i="1" dirty="0"/>
              <a:t>“is estimated to be both more clinically effective and cost-effective than varenicline”</a:t>
            </a:r>
            <a:r>
              <a:rPr lang="en-GB" dirty="0"/>
              <a:t> (</a:t>
            </a:r>
            <a:r>
              <a:rPr lang="en-GB" dirty="0" err="1"/>
              <a:t>Leaviss</a:t>
            </a:r>
            <a:r>
              <a:rPr lang="en-GB" dirty="0"/>
              <a:t> et al, 2014)</a:t>
            </a:r>
          </a:p>
          <a:p>
            <a:r>
              <a:rPr lang="en-GB" dirty="0"/>
              <a:t>Current Phase 3 trial (ORCA) by Achieve Life Science underway using novel dosing schedule (3mg TID, over 25 days) </a:t>
            </a:r>
          </a:p>
          <a:p>
            <a:pPr lvl="1"/>
            <a:r>
              <a:rPr lang="en-GB" dirty="0"/>
              <a:t>Based on acceptability and favourable outcomes of Phase 2b trial (Nides et al, 2021)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0" cap="none" spc="0" normalizeH="0" baseline="0" noProof="0" dirty="0">
                <a:ln>
                  <a:noFill/>
                </a:ln>
                <a:solidFill>
                  <a:srgbClr val="00435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Effectiveness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Cytisine</a:t>
            </a:r>
            <a:r>
              <a:rPr kumimoji="0" lang="en-GB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</a:t>
            </a: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Cytisinicline</a:t>
            </a: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194" name="Picture 2" descr="Zacks Small Cap Research - ACHV: The ORCA Has Launched: Target to $50">
            <a:extLst>
              <a:ext uri="{FF2B5EF4-FFF2-40B4-BE49-F238E27FC236}">
                <a16:creationId xmlns:a16="http://schemas.microsoft.com/office/drawing/2014/main" id="{D37DA0F7-2FDA-4C1A-BAD6-B2EC70B6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54" y="2787774"/>
            <a:ext cx="4853508" cy="21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0" cap="none" spc="0" normalizeH="0" baseline="0" noProof="0" dirty="0">
                <a:ln>
                  <a:noFill/>
                </a:ln>
                <a:solidFill>
                  <a:srgbClr val="00435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915566"/>
            <a:ext cx="8489950" cy="4083918"/>
          </a:xfrm>
        </p:spPr>
        <p:txBody>
          <a:bodyPr>
            <a:normAutofit/>
          </a:bodyPr>
          <a:lstStyle/>
          <a:p>
            <a:r>
              <a:rPr lang="en-GB" dirty="0" err="1"/>
              <a:t>Champix</a:t>
            </a:r>
            <a:r>
              <a:rPr lang="en-GB" dirty="0"/>
              <a:t> is a highly effective, if underused, smoking cessation treatment</a:t>
            </a:r>
          </a:p>
          <a:p>
            <a:r>
              <a:rPr lang="en-GB" dirty="0"/>
              <a:t>It has been withdrawn from market due to impurities</a:t>
            </a:r>
          </a:p>
          <a:p>
            <a:pPr lvl="1"/>
            <a:r>
              <a:rPr lang="en-GB" dirty="0"/>
              <a:t>Unavailability of </a:t>
            </a:r>
            <a:r>
              <a:rPr lang="en-GB" dirty="0" err="1"/>
              <a:t>Champix</a:t>
            </a:r>
            <a:r>
              <a:rPr lang="en-GB" dirty="0"/>
              <a:t> will have contributed to avoidable smoking-related deaths in UK</a:t>
            </a:r>
          </a:p>
          <a:p>
            <a:r>
              <a:rPr lang="en-GB" dirty="0" err="1"/>
              <a:t>Champix</a:t>
            </a:r>
            <a:r>
              <a:rPr lang="en-GB" dirty="0"/>
              <a:t> is unlikely to return due to expired exclusive patent</a:t>
            </a:r>
          </a:p>
          <a:p>
            <a:pPr lvl="1"/>
            <a:r>
              <a:rPr lang="en-GB" dirty="0"/>
              <a:t>Probable that generics will become available in the near future in UK</a:t>
            </a:r>
          </a:p>
          <a:p>
            <a:r>
              <a:rPr lang="en-GB" dirty="0" err="1"/>
              <a:t>Cytisine</a:t>
            </a:r>
            <a:r>
              <a:rPr lang="en-GB" dirty="0"/>
              <a:t>, in addition to generic varenicline, may fill the gap</a:t>
            </a:r>
          </a:p>
          <a:p>
            <a:pPr lvl="1"/>
            <a:r>
              <a:rPr lang="en-GB" dirty="0"/>
              <a:t>Has similar effectiveness but better side effects profile than </a:t>
            </a:r>
            <a:r>
              <a:rPr lang="en-GB" dirty="0" err="1"/>
              <a:t>Champix</a:t>
            </a:r>
            <a:endParaRPr lang="en-GB" dirty="0"/>
          </a:p>
          <a:p>
            <a:pPr lvl="1"/>
            <a:r>
              <a:rPr lang="en-GB" dirty="0"/>
              <a:t>Status as natural health product may increase popularity and attract new smokers into quitting process</a:t>
            </a:r>
          </a:p>
          <a:p>
            <a:pPr lvl="1"/>
            <a:r>
              <a:rPr lang="en-GB" dirty="0"/>
              <a:t>Given ongoing trials, likely to be launched soon</a:t>
            </a:r>
          </a:p>
        </p:txBody>
      </p:sp>
    </p:spTree>
    <p:extLst>
      <p:ext uri="{BB962C8B-B14F-4D97-AF65-F5344CB8AC3E}">
        <p14:creationId xmlns:p14="http://schemas.microsoft.com/office/powerpoint/2010/main" val="17752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681039"/>
            <a:ext cx="8489950" cy="594568"/>
          </a:xfrm>
        </p:spPr>
        <p:txBody>
          <a:bodyPr/>
          <a:lstStyle/>
          <a:p>
            <a:r>
              <a:rPr lang="en-GB" dirty="0"/>
              <a:t>Brief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245424"/>
            <a:ext cx="8489950" cy="25931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/>
              <a:t>Champix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Generic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Cytisine</a:t>
            </a:r>
            <a:r>
              <a:rPr lang="en-GB" dirty="0"/>
              <a:t> &amp; </a:t>
            </a:r>
            <a:r>
              <a:rPr lang="en-GB" dirty="0" err="1"/>
              <a:t>cytisinicline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99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arenicline chemical structure">
            <a:hlinkClick r:id="rId2" tooltip="Varenicline chemical structure"/>
            <a:extLst>
              <a:ext uri="{FF2B5EF4-FFF2-40B4-BE49-F238E27FC236}">
                <a16:creationId xmlns:a16="http://schemas.microsoft.com/office/drawing/2014/main" id="{BDDD686D-5B98-42DC-BAD3-3C09920C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51" y="1005481"/>
            <a:ext cx="1203491" cy="7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FE3DF7-EFF8-4012-BC31-89A57F50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4" y="1066429"/>
            <a:ext cx="8489949" cy="21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Varenicline tartrate (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Chantix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Champix</a:t>
            </a:r>
            <a:r>
              <a:rPr kumimoji="0" lang="en-GB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was specifically designed to help smokers stop by Pfizer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Structurally based on </a:t>
            </a:r>
            <a:r>
              <a:rPr kumimoji="0" lang="en-GB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cytisine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 natural toxin with nicotine-like action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one week before quit date: 0.5 mg (1 tablet) daily for 3 days, then 1 mg (2 tablets) for 4 days; after quit date 1 mg twice daily for 11 weeks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Selective partial agonist of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nACh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receptors (α4β2)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E1F5F-F9F8-49C3-8550-7C5C7723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519111"/>
            <a:ext cx="8489950" cy="972741"/>
          </a:xfrm>
        </p:spPr>
        <p:txBody>
          <a:bodyPr/>
          <a:lstStyle/>
          <a:p>
            <a:r>
              <a:rPr lang="en-GB" dirty="0"/>
              <a:t>Varenicline – what is it?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5A30F70-9715-462B-B20C-19785FAF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50" b="1" dirty="0" err="1">
                <a:solidFill>
                  <a:schemeClr val="bg1"/>
                </a:solidFill>
                <a:latin typeface="Arial" pitchFamily="34" charset="0"/>
              </a:rPr>
              <a:t>Champix</a:t>
            </a:r>
            <a:endParaRPr lang="en-US" altLang="en-US" sz="225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66785C05-0EFA-4A74-8BB6-6A10CEF5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7" y="3221664"/>
            <a:ext cx="3351255" cy="15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620A2E6-5D2C-4C6C-B1DE-112AC7F9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5" y="4821587"/>
            <a:ext cx="358623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solidFill>
                  <a:srgbClr val="000000"/>
                </a:solidFill>
                <a:latin typeface="Arial" panose="020B0604020202020204" pitchFamily="34" charset="0"/>
              </a:rPr>
              <a:t>http://www.cnsforum.com/content/pictures/imagebank/hirespng/rcpt_sys_nic_ag1.png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3905A3F-0997-4A91-AC15-056A384A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/>
          <a:stretch>
            <a:fillRect/>
          </a:stretch>
        </p:blipFill>
        <p:spPr bwMode="auto">
          <a:xfrm>
            <a:off x="4666039" y="3219822"/>
            <a:ext cx="237490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3">
            <a:extLst>
              <a:ext uri="{FF2B5EF4-FFF2-40B4-BE49-F238E27FC236}">
                <a16:creationId xmlns:a16="http://schemas.microsoft.com/office/drawing/2014/main" id="{4952EB69-9EEC-4752-BA5A-1700DAB23B00}"/>
              </a:ext>
            </a:extLst>
          </p:cNvPr>
          <p:cNvSpPr>
            <a:spLocks/>
          </p:cNvSpPr>
          <p:nvPr/>
        </p:nvSpPr>
        <p:spPr bwMode="auto">
          <a:xfrm>
            <a:off x="5458201" y="3710359"/>
            <a:ext cx="2032000" cy="215900"/>
          </a:xfrm>
          <a:custGeom>
            <a:avLst/>
            <a:gdLst>
              <a:gd name="T0" fmla="*/ 0 w 1280"/>
              <a:gd name="T1" fmla="*/ 136 h 136"/>
              <a:gd name="T2" fmla="*/ 1280 w 1280"/>
              <a:gd name="T3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0" h="136">
                <a:moveTo>
                  <a:pt x="0" y="136"/>
                </a:moveTo>
                <a:lnTo>
                  <a:pt x="128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784D0359-FAB6-487D-90C2-C4C1E5ABCD65}"/>
              </a:ext>
            </a:extLst>
          </p:cNvPr>
          <p:cNvSpPr>
            <a:spLocks/>
          </p:cNvSpPr>
          <p:nvPr/>
        </p:nvSpPr>
        <p:spPr bwMode="auto">
          <a:xfrm>
            <a:off x="6107489" y="3875459"/>
            <a:ext cx="1370012" cy="496888"/>
          </a:xfrm>
          <a:custGeom>
            <a:avLst/>
            <a:gdLst>
              <a:gd name="T0" fmla="*/ 0 w 863"/>
              <a:gd name="T1" fmla="*/ 313 h 313"/>
              <a:gd name="T2" fmla="*/ 863 w 863"/>
              <a:gd name="T3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3" h="313">
                <a:moveTo>
                  <a:pt x="0" y="313"/>
                </a:moveTo>
                <a:lnTo>
                  <a:pt x="86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E1566BA-1043-480B-8FD0-734793E34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351" y="3435722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Binding </a:t>
            </a:r>
            <a:r>
              <a:rPr lang="de-DE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site</a:t>
            </a:r>
            <a:endParaRPr lang="de-DE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BF918EFC-9597-4001-B847-7BB05BEA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039" y="4953474"/>
            <a:ext cx="37513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</a:rPr>
              <a:t>http://biology.ridley.on.ca/human_genome_project/hgi99/nicotineaddiction.htm</a:t>
            </a:r>
          </a:p>
        </p:txBody>
      </p:sp>
    </p:spTree>
    <p:extLst>
      <p:ext uri="{BB962C8B-B14F-4D97-AF65-F5344CB8AC3E}">
        <p14:creationId xmlns:p14="http://schemas.microsoft.com/office/powerpoint/2010/main" val="9342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9C749D-4B49-4B9F-B069-17831379568E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2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/>
              <a:t>Varenicline – how does it work?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03C221A-DB44-4605-AE7D-12896C656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50" b="1" dirty="0" err="1">
                <a:solidFill>
                  <a:schemeClr val="bg1"/>
                </a:solidFill>
                <a:latin typeface="Arial" pitchFamily="34" charset="0"/>
              </a:rPr>
              <a:t>Champix</a:t>
            </a:r>
            <a:endParaRPr lang="en-US" altLang="en-US" sz="225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4CECF5E-A028-4144-A838-480AB3256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658" y="1286719"/>
            <a:ext cx="0" cy="18002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ABC38A40-9D7A-465F-ABE7-4F7DC42A5F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2658" y="3086944"/>
            <a:ext cx="6985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23CDCD-1C29-4205-8596-B4752C6ED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708" y="3086944"/>
            <a:ext cx="251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Dose, exposure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753CCC1-A537-455E-98B6-F83089C3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1" y="1286719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7C2E690-A6B1-446F-BD6D-8500D038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58" y="2005856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50%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6F0DFC5-BDD9-464B-B5FD-A9AA9D1C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1" y="2798019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A627087-F378-4458-801A-4A4A4F3B641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8129" y="1931243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Effect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6042489-1353-4BBB-855D-8D122B8E111F}"/>
              </a:ext>
            </a:extLst>
          </p:cNvPr>
          <p:cNvSpPr>
            <a:spLocks/>
          </p:cNvSpPr>
          <p:nvPr/>
        </p:nvSpPr>
        <p:spPr bwMode="auto">
          <a:xfrm>
            <a:off x="1056308" y="1847106"/>
            <a:ext cx="5283200" cy="1225550"/>
          </a:xfrm>
          <a:custGeom>
            <a:avLst/>
            <a:gdLst>
              <a:gd name="T0" fmla="*/ 0 w 3328"/>
              <a:gd name="T1" fmla="*/ 772 h 772"/>
              <a:gd name="T2" fmla="*/ 736 w 3328"/>
              <a:gd name="T3" fmla="*/ 732 h 772"/>
              <a:gd name="T4" fmla="*/ 1088 w 3328"/>
              <a:gd name="T5" fmla="*/ 588 h 772"/>
              <a:gd name="T6" fmla="*/ 1520 w 3328"/>
              <a:gd name="T7" fmla="*/ 92 h 772"/>
              <a:gd name="T8" fmla="*/ 3328 w 3328"/>
              <a:gd name="T9" fmla="*/ 36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8" h="772">
                <a:moveTo>
                  <a:pt x="0" y="772"/>
                </a:moveTo>
                <a:cubicBezTo>
                  <a:pt x="123" y="764"/>
                  <a:pt x="555" y="763"/>
                  <a:pt x="736" y="732"/>
                </a:cubicBezTo>
                <a:cubicBezTo>
                  <a:pt x="911" y="700"/>
                  <a:pt x="977" y="683"/>
                  <a:pt x="1088" y="588"/>
                </a:cubicBezTo>
                <a:cubicBezTo>
                  <a:pt x="1199" y="493"/>
                  <a:pt x="1001" y="186"/>
                  <a:pt x="1520" y="92"/>
                </a:cubicBezTo>
                <a:cubicBezTo>
                  <a:pt x="1893" y="0"/>
                  <a:pt x="2951" y="48"/>
                  <a:pt x="3328" y="36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D4C7FB9-D7F0-4B10-A954-EB7E4D0A8939}"/>
              </a:ext>
            </a:extLst>
          </p:cNvPr>
          <p:cNvSpPr>
            <a:spLocks/>
          </p:cNvSpPr>
          <p:nvPr/>
        </p:nvSpPr>
        <p:spPr bwMode="auto">
          <a:xfrm>
            <a:off x="1043608" y="1275606"/>
            <a:ext cx="5295900" cy="1812925"/>
          </a:xfrm>
          <a:custGeom>
            <a:avLst/>
            <a:gdLst>
              <a:gd name="T0" fmla="*/ 0 w 3336"/>
              <a:gd name="T1" fmla="*/ 1132 h 1142"/>
              <a:gd name="T2" fmla="*/ 744 w 3336"/>
              <a:gd name="T3" fmla="*/ 1102 h 1142"/>
              <a:gd name="T4" fmla="*/ 1344 w 3336"/>
              <a:gd name="T5" fmla="*/ 892 h 1142"/>
              <a:gd name="T6" fmla="*/ 1712 w 3336"/>
              <a:gd name="T7" fmla="*/ 140 h 1142"/>
              <a:gd name="T8" fmla="*/ 3336 w 3336"/>
              <a:gd name="T9" fmla="*/ 5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6" h="1142">
                <a:moveTo>
                  <a:pt x="0" y="1132"/>
                </a:moveTo>
                <a:cubicBezTo>
                  <a:pt x="124" y="1126"/>
                  <a:pt x="520" y="1142"/>
                  <a:pt x="744" y="1102"/>
                </a:cubicBezTo>
                <a:cubicBezTo>
                  <a:pt x="977" y="1052"/>
                  <a:pt x="1248" y="1068"/>
                  <a:pt x="1344" y="892"/>
                </a:cubicBezTo>
                <a:cubicBezTo>
                  <a:pt x="1472" y="420"/>
                  <a:pt x="1383" y="277"/>
                  <a:pt x="1712" y="140"/>
                </a:cubicBezTo>
                <a:cubicBezTo>
                  <a:pt x="2044" y="0"/>
                  <a:pt x="2998" y="70"/>
                  <a:pt x="3336" y="52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CB3B9F0-D398-46EF-8354-AB7440111623}"/>
              </a:ext>
            </a:extLst>
          </p:cNvPr>
          <p:cNvSpPr>
            <a:spLocks/>
          </p:cNvSpPr>
          <p:nvPr/>
        </p:nvSpPr>
        <p:spPr bwMode="auto">
          <a:xfrm>
            <a:off x="1069008" y="1396256"/>
            <a:ext cx="3365500" cy="1588"/>
          </a:xfrm>
          <a:custGeom>
            <a:avLst/>
            <a:gdLst>
              <a:gd name="T0" fmla="*/ 0 w 2120"/>
              <a:gd name="T1" fmla="*/ 0 h 1"/>
              <a:gd name="T2" fmla="*/ 2120 w 212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0" h="1">
                <a:moveTo>
                  <a:pt x="0" y="0"/>
                </a:moveTo>
                <a:lnTo>
                  <a:pt x="2120" y="0"/>
                </a:ln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5E54D56-8362-4E6B-BA52-93B54615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71" y="1213694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Full agonist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0CF5F341-8090-424B-BDFF-F9B43E0C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08" y="1502619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Blocks reward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49ADFA82-7713-42E1-AEF8-AFF8B797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71" y="1862981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Partial agonist</a:t>
            </a:r>
          </a:p>
        </p:txBody>
      </p:sp>
      <p:sp>
        <p:nvSpPr>
          <p:cNvPr id="19" name="AutoShape 18">
            <a:extLst>
              <a:ext uri="{FF2B5EF4-FFF2-40B4-BE49-F238E27FC236}">
                <a16:creationId xmlns:a16="http://schemas.microsoft.com/office/drawing/2014/main" id="{5881B254-2600-4ABB-8A1F-9482B0844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033" y="1358156"/>
            <a:ext cx="719138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0AD44A32-2434-41D8-91C6-2CCD075501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2033" y="1934419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solidFill>
            <a:srgbClr val="008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FDE41FFD-31A9-4EE3-9F1C-6B9EEACA0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171" y="2510681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Reduces Craving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D38574DC-DE08-4486-8251-0EC81EBBC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458" y="1213694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Maximum effect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7A05A3-01AC-482E-AB3F-8E2C6988E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3583665"/>
            <a:ext cx="8489950" cy="1224095"/>
          </a:xfrm>
        </p:spPr>
        <p:txBody>
          <a:bodyPr/>
          <a:lstStyle/>
          <a:p>
            <a:r>
              <a:rPr lang="en-GB" dirty="0"/>
              <a:t>Has a good side-effects profile compared with other smoking cessation medication (e.g., bupropion) – most common is nausea</a:t>
            </a:r>
          </a:p>
          <a:p>
            <a:r>
              <a:rPr lang="en-GB" dirty="0"/>
              <a:t>More effective against lapses (recruits failures back into abstinence)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7AC691F-683B-4574-AABB-44FBD8FE43F9}"/>
              </a:ext>
            </a:extLst>
          </p:cNvPr>
          <p:cNvSpPr/>
          <p:nvPr/>
        </p:nvSpPr>
        <p:spPr bwMode="auto">
          <a:xfrm rot="10800000">
            <a:off x="2899842" y="2315298"/>
            <a:ext cx="288032" cy="246881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C853-9F26-4DA0-B153-33580A81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059582"/>
            <a:ext cx="8489950" cy="3564807"/>
          </a:xfrm>
        </p:spPr>
        <p:txBody>
          <a:bodyPr/>
          <a:lstStyle/>
          <a:p>
            <a:r>
              <a:rPr lang="en-GB" dirty="0"/>
              <a:t>Highly effective treatment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F62E6-0A46-4286-BFF8-DDDE8F8F7DB9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5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/>
              <a:t>Varenicline – effectiveness &amp; who uses it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C187705-7C30-41AF-8A13-6A86EB4A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50" b="1" dirty="0" err="1">
                <a:solidFill>
                  <a:schemeClr val="bg1"/>
                </a:solidFill>
                <a:latin typeface="Arial" pitchFamily="34" charset="0"/>
              </a:rPr>
              <a:t>Champix</a:t>
            </a:r>
            <a:endParaRPr lang="en-US" altLang="en-US" sz="225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B096CB-8189-4654-B353-8DFAD0B87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359940"/>
              </p:ext>
            </p:extLst>
          </p:nvPr>
        </p:nvGraphicFramePr>
        <p:xfrm>
          <a:off x="755576" y="1443549"/>
          <a:ext cx="7923907" cy="369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F25B7153-0DB6-4B42-B0C3-DBDF7936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4808300"/>
            <a:ext cx="201850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solidFill>
                  <a:srgbClr val="000000"/>
                </a:solidFill>
                <a:latin typeface="Arial" panose="020B0604020202020204" pitchFamily="34" charset="0"/>
              </a:rPr>
              <a:t>Jackson et al (2019). Addiction, 114: 787-797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844C8-9CAD-45FE-A953-A88B26657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29292"/>
            <a:ext cx="6299660" cy="3600688"/>
          </a:xfrm>
          <a:prstGeom prst="rect">
            <a:avLst/>
          </a:prstGeom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6B4C7693-C232-4490-B351-C027E836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395" y="4802880"/>
            <a:ext cx="195758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solidFill>
                  <a:srgbClr val="000000"/>
                </a:solidFill>
                <a:latin typeface="Arial" panose="020B0604020202020204" pitchFamily="34" charset="0"/>
              </a:rPr>
              <a:t>Anthenelli et al (2016). Lancet, 387: 2507-20</a:t>
            </a:r>
          </a:p>
        </p:txBody>
      </p:sp>
    </p:spTree>
    <p:extLst>
      <p:ext uri="{BB962C8B-B14F-4D97-AF65-F5344CB8AC3E}">
        <p14:creationId xmlns:p14="http://schemas.microsoft.com/office/powerpoint/2010/main" val="33257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Graphic spid="6" grpId="1" uiExpand="1">
        <p:bldSub>
          <a:bldChart bld="series"/>
        </p:bldSub>
      </p:bldGraphic>
      <p:bldGraphic spid="6" grpId="2" uiExpand="1">
        <p:bldSub>
          <a:bldChart bld="series"/>
        </p:bldSub>
      </p:bldGraphic>
      <p:bldGraphic spid="6" grpId="3" uiExpand="1">
        <p:bldSub>
          <a:bldChart bld="series"/>
        </p:bldSub>
      </p:bldGraphic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/>
              <a:t>Varenicline – effectiveness &amp; who uses it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50" b="1" dirty="0" err="1">
                <a:solidFill>
                  <a:schemeClr val="bg1"/>
                </a:solidFill>
                <a:latin typeface="Arial" pitchFamily="34" charset="0"/>
              </a:rPr>
              <a:t>Champix</a:t>
            </a:r>
            <a:endParaRPr lang="en-US" altLang="en-US" sz="225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059583"/>
            <a:ext cx="8489950" cy="1152128"/>
          </a:xfrm>
        </p:spPr>
        <p:txBody>
          <a:bodyPr/>
          <a:lstStyle/>
          <a:p>
            <a:r>
              <a:rPr lang="en-GB" dirty="0"/>
              <a:t>Highly effective treatment</a:t>
            </a:r>
          </a:p>
          <a:p>
            <a:r>
              <a:rPr lang="en-GB" dirty="0"/>
              <a:t>Most popular prescription medication among SSS attendees: ~60% or ~110,000 smokers in 2019/20 (NHS, 2021)</a:t>
            </a:r>
          </a:p>
          <a:p>
            <a:r>
              <a:rPr lang="en-GB" u="sng" dirty="0"/>
              <a:t>But</a:t>
            </a:r>
            <a:r>
              <a:rPr lang="en-GB" dirty="0"/>
              <a:t> most smokers do not use any aids (~50%) and the most popular aids are not prescription medication</a:t>
            </a:r>
          </a:p>
          <a:p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59F86E-4D49-4647-84EB-4F3EBF67B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960623"/>
              </p:ext>
            </p:extLst>
          </p:nvPr>
        </p:nvGraphicFramePr>
        <p:xfrm>
          <a:off x="35496" y="1016131"/>
          <a:ext cx="8846963" cy="387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2">
            <a:extLst>
              <a:ext uri="{FF2B5EF4-FFF2-40B4-BE49-F238E27FC236}">
                <a16:creationId xmlns:a16="http://schemas.microsoft.com/office/drawing/2014/main" id="{CA57D601-B4E3-4657-A6A6-750752CB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164" y="4838639"/>
            <a:ext cx="230383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solidFill>
                  <a:srgbClr val="000000"/>
                </a:solidFill>
                <a:latin typeface="Arial" panose="020B0604020202020204" pitchFamily="34" charset="0"/>
              </a:rPr>
              <a:t>https://smokinginengland.info/graphs/top-line-findings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D63F9C-517C-4C7D-AC81-DE06FE6A95FE}"/>
              </a:ext>
            </a:extLst>
          </p:cNvPr>
          <p:cNvSpPr/>
          <p:nvPr/>
        </p:nvSpPr>
        <p:spPr bwMode="auto">
          <a:xfrm>
            <a:off x="8028063" y="3481711"/>
            <a:ext cx="792088" cy="648072"/>
          </a:xfrm>
          <a:prstGeom prst="ellipse">
            <a:avLst/>
          </a:prstGeom>
          <a:noFill/>
          <a:ln w="3175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FD802-1EEB-4FDC-9BE0-441B52E6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91630"/>
            <a:ext cx="3685914" cy="35399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0" cap="none" spc="0" normalizeH="0" baseline="0" noProof="0" dirty="0">
                <a:ln>
                  <a:noFill/>
                </a:ln>
                <a:solidFill>
                  <a:srgbClr val="00435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Varenicline – withdrawal from market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Champix</a:t>
            </a: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059583"/>
            <a:ext cx="8489950" cy="1152128"/>
          </a:xfrm>
        </p:spPr>
        <p:txBody>
          <a:bodyPr/>
          <a:lstStyle/>
          <a:p>
            <a:r>
              <a:rPr lang="en-GB" dirty="0"/>
              <a:t>From July 2021, Pfizer began to recall </a:t>
            </a:r>
            <a:r>
              <a:rPr lang="en-GB" dirty="0" err="1"/>
              <a:t>Champix</a:t>
            </a:r>
            <a:r>
              <a:rPr lang="en-GB" dirty="0"/>
              <a:t> in Europe</a:t>
            </a:r>
          </a:p>
          <a:p>
            <a:r>
              <a:rPr lang="en-GB" dirty="0"/>
              <a:t>This resulted in immediate drop off in prescription of </a:t>
            </a:r>
            <a:r>
              <a:rPr lang="en-GB" dirty="0" err="1"/>
              <a:t>Champix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59D92A-782A-4D6C-8EF5-840D28085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710263"/>
              </p:ext>
            </p:extLst>
          </p:nvPr>
        </p:nvGraphicFramePr>
        <p:xfrm>
          <a:off x="154465" y="878421"/>
          <a:ext cx="8800002" cy="415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2">
            <a:extLst>
              <a:ext uri="{FF2B5EF4-FFF2-40B4-BE49-F238E27FC236}">
                <a16:creationId xmlns:a16="http://schemas.microsoft.com/office/drawing/2014/main" id="{E0B654E5-2BD7-4F88-9933-4B531521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164" y="4838639"/>
            <a:ext cx="213552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 dirty="0">
                <a:solidFill>
                  <a:srgbClr val="000000"/>
                </a:solidFill>
                <a:latin typeface="Arial" panose="020B0604020202020204" pitchFamily="34" charset="0"/>
              </a:rPr>
              <a:t>https://openprescribing.net/chemical/0410020D0/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CB5BC-5108-4D47-8744-8085CB9A54CE}"/>
              </a:ext>
            </a:extLst>
          </p:cNvPr>
          <p:cNvSpPr txBox="1"/>
          <p:nvPr/>
        </p:nvSpPr>
        <p:spPr>
          <a:xfrm rot="20853078">
            <a:off x="47444" y="2516291"/>
            <a:ext cx="9014045" cy="830997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7,535 fewer smokers stopped at 6 months or 3,768 fewer long-term ex-smokers ~ </a:t>
            </a:r>
            <a:r>
              <a:rPr lang="en-GB" sz="2400" b="1" dirty="0">
                <a:latin typeface="+mj-lt"/>
              </a:rPr>
              <a:t>1,696</a:t>
            </a:r>
            <a:r>
              <a:rPr lang="en-GB" sz="2400" dirty="0">
                <a:latin typeface="+mj-lt"/>
              </a:rPr>
              <a:t> avoidable smoking-related deaths/year</a:t>
            </a:r>
          </a:p>
        </p:txBody>
      </p:sp>
    </p:spTree>
    <p:extLst>
      <p:ext uri="{BB962C8B-B14F-4D97-AF65-F5344CB8AC3E}">
        <p14:creationId xmlns:p14="http://schemas.microsoft.com/office/powerpoint/2010/main" val="11557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/>
              <a:t>Apo-Varenicline and Par Varenicline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50" b="1" dirty="0">
                <a:solidFill>
                  <a:schemeClr val="bg1"/>
                </a:solidFill>
                <a:latin typeface="Arial" pitchFamily="34" charset="0"/>
              </a:rPr>
              <a:t>Generic alternatives</a:t>
            </a:r>
            <a:endParaRPr lang="en-US" altLang="en-US" sz="225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059582"/>
            <a:ext cx="8489950" cy="3564807"/>
          </a:xfrm>
        </p:spPr>
        <p:txBody>
          <a:bodyPr/>
          <a:lstStyle/>
          <a:p>
            <a:r>
              <a:rPr lang="en-GB" dirty="0"/>
              <a:t>Come in doses of 0.5mg and 1mg</a:t>
            </a:r>
          </a:p>
          <a:p>
            <a:r>
              <a:rPr lang="en-GB" dirty="0"/>
              <a:t>Produced by </a:t>
            </a:r>
            <a:r>
              <a:rPr lang="en-GB" dirty="0" err="1"/>
              <a:t>Apotex</a:t>
            </a:r>
            <a:r>
              <a:rPr lang="en-GB" dirty="0"/>
              <a:t> Corp. / ENDO</a:t>
            </a:r>
          </a:p>
          <a:p>
            <a:r>
              <a:rPr lang="en-GB" dirty="0"/>
              <a:t>Apo-Varenicline Available in Canada</a:t>
            </a:r>
          </a:p>
          <a:p>
            <a:pPr lvl="1"/>
            <a:r>
              <a:rPr lang="en-GB" dirty="0"/>
              <a:t>Approved by FDA in USA August 2021 for temporary import from Canada</a:t>
            </a:r>
          </a:p>
          <a:p>
            <a:r>
              <a:rPr lang="en-GB" dirty="0"/>
              <a:t>Par varenicline approved as generic version for distribution in USA by FDA in August 2021</a:t>
            </a:r>
          </a:p>
          <a:p>
            <a:r>
              <a:rPr lang="en-GB" dirty="0"/>
              <a:t>Neither currently available in UK/EU market!</a:t>
            </a:r>
          </a:p>
          <a:p>
            <a:pPr lvl="1"/>
            <a:r>
              <a:rPr lang="en-GB" dirty="0"/>
              <a:t>Exclusive license lapsed in 2020 in USA but only in September 2021 in UK/EU</a:t>
            </a:r>
          </a:p>
          <a:p>
            <a:r>
              <a:rPr lang="en-GB" i="1" dirty="0"/>
              <a:t>The introduction of generics/loss of exclusivity makes it less likely that Pfizer will return to market with </a:t>
            </a:r>
            <a:r>
              <a:rPr lang="en-GB" i="1" dirty="0" err="1"/>
              <a:t>Champix</a:t>
            </a:r>
            <a:endParaRPr lang="en-GB" i="1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B2593-9AB2-4C28-A3C4-D2AB950D9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00325"/>
            <a:ext cx="2881843" cy="1011306"/>
          </a:xfrm>
          <a:prstGeom prst="rect">
            <a:avLst/>
          </a:prstGeom>
        </p:spPr>
      </p:pic>
      <p:pic>
        <p:nvPicPr>
          <p:cNvPr id="3074" name="Picture 2" descr="Varenicline - FDA prescribing information, side effects and uses">
            <a:extLst>
              <a:ext uri="{FF2B5EF4-FFF2-40B4-BE49-F238E27FC236}">
                <a16:creationId xmlns:a16="http://schemas.microsoft.com/office/drawing/2014/main" id="{30ACA219-27E6-44FB-9DE2-4BFF20C5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31790"/>
            <a:ext cx="1872208" cy="7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F8656-455A-432A-AED0-4A6CFEA65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557" y="627534"/>
            <a:ext cx="1096881" cy="1495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AD9DF-8261-4B67-9BDC-391005D67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69" b="28826"/>
          <a:stretch/>
        </p:blipFill>
        <p:spPr>
          <a:xfrm>
            <a:off x="3563888" y="2715766"/>
            <a:ext cx="1123900" cy="4833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D49EE2-E84E-48A0-9577-1838C14EE933}"/>
              </a:ext>
            </a:extLst>
          </p:cNvPr>
          <p:cNvSpPr txBox="1">
            <a:spLocks/>
          </p:cNvSpPr>
          <p:nvPr/>
        </p:nvSpPr>
        <p:spPr bwMode="auto">
          <a:xfrm>
            <a:off x="189533" y="510553"/>
            <a:ext cx="8489950" cy="4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0" cap="none" spc="0" normalizeH="0" baseline="0" noProof="0" dirty="0">
                <a:ln>
                  <a:noFill/>
                </a:ln>
                <a:solidFill>
                  <a:srgbClr val="00435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it and how does it work?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3F692BA-FEF5-4EFF-BFEB-665D9D1F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" y="7793"/>
            <a:ext cx="52923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Cytisine</a:t>
            </a:r>
            <a:r>
              <a:rPr kumimoji="0" lang="en-GB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</a:t>
            </a:r>
            <a:r>
              <a:rPr kumimoji="0" lang="en-GB" alt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Cytisinicline</a:t>
            </a:r>
            <a:endParaRPr kumimoji="0" lang="en-US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DCDC7-9CE5-4454-93D3-062B7B9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059582"/>
            <a:ext cx="8130231" cy="4083918"/>
          </a:xfrm>
        </p:spPr>
        <p:txBody>
          <a:bodyPr/>
          <a:lstStyle/>
          <a:p>
            <a:r>
              <a:rPr lang="en-GB" dirty="0"/>
              <a:t>Plant-based alkaloid that acts as a partial </a:t>
            </a:r>
            <a:r>
              <a:rPr lang="en-GB" dirty="0" err="1"/>
              <a:t>nAChR</a:t>
            </a:r>
            <a:r>
              <a:rPr lang="en-GB" dirty="0"/>
              <a:t> agonist (similar to varenicline) found in </a:t>
            </a:r>
            <a:r>
              <a:rPr lang="en-GB" i="1" dirty="0"/>
              <a:t>C laburnum (Golden Rain/Chain)</a:t>
            </a:r>
          </a:p>
          <a:p>
            <a:pPr lvl="1"/>
            <a:r>
              <a:rPr lang="en-GB" dirty="0"/>
              <a:t>Partial agonist action maintains dopamine release: withdrawal </a:t>
            </a:r>
            <a:r>
              <a:rPr lang="en-GB" dirty="0">
                <a:sym typeface="Symbol" panose="05050102010706020507" pitchFamily="18" charset="2"/>
              </a:rPr>
              <a:t>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Higher affinity for </a:t>
            </a:r>
            <a:r>
              <a:rPr lang="en-GB" dirty="0" err="1">
                <a:sym typeface="Symbol" panose="05050102010706020507" pitchFamily="18" charset="2"/>
              </a:rPr>
              <a:t>nAChR</a:t>
            </a:r>
            <a:r>
              <a:rPr lang="en-GB" dirty="0">
                <a:sym typeface="Symbol" panose="05050102010706020507" pitchFamily="18" charset="2"/>
              </a:rPr>
              <a:t> than nicotine: rewarding effects of smoking</a:t>
            </a:r>
            <a:endParaRPr lang="en-GB" dirty="0"/>
          </a:p>
          <a:p>
            <a:r>
              <a:rPr lang="en-GB" dirty="0"/>
              <a:t>Has been used in Eastern Europe for smoking cessation treatment since 1980s</a:t>
            </a:r>
          </a:p>
          <a:p>
            <a:r>
              <a:rPr lang="en-GB" dirty="0"/>
              <a:t>Because most of the scientific literature on it was published in non-English literature, was largely forgotten about</a:t>
            </a:r>
          </a:p>
          <a:p>
            <a:r>
              <a:rPr lang="en-GB" dirty="0"/>
              <a:t>Early review by </a:t>
            </a:r>
            <a:r>
              <a:rPr lang="en-GB" dirty="0" err="1"/>
              <a:t>Etter</a:t>
            </a:r>
            <a:r>
              <a:rPr lang="en-GB" dirty="0"/>
              <a:t> (2006) showed that it nearly doubled abstinence rates compared with placebo (but poor quality)</a:t>
            </a:r>
          </a:p>
          <a:p>
            <a:pPr lvl="1"/>
            <a:r>
              <a:rPr lang="en-GB" dirty="0"/>
              <a:t>Treatment: 1.5mg tablets in downward titration from 6/day to 1/day over 25 days</a:t>
            </a:r>
          </a:p>
        </p:txBody>
      </p:sp>
    </p:spTree>
    <p:extLst>
      <p:ext uri="{BB962C8B-B14F-4D97-AF65-F5344CB8AC3E}">
        <p14:creationId xmlns:p14="http://schemas.microsoft.com/office/powerpoint/2010/main" val="35113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LUIDIAENABL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379D535B-62C3-41F5-B93F-65A27D0FD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40A599-AAD8-4452-84FD-A1A9F1906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7FE27E-CB29-4001-BB52-6D157C13AD54}">
  <ds:schemaRefs>
    <ds:schemaRef ds:uri="http://schemas.microsoft.com/office/2006/metadata/properties"/>
    <ds:schemaRef ds:uri="http://schemas.microsoft.com/office/infopath/2007/PartnerControls"/>
    <ds:schemaRef ds:uri="3a4543a0-6766-456e-a2ee-4414459d9a0a"/>
    <ds:schemaRef ds:uri="af7b454b-5578-4b92-ad2d-05626e0910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61789</TotalTime>
  <Words>969</Words>
  <Application>Microsoft Office PowerPoint</Application>
  <PresentationFormat>On-screen Show (16:9)</PresentationFormat>
  <Paragraphs>110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Custom Design</vt:lpstr>
      <vt:lpstr>1_Custom Design</vt:lpstr>
      <vt:lpstr>2_Custom Design</vt:lpstr>
      <vt:lpstr>3_Custom Design</vt:lpstr>
      <vt:lpstr>4_Custom Design</vt:lpstr>
      <vt:lpstr>Update on Champix and alternatives</vt:lpstr>
      <vt:lpstr>Brief overview</vt:lpstr>
      <vt:lpstr>Varenicline – 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Amy Murgatroyd</cp:lastModifiedBy>
  <cp:revision>805</cp:revision>
  <dcterms:created xsi:type="dcterms:W3CDTF">2005-07-13T12:26:50Z</dcterms:created>
  <dcterms:modified xsi:type="dcterms:W3CDTF">2022-08-30T14:10:28Z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MediaServiceImageTags">
    <vt:lpwstr/>
  </property>
</Properties>
</file>