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3" r:id="rId2"/>
    <p:sldId id="271" r:id="rId3"/>
    <p:sldId id="260" r:id="rId4"/>
    <p:sldId id="291" r:id="rId5"/>
    <p:sldId id="2147374869" r:id="rId6"/>
    <p:sldId id="2147374875" r:id="rId7"/>
    <p:sldId id="2147374876" r:id="rId8"/>
    <p:sldId id="2147374871" r:id="rId9"/>
    <p:sldId id="2147374872" r:id="rId10"/>
    <p:sldId id="2147374874" r:id="rId11"/>
    <p:sldId id="214737487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692"/>
    <a:srgbClr val="425563"/>
    <a:srgbClr val="ED8B00"/>
    <a:srgbClr val="005EB8"/>
    <a:srgbClr val="00A9CE"/>
    <a:srgbClr val="78BE20"/>
    <a:srgbClr val="009E49"/>
    <a:srgbClr val="006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autoAdjust="0"/>
    <p:restoredTop sz="94660"/>
  </p:normalViewPr>
  <p:slideViewPr>
    <p:cSldViewPr snapToGrid="0">
      <p:cViewPr varScale="1">
        <p:scale>
          <a:sx n="62" d="100"/>
          <a:sy n="62" d="100"/>
        </p:scale>
        <p:origin x="84" y="60"/>
      </p:cViewPr>
      <p:guideLst/>
    </p:cSldViewPr>
  </p:slideViewPr>
  <p:notesTextViewPr>
    <p:cViewPr>
      <p:scale>
        <a:sx n="3" d="2"/>
        <a:sy n="3" d="2"/>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AA526E-49FF-A440-A257-91685B4F04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A4BA49-D43D-FDDE-7460-94A177B242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4DE8C7-EADC-455F-B142-C325D0E8BFDF}" type="datetimeFigureOut">
              <a:rPr lang="en-GB" smtClean="0"/>
              <a:t>16/12/2024</a:t>
            </a:fld>
            <a:endParaRPr lang="en-GB"/>
          </a:p>
        </p:txBody>
      </p:sp>
      <p:sp>
        <p:nvSpPr>
          <p:cNvPr id="4" name="Footer Placeholder 3">
            <a:extLst>
              <a:ext uri="{FF2B5EF4-FFF2-40B4-BE49-F238E27FC236}">
                <a16:creationId xmlns:a16="http://schemas.microsoft.com/office/drawing/2014/main" id="{A7ED9F87-C89B-6CF8-187B-C7A3DB5B75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14E4D0E-D887-F17B-1639-884EA68A23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0817D0-23BB-4241-BCAA-6C0B3763C13B}" type="slidenum">
              <a:rPr lang="en-GB" smtClean="0"/>
              <a:t>‹#›</a:t>
            </a:fld>
            <a:endParaRPr lang="en-GB"/>
          </a:p>
        </p:txBody>
      </p:sp>
    </p:spTree>
    <p:extLst>
      <p:ext uri="{BB962C8B-B14F-4D97-AF65-F5344CB8AC3E}">
        <p14:creationId xmlns:p14="http://schemas.microsoft.com/office/powerpoint/2010/main" val="343367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03D21-5EFD-4968-9AE6-ED5CFFE91ECC}" type="datetimeFigureOut">
              <a:rPr lang="en-GB" smtClean="0"/>
              <a:t>16/12/2024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E0082-49C2-450B-96F7-8FBE69C6DA4D}" type="slidenum">
              <a:rPr lang="en-GB" smtClean="0"/>
              <a:t>‹#›</a:t>
            </a:fld>
            <a:endParaRPr lang="en-GB"/>
          </a:p>
        </p:txBody>
      </p:sp>
    </p:spTree>
    <p:extLst>
      <p:ext uri="{BB962C8B-B14F-4D97-AF65-F5344CB8AC3E}">
        <p14:creationId xmlns:p14="http://schemas.microsoft.com/office/powerpoint/2010/main" val="382689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we know legislation changed on 26 June and pharmacy technicians are now included in the list of registered professionals able to work under a PGD.</a:t>
            </a:r>
            <a:endParaRPr lang="en-US"/>
          </a:p>
          <a:p>
            <a:r>
              <a:rPr lang="en-GB"/>
              <a:t>First point defines what a PGD is, I won’t read it  for you but </a:t>
            </a:r>
            <a:endParaRPr lang="en-US">
              <a:ea typeface="Calibri"/>
              <a:cs typeface="Calibri"/>
            </a:endParaRPr>
          </a:p>
          <a:p>
            <a:endParaRPr lang="en-GB" dirty="0">
              <a:ea typeface="Calibri"/>
              <a:cs typeface="Calibri"/>
            </a:endParaRPr>
          </a:p>
          <a:p>
            <a:r>
              <a:rPr lang="en-GB" dirty="0">
                <a:ea typeface="Calibri"/>
                <a:cs typeface="Calibri"/>
              </a:rPr>
              <a:t>The supply/administration can be for an individual known or not known to the service i.e. can be an </a:t>
            </a:r>
            <a:r>
              <a:rPr lang="en-GB" dirty="0"/>
              <a:t>appointment</a:t>
            </a:r>
            <a:r>
              <a:rPr lang="en-GB">
                <a:ea typeface="Calibri"/>
                <a:cs typeface="Calibri"/>
              </a:rPr>
              <a:t> or a  walk in.</a:t>
            </a:r>
            <a:endParaRPr lang="en-GB" dirty="0"/>
          </a:p>
          <a:p>
            <a:endParaRPr lang="en-GB" dirty="0"/>
          </a:p>
          <a:p>
            <a:r>
              <a:rPr lang="en-GB"/>
              <a:t>PGDs are or course subject to legal controls , we appreciate PGDs may be an area many pharmacy technicians are not familiar with so today we want to give you  an overview and encourage you all to find out more so that you are aware of the legislation and know that you are safely working within it.</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725E0082-49C2-450B-96F7-8FBE69C6DA4D}" type="slidenum">
              <a:rPr lang="en-GB" smtClean="0"/>
              <a:t>4</a:t>
            </a:fld>
            <a:endParaRPr lang="en-GB"/>
          </a:p>
        </p:txBody>
      </p:sp>
    </p:spTree>
    <p:extLst>
      <p:ext uri="{BB962C8B-B14F-4D97-AF65-F5344CB8AC3E}">
        <p14:creationId xmlns:p14="http://schemas.microsoft.com/office/powerpoint/2010/main" val="360172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colleague used to refer to prescribing as an all you can eat buffet and a PGD as a restricted set-lunch menu</a:t>
            </a:r>
          </a:p>
        </p:txBody>
      </p:sp>
      <p:sp>
        <p:nvSpPr>
          <p:cNvPr id="4" name="Slide Number Placeholder 3"/>
          <p:cNvSpPr>
            <a:spLocks noGrp="1"/>
          </p:cNvSpPr>
          <p:nvPr>
            <p:ph type="sldNum" sz="quarter" idx="5"/>
          </p:nvPr>
        </p:nvSpPr>
        <p:spPr/>
        <p:txBody>
          <a:bodyPr/>
          <a:lstStyle/>
          <a:p>
            <a:fld id="{725E0082-49C2-450B-96F7-8FBE69C6DA4D}" type="slidenum">
              <a:rPr lang="en-GB" smtClean="0"/>
              <a:t>5</a:t>
            </a:fld>
            <a:endParaRPr lang="en-GB"/>
          </a:p>
        </p:txBody>
      </p:sp>
    </p:spTree>
    <p:extLst>
      <p:ext uri="{BB962C8B-B14F-4D97-AF65-F5344CB8AC3E}">
        <p14:creationId xmlns:p14="http://schemas.microsoft.com/office/powerpoint/2010/main" val="1415292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6BEE-7E05-7D14-30AF-17F435902A6B}"/>
              </a:ext>
            </a:extLst>
          </p:cNvPr>
          <p:cNvSpPr>
            <a:spLocks noGrp="1"/>
          </p:cNvSpPr>
          <p:nvPr>
            <p:ph type="title" hasCustomPrompt="1"/>
          </p:nvPr>
        </p:nvSpPr>
        <p:spPr>
          <a:xfrm>
            <a:off x="300790" y="1804625"/>
            <a:ext cx="8528578" cy="1325563"/>
          </a:xfrm>
          <a:prstGeom prst="rect">
            <a:avLst/>
          </a:prstGeom>
        </p:spPr>
        <p:txBody>
          <a:bodyPr/>
          <a:lstStyle>
            <a:lvl1pPr>
              <a:defRPr b="1">
                <a:solidFill>
                  <a:srgbClr val="009E49"/>
                </a:solidFill>
                <a:latin typeface="Arial" panose="020B0604020202020204" pitchFamily="34" charset="0"/>
                <a:cs typeface="Arial" panose="020B0604020202020204" pitchFamily="34" charset="0"/>
              </a:defRPr>
            </a:lvl1pPr>
          </a:lstStyle>
          <a:p>
            <a:r>
              <a:rPr lang="en-GB" dirty="0"/>
              <a:t>Presentation Title</a:t>
            </a:r>
          </a:p>
        </p:txBody>
      </p:sp>
      <p:sp>
        <p:nvSpPr>
          <p:cNvPr id="3" name="Footer Placeholder 2">
            <a:extLst>
              <a:ext uri="{FF2B5EF4-FFF2-40B4-BE49-F238E27FC236}">
                <a16:creationId xmlns:a16="http://schemas.microsoft.com/office/drawing/2014/main" id="{A580C7B7-E9EA-F7B9-7B7C-3D509E08E26B}"/>
              </a:ext>
            </a:extLst>
          </p:cNvPr>
          <p:cNvSpPr>
            <a:spLocks noGrp="1"/>
          </p:cNvSpPr>
          <p:nvPr>
            <p:ph type="ftr" sz="quarter" idx="10"/>
          </p:nvPr>
        </p:nvSpPr>
        <p:spPr/>
        <p:txBody>
          <a:bodyPr/>
          <a:lstStyle/>
          <a:p>
            <a:pPr algn="l"/>
            <a:r>
              <a:rPr lang="en-GB"/>
              <a:t>www.sps.nhs.uk</a:t>
            </a:r>
            <a:endParaRPr lang="en-GB" dirty="0"/>
          </a:p>
        </p:txBody>
      </p:sp>
      <p:sp>
        <p:nvSpPr>
          <p:cNvPr id="4" name="Slide Number Placeholder 3">
            <a:extLst>
              <a:ext uri="{FF2B5EF4-FFF2-40B4-BE49-F238E27FC236}">
                <a16:creationId xmlns:a16="http://schemas.microsoft.com/office/drawing/2014/main" id="{25C5312F-AC6A-B18E-97A1-02635E3CFCBA}"/>
              </a:ext>
            </a:extLst>
          </p:cNvPr>
          <p:cNvSpPr>
            <a:spLocks noGrp="1"/>
          </p:cNvSpPr>
          <p:nvPr>
            <p:ph type="sldNum" sz="quarter" idx="11"/>
          </p:nvPr>
        </p:nvSpPr>
        <p:spPr/>
        <p:txBody>
          <a:bodyPr/>
          <a:lstStyle/>
          <a:p>
            <a:fld id="{D57C831C-2281-46D7-8AA8-DE7C9B996911}" type="slidenum">
              <a:rPr lang="en-GB" smtClean="0"/>
              <a:pPr/>
              <a:t>‹#›</a:t>
            </a:fld>
            <a:endParaRPr lang="en-GB" dirty="0"/>
          </a:p>
        </p:txBody>
      </p:sp>
      <p:pic>
        <p:nvPicPr>
          <p:cNvPr id="7" name="Picture 6">
            <a:extLst>
              <a:ext uri="{FF2B5EF4-FFF2-40B4-BE49-F238E27FC236}">
                <a16:creationId xmlns:a16="http://schemas.microsoft.com/office/drawing/2014/main" id="{30E6FB37-6FE6-A2ED-7B25-A4EB504916B8}"/>
              </a:ext>
            </a:extLst>
          </p:cNvPr>
          <p:cNvPicPr>
            <a:picLocks noChangeAspect="1"/>
          </p:cNvPicPr>
          <p:nvPr userDrawn="1"/>
        </p:nvPicPr>
        <p:blipFill>
          <a:blip r:embed="rId2">
            <a:alphaModFix amt="35000"/>
          </a:blip>
          <a:stretch>
            <a:fillRect/>
          </a:stretch>
        </p:blipFill>
        <p:spPr>
          <a:xfrm>
            <a:off x="8308257" y="1115085"/>
            <a:ext cx="5102943" cy="5102943"/>
          </a:xfrm>
          <a:prstGeom prst="rect">
            <a:avLst/>
          </a:prstGeom>
        </p:spPr>
      </p:pic>
      <p:sp>
        <p:nvSpPr>
          <p:cNvPr id="8" name="TextBox 7">
            <a:extLst>
              <a:ext uri="{FF2B5EF4-FFF2-40B4-BE49-F238E27FC236}">
                <a16:creationId xmlns:a16="http://schemas.microsoft.com/office/drawing/2014/main" id="{5979C970-41FB-C27A-1734-8C4ECC1F09E0}"/>
              </a:ext>
            </a:extLst>
          </p:cNvPr>
          <p:cNvSpPr txBox="1"/>
          <p:nvPr userDrawn="1"/>
        </p:nvSpPr>
        <p:spPr>
          <a:xfrm>
            <a:off x="300790" y="5712737"/>
            <a:ext cx="7070757" cy="369332"/>
          </a:xfrm>
          <a:prstGeom prst="rect">
            <a:avLst/>
          </a:prstGeom>
          <a:noFill/>
        </p:spPr>
        <p:txBody>
          <a:bodyPr wrap="square" rtlCol="0">
            <a:spAutoFit/>
          </a:bodyPr>
          <a:lstStyle/>
          <a:p>
            <a:r>
              <a:rPr lang="en-GB" dirty="0">
                <a:solidFill>
                  <a:schemeClr val="bg1">
                    <a:lumMod val="50000"/>
                  </a:schemeClr>
                </a:solidFill>
                <a:latin typeface="Arial" panose="020B0604020202020204" pitchFamily="34" charset="0"/>
                <a:cs typeface="Arial" panose="020B0604020202020204" pitchFamily="34" charset="0"/>
              </a:rPr>
              <a:t>The first stop for professional medicines advice</a:t>
            </a:r>
          </a:p>
        </p:txBody>
      </p:sp>
      <p:sp>
        <p:nvSpPr>
          <p:cNvPr id="11" name="Text Placeholder 10">
            <a:extLst>
              <a:ext uri="{FF2B5EF4-FFF2-40B4-BE49-F238E27FC236}">
                <a16:creationId xmlns:a16="http://schemas.microsoft.com/office/drawing/2014/main" id="{CC81D8DF-9C45-FD85-98BA-8AB8F5E7B5D2}"/>
              </a:ext>
            </a:extLst>
          </p:cNvPr>
          <p:cNvSpPr>
            <a:spLocks noGrp="1"/>
          </p:cNvSpPr>
          <p:nvPr>
            <p:ph type="body" sz="quarter" idx="12" hasCustomPrompt="1"/>
          </p:nvPr>
        </p:nvSpPr>
        <p:spPr>
          <a:xfrm>
            <a:off x="300790" y="5124694"/>
            <a:ext cx="5037137" cy="476250"/>
          </a:xfrm>
          <a:prstGeom prst="rect">
            <a:avLst/>
          </a:prstGeom>
        </p:spPr>
        <p:txBody>
          <a:bodyPr/>
          <a:lstStyle>
            <a:lvl1pPr marL="0" indent="0">
              <a:buNone/>
              <a:defRPr b="0"/>
            </a:lvl1pPr>
          </a:lstStyle>
          <a:p>
            <a:pPr lvl="0"/>
            <a:r>
              <a:rPr lang="en-GB" dirty="0"/>
              <a:t>Presenter name</a:t>
            </a:r>
          </a:p>
        </p:txBody>
      </p:sp>
      <p:sp>
        <p:nvSpPr>
          <p:cNvPr id="14" name="Text Placeholder 13">
            <a:extLst>
              <a:ext uri="{FF2B5EF4-FFF2-40B4-BE49-F238E27FC236}">
                <a16:creationId xmlns:a16="http://schemas.microsoft.com/office/drawing/2014/main" id="{42C9424E-836C-D3B0-ECE3-6A0873CEC091}"/>
              </a:ext>
            </a:extLst>
          </p:cNvPr>
          <p:cNvSpPr>
            <a:spLocks noGrp="1"/>
          </p:cNvSpPr>
          <p:nvPr>
            <p:ph type="body" sz="quarter" idx="13" hasCustomPrompt="1"/>
          </p:nvPr>
        </p:nvSpPr>
        <p:spPr>
          <a:xfrm>
            <a:off x="8660849" y="5712737"/>
            <a:ext cx="1172961" cy="369888"/>
          </a:xfrm>
          <a:prstGeom prst="rect">
            <a:avLst/>
          </a:prstGeom>
        </p:spPr>
        <p:txBody>
          <a:bodyPr/>
          <a:lstStyle>
            <a:lvl1pPr marL="0" indent="0">
              <a:buNone/>
              <a:defRPr sz="1400" b="0"/>
            </a:lvl1pPr>
          </a:lstStyle>
          <a:p>
            <a:pPr lvl="0"/>
            <a:r>
              <a:rPr lang="en-GB" dirty="0"/>
              <a:t>dd/mm/</a:t>
            </a:r>
            <a:r>
              <a:rPr lang="en-GB" dirty="0" err="1"/>
              <a:t>yyyy</a:t>
            </a:r>
            <a:endParaRPr lang="en-GB" dirty="0"/>
          </a:p>
        </p:txBody>
      </p:sp>
    </p:spTree>
    <p:extLst>
      <p:ext uri="{BB962C8B-B14F-4D97-AF65-F5344CB8AC3E}">
        <p14:creationId xmlns:p14="http://schemas.microsoft.com/office/powerpoint/2010/main" val="425706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D530-EC44-8B33-854C-6F8F0597219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E0167BD-D726-7706-E62E-378DBA1E578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B6EE25-A237-BE8E-458E-9B136D96E3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CB9F365A-1D0B-3A62-CF71-A681A4845DAD}"/>
              </a:ext>
            </a:extLst>
          </p:cNvPr>
          <p:cNvSpPr>
            <a:spLocks noGrp="1"/>
          </p:cNvSpPr>
          <p:nvPr>
            <p:ph type="ftr" sz="quarter" idx="11"/>
          </p:nvPr>
        </p:nvSpPr>
        <p:spPr/>
        <p:txBody>
          <a:bodyPr/>
          <a:lstStyle/>
          <a:p>
            <a:r>
              <a:rPr lang="en-GB" dirty="0"/>
              <a:t>www.sps.nhs.uk</a:t>
            </a:r>
          </a:p>
        </p:txBody>
      </p:sp>
      <p:sp>
        <p:nvSpPr>
          <p:cNvPr id="7" name="Slide Number Placeholder 6">
            <a:extLst>
              <a:ext uri="{FF2B5EF4-FFF2-40B4-BE49-F238E27FC236}">
                <a16:creationId xmlns:a16="http://schemas.microsoft.com/office/drawing/2014/main" id="{2E3C95A7-5532-8152-F1EF-4B2FA17B30C0}"/>
              </a:ext>
            </a:extLst>
          </p:cNvPr>
          <p:cNvSpPr>
            <a:spLocks noGrp="1"/>
          </p:cNvSpPr>
          <p:nvPr>
            <p:ph type="sldNum" sz="quarter" idx="12"/>
          </p:nvPr>
        </p:nvSpPr>
        <p:spPr/>
        <p:txBody>
          <a:bodyPr/>
          <a:lstStyle/>
          <a:p>
            <a:fld id="{D57C831C-2281-46D7-8AA8-DE7C9B996911}" type="slidenum">
              <a:rPr lang="en-GB" smtClean="0"/>
              <a:t>‹#›</a:t>
            </a:fld>
            <a:endParaRPr lang="en-GB"/>
          </a:p>
        </p:txBody>
      </p:sp>
    </p:spTree>
    <p:extLst>
      <p:ext uri="{BB962C8B-B14F-4D97-AF65-F5344CB8AC3E}">
        <p14:creationId xmlns:p14="http://schemas.microsoft.com/office/powerpoint/2010/main" val="200297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0F7D-0ABD-2F13-D459-90AE918A825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17D6F9B-F159-5B66-0EEF-E74EA87B5A74}"/>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7206AAEE-C1BD-5A45-F45C-D990B78A4646}"/>
              </a:ext>
            </a:extLst>
          </p:cNvPr>
          <p:cNvSpPr>
            <a:spLocks noGrp="1"/>
          </p:cNvSpPr>
          <p:nvPr>
            <p:ph type="ftr" sz="quarter" idx="11"/>
          </p:nvPr>
        </p:nvSpPr>
        <p:spPr/>
        <p:txBody>
          <a:bodyPr/>
          <a:lstStyle/>
          <a:p>
            <a:r>
              <a:rPr lang="en-GB" dirty="0"/>
              <a:t>www.sps.nhs.uk</a:t>
            </a:r>
          </a:p>
        </p:txBody>
      </p:sp>
      <p:sp>
        <p:nvSpPr>
          <p:cNvPr id="6" name="Slide Number Placeholder 5">
            <a:extLst>
              <a:ext uri="{FF2B5EF4-FFF2-40B4-BE49-F238E27FC236}">
                <a16:creationId xmlns:a16="http://schemas.microsoft.com/office/drawing/2014/main" id="{9220B6AE-61EB-1E26-13A8-A6BFA5F03F52}"/>
              </a:ext>
            </a:extLst>
          </p:cNvPr>
          <p:cNvSpPr>
            <a:spLocks noGrp="1"/>
          </p:cNvSpPr>
          <p:nvPr>
            <p:ph type="sldNum" sz="quarter" idx="12"/>
          </p:nvPr>
        </p:nvSpPr>
        <p:spPr/>
        <p:txBody>
          <a:bodyPr/>
          <a:lstStyle/>
          <a:p>
            <a:fld id="{D57C831C-2281-46D7-8AA8-DE7C9B996911}" type="slidenum">
              <a:rPr lang="en-GB" smtClean="0"/>
              <a:t>‹#›</a:t>
            </a:fld>
            <a:endParaRPr lang="en-GB"/>
          </a:p>
        </p:txBody>
      </p:sp>
    </p:spTree>
    <p:extLst>
      <p:ext uri="{BB962C8B-B14F-4D97-AF65-F5344CB8AC3E}">
        <p14:creationId xmlns:p14="http://schemas.microsoft.com/office/powerpoint/2010/main" val="427377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032D6-DE14-2B91-0312-00EB369668C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8863F2C-5578-C844-D105-EDB23ED6BFE5}"/>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7CF504DB-4211-DC11-E268-1B8F80716662}"/>
              </a:ext>
            </a:extLst>
          </p:cNvPr>
          <p:cNvSpPr>
            <a:spLocks noGrp="1"/>
          </p:cNvSpPr>
          <p:nvPr>
            <p:ph type="ftr" sz="quarter" idx="11"/>
          </p:nvPr>
        </p:nvSpPr>
        <p:spPr/>
        <p:txBody>
          <a:bodyPr/>
          <a:lstStyle/>
          <a:p>
            <a:r>
              <a:rPr lang="en-GB" dirty="0"/>
              <a:t>www.sps.nhs.uk</a:t>
            </a:r>
          </a:p>
        </p:txBody>
      </p:sp>
      <p:sp>
        <p:nvSpPr>
          <p:cNvPr id="6" name="Slide Number Placeholder 5">
            <a:extLst>
              <a:ext uri="{FF2B5EF4-FFF2-40B4-BE49-F238E27FC236}">
                <a16:creationId xmlns:a16="http://schemas.microsoft.com/office/drawing/2014/main" id="{2884AA7E-1446-57C5-B01E-986EB6947630}"/>
              </a:ext>
            </a:extLst>
          </p:cNvPr>
          <p:cNvSpPr>
            <a:spLocks noGrp="1"/>
          </p:cNvSpPr>
          <p:nvPr>
            <p:ph type="sldNum" sz="quarter" idx="12"/>
          </p:nvPr>
        </p:nvSpPr>
        <p:spPr/>
        <p:txBody>
          <a:bodyPr/>
          <a:lstStyle/>
          <a:p>
            <a:fld id="{D57C831C-2281-46D7-8AA8-DE7C9B996911}" type="slidenum">
              <a:rPr lang="en-GB" smtClean="0"/>
              <a:t>‹#›</a:t>
            </a:fld>
            <a:endParaRPr lang="en-GB"/>
          </a:p>
        </p:txBody>
      </p:sp>
    </p:spTree>
    <p:extLst>
      <p:ext uri="{BB962C8B-B14F-4D97-AF65-F5344CB8AC3E}">
        <p14:creationId xmlns:p14="http://schemas.microsoft.com/office/powerpoint/2010/main" val="91985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9E2F-93D7-BCE2-D975-6C4901F666A4}"/>
              </a:ext>
            </a:extLst>
          </p:cNvPr>
          <p:cNvSpPr>
            <a:spLocks noGrp="1"/>
          </p:cNvSpPr>
          <p:nvPr>
            <p:ph type="ctrTitle" hasCustomPrompt="1"/>
          </p:nvPr>
        </p:nvSpPr>
        <p:spPr>
          <a:xfrm>
            <a:off x="811822" y="1069609"/>
            <a:ext cx="10998466" cy="706879"/>
          </a:xfrm>
          <a:prstGeom prst="rect">
            <a:avLst/>
          </a:prstGeom>
        </p:spPr>
        <p:txBody>
          <a:bodyPr anchor="b"/>
          <a:lstStyle>
            <a:lvl1pPr algn="l">
              <a:defRPr sz="4400" b="1">
                <a:solidFill>
                  <a:srgbClr val="009E49"/>
                </a:solidFill>
                <a:latin typeface="Arial" panose="020B0604020202020204" pitchFamily="34" charset="0"/>
                <a:cs typeface="Arial" panose="020B0604020202020204" pitchFamily="34" charset="0"/>
              </a:defRPr>
            </a:lvl1pPr>
          </a:lstStyle>
          <a:p>
            <a:r>
              <a:rPr lang="en-GB" dirty="0"/>
              <a:t>Slide title</a:t>
            </a:r>
          </a:p>
        </p:txBody>
      </p:sp>
      <p:sp>
        <p:nvSpPr>
          <p:cNvPr id="5" name="Footer Placeholder 4">
            <a:extLst>
              <a:ext uri="{FF2B5EF4-FFF2-40B4-BE49-F238E27FC236}">
                <a16:creationId xmlns:a16="http://schemas.microsoft.com/office/drawing/2014/main" id="{BE560230-3E0D-312D-28D3-45603A7CDB98}"/>
              </a:ext>
            </a:extLst>
          </p:cNvPr>
          <p:cNvSpPr>
            <a:spLocks noGrp="1"/>
          </p:cNvSpPr>
          <p:nvPr>
            <p:ph type="ftr" sz="quarter" idx="11"/>
          </p:nvPr>
        </p:nvSpPr>
        <p:spPr>
          <a:xfrm>
            <a:off x="300790" y="6299286"/>
            <a:ext cx="2009274" cy="365125"/>
          </a:xfrm>
        </p:spPr>
        <p:txBody>
          <a:bodyPr/>
          <a:lstStyle/>
          <a:p>
            <a:r>
              <a:rPr lang="en-GB" dirty="0"/>
              <a:t>www.sps.nhs.uk</a:t>
            </a:r>
          </a:p>
        </p:txBody>
      </p:sp>
      <p:sp>
        <p:nvSpPr>
          <p:cNvPr id="6" name="Slide Number Placeholder 5">
            <a:extLst>
              <a:ext uri="{FF2B5EF4-FFF2-40B4-BE49-F238E27FC236}">
                <a16:creationId xmlns:a16="http://schemas.microsoft.com/office/drawing/2014/main" id="{96D58B9C-F50C-26B7-9B7A-540C4490B809}"/>
              </a:ext>
            </a:extLst>
          </p:cNvPr>
          <p:cNvSpPr>
            <a:spLocks noGrp="1"/>
          </p:cNvSpPr>
          <p:nvPr>
            <p:ph type="sldNum" sz="quarter" idx="12"/>
          </p:nvPr>
        </p:nvSpPr>
        <p:spPr/>
        <p:txBody>
          <a:bodyPr/>
          <a:lstStyle/>
          <a:p>
            <a:fld id="{D57C831C-2281-46D7-8AA8-DE7C9B996911}" type="slidenum">
              <a:rPr lang="en-GB" smtClean="0"/>
              <a:t>‹#›</a:t>
            </a:fld>
            <a:endParaRPr lang="en-GB"/>
          </a:p>
        </p:txBody>
      </p:sp>
      <p:sp>
        <p:nvSpPr>
          <p:cNvPr id="4" name="Content Placeholder 2">
            <a:extLst>
              <a:ext uri="{FF2B5EF4-FFF2-40B4-BE49-F238E27FC236}">
                <a16:creationId xmlns:a16="http://schemas.microsoft.com/office/drawing/2014/main" id="{50DF6B69-E704-E410-1617-03319B1FED6F}"/>
              </a:ext>
            </a:extLst>
          </p:cNvPr>
          <p:cNvSpPr>
            <a:spLocks noGrp="1"/>
          </p:cNvSpPr>
          <p:nvPr>
            <p:ph sz="half" idx="1" hasCustomPrompt="1"/>
          </p:nvPr>
        </p:nvSpPr>
        <p:spPr>
          <a:xfrm>
            <a:off x="811822" y="1854437"/>
            <a:ext cx="10998466" cy="4221623"/>
          </a:xfrm>
          <a:prstGeom prst="rect">
            <a:avLst/>
          </a:prstGeom>
        </p:spPr>
        <p:txBody>
          <a:bodyPr/>
          <a:lstStyle>
            <a:lvl1pPr marL="0" indent="0">
              <a:buNone/>
              <a:defRPr b="0">
                <a:solidFill>
                  <a:schemeClr val="bg1">
                    <a:lumMod val="50000"/>
                  </a:schemeClr>
                </a:solidFill>
              </a:defRPr>
            </a:lvl1pPr>
            <a:lvl2pPr>
              <a:defRPr>
                <a:solidFill>
                  <a:schemeClr val="bg1">
                    <a:lumMod val="50000"/>
                  </a:schemeClr>
                </a:solidFill>
              </a:defRPr>
            </a:lvl2pPr>
          </a:lstStyle>
          <a:p>
            <a:pPr lvl="0"/>
            <a:r>
              <a:rPr lang="en-GB" dirty="0"/>
              <a:t>Graphic</a:t>
            </a:r>
          </a:p>
        </p:txBody>
      </p:sp>
    </p:spTree>
    <p:extLst>
      <p:ext uri="{BB962C8B-B14F-4D97-AF65-F5344CB8AC3E}">
        <p14:creationId xmlns:p14="http://schemas.microsoft.com/office/powerpoint/2010/main" val="338002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FCD4-8376-A829-71B4-7EA3A7AB63C0}"/>
              </a:ext>
            </a:extLst>
          </p:cNvPr>
          <p:cNvSpPr>
            <a:spLocks noGrp="1"/>
          </p:cNvSpPr>
          <p:nvPr>
            <p:ph type="title" hasCustomPrompt="1"/>
          </p:nvPr>
        </p:nvSpPr>
        <p:spPr>
          <a:xfrm>
            <a:off x="838200" y="1104522"/>
            <a:ext cx="10515600" cy="586165"/>
          </a:xfrm>
          <a:prstGeom prst="rect">
            <a:avLst/>
          </a:prstGeom>
        </p:spPr>
        <p:txBody>
          <a:bodyPr/>
          <a:lstStyle>
            <a:lvl1pPr>
              <a:defRPr sz="4400" b="1">
                <a:solidFill>
                  <a:srgbClr val="009E49"/>
                </a:solidFill>
                <a:latin typeface="Arial" panose="020B0604020202020204" pitchFamily="34" charset="0"/>
                <a:cs typeface="Arial" panose="020B0604020202020204" pitchFamily="34" charset="0"/>
              </a:defRPr>
            </a:lvl1pPr>
          </a:lstStyle>
          <a:p>
            <a:r>
              <a:rPr lang="en-GB" dirty="0"/>
              <a:t>Slide title</a:t>
            </a:r>
          </a:p>
        </p:txBody>
      </p:sp>
      <p:sp>
        <p:nvSpPr>
          <p:cNvPr id="3" name="Content Placeholder 2">
            <a:extLst>
              <a:ext uri="{FF2B5EF4-FFF2-40B4-BE49-F238E27FC236}">
                <a16:creationId xmlns:a16="http://schemas.microsoft.com/office/drawing/2014/main" id="{DFE102A7-2EED-DD8C-697C-F37C54500236}"/>
              </a:ext>
            </a:extLst>
          </p:cNvPr>
          <p:cNvSpPr>
            <a:spLocks noGrp="1"/>
          </p:cNvSpPr>
          <p:nvPr>
            <p:ph idx="1" hasCustomPrompt="1"/>
          </p:nvPr>
        </p:nvSpPr>
        <p:spPr>
          <a:xfrm>
            <a:off x="838200" y="1825625"/>
            <a:ext cx="10515600" cy="3783867"/>
          </a:xfrm>
          <a:prstGeom prst="rect">
            <a:avLst/>
          </a:prstGeom>
        </p:spPr>
        <p:txBody>
          <a:bodyPr/>
          <a:lstStyle>
            <a:lvl1pPr marL="0" indent="0">
              <a:buNone/>
              <a:defRPr b="0">
                <a:solidFill>
                  <a:schemeClr val="bg1">
                    <a:lumMod val="50000"/>
                  </a:schemeClr>
                </a:solidFill>
              </a:defRPr>
            </a:lvl1pPr>
            <a:lvl2pPr marL="685800" indent="-228600">
              <a:buClr>
                <a:srgbClr val="009E49"/>
              </a:buClr>
              <a:buFont typeface="Wingdings" panose="05000000000000000000" pitchFamily="2" charset="2"/>
              <a:buChar char="Ø"/>
              <a:defRPr sz="2000"/>
            </a:lvl2pPr>
          </a:lstStyle>
          <a:p>
            <a:pPr lvl="0"/>
            <a:r>
              <a:rPr lang="en-GB" dirty="0"/>
              <a:t>Heading</a:t>
            </a:r>
          </a:p>
          <a:p>
            <a:pPr lvl="1"/>
            <a:r>
              <a:rPr lang="en-GB" dirty="0"/>
              <a:t>Bullet 1</a:t>
            </a:r>
          </a:p>
          <a:p>
            <a:pPr lvl="1"/>
            <a:r>
              <a:rPr lang="en-GB" dirty="0"/>
              <a:t>Bullet 2</a:t>
            </a:r>
          </a:p>
          <a:p>
            <a:pPr lvl="1"/>
            <a:r>
              <a:rPr lang="en-GB" dirty="0"/>
              <a:t>Bullet 3</a:t>
            </a:r>
          </a:p>
          <a:p>
            <a:pPr lvl="1"/>
            <a:endParaRPr lang="en-GB" dirty="0"/>
          </a:p>
        </p:txBody>
      </p:sp>
      <p:sp>
        <p:nvSpPr>
          <p:cNvPr id="5" name="Footer Placeholder 4">
            <a:extLst>
              <a:ext uri="{FF2B5EF4-FFF2-40B4-BE49-F238E27FC236}">
                <a16:creationId xmlns:a16="http://schemas.microsoft.com/office/drawing/2014/main" id="{DB8DA14A-0866-82BE-ABDD-13A0B9F5B6E3}"/>
              </a:ext>
            </a:extLst>
          </p:cNvPr>
          <p:cNvSpPr>
            <a:spLocks noGrp="1"/>
          </p:cNvSpPr>
          <p:nvPr>
            <p:ph type="ftr" sz="quarter" idx="11"/>
          </p:nvPr>
        </p:nvSpPr>
        <p:spPr/>
        <p:txBody>
          <a:bodyPr/>
          <a:lstStyle/>
          <a:p>
            <a:r>
              <a:rPr lang="en-GB" dirty="0"/>
              <a:t>www.sps.nhs.uk</a:t>
            </a:r>
          </a:p>
        </p:txBody>
      </p:sp>
      <p:sp>
        <p:nvSpPr>
          <p:cNvPr id="6" name="Slide Number Placeholder 5">
            <a:extLst>
              <a:ext uri="{FF2B5EF4-FFF2-40B4-BE49-F238E27FC236}">
                <a16:creationId xmlns:a16="http://schemas.microsoft.com/office/drawing/2014/main" id="{2C83CEF1-D9D2-AF17-7C9D-7B6B19B7B50A}"/>
              </a:ext>
            </a:extLst>
          </p:cNvPr>
          <p:cNvSpPr>
            <a:spLocks noGrp="1"/>
          </p:cNvSpPr>
          <p:nvPr>
            <p:ph type="sldNum" sz="quarter" idx="12"/>
          </p:nvPr>
        </p:nvSpPr>
        <p:spPr/>
        <p:txBody>
          <a:bodyPr/>
          <a:lstStyle/>
          <a:p>
            <a:fld id="{D57C831C-2281-46D7-8AA8-DE7C9B996911}" type="slidenum">
              <a:rPr lang="en-GB" smtClean="0"/>
              <a:t>‹#›</a:t>
            </a:fld>
            <a:endParaRPr lang="en-GB"/>
          </a:p>
        </p:txBody>
      </p:sp>
    </p:spTree>
    <p:extLst>
      <p:ext uri="{BB962C8B-B14F-4D97-AF65-F5344CB8AC3E}">
        <p14:creationId xmlns:p14="http://schemas.microsoft.com/office/powerpoint/2010/main" val="27693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E31B-49CA-D816-8D77-85A3181172FC}"/>
              </a:ext>
            </a:extLst>
          </p:cNvPr>
          <p:cNvSpPr>
            <a:spLocks noGrp="1"/>
          </p:cNvSpPr>
          <p:nvPr>
            <p:ph type="title"/>
          </p:nvPr>
        </p:nvSpPr>
        <p:spPr>
          <a:xfrm>
            <a:off x="831850" y="1709738"/>
            <a:ext cx="10515600" cy="2852737"/>
          </a:xfrm>
          <a:prstGeom prst="rect">
            <a:avLst/>
          </a:prstGeom>
        </p:spPr>
        <p:txBody>
          <a:bodyPr anchor="b"/>
          <a:lstStyle>
            <a:lvl1pPr>
              <a:defRPr sz="5400" b="1">
                <a:solidFill>
                  <a:srgbClr val="009E49"/>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35E239AD-DAAB-7A8E-5208-B1D7F2024F33}"/>
              </a:ext>
            </a:extLst>
          </p:cNvPr>
          <p:cNvSpPr>
            <a:spLocks noGrp="1"/>
          </p:cNvSpPr>
          <p:nvPr>
            <p:ph type="body" idx="1"/>
          </p:nvPr>
        </p:nvSpPr>
        <p:spPr>
          <a:xfrm>
            <a:off x="831850" y="4589463"/>
            <a:ext cx="10515600" cy="1500187"/>
          </a:xfrm>
          <a:prstGeom prst="rect">
            <a:avLst/>
          </a:prstGeom>
        </p:spPr>
        <p:txBody>
          <a:bodyPr/>
          <a:lstStyle>
            <a:lvl1pPr marL="0" indent="0">
              <a:buNone/>
              <a:defRPr sz="2400" b="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F496E111-9039-3815-76EC-5BDA83A28B87}"/>
              </a:ext>
            </a:extLst>
          </p:cNvPr>
          <p:cNvSpPr>
            <a:spLocks noGrp="1"/>
          </p:cNvSpPr>
          <p:nvPr>
            <p:ph type="ftr" sz="quarter" idx="11"/>
          </p:nvPr>
        </p:nvSpPr>
        <p:spPr/>
        <p:txBody>
          <a:bodyPr/>
          <a:lstStyle/>
          <a:p>
            <a:r>
              <a:rPr lang="en-GB" dirty="0"/>
              <a:t>www.sps.nhs.uk</a:t>
            </a:r>
          </a:p>
        </p:txBody>
      </p:sp>
      <p:sp>
        <p:nvSpPr>
          <p:cNvPr id="6" name="Slide Number Placeholder 5">
            <a:extLst>
              <a:ext uri="{FF2B5EF4-FFF2-40B4-BE49-F238E27FC236}">
                <a16:creationId xmlns:a16="http://schemas.microsoft.com/office/drawing/2014/main" id="{70F19E8C-E2C0-80C5-EFD5-179352ED97C4}"/>
              </a:ext>
            </a:extLst>
          </p:cNvPr>
          <p:cNvSpPr>
            <a:spLocks noGrp="1"/>
          </p:cNvSpPr>
          <p:nvPr>
            <p:ph type="sldNum" sz="quarter" idx="12"/>
          </p:nvPr>
        </p:nvSpPr>
        <p:spPr/>
        <p:txBody>
          <a:bodyPr/>
          <a:lstStyle/>
          <a:p>
            <a:fld id="{D57C831C-2281-46D7-8AA8-DE7C9B996911}" type="slidenum">
              <a:rPr lang="en-GB" smtClean="0"/>
              <a:t>‹#›</a:t>
            </a:fld>
            <a:endParaRPr lang="en-GB" dirty="0"/>
          </a:p>
        </p:txBody>
      </p:sp>
    </p:spTree>
    <p:extLst>
      <p:ext uri="{BB962C8B-B14F-4D97-AF65-F5344CB8AC3E}">
        <p14:creationId xmlns:p14="http://schemas.microsoft.com/office/powerpoint/2010/main" val="152063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989C-2DFB-B258-6CB1-8D2425057DC0}"/>
              </a:ext>
            </a:extLst>
          </p:cNvPr>
          <p:cNvSpPr>
            <a:spLocks noGrp="1"/>
          </p:cNvSpPr>
          <p:nvPr>
            <p:ph type="title" hasCustomPrompt="1"/>
          </p:nvPr>
        </p:nvSpPr>
        <p:spPr>
          <a:xfrm>
            <a:off x="838200" y="1104523"/>
            <a:ext cx="10515600" cy="586165"/>
          </a:xfrm>
          <a:prstGeom prst="rect">
            <a:avLst/>
          </a:prstGeom>
        </p:spPr>
        <p:txBody>
          <a:bodyPr/>
          <a:lstStyle>
            <a:lvl1pPr>
              <a:defRPr b="1">
                <a:solidFill>
                  <a:srgbClr val="009E49"/>
                </a:solidFill>
                <a:latin typeface="Arial" panose="020B0604020202020204" pitchFamily="34" charset="0"/>
                <a:cs typeface="Arial" panose="020B0604020202020204" pitchFamily="34" charset="0"/>
              </a:defRPr>
            </a:lvl1pPr>
          </a:lstStyle>
          <a:p>
            <a:r>
              <a:rPr lang="en-GB" dirty="0"/>
              <a:t>Title of slide</a:t>
            </a:r>
          </a:p>
        </p:txBody>
      </p:sp>
      <p:sp>
        <p:nvSpPr>
          <p:cNvPr id="3" name="Content Placeholder 2">
            <a:extLst>
              <a:ext uri="{FF2B5EF4-FFF2-40B4-BE49-F238E27FC236}">
                <a16:creationId xmlns:a16="http://schemas.microsoft.com/office/drawing/2014/main" id="{AF1E1C79-A7F9-9556-0F8A-5CADEE535C0A}"/>
              </a:ext>
            </a:extLst>
          </p:cNvPr>
          <p:cNvSpPr>
            <a:spLocks noGrp="1"/>
          </p:cNvSpPr>
          <p:nvPr>
            <p:ph sz="half" idx="1"/>
          </p:nvPr>
        </p:nvSpPr>
        <p:spPr>
          <a:xfrm>
            <a:off x="838200" y="1825625"/>
            <a:ext cx="5181600" cy="4351338"/>
          </a:xfrm>
          <a:prstGeom prst="rect">
            <a:avLst/>
          </a:prstGeom>
        </p:spPr>
        <p:txBody>
          <a:bodyPr/>
          <a:lstStyle>
            <a:lvl1pPr>
              <a:defRPr b="0"/>
            </a:lvl1pPr>
            <a:lvl2pPr>
              <a:defRPr>
                <a:solidFill>
                  <a:schemeClr val="bg1">
                    <a:lumMod val="50000"/>
                  </a:schemeClr>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29793BC-492E-DB89-EA61-2D406AFA2168}"/>
              </a:ext>
            </a:extLst>
          </p:cNvPr>
          <p:cNvSpPr>
            <a:spLocks noGrp="1"/>
          </p:cNvSpPr>
          <p:nvPr>
            <p:ph sz="half" idx="2"/>
          </p:nvPr>
        </p:nvSpPr>
        <p:spPr>
          <a:xfrm>
            <a:off x="6172200" y="1825625"/>
            <a:ext cx="5181600" cy="4351338"/>
          </a:xfrm>
          <a:prstGeom prst="rect">
            <a:avLst/>
          </a:prstGeom>
        </p:spPr>
        <p:txBody>
          <a:bodyPr/>
          <a:lstStyle>
            <a:lvl1pPr>
              <a:defRPr b="0"/>
            </a:lvl1pPr>
            <a:lvl2pPr>
              <a:defRPr>
                <a:solidFill>
                  <a:schemeClr val="bg1">
                    <a:lumMod val="50000"/>
                  </a:schemeClr>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a:extLst>
              <a:ext uri="{FF2B5EF4-FFF2-40B4-BE49-F238E27FC236}">
                <a16:creationId xmlns:a16="http://schemas.microsoft.com/office/drawing/2014/main" id="{C026479A-7B4C-CD90-8E80-739952DFF8C1}"/>
              </a:ext>
            </a:extLst>
          </p:cNvPr>
          <p:cNvSpPr>
            <a:spLocks noGrp="1"/>
          </p:cNvSpPr>
          <p:nvPr>
            <p:ph type="ftr" sz="quarter" idx="11"/>
          </p:nvPr>
        </p:nvSpPr>
        <p:spPr/>
        <p:txBody>
          <a:bodyPr/>
          <a:lstStyle/>
          <a:p>
            <a:r>
              <a:rPr lang="en-GB" dirty="0"/>
              <a:t>www.sps.nhs.uk</a:t>
            </a:r>
          </a:p>
        </p:txBody>
      </p:sp>
      <p:sp>
        <p:nvSpPr>
          <p:cNvPr id="7" name="Slide Number Placeholder 6">
            <a:extLst>
              <a:ext uri="{FF2B5EF4-FFF2-40B4-BE49-F238E27FC236}">
                <a16:creationId xmlns:a16="http://schemas.microsoft.com/office/drawing/2014/main" id="{2580761D-0BA2-FF5F-6E3C-80C1C5ABD9D4}"/>
              </a:ext>
            </a:extLst>
          </p:cNvPr>
          <p:cNvSpPr>
            <a:spLocks noGrp="1"/>
          </p:cNvSpPr>
          <p:nvPr>
            <p:ph type="sldNum" sz="quarter" idx="12"/>
          </p:nvPr>
        </p:nvSpPr>
        <p:spPr/>
        <p:txBody>
          <a:bodyPr/>
          <a:lstStyle/>
          <a:p>
            <a:fld id="{D57C831C-2281-46D7-8AA8-DE7C9B996911}" type="slidenum">
              <a:rPr lang="en-GB" smtClean="0"/>
              <a:t>‹#›</a:t>
            </a:fld>
            <a:endParaRPr lang="en-GB"/>
          </a:p>
        </p:txBody>
      </p:sp>
    </p:spTree>
    <p:extLst>
      <p:ext uri="{BB962C8B-B14F-4D97-AF65-F5344CB8AC3E}">
        <p14:creationId xmlns:p14="http://schemas.microsoft.com/office/powerpoint/2010/main" val="176073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C457-416C-A085-FCC4-D3C066D97C5D}"/>
              </a:ext>
            </a:extLst>
          </p:cNvPr>
          <p:cNvSpPr>
            <a:spLocks noGrp="1"/>
          </p:cNvSpPr>
          <p:nvPr>
            <p:ph type="title"/>
          </p:nvPr>
        </p:nvSpPr>
        <p:spPr>
          <a:xfrm>
            <a:off x="839788" y="1068309"/>
            <a:ext cx="10515600" cy="622379"/>
          </a:xfrm>
          <a:prstGeom prst="rect">
            <a:avLst/>
          </a:prstGeom>
        </p:spPr>
        <p:txBody>
          <a:bodyPr/>
          <a:lstStyle>
            <a:lvl1pPr>
              <a:defRPr b="1">
                <a:solidFill>
                  <a:srgbClr val="009E49"/>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A99899EB-12CF-ECF7-2EB4-F51F907DEF1C}"/>
              </a:ext>
            </a:extLst>
          </p:cNvPr>
          <p:cNvSpPr>
            <a:spLocks noGrp="1"/>
          </p:cNvSpPr>
          <p:nvPr>
            <p:ph type="body" idx="1"/>
          </p:nvPr>
        </p:nvSpPr>
        <p:spPr>
          <a:xfrm>
            <a:off x="839788" y="1681163"/>
            <a:ext cx="5157787" cy="622379"/>
          </a:xfrm>
          <a:prstGeom prst="rect">
            <a:avLst/>
          </a:prstGeo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283F646-9C8F-350D-D29F-23B46A8D716E}"/>
              </a:ext>
            </a:extLst>
          </p:cNvPr>
          <p:cNvSpPr>
            <a:spLocks noGrp="1"/>
          </p:cNvSpPr>
          <p:nvPr>
            <p:ph sz="half" idx="2"/>
          </p:nvPr>
        </p:nvSpPr>
        <p:spPr>
          <a:xfrm>
            <a:off x="839788" y="2303542"/>
            <a:ext cx="5157787" cy="3886121"/>
          </a:xfrm>
          <a:prstGeom prst="rect">
            <a:avLst/>
          </a:prstGeom>
        </p:spPr>
        <p:txBody>
          <a:bodyPr/>
          <a:lstStyle>
            <a:lvl1pPr>
              <a:defRPr b="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40397B8D-DAAA-1811-2645-45AE66BD1799}"/>
              </a:ext>
            </a:extLst>
          </p:cNvPr>
          <p:cNvSpPr>
            <a:spLocks noGrp="1"/>
          </p:cNvSpPr>
          <p:nvPr>
            <p:ph type="body" sz="quarter" idx="3"/>
          </p:nvPr>
        </p:nvSpPr>
        <p:spPr>
          <a:xfrm>
            <a:off x="6172200" y="1681163"/>
            <a:ext cx="5183188" cy="622379"/>
          </a:xfrm>
          <a:prstGeom prst="rect">
            <a:avLst/>
          </a:prstGeo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423F84EF-7E84-9F0B-B223-62B27E1AB156}"/>
              </a:ext>
            </a:extLst>
          </p:cNvPr>
          <p:cNvSpPr>
            <a:spLocks noGrp="1"/>
          </p:cNvSpPr>
          <p:nvPr>
            <p:ph sz="quarter" idx="4"/>
          </p:nvPr>
        </p:nvSpPr>
        <p:spPr>
          <a:xfrm>
            <a:off x="6172200" y="2303542"/>
            <a:ext cx="5183188" cy="3886121"/>
          </a:xfrm>
          <a:prstGeom prst="rect">
            <a:avLst/>
          </a:prstGeom>
        </p:spPr>
        <p:txBody>
          <a:bodyPr/>
          <a:lstStyle>
            <a:lvl1pPr>
              <a:defRPr b="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7">
            <a:extLst>
              <a:ext uri="{FF2B5EF4-FFF2-40B4-BE49-F238E27FC236}">
                <a16:creationId xmlns:a16="http://schemas.microsoft.com/office/drawing/2014/main" id="{B1D0F806-2D48-9214-1910-5D1AE5AF4DC3}"/>
              </a:ext>
            </a:extLst>
          </p:cNvPr>
          <p:cNvSpPr>
            <a:spLocks noGrp="1"/>
          </p:cNvSpPr>
          <p:nvPr>
            <p:ph type="ftr" sz="quarter" idx="11"/>
          </p:nvPr>
        </p:nvSpPr>
        <p:spPr/>
        <p:txBody>
          <a:bodyPr/>
          <a:lstStyle/>
          <a:p>
            <a:r>
              <a:rPr lang="en-GB" dirty="0"/>
              <a:t>www.sps.nhs.uk</a:t>
            </a:r>
          </a:p>
        </p:txBody>
      </p:sp>
      <p:sp>
        <p:nvSpPr>
          <p:cNvPr id="9" name="Slide Number Placeholder 8">
            <a:extLst>
              <a:ext uri="{FF2B5EF4-FFF2-40B4-BE49-F238E27FC236}">
                <a16:creationId xmlns:a16="http://schemas.microsoft.com/office/drawing/2014/main" id="{06F3479E-E9C9-D756-C36C-FD45BB6A7400}"/>
              </a:ext>
            </a:extLst>
          </p:cNvPr>
          <p:cNvSpPr>
            <a:spLocks noGrp="1"/>
          </p:cNvSpPr>
          <p:nvPr>
            <p:ph type="sldNum" sz="quarter" idx="12"/>
          </p:nvPr>
        </p:nvSpPr>
        <p:spPr/>
        <p:txBody>
          <a:bodyPr/>
          <a:lstStyle/>
          <a:p>
            <a:fld id="{D57C831C-2281-46D7-8AA8-DE7C9B996911}" type="slidenum">
              <a:rPr lang="en-GB" smtClean="0"/>
              <a:t>‹#›</a:t>
            </a:fld>
            <a:endParaRPr lang="en-GB"/>
          </a:p>
        </p:txBody>
      </p:sp>
    </p:spTree>
    <p:extLst>
      <p:ext uri="{BB962C8B-B14F-4D97-AF65-F5344CB8AC3E}">
        <p14:creationId xmlns:p14="http://schemas.microsoft.com/office/powerpoint/2010/main" val="243957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3520-FE6A-4BAB-C9F9-0558A999F406}"/>
              </a:ext>
            </a:extLst>
          </p:cNvPr>
          <p:cNvSpPr>
            <a:spLocks noGrp="1"/>
          </p:cNvSpPr>
          <p:nvPr>
            <p:ph type="title"/>
          </p:nvPr>
        </p:nvSpPr>
        <p:spPr>
          <a:xfrm>
            <a:off x="838200" y="1095469"/>
            <a:ext cx="10515600" cy="595219"/>
          </a:xfrm>
          <a:prstGeom prst="rect">
            <a:avLst/>
          </a:prstGeom>
        </p:spPr>
        <p:txBody>
          <a:bodyPr/>
          <a:lstStyle>
            <a:lvl1pPr>
              <a:defRPr b="1">
                <a:solidFill>
                  <a:srgbClr val="009E49"/>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4" name="Footer Placeholder 3">
            <a:extLst>
              <a:ext uri="{FF2B5EF4-FFF2-40B4-BE49-F238E27FC236}">
                <a16:creationId xmlns:a16="http://schemas.microsoft.com/office/drawing/2014/main" id="{74677715-A9AD-2973-B571-E2FDCE7D2200}"/>
              </a:ext>
            </a:extLst>
          </p:cNvPr>
          <p:cNvSpPr>
            <a:spLocks noGrp="1"/>
          </p:cNvSpPr>
          <p:nvPr>
            <p:ph type="ftr" sz="quarter" idx="11"/>
          </p:nvPr>
        </p:nvSpPr>
        <p:spPr/>
        <p:txBody>
          <a:bodyPr/>
          <a:lstStyle/>
          <a:p>
            <a:r>
              <a:rPr lang="en-GB" dirty="0"/>
              <a:t>www.sps.nhs.uk</a:t>
            </a:r>
          </a:p>
        </p:txBody>
      </p:sp>
      <p:sp>
        <p:nvSpPr>
          <p:cNvPr id="5" name="Slide Number Placeholder 4">
            <a:extLst>
              <a:ext uri="{FF2B5EF4-FFF2-40B4-BE49-F238E27FC236}">
                <a16:creationId xmlns:a16="http://schemas.microsoft.com/office/drawing/2014/main" id="{45025982-1E74-ED35-8CD9-462F47C795F2}"/>
              </a:ext>
            </a:extLst>
          </p:cNvPr>
          <p:cNvSpPr>
            <a:spLocks noGrp="1"/>
          </p:cNvSpPr>
          <p:nvPr>
            <p:ph type="sldNum" sz="quarter" idx="12"/>
          </p:nvPr>
        </p:nvSpPr>
        <p:spPr/>
        <p:txBody>
          <a:bodyPr/>
          <a:lstStyle/>
          <a:p>
            <a:fld id="{D57C831C-2281-46D7-8AA8-DE7C9B996911}" type="slidenum">
              <a:rPr lang="en-GB" smtClean="0"/>
              <a:t>‹#›</a:t>
            </a:fld>
            <a:endParaRPr lang="en-GB"/>
          </a:p>
        </p:txBody>
      </p:sp>
    </p:spTree>
    <p:extLst>
      <p:ext uri="{BB962C8B-B14F-4D97-AF65-F5344CB8AC3E}">
        <p14:creationId xmlns:p14="http://schemas.microsoft.com/office/powerpoint/2010/main" val="402026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033979-1D6D-B357-5A7E-746633508678}"/>
              </a:ext>
            </a:extLst>
          </p:cNvPr>
          <p:cNvSpPr>
            <a:spLocks noGrp="1"/>
          </p:cNvSpPr>
          <p:nvPr>
            <p:ph type="ftr" sz="quarter" idx="11"/>
          </p:nvPr>
        </p:nvSpPr>
        <p:spPr/>
        <p:txBody>
          <a:bodyPr/>
          <a:lstStyle/>
          <a:p>
            <a:r>
              <a:rPr lang="en-GB" dirty="0"/>
              <a:t>www.sps.nhs.uk</a:t>
            </a:r>
          </a:p>
        </p:txBody>
      </p:sp>
      <p:sp>
        <p:nvSpPr>
          <p:cNvPr id="4" name="Slide Number Placeholder 3">
            <a:extLst>
              <a:ext uri="{FF2B5EF4-FFF2-40B4-BE49-F238E27FC236}">
                <a16:creationId xmlns:a16="http://schemas.microsoft.com/office/drawing/2014/main" id="{6C50B243-5A66-0C79-7095-9016087D4214}"/>
              </a:ext>
            </a:extLst>
          </p:cNvPr>
          <p:cNvSpPr>
            <a:spLocks noGrp="1"/>
          </p:cNvSpPr>
          <p:nvPr>
            <p:ph type="sldNum" sz="quarter" idx="12"/>
          </p:nvPr>
        </p:nvSpPr>
        <p:spPr/>
        <p:txBody>
          <a:bodyPr/>
          <a:lstStyle/>
          <a:p>
            <a:fld id="{D57C831C-2281-46D7-8AA8-DE7C9B996911}" type="slidenum">
              <a:rPr lang="en-GB" smtClean="0"/>
              <a:t>‹#›</a:t>
            </a:fld>
            <a:endParaRPr lang="en-GB"/>
          </a:p>
        </p:txBody>
      </p:sp>
    </p:spTree>
    <p:extLst>
      <p:ext uri="{BB962C8B-B14F-4D97-AF65-F5344CB8AC3E}">
        <p14:creationId xmlns:p14="http://schemas.microsoft.com/office/powerpoint/2010/main" val="41791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73EB-9657-C642-35D6-3255B6B68028}"/>
              </a:ext>
            </a:extLst>
          </p:cNvPr>
          <p:cNvSpPr>
            <a:spLocks noGrp="1"/>
          </p:cNvSpPr>
          <p:nvPr>
            <p:ph type="title"/>
          </p:nvPr>
        </p:nvSpPr>
        <p:spPr>
          <a:xfrm>
            <a:off x="839788" y="987426"/>
            <a:ext cx="3932237" cy="1067712"/>
          </a:xfrm>
          <a:prstGeom prst="rect">
            <a:avLst/>
          </a:prstGeom>
        </p:spPr>
        <p:txBody>
          <a:bodyPr anchor="b"/>
          <a:lstStyle>
            <a:lvl1pPr>
              <a:defRPr sz="3200" b="1">
                <a:solidFill>
                  <a:srgbClr val="009E49"/>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C3A9F122-2B03-6612-D285-36DF6E665F1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134F0FF-411B-5876-CA66-EF43BABA820E}"/>
              </a:ext>
            </a:extLst>
          </p:cNvPr>
          <p:cNvSpPr>
            <a:spLocks noGrp="1"/>
          </p:cNvSpPr>
          <p:nvPr>
            <p:ph type="body" sz="half" idx="2"/>
          </p:nvPr>
        </p:nvSpPr>
        <p:spPr>
          <a:xfrm>
            <a:off x="839788" y="2055138"/>
            <a:ext cx="3932237" cy="3813850"/>
          </a:xfrm>
          <a:prstGeom prst="rect">
            <a:avLst/>
          </a:prstGeo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Footer Placeholder 5">
            <a:extLst>
              <a:ext uri="{FF2B5EF4-FFF2-40B4-BE49-F238E27FC236}">
                <a16:creationId xmlns:a16="http://schemas.microsoft.com/office/drawing/2014/main" id="{7D864914-A1B7-D617-C6CF-CF137145B93F}"/>
              </a:ext>
            </a:extLst>
          </p:cNvPr>
          <p:cNvSpPr>
            <a:spLocks noGrp="1"/>
          </p:cNvSpPr>
          <p:nvPr>
            <p:ph type="ftr" sz="quarter" idx="11"/>
          </p:nvPr>
        </p:nvSpPr>
        <p:spPr/>
        <p:txBody>
          <a:bodyPr/>
          <a:lstStyle/>
          <a:p>
            <a:r>
              <a:rPr lang="en-GB" dirty="0"/>
              <a:t>www.sps.nhs.uk</a:t>
            </a:r>
          </a:p>
        </p:txBody>
      </p:sp>
      <p:sp>
        <p:nvSpPr>
          <p:cNvPr id="7" name="Slide Number Placeholder 6">
            <a:extLst>
              <a:ext uri="{FF2B5EF4-FFF2-40B4-BE49-F238E27FC236}">
                <a16:creationId xmlns:a16="http://schemas.microsoft.com/office/drawing/2014/main" id="{DB5E558B-6E4C-A92A-AF21-A6F93F88A05D}"/>
              </a:ext>
            </a:extLst>
          </p:cNvPr>
          <p:cNvSpPr>
            <a:spLocks noGrp="1"/>
          </p:cNvSpPr>
          <p:nvPr>
            <p:ph type="sldNum" sz="quarter" idx="12"/>
          </p:nvPr>
        </p:nvSpPr>
        <p:spPr/>
        <p:txBody>
          <a:bodyPr/>
          <a:lstStyle/>
          <a:p>
            <a:fld id="{D57C831C-2281-46D7-8AA8-DE7C9B996911}" type="slidenum">
              <a:rPr lang="en-GB" smtClean="0"/>
              <a:t>‹#›</a:t>
            </a:fld>
            <a:endParaRPr lang="en-GB"/>
          </a:p>
        </p:txBody>
      </p:sp>
    </p:spTree>
    <p:extLst>
      <p:ext uri="{BB962C8B-B14F-4D97-AF65-F5344CB8AC3E}">
        <p14:creationId xmlns:p14="http://schemas.microsoft.com/office/powerpoint/2010/main" val="390704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BEA4ACC-1062-EBF3-BA08-C830068312EC}"/>
              </a:ext>
            </a:extLst>
          </p:cNvPr>
          <p:cNvSpPr>
            <a:spLocks noGrp="1"/>
          </p:cNvSpPr>
          <p:nvPr>
            <p:ph type="ftr" sz="quarter" idx="3"/>
          </p:nvPr>
        </p:nvSpPr>
        <p:spPr>
          <a:xfrm>
            <a:off x="300790" y="6305656"/>
            <a:ext cx="2009274" cy="365125"/>
          </a:xfrm>
          <a:prstGeom prst="rect">
            <a:avLst/>
          </a:prstGeom>
        </p:spPr>
        <p:txBody>
          <a:bodyPr vert="horz" lIns="91440" tIns="45720" rIns="91440" bIns="45720" rtlCol="0" anchor="ctr"/>
          <a:lstStyle>
            <a:lvl1pPr algn="ctr">
              <a:defRPr sz="1800">
                <a:solidFill>
                  <a:srgbClr val="009E49"/>
                </a:solidFill>
                <a:latin typeface="Arial" panose="020B0604020202020204" pitchFamily="34" charset="0"/>
                <a:cs typeface="Arial" panose="020B0604020202020204" pitchFamily="34" charset="0"/>
              </a:defRPr>
            </a:lvl1pPr>
          </a:lstStyle>
          <a:p>
            <a:pPr algn="l"/>
            <a:r>
              <a:rPr lang="en-GB" dirty="0"/>
              <a:t>www.sps.nhs.uk</a:t>
            </a:r>
          </a:p>
        </p:txBody>
      </p:sp>
      <p:sp>
        <p:nvSpPr>
          <p:cNvPr id="6" name="Slide Number Placeholder 5">
            <a:extLst>
              <a:ext uri="{FF2B5EF4-FFF2-40B4-BE49-F238E27FC236}">
                <a16:creationId xmlns:a16="http://schemas.microsoft.com/office/drawing/2014/main" id="{980EDDF8-3ABB-73CC-C41F-AFB1387ADB48}"/>
              </a:ext>
            </a:extLst>
          </p:cNvPr>
          <p:cNvSpPr>
            <a:spLocks noGrp="1"/>
          </p:cNvSpPr>
          <p:nvPr>
            <p:ph type="sldNum" sz="quarter" idx="4"/>
          </p:nvPr>
        </p:nvSpPr>
        <p:spPr>
          <a:xfrm>
            <a:off x="9148010" y="6299287"/>
            <a:ext cx="2743200" cy="365125"/>
          </a:xfrm>
          <a:prstGeom prst="rect">
            <a:avLst/>
          </a:prstGeom>
        </p:spPr>
        <p:txBody>
          <a:bodyPr vert="horz" lIns="91440" tIns="45720" rIns="91440" bIns="45720" rtlCol="0" anchor="ctr"/>
          <a:lstStyle>
            <a:lvl1pPr algn="r">
              <a:defRPr sz="1200">
                <a:solidFill>
                  <a:srgbClr val="009E49"/>
                </a:solidFill>
                <a:latin typeface="Arial" panose="020B0604020202020204" pitchFamily="34" charset="0"/>
                <a:cs typeface="Arial" panose="020B0604020202020204" pitchFamily="34" charset="0"/>
              </a:defRPr>
            </a:lvl1pPr>
          </a:lstStyle>
          <a:p>
            <a:fld id="{D57C831C-2281-46D7-8AA8-DE7C9B996911}" type="slidenum">
              <a:rPr lang="en-GB" smtClean="0"/>
              <a:pPr/>
              <a:t>‹#›</a:t>
            </a:fld>
            <a:endParaRPr lang="en-GB" dirty="0"/>
          </a:p>
        </p:txBody>
      </p:sp>
      <p:sp>
        <p:nvSpPr>
          <p:cNvPr id="7" name="Footer Placeholder 4">
            <a:extLst>
              <a:ext uri="{FF2B5EF4-FFF2-40B4-BE49-F238E27FC236}">
                <a16:creationId xmlns:a16="http://schemas.microsoft.com/office/drawing/2014/main" id="{1BBF7640-3B2A-9504-9EF3-BE4690C8B41C}"/>
              </a:ext>
            </a:extLst>
          </p:cNvPr>
          <p:cNvSpPr txBox="1">
            <a:spLocks/>
          </p:cNvSpPr>
          <p:nvPr userDrawn="1"/>
        </p:nvSpPr>
        <p:spPr>
          <a:xfrm>
            <a:off x="7730289" y="6310311"/>
            <a:ext cx="3001879"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009E4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dirty="0"/>
          </a:p>
        </p:txBody>
      </p:sp>
      <p:sp>
        <p:nvSpPr>
          <p:cNvPr id="8" name="Footer Placeholder 4">
            <a:extLst>
              <a:ext uri="{FF2B5EF4-FFF2-40B4-BE49-F238E27FC236}">
                <a16:creationId xmlns:a16="http://schemas.microsoft.com/office/drawing/2014/main" id="{EA6A901D-5437-CAA0-AD4D-77276041FEF3}"/>
              </a:ext>
            </a:extLst>
          </p:cNvPr>
          <p:cNvSpPr txBox="1">
            <a:spLocks/>
          </p:cNvSpPr>
          <p:nvPr userDrawn="1"/>
        </p:nvSpPr>
        <p:spPr>
          <a:xfrm>
            <a:off x="6741695" y="6306636"/>
            <a:ext cx="1656347"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009E4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dirty="0"/>
          </a:p>
        </p:txBody>
      </p:sp>
      <p:sp>
        <p:nvSpPr>
          <p:cNvPr id="10" name="TextBox 9">
            <a:extLst>
              <a:ext uri="{FF2B5EF4-FFF2-40B4-BE49-F238E27FC236}">
                <a16:creationId xmlns:a16="http://schemas.microsoft.com/office/drawing/2014/main" id="{35237FD3-8AED-EB2D-95BD-5298BD77F0B0}"/>
              </a:ext>
            </a:extLst>
          </p:cNvPr>
          <p:cNvSpPr txBox="1"/>
          <p:nvPr userDrawn="1"/>
        </p:nvSpPr>
        <p:spPr>
          <a:xfrm>
            <a:off x="7844217" y="6349718"/>
            <a:ext cx="1078778" cy="276999"/>
          </a:xfrm>
          <a:prstGeom prst="rect">
            <a:avLst/>
          </a:prstGeom>
          <a:noFill/>
        </p:spPr>
        <p:txBody>
          <a:bodyPr wrap="square">
            <a:spAutoFit/>
          </a:bodyPr>
          <a:lstStyle/>
          <a:p>
            <a:r>
              <a:rPr lang="en-US" sz="1200" dirty="0">
                <a:solidFill>
                  <a:schemeClr val="bg1">
                    <a:lumMod val="50000"/>
                  </a:schemeClr>
                </a:solidFill>
                <a:latin typeface="Arial" panose="020B0604020202020204" pitchFamily="34" charset="0"/>
                <a:cs typeface="Arial" panose="020B0604020202020204" pitchFamily="34" charset="0"/>
              </a:rPr>
              <a:t>@NHS_SPS</a:t>
            </a:r>
            <a:endParaRPr lang="en-GB" sz="1200" dirty="0">
              <a:latin typeface="Arial" panose="020B0604020202020204" pitchFamily="34" charset="0"/>
              <a:cs typeface="Arial" panose="020B0604020202020204" pitchFamily="34" charset="0"/>
            </a:endParaRPr>
          </a:p>
        </p:txBody>
      </p:sp>
      <p:sp>
        <p:nvSpPr>
          <p:cNvPr id="11" name="TextBox 2">
            <a:extLst>
              <a:ext uri="{FF2B5EF4-FFF2-40B4-BE49-F238E27FC236}">
                <a16:creationId xmlns:a16="http://schemas.microsoft.com/office/drawing/2014/main" id="{2C46144E-B981-D2BE-4544-7087EB3D99FE}"/>
              </a:ext>
            </a:extLst>
          </p:cNvPr>
          <p:cNvSpPr txBox="1"/>
          <p:nvPr userDrawn="1"/>
        </p:nvSpPr>
        <p:spPr>
          <a:xfrm>
            <a:off x="9148010" y="6278772"/>
            <a:ext cx="217005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200" dirty="0">
                <a:solidFill>
                  <a:schemeClr val="bg1">
                    <a:lumMod val="50000"/>
                  </a:schemeClr>
                </a:solidFill>
                <a:latin typeface="Arial" panose="020B0604020202020204" pitchFamily="34" charset="0"/>
                <a:cs typeface="Arial" panose="020B0604020202020204" pitchFamily="34" charset="0"/>
              </a:rPr>
              <a:t>specialist-pharmacy-service</a:t>
            </a: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13" name="Picture 12" descr="THE NEW LINKEDIN LOGO PNG 2022">
            <a:extLst>
              <a:ext uri="{FF2B5EF4-FFF2-40B4-BE49-F238E27FC236}">
                <a16:creationId xmlns:a16="http://schemas.microsoft.com/office/drawing/2014/main" id="{4EBCF098-3214-45D0-AA80-74E0F265BB1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937090" y="6354373"/>
            <a:ext cx="277512" cy="277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696F9C2-2814-7FC7-2640-A565384F32D3}"/>
              </a:ext>
            </a:extLst>
          </p:cNvPr>
          <p:cNvPicPr>
            <a:picLocks noChangeAspect="1"/>
          </p:cNvPicPr>
          <p:nvPr userDrawn="1"/>
        </p:nvPicPr>
        <p:blipFill>
          <a:blip r:embed="rId15"/>
          <a:stretch>
            <a:fillRect/>
          </a:stretch>
        </p:blipFill>
        <p:spPr>
          <a:xfrm>
            <a:off x="300790" y="267877"/>
            <a:ext cx="2121537" cy="678606"/>
          </a:xfrm>
          <a:prstGeom prst="rect">
            <a:avLst/>
          </a:prstGeom>
        </p:spPr>
      </p:pic>
      <p:pic>
        <p:nvPicPr>
          <p:cNvPr id="16" name="Picture 15" descr="A blue and white logo&#10;&#10;Description automatically generated">
            <a:extLst>
              <a:ext uri="{FF2B5EF4-FFF2-40B4-BE49-F238E27FC236}">
                <a16:creationId xmlns:a16="http://schemas.microsoft.com/office/drawing/2014/main" id="{9B10B132-A94E-B9D7-94AE-0F2730A308B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98146" y="323037"/>
            <a:ext cx="893064" cy="359664"/>
          </a:xfrm>
          <a:prstGeom prst="rect">
            <a:avLst/>
          </a:prstGeom>
        </p:spPr>
      </p:pic>
      <p:cxnSp>
        <p:nvCxnSpPr>
          <p:cNvPr id="18" name="Straight Connector 17">
            <a:extLst>
              <a:ext uri="{FF2B5EF4-FFF2-40B4-BE49-F238E27FC236}">
                <a16:creationId xmlns:a16="http://schemas.microsoft.com/office/drawing/2014/main" id="{E5ADD6E1-7E9E-2C4A-C241-77C8F8835DC5}"/>
              </a:ext>
            </a:extLst>
          </p:cNvPr>
          <p:cNvCxnSpPr>
            <a:cxnSpLocks/>
          </p:cNvCxnSpPr>
          <p:nvPr userDrawn="1"/>
        </p:nvCxnSpPr>
        <p:spPr>
          <a:xfrm flipV="1">
            <a:off x="300790" y="6206710"/>
            <a:ext cx="11590420" cy="9902"/>
          </a:xfrm>
          <a:prstGeom prst="line">
            <a:avLst/>
          </a:prstGeom>
          <a:ln w="19050">
            <a:solidFill>
              <a:srgbClr val="009E4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10E0ABA-1FA0-59AF-8CB7-86FA39F41487}"/>
              </a:ext>
            </a:extLst>
          </p:cNvPr>
          <p:cNvPicPr>
            <a:picLocks noChangeAspect="1"/>
          </p:cNvPicPr>
          <p:nvPr userDrawn="1"/>
        </p:nvPicPr>
        <p:blipFill>
          <a:blip r:embed="rId17"/>
          <a:stretch>
            <a:fillRect/>
          </a:stretch>
        </p:blipFill>
        <p:spPr>
          <a:xfrm>
            <a:off x="7666783" y="6354373"/>
            <a:ext cx="254374" cy="257438"/>
          </a:xfrm>
          <a:prstGeom prst="rect">
            <a:avLst/>
          </a:prstGeom>
        </p:spPr>
      </p:pic>
    </p:spTree>
    <p:extLst>
      <p:ext uri="{BB962C8B-B14F-4D97-AF65-F5344CB8AC3E}">
        <p14:creationId xmlns:p14="http://schemas.microsoft.com/office/powerpoint/2010/main" val="201619897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9E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publication/lord-carters-review-into-unwarranted-variations-in-mental-health-and-community-health-service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gislation.gov.uk/uksi/2012/1916/schedule/17" TargetMode="External"/><Relationship Id="rId7" Type="http://schemas.openxmlformats.org/officeDocument/2006/relationships/hyperlink" Target="https://www.nice.org.uk/Guidance/MPG2" TargetMode="External"/><Relationship Id="rId2" Type="http://schemas.openxmlformats.org/officeDocument/2006/relationships/hyperlink" Target="https://www.sps.nhs.uk/articles/patient-specific-directions-psd/" TargetMode="External"/><Relationship Id="rId1" Type="http://schemas.openxmlformats.org/officeDocument/2006/relationships/slideLayout" Target="../slideLayouts/slideLayout2.xml"/><Relationship Id="rId6" Type="http://schemas.openxmlformats.org/officeDocument/2006/relationships/hyperlink" Target="https://www.legislation.gov.uk/uksi/2012/1916/schedule/16/part/4/made" TargetMode="External"/><Relationship Id="rId5" Type="http://schemas.openxmlformats.org/officeDocument/2006/relationships/hyperlink" Target="https://www.legislation.gov.uk/uksi/2012/1916/contents/made" TargetMode="External"/><Relationship Id="rId4" Type="http://schemas.openxmlformats.org/officeDocument/2006/relationships/hyperlink" Target="https://www.legislation.gov.uk/uksi/2012/1916/regulation/22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br01.safelinks.protection.outlook.com/?url=http%3A%2F%2Fwww.legislation.gov.uk%2Fuksi%2F2012%2F1916%2Fregulation%2F229%2Fmade&amp;data=05|02|kieran.reynolds%40nhs.net|4be96b74e02448db47f008dcc056836c|37c354b285b047f5b22207b48d774ee3|0|0|638596725001854243|Unknown|TWFpbGZsb3d8eyJWIjoiMC4wLjAwMDAiLCJQIjoiV2luMzIiLCJBTiI6Ik1haWwiLCJXVCI6Mn0%3D|0|||&amp;sdata=P7W7qlZoOpzb%2FyCir5H09HzFmIaGlNNZZrUGCdnQSHI%3D&amp;reserved=0" TargetMode="External"/><Relationship Id="rId2" Type="http://schemas.openxmlformats.org/officeDocument/2006/relationships/hyperlink" Target="https://gbr01.safelinks.protection.outlook.com/?url=https%3A%2F%2Fwww.nice.org.uk%2Fguidance%2Fmpg2%2Fchapter%2Frecommendations%23authorising-body&amp;data=05|02|kieran.reynolds%40nhs.net|4be96b74e02448db47f008dcc056836c|37c354b285b047f5b22207b48d774ee3|0|0|638596725001839039|Unknown|TWFpbGZsb3d8eyJWIjoiMC4wLjAwMDAiLCJQIjoiV2luMzIiLCJBTiI6Ik1haWwiLCJXVCI6Mn0%3D|0|||&amp;sdata=c4JajxITmIZ18%2FZ4Yi3qr0cUBU%2F1vFdUe83TCXDd5fw%3D&amp;reserved=0"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8906-ADE9-12D2-F832-4F876678CC83}"/>
              </a:ext>
            </a:extLst>
          </p:cNvPr>
          <p:cNvSpPr>
            <a:spLocks noGrp="1"/>
          </p:cNvSpPr>
          <p:nvPr>
            <p:ph type="title"/>
          </p:nvPr>
        </p:nvSpPr>
        <p:spPr/>
        <p:txBody>
          <a:bodyPr/>
          <a:lstStyle/>
          <a:p>
            <a:r>
              <a:rPr lang="en-GB" dirty="0"/>
              <a:t>Smoking cessation Patient Group Directions (PGDs) </a:t>
            </a:r>
          </a:p>
        </p:txBody>
      </p:sp>
      <p:sp>
        <p:nvSpPr>
          <p:cNvPr id="3" name="Footer Placeholder 2">
            <a:extLst>
              <a:ext uri="{FF2B5EF4-FFF2-40B4-BE49-F238E27FC236}">
                <a16:creationId xmlns:a16="http://schemas.microsoft.com/office/drawing/2014/main" id="{50E9CFCF-2778-0666-2890-BD2427D2C58F}"/>
              </a:ext>
            </a:extLst>
          </p:cNvPr>
          <p:cNvSpPr>
            <a:spLocks noGrp="1"/>
          </p:cNvSpPr>
          <p:nvPr>
            <p:ph type="ftr" sz="quarter" idx="10"/>
          </p:nvPr>
        </p:nvSpPr>
        <p:spPr/>
        <p:txBody>
          <a:bodyPr/>
          <a:lstStyle/>
          <a:p>
            <a:pPr algn="l"/>
            <a:r>
              <a:rPr lang="en-GB"/>
              <a:t>www.sps.nhs.uk</a:t>
            </a:r>
            <a:endParaRPr lang="en-GB" dirty="0"/>
          </a:p>
        </p:txBody>
      </p:sp>
      <p:sp>
        <p:nvSpPr>
          <p:cNvPr id="4" name="Slide Number Placeholder 3">
            <a:extLst>
              <a:ext uri="{FF2B5EF4-FFF2-40B4-BE49-F238E27FC236}">
                <a16:creationId xmlns:a16="http://schemas.microsoft.com/office/drawing/2014/main" id="{47F6EFBD-585B-3AB1-D03B-710EB554A2A0}"/>
              </a:ext>
            </a:extLst>
          </p:cNvPr>
          <p:cNvSpPr>
            <a:spLocks noGrp="1"/>
          </p:cNvSpPr>
          <p:nvPr>
            <p:ph type="sldNum" sz="quarter" idx="11"/>
          </p:nvPr>
        </p:nvSpPr>
        <p:spPr/>
        <p:txBody>
          <a:bodyPr/>
          <a:lstStyle/>
          <a:p>
            <a:fld id="{D57C831C-2281-46D7-8AA8-DE7C9B996911}" type="slidenum">
              <a:rPr lang="en-GB" smtClean="0"/>
              <a:pPr/>
              <a:t>1</a:t>
            </a:fld>
            <a:endParaRPr lang="en-GB" dirty="0"/>
          </a:p>
        </p:txBody>
      </p:sp>
      <p:sp>
        <p:nvSpPr>
          <p:cNvPr id="5" name="Text Placeholder 4">
            <a:extLst>
              <a:ext uri="{FF2B5EF4-FFF2-40B4-BE49-F238E27FC236}">
                <a16:creationId xmlns:a16="http://schemas.microsoft.com/office/drawing/2014/main" id="{51F1A7AF-D537-FA26-1F41-B0A34C2BBE0F}"/>
              </a:ext>
            </a:extLst>
          </p:cNvPr>
          <p:cNvSpPr>
            <a:spLocks noGrp="1"/>
          </p:cNvSpPr>
          <p:nvPr>
            <p:ph type="body" sz="quarter" idx="12"/>
          </p:nvPr>
        </p:nvSpPr>
        <p:spPr>
          <a:xfrm>
            <a:off x="300790" y="4048772"/>
            <a:ext cx="11710235" cy="1325562"/>
          </a:xfrm>
        </p:spPr>
        <p:txBody>
          <a:bodyPr/>
          <a:lstStyle/>
          <a:p>
            <a:endParaRPr lang="en-GB" dirty="0"/>
          </a:p>
          <a:p>
            <a:r>
              <a:rPr lang="en-GB" dirty="0"/>
              <a:t>Kieran Reynolds </a:t>
            </a:r>
          </a:p>
          <a:p>
            <a:r>
              <a:rPr lang="en-GB" dirty="0"/>
              <a:t>Medicines Use and Safety – NHS Specialist Pharmacy Service (SPS)</a:t>
            </a:r>
          </a:p>
        </p:txBody>
      </p:sp>
    </p:spTree>
    <p:extLst>
      <p:ext uri="{BB962C8B-B14F-4D97-AF65-F5344CB8AC3E}">
        <p14:creationId xmlns:p14="http://schemas.microsoft.com/office/powerpoint/2010/main" val="257766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39E0-0297-4165-A7D7-51D66F1DAB83}"/>
              </a:ext>
            </a:extLst>
          </p:cNvPr>
          <p:cNvSpPr>
            <a:spLocks noGrp="1"/>
          </p:cNvSpPr>
          <p:nvPr>
            <p:ph type="ctrTitle"/>
          </p:nvPr>
        </p:nvSpPr>
        <p:spPr/>
        <p:txBody>
          <a:bodyPr/>
          <a:lstStyle/>
          <a:p>
            <a:r>
              <a:rPr lang="en-GB" dirty="0"/>
              <a:t>Next steps</a:t>
            </a:r>
          </a:p>
        </p:txBody>
      </p:sp>
      <p:sp>
        <p:nvSpPr>
          <p:cNvPr id="3" name="Footer Placeholder 2">
            <a:extLst>
              <a:ext uri="{FF2B5EF4-FFF2-40B4-BE49-F238E27FC236}">
                <a16:creationId xmlns:a16="http://schemas.microsoft.com/office/drawing/2014/main" id="{63A21E4D-55E0-462D-2D0B-BB31AE65D481}"/>
              </a:ext>
            </a:extLst>
          </p:cNvPr>
          <p:cNvSpPr>
            <a:spLocks noGrp="1"/>
          </p:cNvSpPr>
          <p:nvPr>
            <p:ph type="ftr" sz="quarter" idx="11"/>
          </p:nvPr>
        </p:nvSpPr>
        <p:spPr/>
        <p:txBody>
          <a:bodyPr/>
          <a:lstStyle/>
          <a:p>
            <a:r>
              <a:rPr lang="en-GB"/>
              <a:t>www.sps.nhs.uk</a:t>
            </a:r>
            <a:endParaRPr lang="en-GB" dirty="0"/>
          </a:p>
        </p:txBody>
      </p:sp>
      <p:sp>
        <p:nvSpPr>
          <p:cNvPr id="4" name="Slide Number Placeholder 3">
            <a:extLst>
              <a:ext uri="{FF2B5EF4-FFF2-40B4-BE49-F238E27FC236}">
                <a16:creationId xmlns:a16="http://schemas.microsoft.com/office/drawing/2014/main" id="{5F3A7F9A-9F86-E06A-4000-E48DCC2063A2}"/>
              </a:ext>
            </a:extLst>
          </p:cNvPr>
          <p:cNvSpPr>
            <a:spLocks noGrp="1"/>
          </p:cNvSpPr>
          <p:nvPr>
            <p:ph type="sldNum" sz="quarter" idx="12"/>
          </p:nvPr>
        </p:nvSpPr>
        <p:spPr/>
        <p:txBody>
          <a:bodyPr/>
          <a:lstStyle/>
          <a:p>
            <a:fld id="{D57C831C-2281-46D7-8AA8-DE7C9B996911}" type="slidenum">
              <a:rPr lang="en-GB" smtClean="0"/>
              <a:t>10</a:t>
            </a:fld>
            <a:endParaRPr lang="en-GB"/>
          </a:p>
        </p:txBody>
      </p:sp>
      <p:sp>
        <p:nvSpPr>
          <p:cNvPr id="5" name="Content Placeholder 4">
            <a:extLst>
              <a:ext uri="{FF2B5EF4-FFF2-40B4-BE49-F238E27FC236}">
                <a16:creationId xmlns:a16="http://schemas.microsoft.com/office/drawing/2014/main" id="{B27DB641-945D-DE50-C5EA-3D08B406E154}"/>
              </a:ext>
            </a:extLst>
          </p:cNvPr>
          <p:cNvSpPr>
            <a:spLocks noGrp="1"/>
          </p:cNvSpPr>
          <p:nvPr>
            <p:ph sz="half" idx="1"/>
          </p:nvPr>
        </p:nvSpPr>
        <p:spPr/>
        <p:txBody>
          <a:bodyPr/>
          <a:lstStyle/>
          <a:p>
            <a:pPr lvl="0">
              <a:lnSpc>
                <a:spcPct val="100000"/>
              </a:lnSpc>
              <a:spcAft>
                <a:spcPts val="800"/>
              </a:spcAft>
            </a:pPr>
            <a:r>
              <a:rPr lang="en-GB" sz="1600" b="1" kern="150" dirty="0">
                <a:solidFill>
                  <a:schemeClr val="tx1"/>
                </a:solidFill>
                <a:effectLst/>
                <a:ea typeface="Aptos" panose="020B0004020202020204" pitchFamily="34" charset="0"/>
              </a:rPr>
              <a:t>4. Supply of medicines</a:t>
            </a:r>
            <a:endParaRPr lang="en-GB" sz="1600" kern="150" dirty="0">
              <a:solidFill>
                <a:schemeClr val="tx1"/>
              </a:solidFill>
              <a:effectLst/>
              <a:ea typeface="Aptos" panose="020B0004020202020204" pitchFamily="34" charset="0"/>
            </a:endParaRPr>
          </a:p>
          <a:p>
            <a:pPr>
              <a:lnSpc>
                <a:spcPct val="100000"/>
              </a:lnSpc>
              <a:spcAft>
                <a:spcPts val="800"/>
              </a:spcAft>
            </a:pPr>
            <a:r>
              <a:rPr lang="en-GB" sz="1600" kern="150" dirty="0">
                <a:solidFill>
                  <a:schemeClr val="tx1"/>
                </a:solidFill>
                <a:effectLst/>
                <a:ea typeface="Aptos" panose="020B0004020202020204" pitchFamily="34" charset="0"/>
              </a:rPr>
              <a:t>Supply of medicines under a PGD requires medicines to be over-labelled with the dosage instructions and address of the service, as well as space for the individual’s name and date of supply. </a:t>
            </a:r>
          </a:p>
          <a:p>
            <a:pPr>
              <a:lnSpc>
                <a:spcPct val="100000"/>
              </a:lnSpc>
              <a:spcAft>
                <a:spcPts val="800"/>
              </a:spcAft>
            </a:pPr>
            <a:r>
              <a:rPr lang="en-GB" sz="1600" kern="150" dirty="0">
                <a:solidFill>
                  <a:schemeClr val="tx1"/>
                </a:solidFill>
                <a:effectLst/>
                <a:ea typeface="Aptos" panose="020B0004020202020204" pitchFamily="34" charset="0"/>
              </a:rPr>
              <a:t>Liaise with your local pharmacy department/specialist pharmacy team re: acquiring and managing over-labelled stock of medicines. </a:t>
            </a:r>
          </a:p>
          <a:p>
            <a:endParaRPr lang="en-GB" dirty="0"/>
          </a:p>
        </p:txBody>
      </p:sp>
      <p:pic>
        <p:nvPicPr>
          <p:cNvPr id="9" name="Picture 8">
            <a:extLst>
              <a:ext uri="{FF2B5EF4-FFF2-40B4-BE49-F238E27FC236}">
                <a16:creationId xmlns:a16="http://schemas.microsoft.com/office/drawing/2014/main" id="{A475A5F9-CBF1-0766-9775-C1E7CBDFAC9D}"/>
              </a:ext>
            </a:extLst>
          </p:cNvPr>
          <p:cNvPicPr>
            <a:picLocks noChangeAspect="1"/>
          </p:cNvPicPr>
          <p:nvPr/>
        </p:nvPicPr>
        <p:blipFill>
          <a:blip r:embed="rId2"/>
          <a:stretch>
            <a:fillRect/>
          </a:stretch>
        </p:blipFill>
        <p:spPr>
          <a:xfrm>
            <a:off x="811822" y="3812931"/>
            <a:ext cx="4291229" cy="2078912"/>
          </a:xfrm>
          <a:prstGeom prst="rect">
            <a:avLst/>
          </a:prstGeom>
        </p:spPr>
      </p:pic>
    </p:spTree>
    <p:extLst>
      <p:ext uri="{BB962C8B-B14F-4D97-AF65-F5344CB8AC3E}">
        <p14:creationId xmlns:p14="http://schemas.microsoft.com/office/powerpoint/2010/main" val="246048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6497-7E12-5580-3CE1-5DEDBCE9520B}"/>
              </a:ext>
            </a:extLst>
          </p:cNvPr>
          <p:cNvSpPr>
            <a:spLocks noGrp="1"/>
          </p:cNvSpPr>
          <p:nvPr>
            <p:ph type="ctrTitle"/>
          </p:nvPr>
        </p:nvSpPr>
        <p:spPr/>
        <p:txBody>
          <a:bodyPr/>
          <a:lstStyle/>
          <a:p>
            <a:r>
              <a:rPr lang="en-GB" dirty="0"/>
              <a:t>Smoking cessation PGDs – summary </a:t>
            </a:r>
          </a:p>
        </p:txBody>
      </p:sp>
      <p:sp>
        <p:nvSpPr>
          <p:cNvPr id="3" name="Footer Placeholder 2">
            <a:extLst>
              <a:ext uri="{FF2B5EF4-FFF2-40B4-BE49-F238E27FC236}">
                <a16:creationId xmlns:a16="http://schemas.microsoft.com/office/drawing/2014/main" id="{664ADB26-8388-727B-4307-436F78E176C1}"/>
              </a:ext>
            </a:extLst>
          </p:cNvPr>
          <p:cNvSpPr>
            <a:spLocks noGrp="1"/>
          </p:cNvSpPr>
          <p:nvPr>
            <p:ph type="ftr" sz="quarter" idx="11"/>
          </p:nvPr>
        </p:nvSpPr>
        <p:spPr/>
        <p:txBody>
          <a:bodyPr/>
          <a:lstStyle/>
          <a:p>
            <a:r>
              <a:rPr lang="en-GB"/>
              <a:t>www.sps.nhs.uk</a:t>
            </a:r>
            <a:endParaRPr lang="en-GB" dirty="0"/>
          </a:p>
        </p:txBody>
      </p:sp>
      <p:sp>
        <p:nvSpPr>
          <p:cNvPr id="4" name="Slide Number Placeholder 3">
            <a:extLst>
              <a:ext uri="{FF2B5EF4-FFF2-40B4-BE49-F238E27FC236}">
                <a16:creationId xmlns:a16="http://schemas.microsoft.com/office/drawing/2014/main" id="{AA0D2066-A710-800A-B8CE-6F995DF38D9F}"/>
              </a:ext>
            </a:extLst>
          </p:cNvPr>
          <p:cNvSpPr>
            <a:spLocks noGrp="1"/>
          </p:cNvSpPr>
          <p:nvPr>
            <p:ph type="sldNum" sz="quarter" idx="12"/>
          </p:nvPr>
        </p:nvSpPr>
        <p:spPr/>
        <p:txBody>
          <a:bodyPr/>
          <a:lstStyle/>
          <a:p>
            <a:fld id="{D57C831C-2281-46D7-8AA8-DE7C9B996911}" type="slidenum">
              <a:rPr lang="en-GB" smtClean="0"/>
              <a:t>11</a:t>
            </a:fld>
            <a:endParaRPr lang="en-GB"/>
          </a:p>
        </p:txBody>
      </p:sp>
      <p:sp>
        <p:nvSpPr>
          <p:cNvPr id="5" name="Content Placeholder 4">
            <a:extLst>
              <a:ext uri="{FF2B5EF4-FFF2-40B4-BE49-F238E27FC236}">
                <a16:creationId xmlns:a16="http://schemas.microsoft.com/office/drawing/2014/main" id="{206FCA51-BDC0-7A62-2F7D-0106DE4888B4}"/>
              </a:ext>
            </a:extLst>
          </p:cNvPr>
          <p:cNvSpPr>
            <a:spLocks noGrp="1"/>
          </p:cNvSpPr>
          <p:nvPr>
            <p:ph sz="half" idx="1"/>
          </p:nvPr>
        </p:nvSpPr>
        <p:spPr>
          <a:xfrm>
            <a:off x="811822" y="2077663"/>
            <a:ext cx="10998466" cy="4221623"/>
          </a:xfrm>
        </p:spPr>
        <p:txBody>
          <a:bodyPr/>
          <a:lstStyle/>
          <a:p>
            <a:pPr marL="285750" indent="-285750">
              <a:lnSpc>
                <a:spcPct val="100000"/>
              </a:lnSpc>
              <a:buFontTx/>
              <a:buChar char="-"/>
            </a:pPr>
            <a:r>
              <a:rPr lang="en-GB" sz="3600" kern="150" dirty="0">
                <a:solidFill>
                  <a:schemeClr val="tx1"/>
                </a:solidFill>
                <a:ea typeface="Times New Roman" panose="02020603050405020304" pitchFamily="18" charset="0"/>
              </a:rPr>
              <a:t>An option for services to use</a:t>
            </a:r>
          </a:p>
          <a:p>
            <a:pPr marL="285750" indent="-285750">
              <a:lnSpc>
                <a:spcPct val="100000"/>
              </a:lnSpc>
              <a:buFontTx/>
              <a:buChar char="-"/>
            </a:pPr>
            <a:r>
              <a:rPr lang="en-GB" sz="3600" kern="150" dirty="0">
                <a:solidFill>
                  <a:schemeClr val="tx1"/>
                </a:solidFill>
                <a:ea typeface="Times New Roman" panose="02020603050405020304" pitchFamily="18" charset="0"/>
              </a:rPr>
              <a:t>Require local sign-off before can be used</a:t>
            </a:r>
          </a:p>
          <a:p>
            <a:pPr marL="285750" indent="-285750">
              <a:lnSpc>
                <a:spcPct val="100000"/>
              </a:lnSpc>
              <a:buFontTx/>
              <a:buChar char="-"/>
            </a:pPr>
            <a:r>
              <a:rPr lang="en-GB" sz="3600" kern="150">
                <a:solidFill>
                  <a:schemeClr val="tx1"/>
                </a:solidFill>
                <a:ea typeface="Times New Roman" panose="02020603050405020304" pitchFamily="18" charset="0"/>
              </a:rPr>
              <a:t>May </a:t>
            </a:r>
            <a:r>
              <a:rPr lang="en-GB" sz="3600" kern="150" dirty="0">
                <a:solidFill>
                  <a:schemeClr val="tx1"/>
                </a:solidFill>
                <a:ea typeface="Times New Roman" panose="02020603050405020304" pitchFamily="18" charset="0"/>
              </a:rPr>
              <a:t>r</a:t>
            </a:r>
            <a:r>
              <a:rPr lang="en-GB" sz="3600" kern="150">
                <a:solidFill>
                  <a:schemeClr val="tx1"/>
                </a:solidFill>
                <a:ea typeface="Times New Roman" panose="02020603050405020304" pitchFamily="18" charset="0"/>
              </a:rPr>
              <a:t>equire </a:t>
            </a:r>
            <a:r>
              <a:rPr lang="en-GB" sz="3600" kern="150" dirty="0">
                <a:solidFill>
                  <a:schemeClr val="tx1"/>
                </a:solidFill>
                <a:ea typeface="Times New Roman" panose="02020603050405020304" pitchFamily="18" charset="0"/>
              </a:rPr>
              <a:t>supply of over-labelled medicines </a:t>
            </a:r>
          </a:p>
          <a:p>
            <a:pPr marL="285750" indent="-285750">
              <a:lnSpc>
                <a:spcPct val="100000"/>
              </a:lnSpc>
              <a:buFontTx/>
              <a:buChar char="-"/>
            </a:pPr>
            <a:r>
              <a:rPr lang="en-GB" sz="3600" kern="150" dirty="0">
                <a:solidFill>
                  <a:schemeClr val="tx1"/>
                </a:solidFill>
                <a:ea typeface="Times New Roman" panose="02020603050405020304" pitchFamily="18" charset="0"/>
              </a:rPr>
              <a:t>May work for some services, may not work for others</a:t>
            </a:r>
            <a:endParaRPr lang="en-GB" sz="2000" kern="150" dirty="0">
              <a:solidFill>
                <a:schemeClr val="tx1"/>
              </a:solidFill>
              <a:effectLst/>
              <a:ea typeface="Times New Roman" panose="02020603050405020304" pitchFamily="18" charset="0"/>
            </a:endParaRPr>
          </a:p>
          <a:p>
            <a:pPr marL="285750" lvl="0" indent="-285750">
              <a:lnSpc>
                <a:spcPct val="100000"/>
              </a:lnSpc>
              <a:buFontTx/>
              <a:buChar char="-"/>
            </a:pPr>
            <a:endParaRPr lang="en-GB" sz="1800" kern="150" dirty="0">
              <a:solidFill>
                <a:schemeClr val="tx1"/>
              </a:solidFill>
              <a:effectLst/>
              <a:ea typeface="Times New Roman" panose="02020603050405020304" pitchFamily="18" charset="0"/>
            </a:endParaRPr>
          </a:p>
          <a:p>
            <a:endParaRPr lang="en-GB" dirty="0"/>
          </a:p>
        </p:txBody>
      </p:sp>
    </p:spTree>
    <p:extLst>
      <p:ext uri="{BB962C8B-B14F-4D97-AF65-F5344CB8AC3E}">
        <p14:creationId xmlns:p14="http://schemas.microsoft.com/office/powerpoint/2010/main" val="406686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5840-F44E-9B0B-0141-52835E1ED046}"/>
              </a:ext>
            </a:extLst>
          </p:cNvPr>
          <p:cNvSpPr>
            <a:spLocks noGrp="1"/>
          </p:cNvSpPr>
          <p:nvPr>
            <p:ph type="ctrTitle"/>
          </p:nvPr>
        </p:nvSpPr>
        <p:spPr>
          <a:xfrm>
            <a:off x="300789" y="1035944"/>
            <a:ext cx="11188845" cy="852491"/>
          </a:xfrm>
        </p:spPr>
        <p:txBody>
          <a:bodyPr/>
          <a:lstStyle/>
          <a:p>
            <a:r>
              <a:rPr lang="en-GB" dirty="0"/>
              <a:t>Contact us</a:t>
            </a:r>
          </a:p>
        </p:txBody>
      </p:sp>
      <p:sp>
        <p:nvSpPr>
          <p:cNvPr id="3" name="Footer Placeholder 2">
            <a:extLst>
              <a:ext uri="{FF2B5EF4-FFF2-40B4-BE49-F238E27FC236}">
                <a16:creationId xmlns:a16="http://schemas.microsoft.com/office/drawing/2014/main" id="{63F45D8E-158B-A20C-662A-227CC3B58BA8}"/>
              </a:ext>
            </a:extLst>
          </p:cNvPr>
          <p:cNvSpPr>
            <a:spLocks noGrp="1"/>
          </p:cNvSpPr>
          <p:nvPr>
            <p:ph type="ftr" sz="quarter" idx="11"/>
          </p:nvPr>
        </p:nvSpPr>
        <p:spPr/>
        <p:txBody>
          <a:bodyPr/>
          <a:lstStyle/>
          <a:p>
            <a:r>
              <a:rPr lang="en-GB"/>
              <a:t>www.sps.nhs.uk</a:t>
            </a:r>
            <a:endParaRPr lang="en-GB" dirty="0"/>
          </a:p>
        </p:txBody>
      </p:sp>
      <p:sp>
        <p:nvSpPr>
          <p:cNvPr id="5" name="Slide Number Placeholder 4">
            <a:extLst>
              <a:ext uri="{FF2B5EF4-FFF2-40B4-BE49-F238E27FC236}">
                <a16:creationId xmlns:a16="http://schemas.microsoft.com/office/drawing/2014/main" id="{164590E8-86C1-574E-7E37-CF1218D31181}"/>
              </a:ext>
            </a:extLst>
          </p:cNvPr>
          <p:cNvSpPr>
            <a:spLocks noGrp="1"/>
          </p:cNvSpPr>
          <p:nvPr>
            <p:ph type="sldNum" sz="quarter" idx="12"/>
          </p:nvPr>
        </p:nvSpPr>
        <p:spPr/>
        <p:txBody>
          <a:bodyPr/>
          <a:lstStyle/>
          <a:p>
            <a:fld id="{D57C831C-2281-46D7-8AA8-DE7C9B996911}" type="slidenum">
              <a:rPr lang="en-GB" smtClean="0"/>
              <a:t>12</a:t>
            </a:fld>
            <a:endParaRPr lang="en-GB"/>
          </a:p>
        </p:txBody>
      </p:sp>
      <p:pic>
        <p:nvPicPr>
          <p:cNvPr id="1026" name="Picture 2" descr="Image preview">
            <a:extLst>
              <a:ext uri="{FF2B5EF4-FFF2-40B4-BE49-F238E27FC236}">
                <a16:creationId xmlns:a16="http://schemas.microsoft.com/office/drawing/2014/main" id="{674D5F9C-9601-B2C1-4722-8BCCD0DF8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7" y="1035944"/>
            <a:ext cx="5724525"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4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health care system&#10;&#10;Description automatically generated with medium confidence">
            <a:extLst>
              <a:ext uri="{FF2B5EF4-FFF2-40B4-BE49-F238E27FC236}">
                <a16:creationId xmlns:a16="http://schemas.microsoft.com/office/drawing/2014/main" id="{B7B08275-5385-3942-79B0-DB566BCA2B92}"/>
              </a:ext>
            </a:extLst>
          </p:cNvPr>
          <p:cNvPicPr>
            <a:picLocks noChangeAspect="1"/>
          </p:cNvPicPr>
          <p:nvPr/>
        </p:nvPicPr>
        <p:blipFill rotWithShape="1">
          <a:blip r:embed="rId2">
            <a:extLst>
              <a:ext uri="{28A0092B-C50C-407E-A947-70E740481C1C}">
                <a14:useLocalDpi xmlns:a14="http://schemas.microsoft.com/office/drawing/2010/main" val="0"/>
              </a:ext>
            </a:extLst>
          </a:blip>
          <a:srcRect l="1" t="16667" r="2880" b="13518"/>
          <a:stretch/>
        </p:blipFill>
        <p:spPr>
          <a:xfrm>
            <a:off x="5376444" y="494193"/>
            <a:ext cx="5528509" cy="5617875"/>
          </a:xfrm>
          <a:prstGeom prst="rect">
            <a:avLst/>
          </a:prstGeom>
        </p:spPr>
      </p:pic>
      <p:sp>
        <p:nvSpPr>
          <p:cNvPr id="2" name="Title 1">
            <a:extLst>
              <a:ext uri="{FF2B5EF4-FFF2-40B4-BE49-F238E27FC236}">
                <a16:creationId xmlns:a16="http://schemas.microsoft.com/office/drawing/2014/main" id="{DA675840-F44E-9B0B-0141-52835E1ED046}"/>
              </a:ext>
            </a:extLst>
          </p:cNvPr>
          <p:cNvSpPr>
            <a:spLocks noGrp="1"/>
          </p:cNvSpPr>
          <p:nvPr>
            <p:ph type="ctrTitle"/>
          </p:nvPr>
        </p:nvSpPr>
        <p:spPr>
          <a:xfrm>
            <a:off x="300790" y="494193"/>
            <a:ext cx="5528510" cy="1313556"/>
          </a:xfrm>
        </p:spPr>
        <p:txBody>
          <a:bodyPr/>
          <a:lstStyle/>
          <a:p>
            <a:r>
              <a:rPr lang="en-GB" dirty="0"/>
              <a:t>Who are SPS? </a:t>
            </a:r>
          </a:p>
        </p:txBody>
      </p:sp>
      <p:sp>
        <p:nvSpPr>
          <p:cNvPr id="3" name="Footer Placeholder 2">
            <a:extLst>
              <a:ext uri="{FF2B5EF4-FFF2-40B4-BE49-F238E27FC236}">
                <a16:creationId xmlns:a16="http://schemas.microsoft.com/office/drawing/2014/main" id="{63F45D8E-158B-A20C-662A-227CC3B58BA8}"/>
              </a:ext>
            </a:extLst>
          </p:cNvPr>
          <p:cNvSpPr>
            <a:spLocks noGrp="1"/>
          </p:cNvSpPr>
          <p:nvPr>
            <p:ph type="ftr" sz="quarter" idx="11"/>
          </p:nvPr>
        </p:nvSpPr>
        <p:spPr/>
        <p:txBody>
          <a:bodyPr/>
          <a:lstStyle/>
          <a:p>
            <a:r>
              <a:rPr lang="en-GB"/>
              <a:t>www.sps.nhs.uk</a:t>
            </a:r>
            <a:endParaRPr lang="en-GB" dirty="0"/>
          </a:p>
        </p:txBody>
      </p:sp>
      <p:sp>
        <p:nvSpPr>
          <p:cNvPr id="5" name="Slide Number Placeholder 4">
            <a:extLst>
              <a:ext uri="{FF2B5EF4-FFF2-40B4-BE49-F238E27FC236}">
                <a16:creationId xmlns:a16="http://schemas.microsoft.com/office/drawing/2014/main" id="{164590E8-86C1-574E-7E37-CF1218D31181}"/>
              </a:ext>
            </a:extLst>
          </p:cNvPr>
          <p:cNvSpPr>
            <a:spLocks noGrp="1"/>
          </p:cNvSpPr>
          <p:nvPr>
            <p:ph type="sldNum" sz="quarter" idx="12"/>
          </p:nvPr>
        </p:nvSpPr>
        <p:spPr/>
        <p:txBody>
          <a:bodyPr/>
          <a:lstStyle/>
          <a:p>
            <a:fld id="{D57C831C-2281-46D7-8AA8-DE7C9B996911}" type="slidenum">
              <a:rPr lang="en-GB" smtClean="0"/>
              <a:t>2</a:t>
            </a:fld>
            <a:endParaRPr lang="en-GB"/>
          </a:p>
        </p:txBody>
      </p:sp>
      <p:sp>
        <p:nvSpPr>
          <p:cNvPr id="10" name="Content Placeholder 3">
            <a:extLst>
              <a:ext uri="{FF2B5EF4-FFF2-40B4-BE49-F238E27FC236}">
                <a16:creationId xmlns:a16="http://schemas.microsoft.com/office/drawing/2014/main" id="{9AB63A69-6F27-58EF-5B5B-850A275F92CF}"/>
              </a:ext>
            </a:extLst>
          </p:cNvPr>
          <p:cNvSpPr>
            <a:spLocks noGrp="1"/>
          </p:cNvSpPr>
          <p:nvPr>
            <p:ph sz="half" idx="1"/>
          </p:nvPr>
        </p:nvSpPr>
        <p:spPr>
          <a:xfrm>
            <a:off x="300790" y="1805528"/>
            <a:ext cx="4914563" cy="2452607"/>
          </a:xfrm>
        </p:spPr>
        <p:txBody>
          <a:bodyPr/>
          <a:lstStyle/>
          <a:p>
            <a:pPr marL="457200" indent="-457200">
              <a:buClr>
                <a:srgbClr val="009E49"/>
              </a:buClr>
              <a:buFont typeface="Wingdings" panose="05000000000000000000" pitchFamily="2" charset="2"/>
              <a:buChar char="Ø"/>
            </a:pPr>
            <a:r>
              <a:rPr lang="en-GB" sz="2000" dirty="0">
                <a:solidFill>
                  <a:schemeClr val="tx1"/>
                </a:solidFill>
              </a:rPr>
              <a:t>Commissioned by NHS England</a:t>
            </a:r>
          </a:p>
          <a:p>
            <a:pPr marL="457200" indent="-457200">
              <a:buClr>
                <a:srgbClr val="009E49"/>
              </a:buClr>
              <a:buFont typeface="Wingdings" panose="05000000000000000000" pitchFamily="2" charset="2"/>
              <a:buChar char="Ø"/>
            </a:pPr>
            <a:r>
              <a:rPr lang="en-GB" sz="2000" dirty="0">
                <a:solidFill>
                  <a:schemeClr val="tx1"/>
                </a:solidFill>
              </a:rPr>
              <a:t>Span all 7 NHS England regions</a:t>
            </a:r>
          </a:p>
          <a:p>
            <a:pPr marL="457200" indent="-457200">
              <a:buClr>
                <a:srgbClr val="009E49"/>
              </a:buClr>
              <a:buFont typeface="Wingdings" panose="05000000000000000000" pitchFamily="2" charset="2"/>
              <a:buChar char="Ø"/>
            </a:pPr>
            <a:r>
              <a:rPr lang="en-GB" sz="2000" dirty="0">
                <a:solidFill>
                  <a:schemeClr val="tx1"/>
                </a:solidFill>
              </a:rPr>
              <a:t>Working together to “do once and share”</a:t>
            </a:r>
          </a:p>
          <a:p>
            <a:pPr marL="457200" indent="-457200">
              <a:buClr>
                <a:srgbClr val="009E49"/>
              </a:buClr>
              <a:buFont typeface="Wingdings" panose="05000000000000000000" pitchFamily="2" charset="2"/>
              <a:buChar char="Ø"/>
            </a:pPr>
            <a:r>
              <a:rPr lang="en-GB" sz="2000" b="0" i="0" u="sng" dirty="0">
                <a:solidFill>
                  <a:srgbClr val="009639"/>
                </a:solidFill>
                <a:effectLst/>
                <a:highlight>
                  <a:srgbClr val="FFFFFF"/>
                </a:highlight>
                <a:hlinkClick r:id="rId3"/>
              </a:rPr>
              <a:t>Lord Carter review </a:t>
            </a:r>
            <a:r>
              <a:rPr lang="en-GB" sz="2000" b="0" i="0" dirty="0">
                <a:solidFill>
                  <a:srgbClr val="333333"/>
                </a:solidFill>
                <a:effectLst/>
                <a:highlight>
                  <a:srgbClr val="FFFFFF"/>
                </a:highlight>
              </a:rPr>
              <a:t>recommended standardising the development and distribution of PGDs</a:t>
            </a:r>
            <a:r>
              <a:rPr lang="en-GB" sz="2000" dirty="0">
                <a:solidFill>
                  <a:srgbClr val="333333"/>
                </a:solidFill>
                <a:highlight>
                  <a:srgbClr val="FFFFFF"/>
                </a:highlight>
              </a:rPr>
              <a:t> </a:t>
            </a:r>
            <a:r>
              <a:rPr lang="en-GB" sz="2000" b="0" i="0" dirty="0">
                <a:solidFill>
                  <a:srgbClr val="333333"/>
                </a:solidFill>
                <a:effectLst/>
                <a:highlight>
                  <a:srgbClr val="FFFFFF"/>
                </a:highlight>
              </a:rPr>
              <a:t>(&amp; medicines policies, and other essential organisational governance documents). </a:t>
            </a:r>
          </a:p>
          <a:p>
            <a:pPr marL="457200" indent="-457200">
              <a:buClr>
                <a:srgbClr val="009E49"/>
              </a:buClr>
              <a:buFont typeface="Wingdings" panose="05000000000000000000" pitchFamily="2" charset="2"/>
              <a:buChar char="Ø"/>
            </a:pPr>
            <a:r>
              <a:rPr lang="en-GB" sz="2000" b="0" i="0" dirty="0">
                <a:solidFill>
                  <a:srgbClr val="333333"/>
                </a:solidFill>
                <a:effectLst/>
                <a:highlight>
                  <a:srgbClr val="FFFFFF"/>
                </a:highlight>
              </a:rPr>
              <a:t>Reduce duplication and help release local resource that can be redeployed</a:t>
            </a:r>
          </a:p>
          <a:p>
            <a:pPr marL="457200" indent="-457200">
              <a:buClr>
                <a:srgbClr val="009E49"/>
              </a:buClr>
              <a:buFont typeface="Wingdings" panose="05000000000000000000" pitchFamily="2" charset="2"/>
              <a:buChar char="Ø"/>
            </a:pPr>
            <a:endParaRPr lang="en-GB" sz="1600" dirty="0">
              <a:solidFill>
                <a:schemeClr val="tx1"/>
              </a:solidFill>
            </a:endParaRPr>
          </a:p>
        </p:txBody>
      </p:sp>
    </p:spTree>
    <p:extLst>
      <p:ext uri="{BB962C8B-B14F-4D97-AF65-F5344CB8AC3E}">
        <p14:creationId xmlns:p14="http://schemas.microsoft.com/office/powerpoint/2010/main" val="373263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5840-F44E-9B0B-0141-52835E1ED046}"/>
              </a:ext>
            </a:extLst>
          </p:cNvPr>
          <p:cNvSpPr>
            <a:spLocks noGrp="1"/>
          </p:cNvSpPr>
          <p:nvPr>
            <p:ph type="ctrTitle"/>
          </p:nvPr>
        </p:nvSpPr>
        <p:spPr>
          <a:xfrm>
            <a:off x="300790" y="667234"/>
            <a:ext cx="10524526" cy="1313556"/>
          </a:xfrm>
        </p:spPr>
        <p:txBody>
          <a:bodyPr/>
          <a:lstStyle/>
          <a:p>
            <a:r>
              <a:rPr lang="en-GB" dirty="0"/>
              <a:t>What is a PGD? </a:t>
            </a:r>
          </a:p>
        </p:txBody>
      </p:sp>
      <p:sp>
        <p:nvSpPr>
          <p:cNvPr id="3" name="Footer Placeholder 2">
            <a:extLst>
              <a:ext uri="{FF2B5EF4-FFF2-40B4-BE49-F238E27FC236}">
                <a16:creationId xmlns:a16="http://schemas.microsoft.com/office/drawing/2014/main" id="{63F45D8E-158B-A20C-662A-227CC3B58BA8}"/>
              </a:ext>
            </a:extLst>
          </p:cNvPr>
          <p:cNvSpPr>
            <a:spLocks noGrp="1"/>
          </p:cNvSpPr>
          <p:nvPr>
            <p:ph type="ftr" sz="quarter" idx="11"/>
          </p:nvPr>
        </p:nvSpPr>
        <p:spPr/>
        <p:txBody>
          <a:bodyPr/>
          <a:lstStyle/>
          <a:p>
            <a:r>
              <a:rPr lang="en-GB"/>
              <a:t>www.sps.nhs.uk</a:t>
            </a:r>
            <a:endParaRPr lang="en-GB" dirty="0"/>
          </a:p>
        </p:txBody>
      </p:sp>
      <p:sp>
        <p:nvSpPr>
          <p:cNvPr id="5" name="Slide Number Placeholder 4">
            <a:extLst>
              <a:ext uri="{FF2B5EF4-FFF2-40B4-BE49-F238E27FC236}">
                <a16:creationId xmlns:a16="http://schemas.microsoft.com/office/drawing/2014/main" id="{164590E8-86C1-574E-7E37-CF1218D31181}"/>
              </a:ext>
            </a:extLst>
          </p:cNvPr>
          <p:cNvSpPr>
            <a:spLocks noGrp="1"/>
          </p:cNvSpPr>
          <p:nvPr>
            <p:ph type="sldNum" sz="quarter" idx="12"/>
          </p:nvPr>
        </p:nvSpPr>
        <p:spPr/>
        <p:txBody>
          <a:bodyPr/>
          <a:lstStyle/>
          <a:p>
            <a:fld id="{D57C831C-2281-46D7-8AA8-DE7C9B996911}" type="slidenum">
              <a:rPr lang="en-GB" smtClean="0"/>
              <a:t>3</a:t>
            </a:fld>
            <a:endParaRPr lang="en-GB"/>
          </a:p>
        </p:txBody>
      </p:sp>
      <p:sp>
        <p:nvSpPr>
          <p:cNvPr id="10" name="Content Placeholder 3">
            <a:extLst>
              <a:ext uri="{FF2B5EF4-FFF2-40B4-BE49-F238E27FC236}">
                <a16:creationId xmlns:a16="http://schemas.microsoft.com/office/drawing/2014/main" id="{9AB63A69-6F27-58EF-5B5B-850A275F92CF}"/>
              </a:ext>
            </a:extLst>
          </p:cNvPr>
          <p:cNvSpPr>
            <a:spLocks noGrp="1"/>
          </p:cNvSpPr>
          <p:nvPr>
            <p:ph sz="half" idx="1"/>
          </p:nvPr>
        </p:nvSpPr>
        <p:spPr>
          <a:xfrm>
            <a:off x="374532" y="2202696"/>
            <a:ext cx="10377042" cy="2452607"/>
          </a:xfrm>
        </p:spPr>
        <p:txBody>
          <a:bodyPr/>
          <a:lstStyle/>
          <a:p>
            <a:pPr marL="457200" indent="-457200">
              <a:buClr>
                <a:srgbClr val="009E49"/>
              </a:buClr>
              <a:buFont typeface="Wingdings" panose="05000000000000000000" pitchFamily="2" charset="2"/>
              <a:buChar char="Ø"/>
            </a:pPr>
            <a:r>
              <a:rPr lang="en-GB" sz="2400" dirty="0">
                <a:solidFill>
                  <a:schemeClr val="tx1"/>
                </a:solidFill>
              </a:rPr>
              <a:t>A </a:t>
            </a:r>
            <a:r>
              <a:rPr lang="en-GB" sz="2400" b="0" i="0" dirty="0">
                <a:solidFill>
                  <a:srgbClr val="333333"/>
                </a:solidFill>
                <a:effectLst/>
                <a:highlight>
                  <a:srgbClr val="FFFFFF"/>
                </a:highlight>
              </a:rPr>
              <a:t>written instruction which </a:t>
            </a:r>
            <a:r>
              <a:rPr lang="en-GB" sz="2400" dirty="0">
                <a:solidFill>
                  <a:srgbClr val="333333"/>
                </a:solidFill>
                <a:highlight>
                  <a:srgbClr val="FFFFFF"/>
                </a:highlight>
                <a:latin typeface="HelveticaNeue"/>
              </a:rPr>
              <a:t>e</a:t>
            </a:r>
            <a:r>
              <a:rPr lang="en-GB" sz="2400" b="0" i="0" dirty="0">
                <a:solidFill>
                  <a:srgbClr val="333333"/>
                </a:solidFill>
                <a:effectLst/>
                <a:highlight>
                  <a:srgbClr val="FFFFFF"/>
                </a:highlight>
                <a:latin typeface="HelveticaNeue"/>
              </a:rPr>
              <a:t>nables the supply and/or administration of medicines in the absence of a </a:t>
            </a:r>
            <a:r>
              <a:rPr lang="en-GB" sz="2400" b="0" i="0" u="sng" dirty="0">
                <a:solidFill>
                  <a:srgbClr val="009639"/>
                </a:solidFill>
                <a:effectLst/>
                <a:highlight>
                  <a:srgbClr val="FFFFFF"/>
                </a:highlight>
                <a:latin typeface="HelveticaNeue"/>
                <a:hlinkClick r:id="rId2"/>
              </a:rPr>
              <a:t>Patient Specific Direction (PSD)</a:t>
            </a:r>
            <a:r>
              <a:rPr lang="en-GB" sz="2400" b="0" i="0" dirty="0">
                <a:solidFill>
                  <a:srgbClr val="333333"/>
                </a:solidFill>
                <a:effectLst/>
                <a:highlight>
                  <a:srgbClr val="FFFFFF"/>
                </a:highlight>
                <a:latin typeface="HelveticaNeue"/>
              </a:rPr>
              <a:t>, prescription or a legal exemption in </a:t>
            </a:r>
            <a:r>
              <a:rPr lang="en-GB" sz="2400" b="0" i="0" u="sng" dirty="0">
                <a:solidFill>
                  <a:srgbClr val="009639"/>
                </a:solidFill>
                <a:effectLst/>
                <a:highlight>
                  <a:srgbClr val="FFFFFF"/>
                </a:highlight>
                <a:latin typeface="HelveticaNeue"/>
                <a:hlinkClick r:id="rId3"/>
              </a:rPr>
              <a:t>Schedule 17</a:t>
            </a:r>
            <a:r>
              <a:rPr lang="en-GB" sz="2400" b="0" i="0" dirty="0">
                <a:solidFill>
                  <a:srgbClr val="333333"/>
                </a:solidFill>
                <a:effectLst/>
                <a:highlight>
                  <a:srgbClr val="FFFFFF"/>
                </a:highlight>
                <a:latin typeface="HelveticaNeue"/>
              </a:rPr>
              <a:t> or </a:t>
            </a:r>
            <a:r>
              <a:rPr lang="en-GB" sz="2400" b="0" i="0" u="sng" dirty="0">
                <a:solidFill>
                  <a:srgbClr val="009639"/>
                </a:solidFill>
                <a:effectLst/>
                <a:highlight>
                  <a:srgbClr val="FFFFFF"/>
                </a:highlight>
                <a:latin typeface="HelveticaNeue"/>
                <a:hlinkClick r:id="rId4"/>
              </a:rPr>
              <a:t>223</a:t>
            </a:r>
            <a:r>
              <a:rPr lang="en-GB" sz="2400" b="0" i="0" dirty="0">
                <a:solidFill>
                  <a:srgbClr val="333333"/>
                </a:solidFill>
                <a:effectLst/>
                <a:highlight>
                  <a:srgbClr val="FFFFFF"/>
                </a:highlight>
                <a:latin typeface="HelveticaNeue"/>
              </a:rPr>
              <a:t> of the </a:t>
            </a:r>
            <a:r>
              <a:rPr lang="en-GB" sz="2400" b="0" i="0" u="sng" dirty="0">
                <a:solidFill>
                  <a:srgbClr val="009639"/>
                </a:solidFill>
                <a:effectLst/>
                <a:highlight>
                  <a:srgbClr val="FFFFFF"/>
                </a:highlight>
                <a:latin typeface="HelveticaNeue"/>
                <a:hlinkClick r:id="rId5"/>
              </a:rPr>
              <a:t>Human Medicines Regulations 2012</a:t>
            </a:r>
            <a:r>
              <a:rPr lang="en-GB" sz="2400" b="0" i="0" dirty="0">
                <a:solidFill>
                  <a:srgbClr val="333333"/>
                </a:solidFill>
                <a:effectLst/>
                <a:highlight>
                  <a:srgbClr val="FFFFFF"/>
                </a:highlight>
                <a:latin typeface="HelveticaNeue"/>
              </a:rPr>
              <a:t>.</a:t>
            </a:r>
          </a:p>
          <a:p>
            <a:pPr marL="457200" indent="-457200">
              <a:buClr>
                <a:srgbClr val="009E49"/>
              </a:buClr>
              <a:buFont typeface="Wingdings" panose="05000000000000000000" pitchFamily="2" charset="2"/>
              <a:buChar char="Ø"/>
            </a:pPr>
            <a:r>
              <a:rPr lang="en-GB" sz="2400" dirty="0">
                <a:solidFill>
                  <a:srgbClr val="333333"/>
                </a:solidFill>
                <a:highlight>
                  <a:srgbClr val="FFFFFF"/>
                </a:highlight>
              </a:rPr>
              <a:t>Can </a:t>
            </a:r>
            <a:r>
              <a:rPr lang="en-GB" sz="2400" b="0" i="0" dirty="0">
                <a:solidFill>
                  <a:srgbClr val="333333"/>
                </a:solidFill>
                <a:effectLst/>
                <a:highlight>
                  <a:srgbClr val="FFFFFF"/>
                </a:highlight>
              </a:rPr>
              <a:t>only be used by the registered health professionals listed in </a:t>
            </a:r>
            <a:r>
              <a:rPr lang="en-GB" sz="2400" b="0" i="0" u="sng" dirty="0">
                <a:solidFill>
                  <a:srgbClr val="009639"/>
                </a:solidFill>
                <a:effectLst/>
                <a:highlight>
                  <a:srgbClr val="FFFFFF"/>
                </a:highlight>
                <a:hlinkClick r:id="rId6"/>
              </a:rPr>
              <a:t>schedule 16, part 4 of the HMR 2012</a:t>
            </a:r>
            <a:r>
              <a:rPr lang="en-GB" sz="2400" b="0" i="0" dirty="0">
                <a:solidFill>
                  <a:srgbClr val="333333"/>
                </a:solidFill>
                <a:effectLst/>
                <a:highlight>
                  <a:srgbClr val="FFFFFF"/>
                </a:highlight>
              </a:rPr>
              <a:t>.</a:t>
            </a:r>
            <a:endParaRPr lang="en-GB" sz="2400" dirty="0">
              <a:solidFill>
                <a:schemeClr val="tx1"/>
              </a:solidFill>
            </a:endParaRPr>
          </a:p>
          <a:p>
            <a:pPr marL="457200" indent="-457200">
              <a:buClr>
                <a:srgbClr val="009E49"/>
              </a:buClr>
              <a:buFont typeface="Wingdings" panose="05000000000000000000" pitchFamily="2" charset="2"/>
              <a:buChar char="Ø"/>
            </a:pPr>
            <a:r>
              <a:rPr lang="en-GB" sz="2400" u="sng" dirty="0">
                <a:solidFill>
                  <a:schemeClr val="tx1"/>
                </a:solidFill>
              </a:rPr>
              <a:t>Not a prescription</a:t>
            </a:r>
          </a:p>
          <a:p>
            <a:pPr marL="457200" indent="-457200">
              <a:buClr>
                <a:srgbClr val="009E49"/>
              </a:buClr>
              <a:buFont typeface="Wingdings" panose="05000000000000000000" pitchFamily="2" charset="2"/>
              <a:buChar char="Ø"/>
            </a:pPr>
            <a:r>
              <a:rPr lang="en-GB" sz="2400" dirty="0">
                <a:solidFill>
                  <a:schemeClr val="tx1"/>
                </a:solidFill>
                <a:latin typeface="Arial"/>
                <a:cs typeface="Arial"/>
                <a:hlinkClick r:id="rId7"/>
              </a:rPr>
              <a:t>NICE MPG2</a:t>
            </a:r>
            <a:r>
              <a:rPr lang="en-GB" sz="2400" dirty="0">
                <a:solidFill>
                  <a:schemeClr val="tx1"/>
                </a:solidFill>
                <a:latin typeface="Arial"/>
                <a:cs typeface="Arial"/>
              </a:rPr>
              <a:t>: PGDs must only be used where there is </a:t>
            </a:r>
            <a:r>
              <a:rPr lang="en-GB" sz="2400" b="1" dirty="0">
                <a:solidFill>
                  <a:schemeClr val="tx1"/>
                </a:solidFill>
                <a:latin typeface="Arial"/>
                <a:cs typeface="Arial"/>
              </a:rPr>
              <a:t>no other suitable legal mechanism </a:t>
            </a:r>
            <a:r>
              <a:rPr lang="en-GB" sz="2400" dirty="0">
                <a:solidFill>
                  <a:schemeClr val="tx1"/>
                </a:solidFill>
                <a:latin typeface="Arial"/>
                <a:cs typeface="Arial"/>
              </a:rPr>
              <a:t>for supply/administration.</a:t>
            </a:r>
            <a:endParaRPr lang="en-GB" sz="2400" u="sng" dirty="0">
              <a:solidFill>
                <a:schemeClr val="tx1"/>
              </a:solidFill>
            </a:endParaRPr>
          </a:p>
        </p:txBody>
      </p:sp>
    </p:spTree>
    <p:extLst>
      <p:ext uri="{BB962C8B-B14F-4D97-AF65-F5344CB8AC3E}">
        <p14:creationId xmlns:p14="http://schemas.microsoft.com/office/powerpoint/2010/main" val="96943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6FA1-17A9-429C-5AAB-6E9D8260C869}"/>
              </a:ext>
            </a:extLst>
          </p:cNvPr>
          <p:cNvSpPr>
            <a:spLocks noGrp="1"/>
          </p:cNvSpPr>
          <p:nvPr>
            <p:ph type="ctrTitle"/>
          </p:nvPr>
        </p:nvSpPr>
        <p:spPr>
          <a:xfrm>
            <a:off x="715570" y="1278708"/>
            <a:ext cx="10998466" cy="706879"/>
          </a:xfrm>
        </p:spPr>
        <p:txBody>
          <a:bodyPr/>
          <a:lstStyle/>
          <a:p>
            <a:r>
              <a:rPr lang="en-GB" dirty="0"/>
              <a:t>What is a PGD? </a:t>
            </a:r>
          </a:p>
        </p:txBody>
      </p:sp>
      <p:sp>
        <p:nvSpPr>
          <p:cNvPr id="3" name="Footer Placeholder 2">
            <a:extLst>
              <a:ext uri="{FF2B5EF4-FFF2-40B4-BE49-F238E27FC236}">
                <a16:creationId xmlns:a16="http://schemas.microsoft.com/office/drawing/2014/main" id="{837BDEFB-B26B-C23F-609E-82DCCAD089CC}"/>
              </a:ext>
            </a:extLst>
          </p:cNvPr>
          <p:cNvSpPr>
            <a:spLocks noGrp="1"/>
          </p:cNvSpPr>
          <p:nvPr>
            <p:ph type="ftr" sz="quarter" idx="11"/>
          </p:nvPr>
        </p:nvSpPr>
        <p:spPr/>
        <p:txBody>
          <a:bodyPr/>
          <a:lstStyle/>
          <a:p>
            <a:r>
              <a:rPr lang="en-GB"/>
              <a:t>www.sps.nhs.uk</a:t>
            </a:r>
          </a:p>
        </p:txBody>
      </p:sp>
      <p:sp>
        <p:nvSpPr>
          <p:cNvPr id="4" name="Slide Number Placeholder 3">
            <a:extLst>
              <a:ext uri="{FF2B5EF4-FFF2-40B4-BE49-F238E27FC236}">
                <a16:creationId xmlns:a16="http://schemas.microsoft.com/office/drawing/2014/main" id="{0C7C664C-51E9-7918-F4F7-5416141168BF}"/>
              </a:ext>
            </a:extLst>
          </p:cNvPr>
          <p:cNvSpPr>
            <a:spLocks noGrp="1"/>
          </p:cNvSpPr>
          <p:nvPr>
            <p:ph type="sldNum" sz="quarter" idx="12"/>
          </p:nvPr>
        </p:nvSpPr>
        <p:spPr/>
        <p:txBody>
          <a:bodyPr/>
          <a:lstStyle/>
          <a:p>
            <a:fld id="{D57C831C-2281-46D7-8AA8-DE7C9B996911}" type="slidenum">
              <a:rPr lang="en-GB" smtClean="0"/>
              <a:t>4</a:t>
            </a:fld>
            <a:endParaRPr lang="en-GB"/>
          </a:p>
        </p:txBody>
      </p:sp>
      <p:sp>
        <p:nvSpPr>
          <p:cNvPr id="5" name="Content Placeholder 4">
            <a:extLst>
              <a:ext uri="{FF2B5EF4-FFF2-40B4-BE49-F238E27FC236}">
                <a16:creationId xmlns:a16="http://schemas.microsoft.com/office/drawing/2014/main" id="{57D5CEFD-16B1-05A1-FA96-437D642ADEDE}"/>
              </a:ext>
            </a:extLst>
          </p:cNvPr>
          <p:cNvSpPr>
            <a:spLocks noGrp="1"/>
          </p:cNvSpPr>
          <p:nvPr>
            <p:ph sz="half" idx="1"/>
          </p:nvPr>
        </p:nvSpPr>
        <p:spPr>
          <a:xfrm>
            <a:off x="640538" y="2031625"/>
            <a:ext cx="10835892" cy="4221623"/>
          </a:xfrm>
        </p:spPr>
        <p:txBody>
          <a:bodyPr/>
          <a:lstStyle/>
          <a:p>
            <a:pPr marL="457200" indent="-457200">
              <a:buClr>
                <a:srgbClr val="009E49"/>
              </a:buClr>
              <a:buFont typeface="Wingdings" panose="05000000000000000000" pitchFamily="2" charset="2"/>
              <a:buChar char="Ø"/>
            </a:pPr>
            <a:r>
              <a:rPr lang="en-GB" sz="2000" dirty="0">
                <a:solidFill>
                  <a:schemeClr val="tx1"/>
                </a:solidFill>
                <a:latin typeface="Arial"/>
                <a:cs typeface="Arial"/>
              </a:rPr>
              <a:t>The PGD user working under a PGD is doing it </a:t>
            </a:r>
            <a:r>
              <a:rPr lang="en-GB" sz="2000" b="1" dirty="0">
                <a:solidFill>
                  <a:schemeClr val="tx1"/>
                </a:solidFill>
                <a:latin typeface="Arial"/>
                <a:cs typeface="Arial"/>
              </a:rPr>
              <a:t>autonomously</a:t>
            </a:r>
            <a:r>
              <a:rPr lang="en-GB" sz="2000" dirty="0">
                <a:solidFill>
                  <a:schemeClr val="tx1"/>
                </a:solidFill>
                <a:latin typeface="Arial"/>
                <a:cs typeface="Arial"/>
              </a:rPr>
              <a:t> – they are </a:t>
            </a:r>
            <a:r>
              <a:rPr lang="en-GB" sz="2000" b="0" i="0" dirty="0">
                <a:solidFill>
                  <a:srgbClr val="333333"/>
                </a:solidFill>
                <a:effectLst/>
                <a:highlight>
                  <a:srgbClr val="FFFFFF"/>
                </a:highlight>
              </a:rPr>
              <a:t>responsible for assessing that the individual meets the criteria set out in the PGD as no deviations from the PGD are permitted </a:t>
            </a:r>
          </a:p>
          <a:p>
            <a:pPr marL="457200" indent="-457200">
              <a:buClr>
                <a:srgbClr val="009E49"/>
              </a:buClr>
              <a:buFont typeface="Wingdings" panose="05000000000000000000" pitchFamily="2" charset="2"/>
              <a:buChar char="Ø"/>
            </a:pPr>
            <a:r>
              <a:rPr lang="en-GB" sz="2000" b="1" i="0" dirty="0">
                <a:solidFill>
                  <a:srgbClr val="333333"/>
                </a:solidFill>
                <a:effectLst/>
                <a:highlight>
                  <a:srgbClr val="FFFFFF"/>
                </a:highlight>
              </a:rPr>
              <a:t>Clinical judgement cannot be used to supply/administer a medicine outside the criteria stated in the PGD</a:t>
            </a:r>
          </a:p>
          <a:p>
            <a:pPr marL="457200" indent="-457200">
              <a:buClr>
                <a:srgbClr val="009E49"/>
              </a:buClr>
              <a:buFont typeface="Wingdings" panose="05000000000000000000" pitchFamily="2" charset="2"/>
              <a:buChar char="Ø"/>
            </a:pPr>
            <a:r>
              <a:rPr lang="en-GB" sz="2000" dirty="0">
                <a:solidFill>
                  <a:schemeClr val="tx1"/>
                </a:solidFill>
                <a:latin typeface="Arial"/>
                <a:cs typeface="Arial"/>
              </a:rPr>
              <a:t>Healthcare professionals must only work under a PGD when they are listed in the legislation, are fully </a:t>
            </a:r>
            <a:r>
              <a:rPr lang="en-GB" sz="2000" b="1" dirty="0">
                <a:solidFill>
                  <a:schemeClr val="tx1"/>
                </a:solidFill>
                <a:latin typeface="Arial"/>
                <a:cs typeface="Arial"/>
              </a:rPr>
              <a:t>trained and competent </a:t>
            </a:r>
            <a:r>
              <a:rPr lang="en-GB" sz="2000" dirty="0">
                <a:solidFill>
                  <a:schemeClr val="tx1"/>
                </a:solidFill>
                <a:latin typeface="Arial"/>
                <a:cs typeface="Arial"/>
              </a:rPr>
              <a:t>to do so and have been individually authorised to work under the PGD.</a:t>
            </a:r>
          </a:p>
          <a:p>
            <a:pPr marL="457200" indent="-457200">
              <a:buClr>
                <a:srgbClr val="009E49"/>
              </a:buClr>
              <a:buFont typeface="Wingdings" panose="05000000000000000000" pitchFamily="2" charset="2"/>
              <a:buChar char="Ø"/>
            </a:pPr>
            <a:r>
              <a:rPr lang="en-GB" sz="2000" b="1" dirty="0">
                <a:solidFill>
                  <a:schemeClr val="tx1"/>
                </a:solidFill>
                <a:latin typeface="Arial"/>
                <a:cs typeface="Arial"/>
              </a:rPr>
              <a:t>No delegation </a:t>
            </a:r>
            <a:r>
              <a:rPr lang="en-GB" sz="2000" dirty="0">
                <a:solidFill>
                  <a:schemeClr val="tx1"/>
                </a:solidFill>
                <a:latin typeface="Arial"/>
                <a:cs typeface="Arial"/>
              </a:rPr>
              <a:t>of responsibility is permitted under a PGD – all activity including consent, clinical assessment, supply/administration and record keeping must be undertaken by the same registered healthcare professional.</a:t>
            </a:r>
            <a:endParaRPr lang="en-GB" sz="2000" dirty="0">
              <a:solidFill>
                <a:schemeClr val="tx1"/>
              </a:solidFill>
            </a:endParaRPr>
          </a:p>
          <a:p>
            <a:pPr marL="457200" indent="-457200">
              <a:buClr>
                <a:srgbClr val="009E49"/>
              </a:buClr>
              <a:buFont typeface="Wingdings" panose="05000000000000000000" pitchFamily="2" charset="2"/>
              <a:buChar char="Ø"/>
            </a:pPr>
            <a:endParaRPr lang="en-GB" sz="1600" b="0" i="0" dirty="0">
              <a:solidFill>
                <a:srgbClr val="333333"/>
              </a:solidFill>
              <a:effectLst/>
              <a:highlight>
                <a:srgbClr val="FFFFFF"/>
              </a:highlight>
            </a:endParaRPr>
          </a:p>
          <a:p>
            <a:pPr marL="457200" indent="-457200">
              <a:buClr>
                <a:srgbClr val="009E49"/>
              </a:buClr>
              <a:buFont typeface="Wingdings" panose="05000000000000000000" pitchFamily="2" charset="2"/>
              <a:buChar char="Ø"/>
            </a:pPr>
            <a:endParaRPr lang="en-GB" sz="2400" dirty="0">
              <a:solidFill>
                <a:schemeClr val="tx1"/>
              </a:solidFill>
            </a:endParaRPr>
          </a:p>
        </p:txBody>
      </p:sp>
    </p:spTree>
    <p:extLst>
      <p:ext uri="{BB962C8B-B14F-4D97-AF65-F5344CB8AC3E}">
        <p14:creationId xmlns:p14="http://schemas.microsoft.com/office/powerpoint/2010/main" val="54963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53F7-2C7C-1729-206E-B137FC20CB97}"/>
              </a:ext>
            </a:extLst>
          </p:cNvPr>
          <p:cNvSpPr>
            <a:spLocks noGrp="1"/>
          </p:cNvSpPr>
          <p:nvPr>
            <p:ph type="title"/>
          </p:nvPr>
        </p:nvSpPr>
        <p:spPr/>
        <p:txBody>
          <a:bodyPr lIns="91440" tIns="45720" rIns="91440" bIns="45720" anchor="t"/>
          <a:lstStyle/>
          <a:p>
            <a:r>
              <a:rPr lang="en-US">
                <a:latin typeface="Arial"/>
                <a:cs typeface="Arial"/>
              </a:rPr>
              <a:t>An analogy</a:t>
            </a:r>
            <a:endParaRPr lang="en-US"/>
          </a:p>
        </p:txBody>
      </p:sp>
      <p:sp>
        <p:nvSpPr>
          <p:cNvPr id="6" name="Text Placeholder 5">
            <a:extLst>
              <a:ext uri="{FF2B5EF4-FFF2-40B4-BE49-F238E27FC236}">
                <a16:creationId xmlns:a16="http://schemas.microsoft.com/office/drawing/2014/main" id="{01C96AD9-EFC0-918A-6833-F3BE2E41ABE2}"/>
              </a:ext>
            </a:extLst>
          </p:cNvPr>
          <p:cNvSpPr>
            <a:spLocks noGrp="1"/>
          </p:cNvSpPr>
          <p:nvPr>
            <p:ph type="body" idx="1"/>
          </p:nvPr>
        </p:nvSpPr>
        <p:spPr>
          <a:xfrm>
            <a:off x="839788" y="1846098"/>
            <a:ext cx="5157787" cy="622379"/>
          </a:xfrm>
        </p:spPr>
        <p:txBody>
          <a:bodyPr lIns="91440" tIns="45720" rIns="91440" bIns="45720" anchor="b"/>
          <a:lstStyle/>
          <a:p>
            <a:r>
              <a:rPr lang="en-US" dirty="0">
                <a:latin typeface="Arial"/>
                <a:cs typeface="Arial"/>
              </a:rPr>
              <a:t>Prescribing: an all you can eat buffet</a:t>
            </a:r>
            <a:endParaRPr lang="en-US" dirty="0"/>
          </a:p>
        </p:txBody>
      </p:sp>
      <p:sp>
        <p:nvSpPr>
          <p:cNvPr id="7" name="Text Placeholder 6">
            <a:extLst>
              <a:ext uri="{FF2B5EF4-FFF2-40B4-BE49-F238E27FC236}">
                <a16:creationId xmlns:a16="http://schemas.microsoft.com/office/drawing/2014/main" id="{01328E0A-AEF6-2AA0-8302-0111D82D6CE8}"/>
              </a:ext>
            </a:extLst>
          </p:cNvPr>
          <p:cNvSpPr>
            <a:spLocks noGrp="1"/>
          </p:cNvSpPr>
          <p:nvPr>
            <p:ph type="body" sz="quarter" idx="3"/>
          </p:nvPr>
        </p:nvSpPr>
        <p:spPr>
          <a:xfrm>
            <a:off x="6179343" y="1896453"/>
            <a:ext cx="5183188" cy="622379"/>
          </a:xfrm>
        </p:spPr>
        <p:txBody>
          <a:bodyPr lIns="91440" tIns="45720" rIns="91440" bIns="45720" anchor="b"/>
          <a:lstStyle/>
          <a:p>
            <a:r>
              <a:rPr lang="en-US" dirty="0">
                <a:latin typeface="Arial"/>
                <a:cs typeface="Arial"/>
              </a:rPr>
              <a:t>PGD: set menu</a:t>
            </a:r>
          </a:p>
          <a:p>
            <a:r>
              <a:rPr lang="en-US" dirty="0">
                <a:latin typeface="Arial"/>
                <a:cs typeface="Arial"/>
              </a:rPr>
              <a:t>No changes, no substitutions</a:t>
            </a:r>
            <a:endParaRPr lang="en-US" dirty="0"/>
          </a:p>
        </p:txBody>
      </p:sp>
      <p:pic>
        <p:nvPicPr>
          <p:cNvPr id="13" name="Content Placeholder 12" descr="Proper British Fish and Chips - Fork ...">
            <a:extLst>
              <a:ext uri="{FF2B5EF4-FFF2-40B4-BE49-F238E27FC236}">
                <a16:creationId xmlns:a16="http://schemas.microsoft.com/office/drawing/2014/main" id="{59AE2A19-FB9A-B22B-31FB-2958BD851697}"/>
              </a:ext>
            </a:extLst>
          </p:cNvPr>
          <p:cNvPicPr>
            <a:picLocks noGrp="1" noChangeAspect="1"/>
          </p:cNvPicPr>
          <p:nvPr>
            <p:ph sz="quarter" idx="4"/>
          </p:nvPr>
        </p:nvPicPr>
        <p:blipFill>
          <a:blip r:embed="rId3"/>
          <a:stretch>
            <a:fillRect/>
          </a:stretch>
        </p:blipFill>
        <p:spPr>
          <a:xfrm>
            <a:off x="6312693" y="2653433"/>
            <a:ext cx="2143125" cy="2143125"/>
          </a:xfrm>
        </p:spPr>
      </p:pic>
      <p:sp>
        <p:nvSpPr>
          <p:cNvPr id="3" name="Footer Placeholder 2">
            <a:extLst>
              <a:ext uri="{FF2B5EF4-FFF2-40B4-BE49-F238E27FC236}">
                <a16:creationId xmlns:a16="http://schemas.microsoft.com/office/drawing/2014/main" id="{BB81DD8D-B8D7-658D-F6B1-C6900A099C5C}"/>
              </a:ext>
            </a:extLst>
          </p:cNvPr>
          <p:cNvSpPr>
            <a:spLocks noGrp="1"/>
          </p:cNvSpPr>
          <p:nvPr>
            <p:ph type="ftr" sz="quarter" idx="11"/>
          </p:nvPr>
        </p:nvSpPr>
        <p:spPr/>
        <p:txBody>
          <a:bodyPr/>
          <a:lstStyle/>
          <a:p>
            <a:r>
              <a:rPr lang="en-GB"/>
              <a:t>www.sps.nhs.uk</a:t>
            </a:r>
          </a:p>
        </p:txBody>
      </p:sp>
      <p:sp>
        <p:nvSpPr>
          <p:cNvPr id="4" name="Slide Number Placeholder 3">
            <a:extLst>
              <a:ext uri="{FF2B5EF4-FFF2-40B4-BE49-F238E27FC236}">
                <a16:creationId xmlns:a16="http://schemas.microsoft.com/office/drawing/2014/main" id="{16D14CF3-E08B-A3E7-C86D-BBF1F276E0B6}"/>
              </a:ext>
            </a:extLst>
          </p:cNvPr>
          <p:cNvSpPr>
            <a:spLocks noGrp="1"/>
          </p:cNvSpPr>
          <p:nvPr>
            <p:ph type="sldNum" sz="quarter" idx="12"/>
          </p:nvPr>
        </p:nvSpPr>
        <p:spPr/>
        <p:txBody>
          <a:bodyPr/>
          <a:lstStyle/>
          <a:p>
            <a:fld id="{D57C831C-2281-46D7-8AA8-DE7C9B996911}" type="slidenum">
              <a:rPr lang="en-GB" smtClean="0"/>
              <a:t>5</a:t>
            </a:fld>
            <a:endParaRPr lang="en-GB"/>
          </a:p>
        </p:txBody>
      </p:sp>
      <p:pic>
        <p:nvPicPr>
          <p:cNvPr id="12" name="Content Placeholder 11">
            <a:extLst>
              <a:ext uri="{FF2B5EF4-FFF2-40B4-BE49-F238E27FC236}">
                <a16:creationId xmlns:a16="http://schemas.microsoft.com/office/drawing/2014/main" id="{E455F11B-721D-746D-69B1-0D78DF7DEEA1}"/>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39788" y="2457909"/>
            <a:ext cx="5157787" cy="3666450"/>
          </a:xfrm>
        </p:spPr>
      </p:pic>
      <p:pic>
        <p:nvPicPr>
          <p:cNvPr id="14" name="Picture 13" descr="Impossible™ Smash Burger Recipe ...">
            <a:extLst>
              <a:ext uri="{FF2B5EF4-FFF2-40B4-BE49-F238E27FC236}">
                <a16:creationId xmlns:a16="http://schemas.microsoft.com/office/drawing/2014/main" id="{D72FB6B3-7148-5A22-CA30-02BF12E1055A}"/>
              </a:ext>
            </a:extLst>
          </p:cNvPr>
          <p:cNvPicPr>
            <a:picLocks noChangeAspect="1"/>
          </p:cNvPicPr>
          <p:nvPr/>
        </p:nvPicPr>
        <p:blipFill>
          <a:blip r:embed="rId5"/>
          <a:stretch>
            <a:fillRect/>
          </a:stretch>
        </p:blipFill>
        <p:spPr>
          <a:xfrm>
            <a:off x="8770937" y="3836080"/>
            <a:ext cx="2143125" cy="2143125"/>
          </a:xfrm>
          <a:prstGeom prst="rect">
            <a:avLst/>
          </a:prstGeom>
        </p:spPr>
      </p:pic>
    </p:spTree>
    <p:extLst>
      <p:ext uri="{BB962C8B-B14F-4D97-AF65-F5344CB8AC3E}">
        <p14:creationId xmlns:p14="http://schemas.microsoft.com/office/powerpoint/2010/main" val="376320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05B5-DB08-2C0E-8AB6-59CA35DD5BCD}"/>
              </a:ext>
            </a:extLst>
          </p:cNvPr>
          <p:cNvSpPr>
            <a:spLocks noGrp="1"/>
          </p:cNvSpPr>
          <p:nvPr>
            <p:ph type="ctrTitle"/>
          </p:nvPr>
        </p:nvSpPr>
        <p:spPr/>
        <p:txBody>
          <a:bodyPr/>
          <a:lstStyle/>
          <a:p>
            <a:r>
              <a:rPr lang="en-GB" dirty="0"/>
              <a:t>Smoking cessation PGDs </a:t>
            </a:r>
          </a:p>
        </p:txBody>
      </p:sp>
      <p:sp>
        <p:nvSpPr>
          <p:cNvPr id="3" name="Footer Placeholder 2">
            <a:extLst>
              <a:ext uri="{FF2B5EF4-FFF2-40B4-BE49-F238E27FC236}">
                <a16:creationId xmlns:a16="http://schemas.microsoft.com/office/drawing/2014/main" id="{081B95CB-D1D8-875A-6F4D-F4A46E3A7E1F}"/>
              </a:ext>
            </a:extLst>
          </p:cNvPr>
          <p:cNvSpPr>
            <a:spLocks noGrp="1"/>
          </p:cNvSpPr>
          <p:nvPr>
            <p:ph type="ftr" sz="quarter" idx="11"/>
          </p:nvPr>
        </p:nvSpPr>
        <p:spPr/>
        <p:txBody>
          <a:bodyPr/>
          <a:lstStyle/>
          <a:p>
            <a:r>
              <a:rPr lang="en-GB"/>
              <a:t>www.sps.nhs.uk</a:t>
            </a:r>
            <a:endParaRPr lang="en-GB" dirty="0"/>
          </a:p>
        </p:txBody>
      </p:sp>
      <p:sp>
        <p:nvSpPr>
          <p:cNvPr id="4" name="Slide Number Placeholder 3">
            <a:extLst>
              <a:ext uri="{FF2B5EF4-FFF2-40B4-BE49-F238E27FC236}">
                <a16:creationId xmlns:a16="http://schemas.microsoft.com/office/drawing/2014/main" id="{882C0DE2-3F4C-6A26-02C6-B10AF2DB6B23}"/>
              </a:ext>
            </a:extLst>
          </p:cNvPr>
          <p:cNvSpPr>
            <a:spLocks noGrp="1"/>
          </p:cNvSpPr>
          <p:nvPr>
            <p:ph type="sldNum" sz="quarter" idx="12"/>
          </p:nvPr>
        </p:nvSpPr>
        <p:spPr/>
        <p:txBody>
          <a:bodyPr/>
          <a:lstStyle/>
          <a:p>
            <a:fld id="{D57C831C-2281-46D7-8AA8-DE7C9B996911}" type="slidenum">
              <a:rPr lang="en-GB" smtClean="0"/>
              <a:t>6</a:t>
            </a:fld>
            <a:endParaRPr lang="en-GB"/>
          </a:p>
        </p:txBody>
      </p:sp>
      <p:sp>
        <p:nvSpPr>
          <p:cNvPr id="5" name="Content Placeholder 4">
            <a:extLst>
              <a:ext uri="{FF2B5EF4-FFF2-40B4-BE49-F238E27FC236}">
                <a16:creationId xmlns:a16="http://schemas.microsoft.com/office/drawing/2014/main" id="{78B14308-2465-43DA-EE5E-8D72B8E0902E}"/>
              </a:ext>
            </a:extLst>
          </p:cNvPr>
          <p:cNvSpPr>
            <a:spLocks noGrp="1"/>
          </p:cNvSpPr>
          <p:nvPr>
            <p:ph sz="half" idx="1"/>
          </p:nvPr>
        </p:nvSpPr>
        <p:spPr/>
        <p:txBody>
          <a:bodyPr/>
          <a:lstStyle/>
          <a:p>
            <a:pPr marL="285750" indent="-285750">
              <a:lnSpc>
                <a:spcPct val="100000"/>
              </a:lnSpc>
              <a:spcBef>
                <a:spcPts val="0"/>
              </a:spcBef>
              <a:buFontTx/>
              <a:buChar char="-"/>
            </a:pPr>
            <a:r>
              <a:rPr lang="en-GB" sz="1800" kern="150" dirty="0">
                <a:solidFill>
                  <a:schemeClr val="tx1"/>
                </a:solidFill>
                <a:ea typeface="Aptos" panose="020B0004020202020204" pitchFamily="34" charset="0"/>
              </a:rPr>
              <a:t>SPS have d</a:t>
            </a:r>
            <a:r>
              <a:rPr lang="en-GB" sz="1800" kern="150" dirty="0">
                <a:solidFill>
                  <a:schemeClr val="tx1"/>
                </a:solidFill>
                <a:effectLst/>
                <a:ea typeface="Aptos" panose="020B0004020202020204" pitchFamily="34" charset="0"/>
              </a:rPr>
              <a:t>eveloped 2 PGD templates:</a:t>
            </a:r>
          </a:p>
          <a:p>
            <a:pPr>
              <a:lnSpc>
                <a:spcPct val="100000"/>
              </a:lnSpc>
              <a:spcBef>
                <a:spcPts val="0"/>
              </a:spcBef>
            </a:pPr>
            <a:endParaRPr lang="en-GB" sz="1800" kern="150" dirty="0">
              <a:solidFill>
                <a:schemeClr val="tx1"/>
              </a:solidFill>
              <a:effectLst/>
              <a:ea typeface="Aptos" panose="020B0004020202020204" pitchFamily="34" charset="0"/>
            </a:endParaRPr>
          </a:p>
          <a:p>
            <a:pPr marL="971550" lvl="1" indent="-285750">
              <a:lnSpc>
                <a:spcPct val="100000"/>
              </a:lnSpc>
              <a:spcBef>
                <a:spcPts val="0"/>
              </a:spcBef>
            </a:pPr>
            <a:r>
              <a:rPr lang="en-GB" sz="1800" kern="150" dirty="0">
                <a:solidFill>
                  <a:schemeClr val="tx1"/>
                </a:solidFill>
                <a:effectLst/>
                <a:ea typeface="Aptos" panose="020B0004020202020204" pitchFamily="34" charset="0"/>
              </a:rPr>
              <a:t>Varenicline (published October 2024)</a:t>
            </a:r>
          </a:p>
          <a:p>
            <a:pPr marL="971550" lvl="1" indent="-285750">
              <a:lnSpc>
                <a:spcPct val="100000"/>
              </a:lnSpc>
              <a:spcBef>
                <a:spcPts val="0"/>
              </a:spcBef>
            </a:pPr>
            <a:r>
              <a:rPr lang="en-GB" sz="1800" kern="150" dirty="0" err="1">
                <a:solidFill>
                  <a:schemeClr val="tx1"/>
                </a:solidFill>
                <a:ea typeface="Aptos" panose="020B0004020202020204" pitchFamily="34" charset="0"/>
              </a:rPr>
              <a:t>Cytisinicline</a:t>
            </a:r>
            <a:r>
              <a:rPr lang="en-GB" sz="1800" kern="150" dirty="0">
                <a:solidFill>
                  <a:schemeClr val="tx1"/>
                </a:solidFill>
                <a:ea typeface="Aptos" panose="020B0004020202020204" pitchFamily="34" charset="0"/>
              </a:rPr>
              <a:t> (</a:t>
            </a:r>
            <a:r>
              <a:rPr lang="en-GB" sz="1800" kern="150" dirty="0" err="1">
                <a:solidFill>
                  <a:schemeClr val="tx1"/>
                </a:solidFill>
                <a:ea typeface="Aptos" panose="020B0004020202020204" pitchFamily="34" charset="0"/>
              </a:rPr>
              <a:t>cytisine</a:t>
            </a:r>
            <a:r>
              <a:rPr lang="en-GB" sz="1800" kern="150" dirty="0">
                <a:solidFill>
                  <a:schemeClr val="tx1"/>
                </a:solidFill>
                <a:ea typeface="Aptos" panose="020B0004020202020204" pitchFamily="34" charset="0"/>
              </a:rPr>
              <a:t>)</a:t>
            </a:r>
          </a:p>
          <a:p>
            <a:pPr marL="1428750" lvl="2" indent="-285750">
              <a:lnSpc>
                <a:spcPct val="100000"/>
              </a:lnSpc>
              <a:spcBef>
                <a:spcPts val="0"/>
              </a:spcBef>
            </a:pPr>
            <a:r>
              <a:rPr lang="en-GB" sz="1800" kern="150" dirty="0">
                <a:solidFill>
                  <a:schemeClr val="tx1"/>
                </a:solidFill>
                <a:ea typeface="Aptos" panose="020B0004020202020204" pitchFamily="34" charset="0"/>
              </a:rPr>
              <a:t>NICE guidance; expected publication date Feb 2025 </a:t>
            </a:r>
          </a:p>
          <a:p>
            <a:pPr marL="1428750" lvl="2" indent="-285750">
              <a:lnSpc>
                <a:spcPct val="100000"/>
              </a:lnSpc>
              <a:spcBef>
                <a:spcPts val="0"/>
              </a:spcBef>
            </a:pPr>
            <a:r>
              <a:rPr lang="en-GB" sz="1800" kern="150" dirty="0">
                <a:solidFill>
                  <a:schemeClr val="tx1"/>
                </a:solidFill>
                <a:effectLst/>
                <a:ea typeface="Aptos" panose="020B0004020202020204" pitchFamily="34" charset="0"/>
              </a:rPr>
              <a:t>PGD templa</a:t>
            </a:r>
            <a:r>
              <a:rPr lang="en-GB" sz="1800" kern="150" dirty="0">
                <a:solidFill>
                  <a:schemeClr val="tx1"/>
                </a:solidFill>
                <a:ea typeface="Aptos" panose="020B0004020202020204" pitchFamily="34" charset="0"/>
              </a:rPr>
              <a:t>te will be published </a:t>
            </a:r>
            <a:r>
              <a:rPr lang="en-GB" sz="1800" b="1" kern="150" dirty="0">
                <a:solidFill>
                  <a:schemeClr val="tx1"/>
                </a:solidFill>
                <a:ea typeface="Aptos" panose="020B0004020202020204" pitchFamily="34" charset="0"/>
              </a:rPr>
              <a:t>after</a:t>
            </a:r>
            <a:r>
              <a:rPr lang="en-GB" sz="1800" kern="150" dirty="0">
                <a:solidFill>
                  <a:schemeClr val="tx1"/>
                </a:solidFill>
                <a:ea typeface="Aptos" panose="020B0004020202020204" pitchFamily="34" charset="0"/>
              </a:rPr>
              <a:t> this guidance is released</a:t>
            </a:r>
            <a:endParaRPr lang="en-GB" sz="1600" kern="150" dirty="0">
              <a:solidFill>
                <a:schemeClr val="tx1"/>
              </a:solidFill>
              <a:effectLst/>
              <a:ea typeface="Aptos" panose="020B0004020202020204" pitchFamily="34" charset="0"/>
            </a:endParaRPr>
          </a:p>
          <a:p>
            <a:pPr marL="342900" lvl="0" indent="-342900">
              <a:lnSpc>
                <a:spcPct val="100000"/>
              </a:lnSpc>
              <a:spcBef>
                <a:spcPts val="0"/>
              </a:spcBef>
              <a:buFont typeface="Symbol" panose="05050102010706020507" pitchFamily="18" charset="2"/>
              <a:buChar char="-"/>
            </a:pPr>
            <a:endParaRPr lang="en-GB" sz="1800" kern="150" dirty="0">
              <a:solidFill>
                <a:schemeClr val="tx1"/>
              </a:solidFill>
              <a:ea typeface="Aptos" panose="020B0004020202020204" pitchFamily="34" charset="0"/>
            </a:endParaRPr>
          </a:p>
          <a:p>
            <a:pPr marL="342900" indent="-342900">
              <a:lnSpc>
                <a:spcPct val="100000"/>
              </a:lnSpc>
              <a:spcBef>
                <a:spcPts val="0"/>
              </a:spcBef>
              <a:buFont typeface="Symbol" panose="05050102010706020507" pitchFamily="18" charset="2"/>
              <a:buChar char="-"/>
            </a:pPr>
            <a:r>
              <a:rPr lang="en-GB" sz="1800" kern="150" dirty="0">
                <a:solidFill>
                  <a:schemeClr val="tx1"/>
                </a:solidFill>
                <a:effectLst/>
                <a:ea typeface="Aptos" panose="020B0004020202020204" pitchFamily="34" charset="0"/>
              </a:rPr>
              <a:t>Developed with the support of NHSE and specialist stakeholders working within clinical practice (doctors, pharmacists, nurses). </a:t>
            </a:r>
          </a:p>
          <a:p>
            <a:pPr marL="342900" indent="-342900">
              <a:lnSpc>
                <a:spcPct val="100000"/>
              </a:lnSpc>
              <a:spcBef>
                <a:spcPts val="0"/>
              </a:spcBef>
              <a:buFont typeface="Symbol" panose="05050102010706020507" pitchFamily="18" charset="2"/>
              <a:buChar char="-"/>
            </a:pPr>
            <a:r>
              <a:rPr lang="en-GB" sz="1800" kern="150" dirty="0">
                <a:solidFill>
                  <a:schemeClr val="tx1"/>
                </a:solidFill>
                <a:ea typeface="Aptos" panose="020B0004020202020204" pitchFamily="34" charset="0"/>
              </a:rPr>
              <a:t>These PGDs are an option for NHS/LA services to use in smoking cessation services</a:t>
            </a:r>
          </a:p>
          <a:p>
            <a:pPr lvl="0">
              <a:lnSpc>
                <a:spcPct val="100000"/>
              </a:lnSpc>
              <a:spcBef>
                <a:spcPts val="0"/>
              </a:spcBef>
            </a:pPr>
            <a:endParaRPr lang="en-GB" sz="1800" kern="150" dirty="0">
              <a:solidFill>
                <a:schemeClr val="tx1"/>
              </a:solidFill>
              <a:effectLst/>
              <a:ea typeface="Aptos" panose="020B0004020202020204" pitchFamily="34" charset="0"/>
            </a:endParaRPr>
          </a:p>
          <a:p>
            <a:pPr marL="342900" lvl="0" indent="-342900">
              <a:lnSpc>
                <a:spcPct val="100000"/>
              </a:lnSpc>
              <a:spcBef>
                <a:spcPts val="0"/>
              </a:spcBef>
              <a:buFont typeface="Symbol" panose="05050102010706020507" pitchFamily="18" charset="2"/>
              <a:buChar char="-"/>
            </a:pPr>
            <a:r>
              <a:rPr lang="en-GB" sz="1800" kern="150" dirty="0">
                <a:solidFill>
                  <a:schemeClr val="tx1"/>
                </a:solidFill>
                <a:ea typeface="Aptos" panose="020B0004020202020204" pitchFamily="34" charset="0"/>
              </a:rPr>
              <a:t>These PGDs will hopefully facilitate: </a:t>
            </a:r>
          </a:p>
          <a:p>
            <a:pPr marL="1028700" lvl="1" indent="-342900">
              <a:lnSpc>
                <a:spcPct val="100000"/>
              </a:lnSpc>
              <a:spcBef>
                <a:spcPts val="0"/>
              </a:spcBef>
              <a:buFont typeface="Symbol" panose="05050102010706020507" pitchFamily="18" charset="2"/>
              <a:buChar char="-"/>
            </a:pPr>
            <a:r>
              <a:rPr lang="en-GB" sz="1800" kern="150" dirty="0">
                <a:solidFill>
                  <a:schemeClr val="tx1"/>
                </a:solidFill>
                <a:effectLst/>
                <a:ea typeface="Aptos" panose="020B0004020202020204" pitchFamily="34" charset="0"/>
              </a:rPr>
              <a:t>Assessment and trea</a:t>
            </a:r>
            <a:r>
              <a:rPr lang="en-GB" sz="1800" kern="150" dirty="0">
                <a:solidFill>
                  <a:schemeClr val="tx1"/>
                </a:solidFill>
                <a:ea typeface="Aptos" panose="020B0004020202020204" pitchFamily="34" charset="0"/>
              </a:rPr>
              <a:t>tment initiation on the same day</a:t>
            </a:r>
          </a:p>
          <a:p>
            <a:pPr marL="1028700" lvl="1" indent="-342900">
              <a:lnSpc>
                <a:spcPct val="100000"/>
              </a:lnSpc>
              <a:spcBef>
                <a:spcPts val="0"/>
              </a:spcBef>
              <a:buFont typeface="Symbol" panose="05050102010706020507" pitchFamily="18" charset="2"/>
              <a:buChar char="-"/>
            </a:pPr>
            <a:r>
              <a:rPr lang="en-GB" sz="1800" kern="150" dirty="0">
                <a:solidFill>
                  <a:schemeClr val="tx1"/>
                </a:solidFill>
                <a:effectLst/>
                <a:ea typeface="Aptos" panose="020B0004020202020204" pitchFamily="34" charset="0"/>
              </a:rPr>
              <a:t>S</a:t>
            </a:r>
            <a:r>
              <a:rPr lang="en-GB" sz="1800" dirty="0">
                <a:solidFill>
                  <a:srgbClr val="242424"/>
                </a:solidFill>
                <a:effectLst/>
                <a:ea typeface="Calibri" panose="020F0502020204030204" pitchFamily="34" charset="0"/>
              </a:rPr>
              <a:t>horter and simpler treatment pathway </a:t>
            </a:r>
          </a:p>
          <a:p>
            <a:pPr marL="1028700" lvl="1" indent="-342900">
              <a:lnSpc>
                <a:spcPct val="100000"/>
              </a:lnSpc>
              <a:spcBef>
                <a:spcPts val="0"/>
              </a:spcBef>
              <a:buFont typeface="Symbol" panose="05050102010706020507" pitchFamily="18" charset="2"/>
              <a:buChar char="-"/>
            </a:pPr>
            <a:r>
              <a:rPr lang="en-GB" sz="1800" kern="150" dirty="0">
                <a:solidFill>
                  <a:srgbClr val="242424"/>
                </a:solidFill>
                <a:ea typeface="Aptos" panose="020B0004020202020204" pitchFamily="34" charset="0"/>
              </a:rPr>
              <a:t>Enabling non-prescriber led services</a:t>
            </a:r>
            <a:endParaRPr lang="en-GB" sz="1800" kern="150" dirty="0">
              <a:solidFill>
                <a:schemeClr val="tx1"/>
              </a:solidFill>
              <a:effectLst/>
              <a:ea typeface="Aptos" panose="020B0004020202020204" pitchFamily="34" charset="0"/>
            </a:endParaRPr>
          </a:p>
          <a:p>
            <a:endParaRPr lang="en-GB" dirty="0"/>
          </a:p>
          <a:p>
            <a:endParaRPr lang="en-GB" dirty="0"/>
          </a:p>
        </p:txBody>
      </p:sp>
    </p:spTree>
    <p:extLst>
      <p:ext uri="{BB962C8B-B14F-4D97-AF65-F5344CB8AC3E}">
        <p14:creationId xmlns:p14="http://schemas.microsoft.com/office/powerpoint/2010/main" val="186253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B43D-BD9D-5BE8-8CC1-6C3CEE6116E0}"/>
              </a:ext>
            </a:extLst>
          </p:cNvPr>
          <p:cNvSpPr>
            <a:spLocks noGrp="1"/>
          </p:cNvSpPr>
          <p:nvPr>
            <p:ph type="ctrTitle"/>
          </p:nvPr>
        </p:nvSpPr>
        <p:spPr>
          <a:xfrm>
            <a:off x="300790" y="1963689"/>
            <a:ext cx="10998466" cy="706879"/>
          </a:xfrm>
        </p:spPr>
        <p:txBody>
          <a:bodyPr/>
          <a:lstStyle/>
          <a:p>
            <a:r>
              <a:rPr lang="en-GB" dirty="0"/>
              <a:t>Smoking cessation </a:t>
            </a:r>
            <a:br>
              <a:rPr lang="en-GB" dirty="0"/>
            </a:br>
            <a:r>
              <a:rPr lang="en-GB" dirty="0"/>
              <a:t>PGD SLWG</a:t>
            </a:r>
          </a:p>
        </p:txBody>
      </p:sp>
      <p:sp>
        <p:nvSpPr>
          <p:cNvPr id="3" name="Footer Placeholder 2">
            <a:extLst>
              <a:ext uri="{FF2B5EF4-FFF2-40B4-BE49-F238E27FC236}">
                <a16:creationId xmlns:a16="http://schemas.microsoft.com/office/drawing/2014/main" id="{1D90B7FF-5C58-2BAC-8A41-A784EC493FD8}"/>
              </a:ext>
            </a:extLst>
          </p:cNvPr>
          <p:cNvSpPr>
            <a:spLocks noGrp="1"/>
          </p:cNvSpPr>
          <p:nvPr>
            <p:ph type="ftr" sz="quarter" idx="11"/>
          </p:nvPr>
        </p:nvSpPr>
        <p:spPr/>
        <p:txBody>
          <a:bodyPr/>
          <a:lstStyle/>
          <a:p>
            <a:r>
              <a:rPr lang="en-GB"/>
              <a:t>www.sps.nhs.uk</a:t>
            </a:r>
            <a:endParaRPr lang="en-GB" dirty="0"/>
          </a:p>
        </p:txBody>
      </p:sp>
      <p:sp>
        <p:nvSpPr>
          <p:cNvPr id="4" name="Slide Number Placeholder 3">
            <a:extLst>
              <a:ext uri="{FF2B5EF4-FFF2-40B4-BE49-F238E27FC236}">
                <a16:creationId xmlns:a16="http://schemas.microsoft.com/office/drawing/2014/main" id="{52B1B6EF-F055-752B-9112-BFC5071A6AB8}"/>
              </a:ext>
            </a:extLst>
          </p:cNvPr>
          <p:cNvSpPr>
            <a:spLocks noGrp="1"/>
          </p:cNvSpPr>
          <p:nvPr>
            <p:ph type="sldNum" sz="quarter" idx="12"/>
          </p:nvPr>
        </p:nvSpPr>
        <p:spPr/>
        <p:txBody>
          <a:bodyPr/>
          <a:lstStyle/>
          <a:p>
            <a:fld id="{D57C831C-2281-46D7-8AA8-DE7C9B996911}" type="slidenum">
              <a:rPr lang="en-GB" smtClean="0"/>
              <a:t>7</a:t>
            </a:fld>
            <a:endParaRPr lang="en-GB"/>
          </a:p>
        </p:txBody>
      </p:sp>
      <p:pic>
        <p:nvPicPr>
          <p:cNvPr id="6" name="Picture 5">
            <a:extLst>
              <a:ext uri="{FF2B5EF4-FFF2-40B4-BE49-F238E27FC236}">
                <a16:creationId xmlns:a16="http://schemas.microsoft.com/office/drawing/2014/main" id="{C7BCCAF5-EF63-A594-234D-7A57496060AD}"/>
              </a:ext>
            </a:extLst>
          </p:cNvPr>
          <p:cNvPicPr>
            <a:picLocks noChangeAspect="1"/>
          </p:cNvPicPr>
          <p:nvPr/>
        </p:nvPicPr>
        <p:blipFill>
          <a:blip r:embed="rId2"/>
          <a:stretch>
            <a:fillRect/>
          </a:stretch>
        </p:blipFill>
        <p:spPr>
          <a:xfrm>
            <a:off x="5821681" y="105030"/>
            <a:ext cx="6069530" cy="6127062"/>
          </a:xfrm>
          <a:prstGeom prst="rect">
            <a:avLst/>
          </a:prstGeom>
        </p:spPr>
      </p:pic>
    </p:spTree>
    <p:extLst>
      <p:ext uri="{BB962C8B-B14F-4D97-AF65-F5344CB8AC3E}">
        <p14:creationId xmlns:p14="http://schemas.microsoft.com/office/powerpoint/2010/main" val="387004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5251-2395-4D25-E67D-9F6784AC0752}"/>
              </a:ext>
            </a:extLst>
          </p:cNvPr>
          <p:cNvSpPr>
            <a:spLocks noGrp="1"/>
          </p:cNvSpPr>
          <p:nvPr>
            <p:ph type="ctrTitle"/>
          </p:nvPr>
        </p:nvSpPr>
        <p:spPr/>
        <p:txBody>
          <a:bodyPr/>
          <a:lstStyle/>
          <a:p>
            <a:r>
              <a:rPr lang="en-GB" dirty="0"/>
              <a:t>Next steps</a:t>
            </a:r>
          </a:p>
        </p:txBody>
      </p:sp>
      <p:sp>
        <p:nvSpPr>
          <p:cNvPr id="3" name="Footer Placeholder 2">
            <a:extLst>
              <a:ext uri="{FF2B5EF4-FFF2-40B4-BE49-F238E27FC236}">
                <a16:creationId xmlns:a16="http://schemas.microsoft.com/office/drawing/2014/main" id="{36A53445-06B3-592C-4F1E-A2AA6CAD707C}"/>
              </a:ext>
            </a:extLst>
          </p:cNvPr>
          <p:cNvSpPr>
            <a:spLocks noGrp="1"/>
          </p:cNvSpPr>
          <p:nvPr>
            <p:ph type="ftr" sz="quarter" idx="11"/>
          </p:nvPr>
        </p:nvSpPr>
        <p:spPr/>
        <p:txBody>
          <a:bodyPr/>
          <a:lstStyle/>
          <a:p>
            <a:r>
              <a:rPr lang="en-GB"/>
              <a:t>www.sps.nhs.uk</a:t>
            </a:r>
            <a:endParaRPr lang="en-GB" dirty="0"/>
          </a:p>
        </p:txBody>
      </p:sp>
      <p:sp>
        <p:nvSpPr>
          <p:cNvPr id="4" name="Slide Number Placeholder 3">
            <a:extLst>
              <a:ext uri="{FF2B5EF4-FFF2-40B4-BE49-F238E27FC236}">
                <a16:creationId xmlns:a16="http://schemas.microsoft.com/office/drawing/2014/main" id="{2E32AE92-467F-E325-CCA5-814E95EC531E}"/>
              </a:ext>
            </a:extLst>
          </p:cNvPr>
          <p:cNvSpPr>
            <a:spLocks noGrp="1"/>
          </p:cNvSpPr>
          <p:nvPr>
            <p:ph type="sldNum" sz="quarter" idx="12"/>
          </p:nvPr>
        </p:nvSpPr>
        <p:spPr/>
        <p:txBody>
          <a:bodyPr/>
          <a:lstStyle/>
          <a:p>
            <a:fld id="{D57C831C-2281-46D7-8AA8-DE7C9B996911}" type="slidenum">
              <a:rPr lang="en-GB" smtClean="0"/>
              <a:t>8</a:t>
            </a:fld>
            <a:endParaRPr lang="en-GB"/>
          </a:p>
        </p:txBody>
      </p:sp>
      <p:sp>
        <p:nvSpPr>
          <p:cNvPr id="5" name="Content Placeholder 4">
            <a:extLst>
              <a:ext uri="{FF2B5EF4-FFF2-40B4-BE49-F238E27FC236}">
                <a16:creationId xmlns:a16="http://schemas.microsoft.com/office/drawing/2014/main" id="{19E806F4-8A32-DF80-90E5-D870B2FF2BD5}"/>
              </a:ext>
            </a:extLst>
          </p:cNvPr>
          <p:cNvSpPr>
            <a:spLocks noGrp="1"/>
          </p:cNvSpPr>
          <p:nvPr>
            <p:ph sz="half" idx="1"/>
          </p:nvPr>
        </p:nvSpPr>
        <p:spPr/>
        <p:txBody>
          <a:bodyPr/>
          <a:lstStyle/>
          <a:p>
            <a:pPr marL="342900" indent="-342900">
              <a:lnSpc>
                <a:spcPct val="100000"/>
              </a:lnSpc>
              <a:spcBef>
                <a:spcPts val="0"/>
              </a:spcBef>
              <a:buAutoNum type="arabicPeriod"/>
            </a:pPr>
            <a:r>
              <a:rPr lang="en-GB" sz="1800" b="1" kern="150" dirty="0">
                <a:solidFill>
                  <a:schemeClr val="tx1"/>
                </a:solidFill>
                <a:effectLst/>
                <a:ea typeface="Aptos" panose="020B0004020202020204" pitchFamily="34" charset="0"/>
              </a:rPr>
              <a:t>Local sign-off</a:t>
            </a:r>
          </a:p>
          <a:p>
            <a:pPr>
              <a:lnSpc>
                <a:spcPct val="100000"/>
              </a:lnSpc>
              <a:spcBef>
                <a:spcPts val="0"/>
              </a:spcBef>
            </a:pPr>
            <a:endParaRPr lang="en-GB" sz="1800" kern="150" dirty="0">
              <a:solidFill>
                <a:schemeClr val="tx1"/>
              </a:solidFill>
              <a:effectLst/>
              <a:ea typeface="Aptos" panose="020B0004020202020204" pitchFamily="34" charset="0"/>
            </a:endParaRPr>
          </a:p>
          <a:p>
            <a:pPr>
              <a:lnSpc>
                <a:spcPct val="100000"/>
              </a:lnSpc>
              <a:spcBef>
                <a:spcPts val="0"/>
              </a:spcBef>
            </a:pPr>
            <a:r>
              <a:rPr lang="en-GB" sz="1800" kern="150" dirty="0">
                <a:solidFill>
                  <a:schemeClr val="tx1"/>
                </a:solidFill>
                <a:effectLst/>
                <a:ea typeface="Aptos" panose="020B0004020202020204" pitchFamily="34" charset="0"/>
              </a:rPr>
              <a:t>The PGDs must be (reviewed and then) signed by:</a:t>
            </a:r>
          </a:p>
          <a:p>
            <a:pPr marL="342900" lvl="0" indent="-342900">
              <a:lnSpc>
                <a:spcPct val="100000"/>
              </a:lnSpc>
              <a:spcBef>
                <a:spcPts val="0"/>
              </a:spcBef>
              <a:buFont typeface="Symbol" panose="05050102010706020507" pitchFamily="18" charset="2"/>
              <a:buChar char="-"/>
            </a:pPr>
            <a:r>
              <a:rPr lang="en-GB" sz="1800" kern="150" dirty="0">
                <a:solidFill>
                  <a:schemeClr val="tx1"/>
                </a:solidFill>
                <a:effectLst/>
                <a:ea typeface="Aptos" panose="020B0004020202020204" pitchFamily="34" charset="0"/>
              </a:rPr>
              <a:t>a senior doctor</a:t>
            </a:r>
          </a:p>
          <a:p>
            <a:pPr marL="342900" lvl="0" indent="-342900">
              <a:lnSpc>
                <a:spcPct val="100000"/>
              </a:lnSpc>
              <a:spcBef>
                <a:spcPts val="0"/>
              </a:spcBef>
              <a:buFont typeface="Symbol" panose="05050102010706020507" pitchFamily="18" charset="2"/>
              <a:buChar char="-"/>
            </a:pPr>
            <a:r>
              <a:rPr lang="en-GB" sz="1800" kern="150" dirty="0">
                <a:solidFill>
                  <a:schemeClr val="tx1"/>
                </a:solidFill>
                <a:effectLst/>
                <a:ea typeface="Aptos" panose="020B0004020202020204" pitchFamily="34" charset="0"/>
              </a:rPr>
              <a:t>a senior pharmacist</a:t>
            </a:r>
          </a:p>
          <a:p>
            <a:pPr marL="342900" lvl="0" indent="-342900">
              <a:lnSpc>
                <a:spcPct val="100000"/>
              </a:lnSpc>
              <a:spcBef>
                <a:spcPts val="0"/>
              </a:spcBef>
              <a:buFont typeface="Symbol" panose="05050102010706020507" pitchFamily="18" charset="2"/>
              <a:buChar char="-"/>
            </a:pPr>
            <a:r>
              <a:rPr lang="en-GB" sz="1800" kern="150" dirty="0">
                <a:solidFill>
                  <a:schemeClr val="tx1"/>
                </a:solidFill>
                <a:effectLst/>
                <a:ea typeface="Aptos" panose="020B0004020202020204" pitchFamily="34" charset="0"/>
              </a:rPr>
              <a:t>any other professional group representatives involved in their use</a:t>
            </a:r>
          </a:p>
          <a:p>
            <a:pPr lvl="0">
              <a:lnSpc>
                <a:spcPct val="100000"/>
              </a:lnSpc>
              <a:spcBef>
                <a:spcPts val="0"/>
              </a:spcBef>
            </a:pPr>
            <a:endParaRPr lang="en-GB" sz="1800" kern="150" dirty="0">
              <a:solidFill>
                <a:schemeClr val="tx1"/>
              </a:solidFill>
              <a:effectLst/>
              <a:ea typeface="Aptos" panose="020B0004020202020204" pitchFamily="34" charset="0"/>
            </a:endParaRPr>
          </a:p>
          <a:p>
            <a:pPr lvl="0">
              <a:lnSpc>
                <a:spcPct val="100000"/>
              </a:lnSpc>
              <a:spcBef>
                <a:spcPts val="0"/>
              </a:spcBef>
            </a:pPr>
            <a:endParaRPr lang="en-GB" sz="1800" kern="150" dirty="0">
              <a:solidFill>
                <a:schemeClr val="tx1"/>
              </a:solidFill>
              <a:effectLst/>
              <a:ea typeface="Aptos" panose="020B0004020202020204" pitchFamily="34" charset="0"/>
            </a:endParaRPr>
          </a:p>
          <a:p>
            <a:pPr>
              <a:lnSpc>
                <a:spcPct val="100000"/>
              </a:lnSpc>
              <a:spcBef>
                <a:spcPts val="0"/>
              </a:spcBef>
            </a:pPr>
            <a:r>
              <a:rPr lang="en-GB" sz="1800" kern="150" dirty="0">
                <a:solidFill>
                  <a:schemeClr val="tx1"/>
                </a:solidFill>
                <a:effectLst/>
                <a:ea typeface="Aptos" panose="020B0004020202020204" pitchFamily="34" charset="0"/>
              </a:rPr>
              <a:t>The PGDs must then be authorised by an appropriate</a:t>
            </a:r>
            <a:r>
              <a:rPr lang="en-GB" sz="1800" i="1" kern="150" dirty="0">
                <a:solidFill>
                  <a:schemeClr val="tx1"/>
                </a:solidFill>
                <a:effectLst/>
                <a:ea typeface="Aptos" panose="020B0004020202020204" pitchFamily="34" charset="0"/>
              </a:rPr>
              <a:t> </a:t>
            </a:r>
            <a:r>
              <a:rPr lang="en-GB" sz="1800" u="sng" kern="150" dirty="0">
                <a:solidFill>
                  <a:srgbClr val="467886"/>
                </a:solidFill>
                <a:effectLst/>
                <a:uFill>
                  <a:solidFill>
                    <a:srgbClr val="000000"/>
                  </a:solidFill>
                </a:uFill>
                <a:ea typeface="Aptos" panose="020B0004020202020204" pitchFamily="34" charset="0"/>
                <a:hlinkClick r:id="rId2" tooltip="Original URL: https://www.nice.org.uk/guidance/mpg2/chapter/recommendations#authorising-body. Click or tap if you trust this link."/>
              </a:rPr>
              <a:t>authorising body</a:t>
            </a:r>
            <a:r>
              <a:rPr lang="en-GB" sz="1800" kern="150" dirty="0">
                <a:solidFill>
                  <a:srgbClr val="FF0000"/>
                </a:solidFill>
                <a:effectLst/>
                <a:ea typeface="Aptos" panose="020B0004020202020204" pitchFamily="34" charset="0"/>
              </a:rPr>
              <a:t> </a:t>
            </a:r>
            <a:r>
              <a:rPr lang="en-GB" sz="1800" kern="150" dirty="0">
                <a:solidFill>
                  <a:schemeClr val="tx1"/>
                </a:solidFill>
                <a:effectLst/>
                <a:ea typeface="Aptos" panose="020B0004020202020204" pitchFamily="34" charset="0"/>
              </a:rPr>
              <a:t>(e.g. NHS Trust, NHS Foundation Trust, LA) in line with</a:t>
            </a:r>
            <a:r>
              <a:rPr lang="en-GB" sz="1800" kern="150" dirty="0">
                <a:effectLst/>
                <a:ea typeface="Aptos" panose="020B0004020202020204" pitchFamily="34" charset="0"/>
              </a:rPr>
              <a:t> </a:t>
            </a:r>
            <a:r>
              <a:rPr lang="en-GB" sz="1800" u="sng" kern="150" dirty="0">
                <a:solidFill>
                  <a:srgbClr val="467886"/>
                </a:solidFill>
                <a:effectLst/>
                <a:uFill>
                  <a:solidFill>
                    <a:srgbClr val="000000"/>
                  </a:solidFill>
                </a:uFill>
                <a:ea typeface="Aptos" panose="020B0004020202020204" pitchFamily="34" charset="0"/>
                <a:hlinkClick r:id="rId3" tooltip="Original URL: http://www.legislation.gov.uk/uksi/2012/1916/regulation/229/made. Click or tap if you trust this link."/>
              </a:rPr>
              <a:t>The Human Medicines Regulations 2012 (regulation 229)</a:t>
            </a:r>
            <a:r>
              <a:rPr lang="en-GB" sz="1800" u="sng" kern="150" dirty="0">
                <a:solidFill>
                  <a:srgbClr val="467886"/>
                </a:solidFill>
                <a:uFill>
                  <a:solidFill>
                    <a:srgbClr val="000000"/>
                  </a:solidFill>
                </a:uFill>
                <a:ea typeface="Aptos" panose="020B0004020202020204" pitchFamily="34" charset="0"/>
              </a:rPr>
              <a:t>:</a:t>
            </a:r>
            <a:endParaRPr lang="en-GB" sz="1800" u="sng" kern="150" dirty="0">
              <a:solidFill>
                <a:srgbClr val="467886"/>
              </a:solidFill>
              <a:effectLst/>
              <a:uFill>
                <a:solidFill>
                  <a:srgbClr val="000000"/>
                </a:solidFill>
              </a:uFill>
              <a:ea typeface="Aptos" panose="020B0004020202020204" pitchFamily="34" charset="0"/>
            </a:endParaRPr>
          </a:p>
          <a:p>
            <a:pPr>
              <a:lnSpc>
                <a:spcPct val="100000"/>
              </a:lnSpc>
              <a:spcBef>
                <a:spcPts val="0"/>
              </a:spcBef>
            </a:pPr>
            <a:r>
              <a:rPr lang="en-GB" sz="1800" kern="150" dirty="0">
                <a:solidFill>
                  <a:schemeClr val="tx1"/>
                </a:solidFill>
                <a:effectLst/>
                <a:uFill>
                  <a:solidFill>
                    <a:srgbClr val="000000"/>
                  </a:solidFill>
                </a:uFill>
                <a:ea typeface="Aptos" panose="020B0004020202020204" pitchFamily="34" charset="0"/>
              </a:rPr>
              <a:t>Note: where an NHS or LA is commissioning provision from an independent provider                                 (including charities) the commissioner is the legal authorising body.</a:t>
            </a:r>
          </a:p>
          <a:p>
            <a:pPr>
              <a:lnSpc>
                <a:spcPct val="100000"/>
              </a:lnSpc>
              <a:spcBef>
                <a:spcPts val="0"/>
              </a:spcBef>
            </a:pPr>
            <a:endParaRPr lang="en-GB" sz="1800" u="sng" kern="150" dirty="0">
              <a:solidFill>
                <a:srgbClr val="467886"/>
              </a:solidFill>
              <a:effectLst/>
              <a:uFill>
                <a:solidFill>
                  <a:srgbClr val="000000"/>
                </a:solidFill>
              </a:uFill>
              <a:ea typeface="Aptos" panose="020B0004020202020204" pitchFamily="34" charset="0"/>
            </a:endParaRPr>
          </a:p>
          <a:p>
            <a:pPr>
              <a:lnSpc>
                <a:spcPct val="100000"/>
              </a:lnSpc>
              <a:spcBef>
                <a:spcPts val="0"/>
              </a:spcBef>
            </a:pPr>
            <a:r>
              <a:rPr lang="en-GB" sz="1800" kern="150" dirty="0">
                <a:solidFill>
                  <a:schemeClr val="tx1"/>
                </a:solidFill>
                <a:effectLst/>
                <a:uFill>
                  <a:solidFill>
                    <a:srgbClr val="000000"/>
                  </a:solidFill>
                </a:uFill>
                <a:ea typeface="Aptos" panose="020B0004020202020204" pitchFamily="34" charset="0"/>
              </a:rPr>
              <a:t>The identity of the authorising signatory will be determined by the organisations’  </a:t>
            </a:r>
          </a:p>
          <a:p>
            <a:pPr>
              <a:lnSpc>
                <a:spcPct val="100000"/>
              </a:lnSpc>
              <a:spcBef>
                <a:spcPts val="0"/>
              </a:spcBef>
            </a:pPr>
            <a:r>
              <a:rPr lang="en-GB" sz="1800" kern="150" dirty="0">
                <a:solidFill>
                  <a:schemeClr val="tx1"/>
                </a:solidFill>
                <a:uFill>
                  <a:solidFill>
                    <a:srgbClr val="000000"/>
                  </a:solidFill>
                </a:uFill>
                <a:ea typeface="Aptos" panose="020B0004020202020204" pitchFamily="34" charset="0"/>
              </a:rPr>
              <a:t>g</a:t>
            </a:r>
            <a:r>
              <a:rPr lang="en-GB" sz="1800" kern="150" dirty="0">
                <a:solidFill>
                  <a:schemeClr val="tx1"/>
                </a:solidFill>
                <a:effectLst/>
                <a:uFill>
                  <a:solidFill>
                    <a:srgbClr val="000000"/>
                  </a:solidFill>
                </a:uFill>
                <a:ea typeface="Aptos" panose="020B0004020202020204" pitchFamily="34" charset="0"/>
              </a:rPr>
              <a:t>overnance</a:t>
            </a:r>
            <a:r>
              <a:rPr lang="en-GB" sz="1800" kern="150" dirty="0">
                <a:solidFill>
                  <a:schemeClr val="tx1"/>
                </a:solidFill>
                <a:uFill>
                  <a:solidFill>
                    <a:srgbClr val="000000"/>
                  </a:solidFill>
                </a:uFill>
                <a:ea typeface="Aptos" panose="020B0004020202020204" pitchFamily="34" charset="0"/>
              </a:rPr>
              <a:t> </a:t>
            </a:r>
            <a:r>
              <a:rPr lang="en-GB" sz="1800" kern="150" dirty="0">
                <a:solidFill>
                  <a:schemeClr val="tx1"/>
                </a:solidFill>
                <a:effectLst/>
                <a:uFill>
                  <a:solidFill>
                    <a:srgbClr val="000000"/>
                  </a:solidFill>
                </a:uFill>
                <a:ea typeface="Aptos" panose="020B0004020202020204" pitchFamily="34" charset="0"/>
              </a:rPr>
              <a:t>structure. </a:t>
            </a:r>
          </a:p>
          <a:p>
            <a:pPr>
              <a:lnSpc>
                <a:spcPct val="100000"/>
              </a:lnSpc>
              <a:spcBef>
                <a:spcPts val="0"/>
              </a:spcBef>
            </a:pPr>
            <a:endParaRPr lang="en-GB" sz="1800" b="1" kern="150" dirty="0">
              <a:solidFill>
                <a:schemeClr val="tx1"/>
              </a:solidFill>
              <a:uFill>
                <a:solidFill>
                  <a:srgbClr val="000000"/>
                </a:solidFill>
              </a:uFill>
              <a:ea typeface="Aptos" panose="020B0004020202020204" pitchFamily="34" charset="0"/>
            </a:endParaRPr>
          </a:p>
          <a:p>
            <a:pPr marL="228600">
              <a:lnSpc>
                <a:spcPct val="100000"/>
              </a:lnSpc>
              <a:spcBef>
                <a:spcPts val="0"/>
              </a:spcBef>
            </a:pPr>
            <a:endParaRPr lang="en-GB" sz="1800" kern="150" dirty="0">
              <a:solidFill>
                <a:schemeClr val="tx1"/>
              </a:solidFill>
              <a:effectLst/>
              <a:ea typeface="Aptos" panose="020B0004020202020204" pitchFamily="34" charset="0"/>
            </a:endParaRPr>
          </a:p>
          <a:p>
            <a:pPr>
              <a:lnSpc>
                <a:spcPct val="100000"/>
              </a:lnSpc>
              <a:spcAft>
                <a:spcPts val="800"/>
              </a:spcAft>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p:txBody>
      </p:sp>
      <p:pic>
        <p:nvPicPr>
          <p:cNvPr id="9" name="Picture 8">
            <a:extLst>
              <a:ext uri="{FF2B5EF4-FFF2-40B4-BE49-F238E27FC236}">
                <a16:creationId xmlns:a16="http://schemas.microsoft.com/office/drawing/2014/main" id="{668C3F37-1F34-275A-D32C-5BC855A0B77D}"/>
              </a:ext>
            </a:extLst>
          </p:cNvPr>
          <p:cNvPicPr>
            <a:picLocks noChangeAspect="1"/>
          </p:cNvPicPr>
          <p:nvPr/>
        </p:nvPicPr>
        <p:blipFill>
          <a:blip r:embed="rId4"/>
          <a:stretch>
            <a:fillRect/>
          </a:stretch>
        </p:blipFill>
        <p:spPr>
          <a:xfrm>
            <a:off x="9769271" y="4350586"/>
            <a:ext cx="1837087" cy="1837087"/>
          </a:xfrm>
          <a:prstGeom prst="rect">
            <a:avLst/>
          </a:prstGeom>
        </p:spPr>
      </p:pic>
      <p:pic>
        <p:nvPicPr>
          <p:cNvPr id="11" name="Picture 10">
            <a:extLst>
              <a:ext uri="{FF2B5EF4-FFF2-40B4-BE49-F238E27FC236}">
                <a16:creationId xmlns:a16="http://schemas.microsoft.com/office/drawing/2014/main" id="{67290444-DE22-80E6-3420-6896859AAF5F}"/>
              </a:ext>
            </a:extLst>
          </p:cNvPr>
          <p:cNvPicPr>
            <a:picLocks noChangeAspect="1"/>
          </p:cNvPicPr>
          <p:nvPr/>
        </p:nvPicPr>
        <p:blipFill>
          <a:blip r:embed="rId5"/>
          <a:stretch>
            <a:fillRect/>
          </a:stretch>
        </p:blipFill>
        <p:spPr>
          <a:xfrm>
            <a:off x="9769271" y="1097763"/>
            <a:ext cx="1984709" cy="1984709"/>
          </a:xfrm>
          <a:prstGeom prst="rect">
            <a:avLst/>
          </a:prstGeom>
        </p:spPr>
      </p:pic>
    </p:spTree>
    <p:extLst>
      <p:ext uri="{BB962C8B-B14F-4D97-AF65-F5344CB8AC3E}">
        <p14:creationId xmlns:p14="http://schemas.microsoft.com/office/powerpoint/2010/main" val="293709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CC62-A84D-9263-5A7B-5FA6F774A29A}"/>
              </a:ext>
            </a:extLst>
          </p:cNvPr>
          <p:cNvSpPr>
            <a:spLocks noGrp="1"/>
          </p:cNvSpPr>
          <p:nvPr>
            <p:ph type="ctrTitle"/>
          </p:nvPr>
        </p:nvSpPr>
        <p:spPr/>
        <p:txBody>
          <a:bodyPr/>
          <a:lstStyle/>
          <a:p>
            <a:r>
              <a:rPr lang="en-GB" dirty="0"/>
              <a:t>Next steps </a:t>
            </a:r>
          </a:p>
        </p:txBody>
      </p:sp>
      <p:sp>
        <p:nvSpPr>
          <p:cNvPr id="3" name="Footer Placeholder 2">
            <a:extLst>
              <a:ext uri="{FF2B5EF4-FFF2-40B4-BE49-F238E27FC236}">
                <a16:creationId xmlns:a16="http://schemas.microsoft.com/office/drawing/2014/main" id="{FB949713-4FEC-3D57-9E17-D869E18448A5}"/>
              </a:ext>
            </a:extLst>
          </p:cNvPr>
          <p:cNvSpPr>
            <a:spLocks noGrp="1"/>
          </p:cNvSpPr>
          <p:nvPr>
            <p:ph type="ftr" sz="quarter" idx="11"/>
          </p:nvPr>
        </p:nvSpPr>
        <p:spPr/>
        <p:txBody>
          <a:bodyPr/>
          <a:lstStyle/>
          <a:p>
            <a:r>
              <a:rPr lang="en-GB"/>
              <a:t>www.sps.nhs.uk</a:t>
            </a:r>
            <a:endParaRPr lang="en-GB" dirty="0"/>
          </a:p>
        </p:txBody>
      </p:sp>
      <p:sp>
        <p:nvSpPr>
          <p:cNvPr id="4" name="Slide Number Placeholder 3">
            <a:extLst>
              <a:ext uri="{FF2B5EF4-FFF2-40B4-BE49-F238E27FC236}">
                <a16:creationId xmlns:a16="http://schemas.microsoft.com/office/drawing/2014/main" id="{7261B324-D86A-7D9F-259E-3CE9339A463A}"/>
              </a:ext>
            </a:extLst>
          </p:cNvPr>
          <p:cNvSpPr>
            <a:spLocks noGrp="1"/>
          </p:cNvSpPr>
          <p:nvPr>
            <p:ph type="sldNum" sz="quarter" idx="12"/>
          </p:nvPr>
        </p:nvSpPr>
        <p:spPr/>
        <p:txBody>
          <a:bodyPr/>
          <a:lstStyle/>
          <a:p>
            <a:fld id="{D57C831C-2281-46D7-8AA8-DE7C9B996911}" type="slidenum">
              <a:rPr lang="en-GB" smtClean="0"/>
              <a:t>9</a:t>
            </a:fld>
            <a:endParaRPr lang="en-GB"/>
          </a:p>
        </p:txBody>
      </p:sp>
      <p:sp>
        <p:nvSpPr>
          <p:cNvPr id="5" name="Content Placeholder 4">
            <a:extLst>
              <a:ext uri="{FF2B5EF4-FFF2-40B4-BE49-F238E27FC236}">
                <a16:creationId xmlns:a16="http://schemas.microsoft.com/office/drawing/2014/main" id="{15D80E17-3992-BD82-56F1-E02FCF468C49}"/>
              </a:ext>
            </a:extLst>
          </p:cNvPr>
          <p:cNvSpPr>
            <a:spLocks noGrp="1"/>
          </p:cNvSpPr>
          <p:nvPr>
            <p:ph sz="half" idx="1"/>
          </p:nvPr>
        </p:nvSpPr>
        <p:spPr/>
        <p:txBody>
          <a:bodyPr/>
          <a:lstStyle/>
          <a:p>
            <a:pPr lvl="0">
              <a:lnSpc>
                <a:spcPct val="100000"/>
              </a:lnSpc>
              <a:spcBef>
                <a:spcPts val="0"/>
              </a:spcBef>
            </a:pPr>
            <a:r>
              <a:rPr lang="en-GB" sz="1800" b="1" kern="150" dirty="0">
                <a:solidFill>
                  <a:schemeClr val="tx1"/>
                </a:solidFill>
                <a:effectLst/>
                <a:ea typeface="Aptos" panose="020B0004020202020204" pitchFamily="34" charset="0"/>
              </a:rPr>
              <a:t>2. Local governance </a:t>
            </a:r>
            <a:endParaRPr lang="en-GB" sz="1800" kern="150" dirty="0">
              <a:solidFill>
                <a:schemeClr val="tx1"/>
              </a:solidFill>
              <a:effectLst/>
              <a:ea typeface="Aptos" panose="020B0004020202020204" pitchFamily="34" charset="0"/>
            </a:endParaRPr>
          </a:p>
          <a:p>
            <a:pPr marL="457200">
              <a:lnSpc>
                <a:spcPct val="100000"/>
              </a:lnSpc>
              <a:spcBef>
                <a:spcPts val="0"/>
              </a:spcBef>
            </a:pPr>
            <a:r>
              <a:rPr lang="en-GB" sz="1800" kern="150" dirty="0">
                <a:solidFill>
                  <a:schemeClr val="tx1"/>
                </a:solidFill>
                <a:effectLst/>
                <a:ea typeface="Aptos" panose="020B0004020202020204" pitchFamily="34" charset="0"/>
              </a:rPr>
              <a:t> </a:t>
            </a:r>
          </a:p>
          <a:p>
            <a:pPr>
              <a:lnSpc>
                <a:spcPct val="100000"/>
              </a:lnSpc>
              <a:spcBef>
                <a:spcPts val="0"/>
              </a:spcBef>
            </a:pPr>
            <a:r>
              <a:rPr lang="en-GB" sz="1800" kern="150" dirty="0">
                <a:solidFill>
                  <a:schemeClr val="tx1"/>
                </a:solidFill>
                <a:effectLst/>
                <a:ea typeface="Aptos" panose="020B0004020202020204" pitchFamily="34" charset="0"/>
              </a:rPr>
              <a:t>PGDs must also be reviewed through the organisation’s PGD governance system (i.e. DTC, Meds Management governance oversight group) once clinically signed, prior to obtaining authorising signature. Liaise with your local pharmacy team to determine who is responsible for this.</a:t>
            </a:r>
          </a:p>
          <a:p>
            <a:pPr lvl="0">
              <a:lnSpc>
                <a:spcPct val="100000"/>
              </a:lnSpc>
              <a:spcBef>
                <a:spcPts val="0"/>
              </a:spcBef>
            </a:pPr>
            <a:endParaRPr lang="en-GB" sz="1800" kern="150" dirty="0">
              <a:solidFill>
                <a:schemeClr val="tx1"/>
              </a:solidFill>
              <a:ea typeface="Aptos" panose="020B0004020202020204" pitchFamily="34" charset="0"/>
            </a:endParaRPr>
          </a:p>
          <a:p>
            <a:pPr lvl="0">
              <a:lnSpc>
                <a:spcPct val="100000"/>
              </a:lnSpc>
              <a:spcBef>
                <a:spcPts val="0"/>
              </a:spcBef>
            </a:pPr>
            <a:r>
              <a:rPr lang="en-GB" sz="1800" b="1" kern="150" dirty="0">
                <a:solidFill>
                  <a:schemeClr val="tx1"/>
                </a:solidFill>
                <a:effectLst/>
                <a:ea typeface="Aptos" panose="020B0004020202020204" pitchFamily="34" charset="0"/>
              </a:rPr>
              <a:t>3. Training</a:t>
            </a:r>
            <a:endParaRPr lang="en-GB" sz="1800" kern="150" dirty="0">
              <a:solidFill>
                <a:schemeClr val="tx1"/>
              </a:solidFill>
              <a:effectLst/>
              <a:ea typeface="Aptos" panose="020B0004020202020204" pitchFamily="34" charset="0"/>
            </a:endParaRPr>
          </a:p>
          <a:p>
            <a:pPr>
              <a:lnSpc>
                <a:spcPct val="100000"/>
              </a:lnSpc>
              <a:spcBef>
                <a:spcPts val="0"/>
              </a:spcBef>
            </a:pPr>
            <a:r>
              <a:rPr lang="en-GB" sz="1800" kern="150" dirty="0">
                <a:solidFill>
                  <a:schemeClr val="tx1"/>
                </a:solidFill>
                <a:effectLst/>
                <a:ea typeface="Aptos" panose="020B0004020202020204" pitchFamily="34" charset="0"/>
              </a:rPr>
              <a:t> </a:t>
            </a:r>
          </a:p>
          <a:p>
            <a:pPr>
              <a:lnSpc>
                <a:spcPct val="100000"/>
              </a:lnSpc>
              <a:spcBef>
                <a:spcPts val="0"/>
              </a:spcBef>
            </a:pPr>
            <a:r>
              <a:rPr lang="en-GB" sz="1800" kern="150" dirty="0">
                <a:solidFill>
                  <a:schemeClr val="tx1"/>
                </a:solidFill>
                <a:effectLst/>
                <a:ea typeface="Aptos" panose="020B0004020202020204" pitchFamily="34" charset="0"/>
              </a:rPr>
              <a:t>Ensure the relevant training is completed so that practitioners can be assessed</a:t>
            </a:r>
          </a:p>
          <a:p>
            <a:pPr>
              <a:lnSpc>
                <a:spcPct val="100000"/>
              </a:lnSpc>
              <a:spcBef>
                <a:spcPts val="0"/>
              </a:spcBef>
            </a:pPr>
            <a:r>
              <a:rPr lang="en-GB" sz="1800" kern="150" dirty="0">
                <a:solidFill>
                  <a:schemeClr val="tx1"/>
                </a:solidFill>
                <a:effectLst/>
                <a:ea typeface="Aptos" panose="020B0004020202020204" pitchFamily="34" charset="0"/>
              </a:rPr>
              <a:t>for competency to use the PGDs.</a:t>
            </a:r>
          </a:p>
          <a:p>
            <a:pPr>
              <a:lnSpc>
                <a:spcPct val="100000"/>
              </a:lnSpc>
              <a:spcBef>
                <a:spcPts val="0"/>
              </a:spcBef>
            </a:pPr>
            <a:r>
              <a:rPr lang="en-GB" sz="1800" kern="150" dirty="0">
                <a:solidFill>
                  <a:schemeClr val="tx1"/>
                </a:solidFill>
                <a:effectLst/>
                <a:ea typeface="Aptos" panose="020B0004020202020204" pitchFamily="34" charset="0"/>
              </a:rPr>
              <a:t> </a:t>
            </a:r>
            <a:endParaRPr lang="en-GB" sz="1800" kern="150" dirty="0">
              <a:solidFill>
                <a:schemeClr val="tx1"/>
              </a:solidFill>
              <a:ea typeface="Aptos" panose="020B0004020202020204" pitchFamily="34" charset="0"/>
            </a:endParaRPr>
          </a:p>
          <a:p>
            <a:pPr>
              <a:lnSpc>
                <a:spcPct val="100000"/>
              </a:lnSpc>
              <a:spcBef>
                <a:spcPts val="0"/>
              </a:spcBef>
            </a:pPr>
            <a:r>
              <a:rPr lang="en-GB" sz="1800" kern="150" dirty="0">
                <a:solidFill>
                  <a:schemeClr val="tx1"/>
                </a:solidFill>
                <a:effectLst/>
                <a:ea typeface="Aptos" panose="020B0004020202020204" pitchFamily="34" charset="0"/>
              </a:rPr>
              <a:t>This can be provided locally or via national resources.</a:t>
            </a:r>
          </a:p>
          <a:p>
            <a:pPr>
              <a:lnSpc>
                <a:spcPct val="100000"/>
              </a:lnSpc>
              <a:spcBef>
                <a:spcPts val="0"/>
              </a:spcBef>
            </a:pPr>
            <a:r>
              <a:rPr lang="en-GB" sz="1800" kern="150" dirty="0">
                <a:solidFill>
                  <a:schemeClr val="tx1"/>
                </a:solidFill>
                <a:effectLst/>
                <a:ea typeface="Aptos" panose="020B0004020202020204" pitchFamily="34" charset="0"/>
              </a:rPr>
              <a:t> </a:t>
            </a:r>
          </a:p>
          <a:p>
            <a:pPr>
              <a:lnSpc>
                <a:spcPct val="100000"/>
              </a:lnSpc>
              <a:spcBef>
                <a:spcPts val="0"/>
              </a:spcBef>
            </a:pPr>
            <a:r>
              <a:rPr lang="en-GB" sz="1600" b="1" kern="150" dirty="0">
                <a:solidFill>
                  <a:schemeClr val="tx1"/>
                </a:solidFill>
                <a:effectLst/>
                <a:ea typeface="Aptos" panose="020B0004020202020204" pitchFamily="34" charset="0"/>
              </a:rPr>
              <a:t> </a:t>
            </a:r>
            <a:endParaRPr lang="en-GB" sz="1600" kern="150" dirty="0">
              <a:solidFill>
                <a:schemeClr val="tx1"/>
              </a:solidFill>
              <a:effectLst/>
              <a:ea typeface="Aptos" panose="020B0004020202020204" pitchFamily="34" charset="0"/>
            </a:endParaRPr>
          </a:p>
          <a:p>
            <a:pPr>
              <a:lnSpc>
                <a:spcPct val="100000"/>
              </a:lnSpc>
              <a:spcBef>
                <a:spcPts val="0"/>
              </a:spcBef>
            </a:pPr>
            <a:r>
              <a:rPr lang="en-GB" sz="1600" kern="150" dirty="0">
                <a:solidFill>
                  <a:schemeClr val="tx1"/>
                </a:solidFill>
                <a:effectLst/>
                <a:ea typeface="Aptos" panose="020B0004020202020204" pitchFamily="34" charset="0"/>
              </a:rPr>
              <a:t> </a:t>
            </a:r>
          </a:p>
          <a:p>
            <a:pPr>
              <a:lnSpc>
                <a:spcPct val="100000"/>
              </a:lnSpc>
              <a:spcAft>
                <a:spcPts val="800"/>
              </a:spcAft>
            </a:pPr>
            <a:r>
              <a:rPr lang="en-GB" sz="1600" b="1" kern="150" dirty="0">
                <a:effectLst/>
                <a:latin typeface="Aptos" panose="020B0004020202020204" pitchFamily="34" charset="0"/>
                <a:ea typeface="Aptos" panose="020B0004020202020204" pitchFamily="34" charset="0"/>
                <a:cs typeface="Times New Roman" panose="02020603050405020304" pitchFamily="18" charset="0"/>
              </a:rPr>
              <a:t> </a:t>
            </a:r>
            <a:endParaRPr lang="en-GB" sz="1600" kern="15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800"/>
              </a:spcAft>
            </a:pPr>
            <a:r>
              <a:rPr lang="en-GB" sz="1600" kern="15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en-GB" sz="2800" kern="15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en-GB" sz="2800" kern="15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en-GB" sz="2800" kern="15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en-GB" sz="2800" kern="15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en-GB" sz="2800" kern="15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800"/>
              </a:spcAft>
            </a:pPr>
            <a:r>
              <a:rPr lang="en-GB" sz="2800" kern="15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p:txBody>
      </p:sp>
      <p:pic>
        <p:nvPicPr>
          <p:cNvPr id="7" name="Picture 6">
            <a:extLst>
              <a:ext uri="{FF2B5EF4-FFF2-40B4-BE49-F238E27FC236}">
                <a16:creationId xmlns:a16="http://schemas.microsoft.com/office/drawing/2014/main" id="{0291AA86-DF5C-D364-1CF6-7D736645DE4A}"/>
              </a:ext>
            </a:extLst>
          </p:cNvPr>
          <p:cNvPicPr>
            <a:picLocks noChangeAspect="1"/>
          </p:cNvPicPr>
          <p:nvPr/>
        </p:nvPicPr>
        <p:blipFill>
          <a:blip r:embed="rId2"/>
          <a:stretch>
            <a:fillRect/>
          </a:stretch>
        </p:blipFill>
        <p:spPr>
          <a:xfrm>
            <a:off x="9557585" y="3864341"/>
            <a:ext cx="1924050" cy="1924050"/>
          </a:xfrm>
          <a:prstGeom prst="rect">
            <a:avLst/>
          </a:prstGeom>
        </p:spPr>
      </p:pic>
    </p:spTree>
    <p:extLst>
      <p:ext uri="{BB962C8B-B14F-4D97-AF65-F5344CB8AC3E}">
        <p14:creationId xmlns:p14="http://schemas.microsoft.com/office/powerpoint/2010/main" val="1003490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8293</TotalTime>
  <Words>978</Words>
  <Application>Microsoft Office PowerPoint</Application>
  <PresentationFormat>Widescreen</PresentationFormat>
  <Paragraphs>124</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HelveticaNeue</vt:lpstr>
      <vt:lpstr>Symbol</vt:lpstr>
      <vt:lpstr>Times New Roman</vt:lpstr>
      <vt:lpstr>Wingdings</vt:lpstr>
      <vt:lpstr>Office Theme</vt:lpstr>
      <vt:lpstr>Smoking cessation Patient Group Directions (PGDs) </vt:lpstr>
      <vt:lpstr>Who are SPS? </vt:lpstr>
      <vt:lpstr>What is a PGD? </vt:lpstr>
      <vt:lpstr>What is a PGD? </vt:lpstr>
      <vt:lpstr>An analogy</vt:lpstr>
      <vt:lpstr>Smoking cessation PGDs </vt:lpstr>
      <vt:lpstr>Smoking cessation  PGD SLWG</vt:lpstr>
      <vt:lpstr>Next steps</vt:lpstr>
      <vt:lpstr>Next steps </vt:lpstr>
      <vt:lpstr>Next steps</vt:lpstr>
      <vt:lpstr>Smoking cessation PGDs – summary </vt:lpstr>
      <vt:lpstr>Contact us</vt:lpstr>
    </vt:vector>
  </TitlesOfParts>
  <Company>RLBUHT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Fallows</dc:creator>
  <cp:lastModifiedBy>Claire Wells</cp:lastModifiedBy>
  <cp:revision>37</cp:revision>
  <dcterms:created xsi:type="dcterms:W3CDTF">2023-07-19T11:41:24Z</dcterms:created>
  <dcterms:modified xsi:type="dcterms:W3CDTF">2024-12-19T10:40:03Z</dcterms:modified>
</cp:coreProperties>
</file>