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96" r:id="rId7"/>
    <p:sldId id="284" r:id="rId8"/>
    <p:sldId id="258" r:id="rId9"/>
    <p:sldId id="269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F09572-641D-49D6-8A2C-3D01728CAA6B}" v="2" dt="2021-07-07T10:05:03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261" autoAdjust="0"/>
  </p:normalViewPr>
  <p:slideViewPr>
    <p:cSldViewPr snapToGrid="0">
      <p:cViewPr varScale="1">
        <p:scale>
          <a:sx n="89" d="100"/>
          <a:sy n="89" d="100"/>
        </p:scale>
        <p:origin x="22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Waldron" userId="8335f057-b43c-4800-93a8-d297c8c1669d" providerId="ADAL" clId="{C3610010-C932-4BE7-88CD-2F30238ACBA5}"/>
    <pc:docChg chg="custSel addSld delSld modSld sldOrd">
      <pc:chgData name="John Waldron" userId="8335f057-b43c-4800-93a8-d297c8c1669d" providerId="ADAL" clId="{C3610010-C932-4BE7-88CD-2F30238ACBA5}" dt="2021-05-11T09:10:42.996" v="143" actId="20577"/>
      <pc:docMkLst>
        <pc:docMk/>
      </pc:docMkLst>
      <pc:sldChg chg="modSp mod">
        <pc:chgData name="John Waldron" userId="8335f057-b43c-4800-93a8-d297c8c1669d" providerId="ADAL" clId="{C3610010-C932-4BE7-88CD-2F30238ACBA5}" dt="2021-05-11T09:10:42.996" v="143" actId="20577"/>
        <pc:sldMkLst>
          <pc:docMk/>
          <pc:sldMk cId="1578866846" sldId="256"/>
        </pc:sldMkLst>
        <pc:spChg chg="mod">
          <ac:chgData name="John Waldron" userId="8335f057-b43c-4800-93a8-d297c8c1669d" providerId="ADAL" clId="{C3610010-C932-4BE7-88CD-2F30238ACBA5}" dt="2021-05-11T09:10:42.996" v="143" actId="20577"/>
          <ac:spMkLst>
            <pc:docMk/>
            <pc:sldMk cId="1578866846" sldId="256"/>
            <ac:spMk id="7" creationId="{614CF13F-A62D-4348-961B-B684402FD81B}"/>
          </ac:spMkLst>
        </pc:spChg>
      </pc:sldChg>
      <pc:sldChg chg="modNotesTx">
        <pc:chgData name="John Waldron" userId="8335f057-b43c-4800-93a8-d297c8c1669d" providerId="ADAL" clId="{C3610010-C932-4BE7-88CD-2F30238ACBA5}" dt="2021-05-11T09:05:11.341" v="128" actId="20577"/>
        <pc:sldMkLst>
          <pc:docMk/>
          <pc:sldMk cId="2560932249" sldId="258"/>
        </pc:sldMkLst>
      </pc:sldChg>
      <pc:sldChg chg="add ord modNotesTx">
        <pc:chgData name="John Waldron" userId="8335f057-b43c-4800-93a8-d297c8c1669d" providerId="ADAL" clId="{C3610010-C932-4BE7-88CD-2F30238ACBA5}" dt="2021-05-11T08:51:29.047" v="124" actId="6549"/>
        <pc:sldMkLst>
          <pc:docMk/>
          <pc:sldMk cId="3702381847" sldId="267"/>
        </pc:sldMkLst>
      </pc:sldChg>
      <pc:sldChg chg="add modNotesTx">
        <pc:chgData name="John Waldron" userId="8335f057-b43c-4800-93a8-d297c8c1669d" providerId="ADAL" clId="{C3610010-C932-4BE7-88CD-2F30238ACBA5}" dt="2021-05-11T08:53:34.560" v="125" actId="6549"/>
        <pc:sldMkLst>
          <pc:docMk/>
          <pc:sldMk cId="4230512148" sldId="269"/>
        </pc:sldMkLst>
      </pc:sldChg>
      <pc:sldChg chg="modNotesTx">
        <pc:chgData name="John Waldron" userId="8335f057-b43c-4800-93a8-d297c8c1669d" providerId="ADAL" clId="{C3610010-C932-4BE7-88CD-2F30238ACBA5}" dt="2021-05-11T09:05:09.144" v="127" actId="20577"/>
        <pc:sldMkLst>
          <pc:docMk/>
          <pc:sldMk cId="3480827554" sldId="284"/>
        </pc:sldMkLst>
      </pc:sldChg>
      <pc:sldChg chg="del">
        <pc:chgData name="John Waldron" userId="8335f057-b43c-4800-93a8-d297c8c1669d" providerId="ADAL" clId="{C3610010-C932-4BE7-88CD-2F30238ACBA5}" dt="2021-05-11T09:00:32.742" v="126" actId="47"/>
        <pc:sldMkLst>
          <pc:docMk/>
          <pc:sldMk cId="410432063" sldId="295"/>
        </pc:sldMkLst>
      </pc:sldChg>
      <pc:sldChg chg="modSp mod">
        <pc:chgData name="John Waldron" userId="8335f057-b43c-4800-93a8-d297c8c1669d" providerId="ADAL" clId="{C3610010-C932-4BE7-88CD-2F30238ACBA5}" dt="2021-05-11T08:42:05.102" v="81" actId="5793"/>
        <pc:sldMkLst>
          <pc:docMk/>
          <pc:sldMk cId="412634337" sldId="296"/>
        </pc:sldMkLst>
        <pc:spChg chg="mod">
          <ac:chgData name="John Waldron" userId="8335f057-b43c-4800-93a8-d297c8c1669d" providerId="ADAL" clId="{C3610010-C932-4BE7-88CD-2F30238ACBA5}" dt="2021-05-11T08:42:05.102" v="81" actId="5793"/>
          <ac:spMkLst>
            <pc:docMk/>
            <pc:sldMk cId="412634337" sldId="296"/>
            <ac:spMk id="3" creationId="{42DCEF2A-B1C2-4402-B536-DB22A6B25CF7}"/>
          </ac:spMkLst>
        </pc:spChg>
      </pc:sldChg>
      <pc:sldChg chg="modSp new del mod">
        <pc:chgData name="John Waldron" userId="8335f057-b43c-4800-93a8-d297c8c1669d" providerId="ADAL" clId="{C3610010-C932-4BE7-88CD-2F30238ACBA5}" dt="2021-05-11T08:51:21.881" v="122" actId="47"/>
        <pc:sldMkLst>
          <pc:docMk/>
          <pc:sldMk cId="1919366468" sldId="297"/>
        </pc:sldMkLst>
        <pc:spChg chg="mod">
          <ac:chgData name="John Waldron" userId="8335f057-b43c-4800-93a8-d297c8c1669d" providerId="ADAL" clId="{C3610010-C932-4BE7-88CD-2F30238ACBA5}" dt="2021-05-11T08:47:28.341" v="96" actId="20577"/>
          <ac:spMkLst>
            <pc:docMk/>
            <pc:sldMk cId="1919366468" sldId="297"/>
            <ac:spMk id="2" creationId="{09C25C8A-4EE3-47E4-8735-27A489569886}"/>
          </ac:spMkLst>
        </pc:spChg>
      </pc:sldChg>
      <pc:sldChg chg="modSp new del mod">
        <pc:chgData name="John Waldron" userId="8335f057-b43c-4800-93a8-d297c8c1669d" providerId="ADAL" clId="{C3610010-C932-4BE7-88CD-2F30238ACBA5}" dt="2021-05-11T08:51:22.587" v="123" actId="47"/>
        <pc:sldMkLst>
          <pc:docMk/>
          <pc:sldMk cId="1361539380" sldId="298"/>
        </pc:sldMkLst>
        <pc:spChg chg="mod">
          <ac:chgData name="John Waldron" userId="8335f057-b43c-4800-93a8-d297c8c1669d" providerId="ADAL" clId="{C3610010-C932-4BE7-88CD-2F30238ACBA5}" dt="2021-05-11T08:47:35.157" v="117" actId="20577"/>
          <ac:spMkLst>
            <pc:docMk/>
            <pc:sldMk cId="1361539380" sldId="298"/>
            <ac:spMk id="2" creationId="{CECCB639-638C-460C-844D-B0F37C155FC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SATOD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</c:strRef>
          </c:cat>
          <c:val>
            <c:numRef>
              <c:f>Sheet1!$B$3:$O$3</c:f>
              <c:numCache>
                <c:formatCode>General</c:formatCode>
                <c:ptCount val="14"/>
                <c:pt idx="0">
                  <c:v>14.6</c:v>
                </c:pt>
                <c:pt idx="1">
                  <c:v>14.2</c:v>
                </c:pt>
                <c:pt idx="2">
                  <c:v>13.7</c:v>
                </c:pt>
                <c:pt idx="3">
                  <c:v>13.3</c:v>
                </c:pt>
                <c:pt idx="4">
                  <c:v>12.9</c:v>
                </c:pt>
                <c:pt idx="5">
                  <c:v>12.2</c:v>
                </c:pt>
                <c:pt idx="6">
                  <c:v>11.7</c:v>
                </c:pt>
                <c:pt idx="7">
                  <c:v>11</c:v>
                </c:pt>
                <c:pt idx="8">
                  <c:v>10.7</c:v>
                </c:pt>
                <c:pt idx="9">
                  <c:v>10.8</c:v>
                </c:pt>
                <c:pt idx="10">
                  <c:v>10.6</c:v>
                </c:pt>
                <c:pt idx="11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AD-4825-A329-2B7FB5CDAFA1}"/>
            </c:ext>
          </c:extLst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Avg decline since 2015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AD-4825-A329-2B7FB5CDAF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</c:strRef>
          </c:cat>
          <c:val>
            <c:numRef>
              <c:f>Sheet1!$B$5:$O$5</c:f>
              <c:numCache>
                <c:formatCode>General</c:formatCode>
                <c:ptCount val="14"/>
                <c:pt idx="11">
                  <c:v>10.4</c:v>
                </c:pt>
                <c:pt idx="12" formatCode="0.0">
                  <c:v>10.280000000000001</c:v>
                </c:pt>
                <c:pt idx="13" formatCode="0.0">
                  <c:v>10.160000000000002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AD-4825-A329-2B7FB5CDAFA1}"/>
            </c:ext>
          </c:extLst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To meet the 6% ambition</c:v>
                </c:pt>
              </c:strCache>
            </c:strRef>
          </c:tx>
          <c:spPr>
            <a:ln w="28575" cap="rnd">
              <a:solidFill>
                <a:srgbClr val="FF0066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AD-4825-A329-2B7FB5CDAF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</c:strRef>
          </c:cat>
          <c:val>
            <c:numRef>
              <c:f>Sheet1!$B$6:$O$6</c:f>
              <c:numCache>
                <c:formatCode>General</c:formatCode>
                <c:ptCount val="14"/>
                <c:pt idx="11">
                  <c:v>10.4</c:v>
                </c:pt>
                <c:pt idx="12" formatCode="0.0">
                  <c:v>8.1999999999999993</c:v>
                </c:pt>
                <c:pt idx="13" formatCode="0.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3AD-4825-A329-2B7FB5CDAFA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7258736"/>
        <c:axId val="37252496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Avg decline since 2008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delete val="1"/>
                </c:dLbls>
                <c:cat>
                  <c:strRef>
                    <c:extLst>
                      <c:ext uri="{02D57815-91ED-43cb-92C2-25804820EDAC}">
                        <c15:formulaRef>
                          <c15:sqref>Sheet1!$B$2:$O$2</c15:sqref>
                        </c15:formulaRef>
                      </c:ext>
                    </c:extLst>
                    <c:strCache>
                      <c:ptCount val="14"/>
                      <c:pt idx="0">
                        <c:v>2008/9</c:v>
                      </c:pt>
                      <c:pt idx="1">
                        <c:v>2009/10</c:v>
                      </c:pt>
                      <c:pt idx="2">
                        <c:v>2010/11</c:v>
                      </c:pt>
                      <c:pt idx="3">
                        <c:v>2011/12</c:v>
                      </c:pt>
                      <c:pt idx="4">
                        <c:v>2012/13</c:v>
                      </c:pt>
                      <c:pt idx="5">
                        <c:v>2013/14</c:v>
                      </c:pt>
                      <c:pt idx="6">
                        <c:v>2014/15</c:v>
                      </c:pt>
                      <c:pt idx="7">
                        <c:v>2015/16</c:v>
                      </c:pt>
                      <c:pt idx="8">
                        <c:v>2016/17</c:v>
                      </c:pt>
                      <c:pt idx="9">
                        <c:v>2017/18</c:v>
                      </c:pt>
                      <c:pt idx="10">
                        <c:v>2018/19</c:v>
                      </c:pt>
                      <c:pt idx="11">
                        <c:v>2019/20</c:v>
                      </c:pt>
                      <c:pt idx="12">
                        <c:v>2020/21</c:v>
                      </c:pt>
                      <c:pt idx="13">
                        <c:v>2021/22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Sheet1!$B$4:$O$4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11">
                        <c:v>10.4</c:v>
                      </c:pt>
                      <c:pt idx="12" formatCode="0.0">
                        <c:v>10.050000000000001</c:v>
                      </c:pt>
                      <c:pt idx="13" formatCode="0.0">
                        <c:v>9.7000000000000011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73AD-4825-A329-2B7FB5CDAFA1}"/>
                  </c:ext>
                </c:extLst>
              </c15:ser>
            </c15:filteredLineSeries>
          </c:ext>
        </c:extLst>
      </c:lineChart>
      <c:catAx>
        <c:axId val="3725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16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52496"/>
        <c:crosses val="autoZero"/>
        <c:auto val="1"/>
        <c:lblAlgn val="ctr"/>
        <c:lblOffset val="100"/>
        <c:noMultiLvlLbl val="0"/>
      </c:catAx>
      <c:valAx>
        <c:axId val="3725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5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AF074-7AA0-46D7-AFAF-24CFE888D2A0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1137B-F2AB-4309-A575-DE207D7FF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65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553EE-1101-4C50-9128-27BB8AB7E19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93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4A4060-BDA1-4CC5-A9E0-2D27621CFE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114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4A4060-BDA1-4CC5-A9E0-2D27621CFE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628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4A4060-BDA1-4CC5-A9E0-2D27621CFE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3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96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776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59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6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9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56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8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0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7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57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46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E0906-E01C-4BB0-8755-0BBF6DF7F1C3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318C-006D-467A-9934-36F4EA8B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40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17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jpeg"/><Relationship Id="rId10" Type="http://schemas.openxmlformats.org/officeDocument/2006/relationships/image" Target="../media/image10.jpeg"/><Relationship Id="rId19" Type="http://schemas.openxmlformats.org/officeDocument/2006/relationships/image" Target="../media/image19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Relationship Id="rId22" Type="http://schemas.openxmlformats.org/officeDocument/2006/relationships/image" Target="../media/image2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C21BF1-0AFE-4913-A202-0C989A13D921}"/>
              </a:ext>
            </a:extLst>
          </p:cNvPr>
          <p:cNvSpPr txBox="1"/>
          <p:nvPr/>
        </p:nvSpPr>
        <p:spPr>
          <a:xfrm>
            <a:off x="813458" y="2545820"/>
            <a:ext cx="75170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back on track after COVID-19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C8D46E-BFA3-4970-A119-BD4FDE1AD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11111"/>
            <a:ext cx="2811885" cy="96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Image result for action on smoking and health uk">
            <a:extLst>
              <a:ext uri="{FF2B5EF4-FFF2-40B4-BE49-F238E27FC236}">
                <a16:creationId xmlns:a16="http://schemas.microsoft.com/office/drawing/2014/main" id="{A9CC4B45-242C-42FD-9BA5-A65A08D338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2" b="24096"/>
          <a:stretch/>
        </p:blipFill>
        <p:spPr bwMode="auto">
          <a:xfrm>
            <a:off x="2096550" y="738977"/>
            <a:ext cx="2081168" cy="1110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4CF13F-A62D-4348-961B-B684402FD81B}"/>
              </a:ext>
            </a:extLst>
          </p:cNvPr>
          <p:cNvSpPr txBox="1"/>
          <p:nvPr/>
        </p:nvSpPr>
        <p:spPr>
          <a:xfrm>
            <a:off x="1403059" y="3878046"/>
            <a:ext cx="6337882" cy="1868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10:30 - 12:30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Chaired by </a:t>
            </a: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 Clea Harmer, Chief Executive, Sands, co-chair, Smoking in Pregnancy Challenge Group </a:t>
            </a:r>
            <a:endParaRPr lang="en-GB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6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CEF2A-B1C2-4402-B536-DB22A6B25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17600"/>
            <a:ext cx="7886700" cy="5613399"/>
          </a:xfrm>
        </p:spPr>
        <p:txBody>
          <a:bodyPr>
            <a:normAutofit/>
          </a:bodyPr>
          <a:lstStyle/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10:30 – 10:35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Introduction from the chair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10:35 – 10:40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PHE contribution to this agenda </a:t>
            </a:r>
            <a:endParaRPr lang="en-GB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10:40 – 10:55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Getting back on track: delivering a </a:t>
            </a:r>
            <a:r>
              <a:rPr lang="en-GB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smokefree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start for every child 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10:55 – 11:05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Building back better through reintroducing CO monitoring </a:t>
            </a:r>
            <a:endParaRPr lang="en-GB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11:05 – 11:20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Rapid evidence update on nicotine, incentives, and relapse prevention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11:20 – 11:30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NHS Long Term Plan &amp; Maternity Transformation Programme </a:t>
            </a:r>
            <a:endParaRPr lang="en-GB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11:30 – 11:40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Break  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11:40 – 11:50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Supporting vulnerable pregnant smokers to qui</a:t>
            </a: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11:50 – 12:00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Greater Manchester </a:t>
            </a:r>
            <a:r>
              <a:rPr lang="en-GB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smokefree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pregnancy pathway 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12:00 – 12:10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NHS contribution to this agenda and closing remarks 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12:10 – 12:30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Regional breakout sessions with PHE LTP leads </a:t>
            </a:r>
            <a:b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DC1365-7AB1-44D0-82F4-31314476B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52141"/>
            <a:ext cx="78867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85059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CEF2A-B1C2-4402-B536-DB22A6B25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0733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meeting is being recorded, and a recording of the event will be available on the ASH and Challenge group webpages after the event.  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Please can all panelists keep themselves muted and turn their webcams off unless they are presenting. ASH staff will mute anyone who is unmuted and not presenting.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Questions – we have a really packed schedule so won’t have time for a Q&amp;A session but please submit any questions you do have using the ‘Questions’ panel on the webinar toolbar. Colleagues from ASH will collate any questions into a Q&amp;A document which will be shared following the event. 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DC1365-7AB1-44D0-82F4-31314476B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0141"/>
            <a:ext cx="78867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Housekeeping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263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07659-2A6A-4F37-A23B-A1F8657DC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765"/>
            <a:ext cx="7886700" cy="492319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on Smoking and Health (ASH) is a public health charity that works to eliminate the harm caused by tobacco.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Smoking in Pregnancy Challenge Group is a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coalition of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organisations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committed to reducing rates of smoking in pregnancy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Group was initially established in 2012 by ASH and the Lullaby Trust following a challenge from the then Public Health Minister to produce recommendations on how the Government’s smoking in pregnancy ambitions could be realised.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Challenge Group is jointly chaired by Dr. Clea Harmer, Chief Executive of Sands, and Professor Linda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Bauld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SPECTRUM Research Consortium and the University of Edinburgh.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C87806-4402-48F2-A8E7-12F07B86D279}"/>
              </a:ext>
            </a:extLst>
          </p:cNvPr>
          <p:cNvSpPr/>
          <p:nvPr/>
        </p:nvSpPr>
        <p:spPr>
          <a:xfrm>
            <a:off x="524560" y="388699"/>
            <a:ext cx="80567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we are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8082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746" y="2403369"/>
            <a:ext cx="2107359" cy="14898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318" t="-12094" r="1" b="1"/>
          <a:stretch/>
        </p:blipFill>
        <p:spPr>
          <a:xfrm>
            <a:off x="7247467" y="3781778"/>
            <a:ext cx="1168421" cy="750043"/>
          </a:xfr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56" y="4437098"/>
            <a:ext cx="891335" cy="6060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0" descr="NCSCT_logo_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756" y="3964493"/>
            <a:ext cx="976212" cy="5260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nct_logo landscape green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748" y="4946776"/>
            <a:ext cx="2128350" cy="4874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RCPCH-hire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799" y="2132083"/>
            <a:ext cx="1205551" cy="6492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RCM 2 col logo(transparent)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162" y="2073273"/>
            <a:ext cx="1258800" cy="8735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RSPH hi-re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525" y="3398421"/>
            <a:ext cx="1484932" cy="6335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3" descr="Sands logo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430" y="4050658"/>
            <a:ext cx="1179453" cy="5431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007" y="2031082"/>
            <a:ext cx="904334" cy="9087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9" descr="TCCC logo as JPE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427" y="3067999"/>
            <a:ext cx="889941" cy="55599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UK Centre for Alcohol and Tobacco Studies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809" y="3295407"/>
            <a:ext cx="2107532" cy="6060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953" y="5357140"/>
            <a:ext cx="1279178" cy="3411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71" y="2379498"/>
            <a:ext cx="1027610" cy="531492"/>
          </a:xfrm>
          <a:prstGeom prst="rect">
            <a:avLst/>
          </a:prstGeom>
          <a:noFill/>
        </p:spPr>
      </p:pic>
      <p:pic>
        <p:nvPicPr>
          <p:cNvPr id="21" name="Picture 10" descr="RCN Main Logo in Full Colour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02" y="3745968"/>
            <a:ext cx="1450077" cy="5677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FPH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73" y="4877414"/>
            <a:ext cx="1624765" cy="488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Royal College of General Pracitioner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621" y="4946776"/>
            <a:ext cx="1612041" cy="55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815" y="2014308"/>
            <a:ext cx="1094232" cy="630936"/>
          </a:xfrm>
          <a:prstGeom prst="rect">
            <a:avLst/>
          </a:prstGeom>
        </p:spPr>
      </p:pic>
      <p:pic>
        <p:nvPicPr>
          <p:cNvPr id="13" name="Picture 2" descr="Home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56" y="5786406"/>
            <a:ext cx="21526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yal College of Obstetricians &amp; Gynaecoloists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33" y="5988561"/>
            <a:ext cx="1652446" cy="56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58" y="373572"/>
            <a:ext cx="3355134" cy="1185648"/>
          </a:xfrm>
          <a:prstGeom prst="rect">
            <a:avLst/>
          </a:prstGeom>
        </p:spPr>
      </p:pic>
      <p:pic>
        <p:nvPicPr>
          <p:cNvPr id="1026" name="Picture 2" descr="Image result for spectrum research consortium">
            <a:extLst>
              <a:ext uri="{FF2B5EF4-FFF2-40B4-BE49-F238E27FC236}">
                <a16:creationId xmlns:a16="http://schemas.microsoft.com/office/drawing/2014/main" id="{0E0BD85C-AB9E-4133-B3F1-CA6D926B0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5953" y="5668355"/>
            <a:ext cx="1854843" cy="8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93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2C3F35-5DEE-461B-B16C-BCF77CD11C3F}"/>
              </a:ext>
            </a:extLst>
          </p:cNvPr>
          <p:cNvSpPr/>
          <p:nvPr/>
        </p:nvSpPr>
        <p:spPr>
          <a:xfrm>
            <a:off x="524560" y="388699"/>
            <a:ext cx="80567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of smoking and exposure to </a:t>
            </a:r>
            <a:r>
              <a:rPr lang="en-GB" sz="3200" b="1" dirty="0" err="1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secondhand</a:t>
            </a:r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smoke during pregnancy</a:t>
            </a:r>
            <a:endParaRPr lang="en-GB" sz="3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FEB16B9-95C3-4C44-89BA-5E80E4D94725}"/>
              </a:ext>
            </a:extLst>
          </p:cNvPr>
          <p:cNvGraphicFramePr>
            <a:graphicFrameLocks noGrp="1"/>
          </p:cNvGraphicFramePr>
          <p:nvPr/>
        </p:nvGraphicFramePr>
        <p:xfrm>
          <a:off x="602901" y="1734228"/>
          <a:ext cx="7978391" cy="2662814"/>
        </p:xfrm>
        <a:graphic>
          <a:graphicData uri="http://schemas.openxmlformats.org/drawingml/2006/table">
            <a:tbl>
              <a:tblPr firstRow="1" firstCol="1" bandRow="1"/>
              <a:tblGrid>
                <a:gridCol w="2489399">
                  <a:extLst>
                    <a:ext uri="{9D8B030D-6E8A-4147-A177-3AD203B41FA5}">
                      <a16:colId xmlns:a16="http://schemas.microsoft.com/office/drawing/2014/main" val="3606570569"/>
                    </a:ext>
                  </a:extLst>
                </a:gridCol>
                <a:gridCol w="2493797">
                  <a:extLst>
                    <a:ext uri="{9D8B030D-6E8A-4147-A177-3AD203B41FA5}">
                      <a16:colId xmlns:a16="http://schemas.microsoft.com/office/drawing/2014/main" val="137685408"/>
                    </a:ext>
                  </a:extLst>
                </a:gridCol>
                <a:gridCol w="2995195">
                  <a:extLst>
                    <a:ext uri="{9D8B030D-6E8A-4147-A177-3AD203B41FA5}">
                      <a16:colId xmlns:a16="http://schemas.microsoft.com/office/drawing/2014/main" val="2224968620"/>
                    </a:ext>
                  </a:extLst>
                </a:gridCol>
              </a:tblGrid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spc="-1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8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Maternal Smoking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8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Secondhand smoke exposure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8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267182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birthweight</a:t>
                      </a:r>
                      <a:endParaRPr lang="en-GB" sz="1800" spc="-1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times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30-40g lighter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761976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Heart Defects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9%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risk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97035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Stillbirth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Possible increase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5710956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Preterm birth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risk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188005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Miscarriage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Possible increase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303966"/>
                  </a:ext>
                </a:extLst>
              </a:tr>
              <a:tr h="380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b="1" spc="-1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Sudden Infant Death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times more likely</a:t>
                      </a:r>
                      <a:endParaRPr lang="en-GB" sz="1800" spc="-1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600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45% more likely</a:t>
                      </a:r>
                      <a:endParaRPr lang="en-GB" sz="1800" spc="-1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2CC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55348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5C01A59-AC43-4BDE-9DFA-2AD5581781D8}"/>
              </a:ext>
            </a:extLst>
          </p:cNvPr>
          <p:cNvSpPr txBox="1"/>
          <p:nvPr/>
        </p:nvSpPr>
        <p:spPr>
          <a:xfrm>
            <a:off x="805051" y="4461589"/>
            <a:ext cx="7533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RCP. Hiding in plain sight: treating tobacco dependency in the NHS, 2018; RCP &amp; RCPCH. Passive Smoking and Children, 2010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093BD5-A9D8-43D7-A0C2-2DF2F702B88B}"/>
              </a:ext>
            </a:extLst>
          </p:cNvPr>
          <p:cNvSpPr txBox="1"/>
          <p:nvPr/>
        </p:nvSpPr>
        <p:spPr>
          <a:xfrm>
            <a:off x="368437" y="5331578"/>
            <a:ext cx="8447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Arial" panose="020B0604020202020204" pitchFamily="34" charset="0"/>
              </a:rPr>
              <a:t>Exposure to </a:t>
            </a:r>
            <a:r>
              <a:rPr lang="en-GB" dirty="0" err="1">
                <a:latin typeface="Arial" panose="020B0604020202020204" pitchFamily="34" charset="0"/>
              </a:rPr>
              <a:t>secondhand</a:t>
            </a:r>
            <a:r>
              <a:rPr lang="en-GB" dirty="0">
                <a:latin typeface="Arial" panose="020B0604020202020204" pitchFamily="34" charset="0"/>
              </a:rPr>
              <a:t> smoke during childhood also increases the risk of sudden infant death (SIDS), chest infections, asthma, and meningitis.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512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2C3F35-5DEE-461B-B16C-BCF77CD11C3F}"/>
              </a:ext>
            </a:extLst>
          </p:cNvPr>
          <p:cNvSpPr/>
          <p:nvPr/>
        </p:nvSpPr>
        <p:spPr>
          <a:xfrm>
            <a:off x="524559" y="197781"/>
            <a:ext cx="82518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A8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towards ambition to reduce SATOD to 6% or less by 2022 in England</a:t>
            </a:r>
            <a:endParaRPr lang="en-GB" sz="32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A26BB92-A5A0-47B2-8A53-358699428887}"/>
              </a:ext>
            </a:extLst>
          </p:cNvPr>
          <p:cNvGraphicFramePr/>
          <p:nvPr/>
        </p:nvGraphicFramePr>
        <p:xfrm>
          <a:off x="524559" y="1457012"/>
          <a:ext cx="8086878" cy="4933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29C76977-2C07-4BEC-8A77-45B853EFEE3C}"/>
              </a:ext>
            </a:extLst>
          </p:cNvPr>
          <p:cNvSpPr/>
          <p:nvPr/>
        </p:nvSpPr>
        <p:spPr>
          <a:xfrm>
            <a:off x="6129495" y="1587639"/>
            <a:ext cx="2150347" cy="703385"/>
          </a:xfrm>
          <a:prstGeom prst="wedgeRectCallout">
            <a:avLst>
              <a:gd name="adj1" fmla="val 36503"/>
              <a:gd name="adj2" fmla="val 95881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Projection based on rate of decline since 2015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BD9DE2DD-919B-46A2-91E7-C4B48D9FBFA6}"/>
              </a:ext>
            </a:extLst>
          </p:cNvPr>
          <p:cNvSpPr/>
          <p:nvPr/>
        </p:nvSpPr>
        <p:spPr>
          <a:xfrm>
            <a:off x="5445599" y="3725613"/>
            <a:ext cx="1909794" cy="598717"/>
          </a:xfrm>
          <a:prstGeom prst="wedgeRectCallout">
            <a:avLst>
              <a:gd name="adj1" fmla="val 74543"/>
              <a:gd name="adj2" fmla="val -37779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 needed to achieve 6% target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8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3CEF55-8F6C-4CC5-8860-64B5485DBC5B}">
  <ds:schemaRefs>
    <ds:schemaRef ds:uri="af7b454b-5578-4b92-ad2d-05626e091018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3a4543a0-6766-456e-a2ee-4414459d9a0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F46FBC-4FF1-49A3-928E-227FB998F2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2E87F1-C33D-4DE3-80B5-BE317DA5E1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518</Words>
  <Application>Microsoft Office PowerPoint</Application>
  <PresentationFormat>On-screen Show (4:3)</PresentationFormat>
  <Paragraphs>56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Agenda</vt:lpstr>
      <vt:lpstr>Housekeeping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Waldron</dc:creator>
  <cp:lastModifiedBy>John Waldron</cp:lastModifiedBy>
  <cp:revision>2</cp:revision>
  <dcterms:created xsi:type="dcterms:W3CDTF">2021-05-10T15:41:24Z</dcterms:created>
  <dcterms:modified xsi:type="dcterms:W3CDTF">2021-07-07T10:05:03Z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