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2" r:id="rId6"/>
  </p:sldMasterIdLst>
  <p:notesMasterIdLst>
    <p:notesMasterId r:id="rId16"/>
  </p:notesMasterIdLst>
  <p:sldIdLst>
    <p:sldId id="2147374191" r:id="rId7"/>
    <p:sldId id="2147374215" r:id="rId8"/>
    <p:sldId id="2147374196" r:id="rId9"/>
    <p:sldId id="503" r:id="rId10"/>
    <p:sldId id="2147374194" r:id="rId11"/>
    <p:sldId id="2147374216" r:id="rId12"/>
    <p:sldId id="778" r:id="rId13"/>
    <p:sldId id="2147374192" r:id="rId14"/>
    <p:sldId id="21473741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75793" autoAdjust="0"/>
  </p:normalViewPr>
  <p:slideViewPr>
    <p:cSldViewPr snapToGrid="0">
      <p:cViewPr varScale="1">
        <p:scale>
          <a:sx n="59" d="100"/>
          <a:sy n="59" d="100"/>
        </p:scale>
        <p:origin x="1133" y="58"/>
      </p:cViewPr>
      <p:guideLst/>
    </p:cSldViewPr>
  </p:slideViewPr>
  <p:notesTextViewPr>
    <p:cViewPr>
      <p:scale>
        <a:sx n="1" d="1"/>
        <a:sy n="1" d="1"/>
      </p:scale>
      <p:origin x="0" y="-2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urgatroyd" userId="3e34fdfa-ac50-4786-9f6d-6e61b1097c2e" providerId="ADAL" clId="{033C5A5C-5E27-4AAA-942C-02A9BA7CD968}"/>
    <pc:docChg chg="modSld">
      <pc:chgData name="Amy Murgatroyd" userId="3e34fdfa-ac50-4786-9f6d-6e61b1097c2e" providerId="ADAL" clId="{033C5A5C-5E27-4AAA-942C-02A9BA7CD968}" dt="2022-08-30T13:49:49.547" v="0" actId="20577"/>
      <pc:docMkLst>
        <pc:docMk/>
      </pc:docMkLst>
      <pc:sldChg chg="modNotesTx">
        <pc:chgData name="Amy Murgatroyd" userId="3e34fdfa-ac50-4786-9f6d-6e61b1097c2e" providerId="ADAL" clId="{033C5A5C-5E27-4AAA-942C-02A9BA7CD968}" dt="2022-08-30T13:49:49.547" v="0" actId="20577"/>
        <pc:sldMkLst>
          <pc:docMk/>
          <pc:sldMk cId="2944932205" sldId="21473741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60548-9491-4DC0-8C02-0790CD65BD3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B3A61888-3DE7-4C25-8B5A-94C1E6D73C79}">
      <dgm:prSet phldrT="[Text]" custT="1"/>
      <dgm:spPr/>
      <dgm:t>
        <a:bodyPr/>
        <a:lstStyle/>
        <a:p>
          <a:pPr>
            <a:buNone/>
          </a:pPr>
          <a:r>
            <a:rPr lang="en-GB" sz="1700" dirty="0">
              <a:solidFill>
                <a:schemeClr val="bg1"/>
              </a:solidFill>
            </a:rPr>
            <a:t>Weeks 1 to 4</a:t>
          </a:r>
        </a:p>
        <a:p>
          <a:pPr>
            <a:buNone/>
          </a:pPr>
          <a:r>
            <a:rPr lang="en-GB" sz="1400" dirty="0">
              <a:solidFill>
                <a:schemeClr val="bg1"/>
              </a:solidFill>
            </a:rPr>
            <a:t> </a:t>
          </a:r>
        </a:p>
      </dgm:t>
    </dgm:pt>
    <dgm:pt modelId="{78BB2D42-8EDE-4995-A577-B8F1A29B735D}" type="parTrans" cxnId="{75AD5F42-0024-4D8C-9519-D3487DF8A57F}">
      <dgm:prSet/>
      <dgm:spPr/>
      <dgm:t>
        <a:bodyPr/>
        <a:lstStyle/>
        <a:p>
          <a:endParaRPr lang="en-GB"/>
        </a:p>
      </dgm:t>
    </dgm:pt>
    <dgm:pt modelId="{19366499-1D6A-4BB6-94AB-0CCD4201F61E}" type="sibTrans" cxnId="{75AD5F42-0024-4D8C-9519-D3487DF8A57F}">
      <dgm:prSet/>
      <dgm:spPr/>
      <dgm:t>
        <a:bodyPr/>
        <a:lstStyle/>
        <a:p>
          <a:endParaRPr lang="en-GB"/>
        </a:p>
      </dgm:t>
    </dgm:pt>
    <dgm:pt modelId="{2D9CECD7-6616-4143-90E9-34FB3A4E94E2}">
      <dgm:prSet phldrT="[Text]" custT="1"/>
      <dgm:spPr/>
      <dgm:t>
        <a:bodyPr/>
        <a:lstStyle/>
        <a:p>
          <a:pPr algn="l">
            <a:buClrTx/>
            <a:buSzTx/>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 validation</a:t>
          </a:r>
          <a:endParaRPr lang="en-GB" sz="1400" dirty="0">
            <a:solidFill>
              <a:schemeClr val="bg1"/>
            </a:solidFill>
          </a:endParaRPr>
        </a:p>
      </dgm:t>
    </dgm:pt>
    <dgm:pt modelId="{08626267-E3CA-4F9E-BEA3-FC27652F10BA}" type="parTrans" cxnId="{23E1D8A2-659B-4A5D-B692-39BEB140C8A1}">
      <dgm:prSet/>
      <dgm:spPr/>
      <dgm:t>
        <a:bodyPr/>
        <a:lstStyle/>
        <a:p>
          <a:endParaRPr lang="en-GB"/>
        </a:p>
      </dgm:t>
    </dgm:pt>
    <dgm:pt modelId="{2B6853FD-A326-4D80-BE29-8B7A8135B216}" type="sibTrans" cxnId="{23E1D8A2-659B-4A5D-B692-39BEB140C8A1}">
      <dgm:prSet/>
      <dgm:spPr/>
      <dgm:t>
        <a:bodyPr/>
        <a:lstStyle/>
        <a:p>
          <a:endParaRPr lang="en-GB"/>
        </a:p>
      </dgm:t>
    </dgm:pt>
    <dgm:pt modelId="{73FF9F0D-8A53-4773-A6DC-8F7BD249CD00}">
      <dgm:prSet phldrT="[Text]" custT="1"/>
      <dgm:spPr/>
      <dgm:t>
        <a:bodyPr/>
        <a:lstStyle/>
        <a:p>
          <a:pPr>
            <a:buNone/>
          </a:pPr>
          <a:r>
            <a:rPr lang="en-GB" sz="1700" dirty="0">
              <a:solidFill>
                <a:schemeClr val="bg1"/>
              </a:solidFill>
            </a:rPr>
            <a:t>Week 5 to delivery </a:t>
          </a:r>
        </a:p>
        <a:p>
          <a:pPr>
            <a:buNone/>
          </a:pPr>
          <a:endParaRPr lang="en-GB" sz="1400" dirty="0">
            <a:solidFill>
              <a:schemeClr val="bg1"/>
            </a:solidFill>
          </a:endParaRPr>
        </a:p>
      </dgm:t>
    </dgm:pt>
    <dgm:pt modelId="{D306A9BE-0026-4D3F-92FF-A6B6068C4E76}" type="parTrans" cxnId="{1B0E6245-3DC0-448D-AB60-46AADBCBA0A1}">
      <dgm:prSet/>
      <dgm:spPr/>
      <dgm:t>
        <a:bodyPr/>
        <a:lstStyle/>
        <a:p>
          <a:endParaRPr lang="en-GB"/>
        </a:p>
      </dgm:t>
    </dgm:pt>
    <dgm:pt modelId="{394C90BB-6BE6-42EF-8EDF-E21E2D7F7E6D}" type="sibTrans" cxnId="{1B0E6245-3DC0-448D-AB60-46AADBCBA0A1}">
      <dgm:prSet/>
      <dgm:spPr/>
      <dgm:t>
        <a:bodyPr/>
        <a:lstStyle/>
        <a:p>
          <a:endParaRPr lang="en-GB"/>
        </a:p>
      </dgm:t>
    </dgm:pt>
    <dgm:pt modelId="{539429DD-7D7E-4950-A283-FA87AB89600C}">
      <dgm:prSet phldrT="[Text]" custT="1"/>
      <dgm:spPr/>
      <dgm:t>
        <a:bodyPr/>
        <a:lstStyle/>
        <a:p>
          <a:pPr>
            <a:buClrTx/>
            <a:buSzTx/>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Minimum 4-weekly face-to-face contact</a:t>
          </a:r>
          <a:endParaRPr lang="en-GB" sz="1400" dirty="0">
            <a:solidFill>
              <a:schemeClr val="bg1"/>
            </a:solidFill>
          </a:endParaRPr>
        </a:p>
      </dgm:t>
    </dgm:pt>
    <dgm:pt modelId="{10C6A2D7-610E-40CE-8736-D238ABD958B5}" type="parTrans" cxnId="{C57A5924-AEB8-41DA-A992-39E220204B37}">
      <dgm:prSet/>
      <dgm:spPr/>
      <dgm:t>
        <a:bodyPr/>
        <a:lstStyle/>
        <a:p>
          <a:endParaRPr lang="en-GB"/>
        </a:p>
      </dgm:t>
    </dgm:pt>
    <dgm:pt modelId="{C035F77F-0988-4E48-BE5A-32632E7EDB18}" type="sibTrans" cxnId="{C57A5924-AEB8-41DA-A992-39E220204B37}">
      <dgm:prSet/>
      <dgm:spPr/>
      <dgm:t>
        <a:bodyPr/>
        <a:lstStyle/>
        <a:p>
          <a:endParaRPr lang="en-GB"/>
        </a:p>
      </dgm:t>
    </dgm:pt>
    <dgm:pt modelId="{9A0C6E44-8D78-4F84-BB19-61059C76FA7B}">
      <dgm:prSet phldrT="[Text]" custT="1"/>
      <dgm:spPr/>
      <dgm:t>
        <a:bodyPr/>
        <a:lstStyle/>
        <a:p>
          <a:pPr>
            <a:buClrTx/>
            <a:buSzTx/>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 validation</a:t>
          </a:r>
          <a:endParaRPr lang="en-GB" sz="1400" dirty="0">
            <a:solidFill>
              <a:schemeClr val="bg1"/>
            </a:solidFill>
          </a:endParaRPr>
        </a:p>
      </dgm:t>
    </dgm:pt>
    <dgm:pt modelId="{469462C9-64AE-4F33-8DA1-8F322E002C29}" type="parTrans" cxnId="{4EC75259-376A-4653-9FDD-99459E202401}">
      <dgm:prSet/>
      <dgm:spPr/>
      <dgm:t>
        <a:bodyPr/>
        <a:lstStyle/>
        <a:p>
          <a:endParaRPr lang="en-GB"/>
        </a:p>
      </dgm:t>
    </dgm:pt>
    <dgm:pt modelId="{082CAEC5-1570-4EE9-A4CC-67D6C654FD4E}" type="sibTrans" cxnId="{4EC75259-376A-4653-9FDD-99459E202401}">
      <dgm:prSet/>
      <dgm:spPr/>
      <dgm:t>
        <a:bodyPr/>
        <a:lstStyle/>
        <a:p>
          <a:endParaRPr lang="en-GB"/>
        </a:p>
      </dgm:t>
    </dgm:pt>
    <dgm:pt modelId="{A01C5E76-933D-4249-B2FD-5FE5263CB717}">
      <dgm:prSet phldrT="[Text]" custT="1"/>
      <dgm:spPr/>
      <dgm:t>
        <a:bodyPr/>
        <a:lstStyle/>
        <a:p>
          <a:pPr>
            <a:buNone/>
          </a:pPr>
          <a:r>
            <a:rPr lang="en-GB" sz="1700" dirty="0">
              <a:solidFill>
                <a:schemeClr val="bg1"/>
              </a:solidFill>
            </a:rPr>
            <a:t>Delivery </a:t>
          </a:r>
          <a:br>
            <a:rPr lang="en-GB" sz="1700" dirty="0">
              <a:solidFill>
                <a:schemeClr val="bg1"/>
              </a:solidFill>
            </a:rPr>
          </a:br>
          <a:r>
            <a:rPr lang="en-GB" sz="1700" dirty="0">
              <a:solidFill>
                <a:schemeClr val="bg1"/>
              </a:solidFill>
            </a:rPr>
            <a:t>(giving birth)</a:t>
          </a:r>
        </a:p>
        <a:p>
          <a:pPr>
            <a:buNone/>
          </a:pPr>
          <a:endParaRPr lang="en-GB" sz="1400" dirty="0">
            <a:solidFill>
              <a:schemeClr val="bg1"/>
            </a:solidFill>
          </a:endParaRPr>
        </a:p>
      </dgm:t>
    </dgm:pt>
    <dgm:pt modelId="{FD621563-4B58-4019-B6EB-245686B3CDC3}" type="parTrans" cxnId="{29040680-E61B-4BEF-B776-33609C690963}">
      <dgm:prSet/>
      <dgm:spPr/>
      <dgm:t>
        <a:bodyPr/>
        <a:lstStyle/>
        <a:p>
          <a:endParaRPr lang="en-GB"/>
        </a:p>
      </dgm:t>
    </dgm:pt>
    <dgm:pt modelId="{2F3B63B2-C5D4-423A-9271-9CE3BB3F9A9E}" type="sibTrans" cxnId="{29040680-E61B-4BEF-B776-33609C690963}">
      <dgm:prSet/>
      <dgm:spPr/>
      <dgm:t>
        <a:bodyPr/>
        <a:lstStyle/>
        <a:p>
          <a:endParaRPr lang="en-GB"/>
        </a:p>
      </dgm:t>
    </dgm:pt>
    <dgm:pt modelId="{4FB86EF1-A1E9-4BCE-972E-49144FD826ED}">
      <dgm:prSet custT="1"/>
      <dgm:spPr/>
      <dgm:t>
        <a:bodyPr/>
        <a:lstStyle/>
        <a:p>
          <a:pPr>
            <a:buNone/>
          </a:pPr>
          <a:r>
            <a:rPr lang="en-GB" sz="1700" dirty="0">
              <a:solidFill>
                <a:schemeClr val="bg1"/>
              </a:solidFill>
            </a:rPr>
            <a:t>Up to 12 weeks post-partum</a:t>
          </a:r>
        </a:p>
        <a:p>
          <a:pPr>
            <a:buNone/>
          </a:pPr>
          <a:endParaRPr lang="en-GB" sz="1400" dirty="0">
            <a:solidFill>
              <a:schemeClr val="bg1"/>
            </a:solidFill>
          </a:endParaRPr>
        </a:p>
      </dgm:t>
    </dgm:pt>
    <dgm:pt modelId="{2266C8B1-0A22-4BAA-9AE3-6D4E748B3739}" type="parTrans" cxnId="{45357CFE-0C92-457B-9F45-12F9E2CBF73D}">
      <dgm:prSet/>
      <dgm:spPr/>
      <dgm:t>
        <a:bodyPr/>
        <a:lstStyle/>
        <a:p>
          <a:endParaRPr lang="en-GB"/>
        </a:p>
      </dgm:t>
    </dgm:pt>
    <dgm:pt modelId="{A310F32F-E541-4CF7-A5F5-608EDE2F44B5}" type="sibTrans" cxnId="{45357CFE-0C92-457B-9F45-12F9E2CBF73D}">
      <dgm:prSet/>
      <dgm:spPr/>
      <dgm:t>
        <a:bodyPr/>
        <a:lstStyle/>
        <a:p>
          <a:endParaRPr lang="en-GB"/>
        </a:p>
      </dgm:t>
    </dgm:pt>
    <dgm:pt modelId="{2B529B26-E6BE-4E3E-9CA7-776BDEC0A965}">
      <dgm:prSet custT="1"/>
      <dgm:spPr/>
      <dgm:t>
        <a:bodyPr/>
        <a:lstStyle/>
        <a:p>
          <a:r>
            <a:rPr lang="en-GB" sz="1600" dirty="0"/>
            <a:t>Registration</a:t>
          </a:r>
        </a:p>
        <a:p>
          <a:endParaRPr lang="en-GB" sz="1400" dirty="0">
            <a:solidFill>
              <a:schemeClr val="bg1"/>
            </a:solidFill>
          </a:endParaRPr>
        </a:p>
      </dgm:t>
    </dgm:pt>
    <dgm:pt modelId="{C79BDE5E-E3EA-4D6B-B1C7-F83D84E09824}" type="parTrans" cxnId="{9B5A96A8-6B7D-456F-847D-A5F475B449CA}">
      <dgm:prSet/>
      <dgm:spPr/>
      <dgm:t>
        <a:bodyPr/>
        <a:lstStyle/>
        <a:p>
          <a:endParaRPr lang="en-GB"/>
        </a:p>
      </dgm:t>
    </dgm:pt>
    <dgm:pt modelId="{B641CCEF-BE36-4C15-9547-1615DD194667}" type="sibTrans" cxnId="{9B5A96A8-6B7D-456F-847D-A5F475B449CA}">
      <dgm:prSet/>
      <dgm:spPr/>
      <dgm:t>
        <a:bodyPr/>
        <a:lstStyle/>
        <a:p>
          <a:endParaRPr lang="en-GB"/>
        </a:p>
      </dgm:t>
    </dgm:pt>
    <dgm:pt modelId="{2E91377A-6F43-4C66-BECE-34A1881DE40F}">
      <dgm:prSet custT="1"/>
      <dgm:spPr/>
      <dgm:t>
        <a:bodyPr/>
        <a:lstStyle/>
        <a:p>
          <a:pPr>
            <a:buClrTx/>
            <a:buSzTx/>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Outline scheme</a:t>
          </a:r>
          <a:endParaRPr lang="en-GB" sz="1400" dirty="0">
            <a:solidFill>
              <a:schemeClr val="bg1"/>
            </a:solidFill>
          </a:endParaRPr>
        </a:p>
      </dgm:t>
    </dgm:pt>
    <dgm:pt modelId="{E4B0CF27-0CC7-48F7-804E-FCE0FA9D3FDB}" type="parTrans" cxnId="{B93307EC-87B4-4B03-A6D2-27418BB95788}">
      <dgm:prSet/>
      <dgm:spPr/>
      <dgm:t>
        <a:bodyPr/>
        <a:lstStyle/>
        <a:p>
          <a:endParaRPr lang="en-GB"/>
        </a:p>
      </dgm:t>
    </dgm:pt>
    <dgm:pt modelId="{2678C868-2930-4403-B845-097A8727D92E}" type="sibTrans" cxnId="{B93307EC-87B4-4B03-A6D2-27418BB95788}">
      <dgm:prSet/>
      <dgm:spPr/>
      <dgm:t>
        <a:bodyPr/>
        <a:lstStyle/>
        <a:p>
          <a:endParaRPr lang="en-GB"/>
        </a:p>
      </dgm:t>
    </dgm:pt>
    <dgm:pt modelId="{E5F29D95-D386-46BC-927F-0883C54BA951}">
      <dgm:prSet custT="1"/>
      <dgm:spPr/>
      <dgm:t>
        <a:bodyPr/>
        <a:lstStyle/>
        <a:p>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Discuss Significant Other (SOS) and smokefree home (SFH)</a:t>
          </a:r>
        </a:p>
      </dgm:t>
    </dgm:pt>
    <dgm:pt modelId="{F7AFE221-F0AD-49FD-91DB-3DB8817DCBEC}" type="parTrans" cxnId="{A03427D8-FC9E-40E3-89A2-515FD28D2010}">
      <dgm:prSet/>
      <dgm:spPr/>
      <dgm:t>
        <a:bodyPr/>
        <a:lstStyle/>
        <a:p>
          <a:endParaRPr lang="en-GB"/>
        </a:p>
      </dgm:t>
    </dgm:pt>
    <dgm:pt modelId="{844DE343-ADE6-4BB6-887E-DB873C821847}" type="sibTrans" cxnId="{A03427D8-FC9E-40E3-89A2-515FD28D2010}">
      <dgm:prSet/>
      <dgm:spPr/>
      <dgm:t>
        <a:bodyPr/>
        <a:lstStyle/>
        <a:p>
          <a:endParaRPr lang="en-GB"/>
        </a:p>
      </dgm:t>
    </dgm:pt>
    <dgm:pt modelId="{33417544-1EC2-449E-A1FE-CB6583B131F4}">
      <dgm:prSet custT="1"/>
      <dgm:spPr/>
      <dgm:t>
        <a:bodyPr/>
        <a:lstStyle/>
        <a:p>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Quit date set</a:t>
          </a:r>
        </a:p>
      </dgm:t>
    </dgm:pt>
    <dgm:pt modelId="{00BB0F0D-151F-485D-B76C-25EF4F2720FA}" type="parTrans" cxnId="{E8BA7401-8B11-4955-A61E-4521F084FE4B}">
      <dgm:prSet/>
      <dgm:spPr/>
      <dgm:t>
        <a:bodyPr/>
        <a:lstStyle/>
        <a:p>
          <a:endParaRPr lang="en-GB"/>
        </a:p>
      </dgm:t>
    </dgm:pt>
    <dgm:pt modelId="{83DD21FC-6424-42FA-AA19-04EED6562AEA}" type="sibTrans" cxnId="{E8BA7401-8B11-4955-A61E-4521F084FE4B}">
      <dgm:prSet/>
      <dgm:spPr/>
      <dgm:t>
        <a:bodyPr/>
        <a:lstStyle/>
        <a:p>
          <a:endParaRPr lang="en-GB"/>
        </a:p>
      </dgm:t>
    </dgm:pt>
    <dgm:pt modelId="{D9029924-7B91-40C5-8CEA-5FA4973A30D6}">
      <dgm:prSet custT="1"/>
      <dgm:spPr/>
      <dgm:t>
        <a:bodyPr/>
        <a:lstStyle/>
        <a:p>
          <a:pPr>
            <a:buClrTx/>
            <a:buSzTx/>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4-weekly contact and support</a:t>
          </a:r>
          <a:endParaRPr lang="en-GB" sz="1400" dirty="0">
            <a:solidFill>
              <a:schemeClr val="bg1"/>
            </a:solidFill>
          </a:endParaRPr>
        </a:p>
      </dgm:t>
    </dgm:pt>
    <dgm:pt modelId="{CE69D9C4-AA4C-4FB9-B45A-8890178D8B21}" type="parTrans" cxnId="{46202A43-232E-47B8-994D-535E943D5519}">
      <dgm:prSet/>
      <dgm:spPr/>
      <dgm:t>
        <a:bodyPr/>
        <a:lstStyle/>
        <a:p>
          <a:endParaRPr lang="en-GB"/>
        </a:p>
      </dgm:t>
    </dgm:pt>
    <dgm:pt modelId="{CC74EFFB-08F0-4CBB-AF52-6242E5D6A1DA}" type="sibTrans" cxnId="{46202A43-232E-47B8-994D-535E943D5519}">
      <dgm:prSet/>
      <dgm:spPr/>
      <dgm:t>
        <a:bodyPr/>
        <a:lstStyle/>
        <a:p>
          <a:endParaRPr lang="en-GB"/>
        </a:p>
      </dgm:t>
    </dgm:pt>
    <dgm:pt modelId="{9FD78D98-FBD3-4813-B850-D00727698383}">
      <dgm:prSet custT="1"/>
      <dgm:spPr/>
      <dgm:t>
        <a:bodyPr/>
        <a:lstStyle/>
        <a:p>
          <a:r>
            <a:rPr kumimoji="0" lang="en-GB" sz="14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Sign contract</a:t>
          </a:r>
        </a:p>
      </dgm:t>
    </dgm:pt>
    <dgm:pt modelId="{5F88C135-51E9-4726-9EF1-E3E0F9EF32BF}" type="parTrans" cxnId="{95A82A70-BEBE-4ADB-ABF6-AABD197E8053}">
      <dgm:prSet/>
      <dgm:spPr/>
      <dgm:t>
        <a:bodyPr/>
        <a:lstStyle/>
        <a:p>
          <a:endParaRPr lang="en-GB"/>
        </a:p>
      </dgm:t>
    </dgm:pt>
    <dgm:pt modelId="{54D493A4-0519-4BE4-9BAC-856F23E0C640}" type="sibTrans" cxnId="{95A82A70-BEBE-4ADB-ABF6-AABD197E8053}">
      <dgm:prSet/>
      <dgm:spPr/>
      <dgm:t>
        <a:bodyPr/>
        <a:lstStyle/>
        <a:p>
          <a:endParaRPr lang="en-GB"/>
        </a:p>
      </dgm:t>
    </dgm:pt>
    <dgm:pt modelId="{5484AFA9-B551-48FC-BE26-331A064555C5}">
      <dgm:prSet custT="1"/>
      <dgm:spPr/>
      <dgm:t>
        <a:bodyPr/>
        <a:lstStyle/>
        <a:p>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 validate </a:t>
          </a:r>
        </a:p>
      </dgm:t>
    </dgm:pt>
    <dgm:pt modelId="{6088ED9B-FCA5-43C5-A435-3C72F2DE22BA}" type="parTrans" cxnId="{31FD7B35-CBB2-4474-9729-BC9399D28DCC}">
      <dgm:prSet/>
      <dgm:spPr/>
      <dgm:t>
        <a:bodyPr/>
        <a:lstStyle/>
        <a:p>
          <a:endParaRPr lang="en-GB"/>
        </a:p>
      </dgm:t>
    </dgm:pt>
    <dgm:pt modelId="{A427A9DD-9538-4339-B769-E8AF8AA0B850}" type="sibTrans" cxnId="{31FD7B35-CBB2-4474-9729-BC9399D28DCC}">
      <dgm:prSet/>
      <dgm:spPr/>
      <dgm:t>
        <a:bodyPr/>
        <a:lstStyle/>
        <a:p>
          <a:endParaRPr lang="en-GB"/>
        </a:p>
      </dgm:t>
    </dgm:pt>
    <dgm:pt modelId="{FEC50FCA-6FF2-4366-95BF-840C407E2778}">
      <dgm:prSet phldrT="[Text]" custT="1"/>
      <dgm:spPr/>
      <dgm:t>
        <a:bodyPr/>
        <a:lstStyle/>
        <a:p>
          <a:pPr algn="l">
            <a:buClrTx/>
            <a:buSzTx/>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Specialist cessation support / SFH advice</a:t>
          </a:r>
          <a:endParaRPr lang="en-GB" sz="1400" dirty="0">
            <a:solidFill>
              <a:schemeClr val="bg1"/>
            </a:solidFill>
          </a:endParaRPr>
        </a:p>
      </dgm:t>
    </dgm:pt>
    <dgm:pt modelId="{82055D1D-560E-4EE9-8ACA-4E19C9ACE33A}" type="parTrans" cxnId="{35016F8C-C28C-4242-9358-BFAC87C7060B}">
      <dgm:prSet/>
      <dgm:spPr/>
      <dgm:t>
        <a:bodyPr/>
        <a:lstStyle/>
        <a:p>
          <a:endParaRPr lang="en-GB"/>
        </a:p>
      </dgm:t>
    </dgm:pt>
    <dgm:pt modelId="{9D9A0368-791A-4D97-93B7-7F6A0CBACB6C}" type="sibTrans" cxnId="{35016F8C-C28C-4242-9358-BFAC87C7060B}">
      <dgm:prSet/>
      <dgm:spPr/>
      <dgm:t>
        <a:bodyPr/>
        <a:lstStyle/>
        <a:p>
          <a:endParaRPr lang="en-GB"/>
        </a:p>
      </dgm:t>
    </dgm:pt>
    <dgm:pt modelId="{4A059917-180D-4E8D-B052-3D2B4366DDE3}">
      <dgm:prSet phldrT="[Text]" custT="1"/>
      <dgm:spPr/>
      <dgm:t>
        <a:bodyPr/>
        <a:lstStyle/>
        <a:p>
          <a:pPr>
            <a:buClrTx/>
            <a:buSzTx/>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Specialist </a:t>
          </a:r>
          <a:r>
            <a:rPr lang="en-GB" sz="1400" dirty="0">
              <a:solidFill>
                <a:schemeClr val="bg1"/>
              </a:solidFill>
              <a:latin typeface="Arial" panose="020B0604020202020204" pitchFamily="34" charset="0"/>
              <a:cs typeface="Arial" panose="020B0604020202020204" pitchFamily="34" charset="0"/>
            </a:rPr>
            <a:t>maternity addiction</a:t>
          </a: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support / SFH advice</a:t>
          </a:r>
          <a:endParaRPr lang="en-GB" sz="1400" dirty="0">
            <a:solidFill>
              <a:schemeClr val="bg1"/>
            </a:solidFill>
          </a:endParaRPr>
        </a:p>
      </dgm:t>
    </dgm:pt>
    <dgm:pt modelId="{66CD2ABF-64B8-4C5E-A8A3-5C97166B007E}" type="parTrans" cxnId="{0FA066B2-697C-4382-85DC-C79489564BC5}">
      <dgm:prSet/>
      <dgm:spPr/>
      <dgm:t>
        <a:bodyPr/>
        <a:lstStyle/>
        <a:p>
          <a:endParaRPr lang="en-GB"/>
        </a:p>
      </dgm:t>
    </dgm:pt>
    <dgm:pt modelId="{826D4A31-B38D-4419-A3B8-602B7C21B489}" type="sibTrans" cxnId="{0FA066B2-697C-4382-85DC-C79489564BC5}">
      <dgm:prSet/>
      <dgm:spPr/>
      <dgm:t>
        <a:bodyPr/>
        <a:lstStyle/>
        <a:p>
          <a:endParaRPr lang="en-GB"/>
        </a:p>
      </dgm:t>
    </dgm:pt>
    <dgm:pt modelId="{48C115C7-A6E3-4B78-8FB1-37087976B2A3}">
      <dgm:prSet custT="1"/>
      <dgm:spPr/>
      <dgm:t>
        <a:bodyPr/>
        <a:lstStyle/>
        <a:p>
          <a:pPr>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Reported and CO validated at any point from 36-weeks</a:t>
          </a:r>
        </a:p>
      </dgm:t>
    </dgm:pt>
    <dgm:pt modelId="{88AC2807-4CF5-4167-99FB-E642B83853DB}" type="parTrans" cxnId="{3E617E4B-D903-4417-BE15-1544FDD902B4}">
      <dgm:prSet/>
      <dgm:spPr/>
      <dgm:t>
        <a:bodyPr/>
        <a:lstStyle/>
        <a:p>
          <a:endParaRPr lang="en-GB"/>
        </a:p>
      </dgm:t>
    </dgm:pt>
    <dgm:pt modelId="{138D4DF7-C644-47B9-85A0-129A040F2DE1}" type="sibTrans" cxnId="{3E617E4B-D903-4417-BE15-1544FDD902B4}">
      <dgm:prSet/>
      <dgm:spPr/>
      <dgm:t>
        <a:bodyPr/>
        <a:lstStyle/>
        <a:p>
          <a:endParaRPr lang="en-GB"/>
        </a:p>
      </dgm:t>
    </dgm:pt>
    <dgm:pt modelId="{BB2EA359-CA69-434C-B84B-DBEF6A03B281}">
      <dgm:prSet custT="1"/>
      <dgm:spPr/>
      <dgm:t>
        <a:bodyPr/>
        <a:lstStyle/>
        <a:p>
          <a:pPr>
            <a:buClrTx/>
            <a:buSzTx/>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Face-to-face at 12-week point /CO validation</a:t>
          </a:r>
          <a:endParaRPr lang="en-GB" sz="1400" dirty="0">
            <a:solidFill>
              <a:schemeClr val="bg1"/>
            </a:solidFill>
          </a:endParaRPr>
        </a:p>
      </dgm:t>
    </dgm:pt>
    <dgm:pt modelId="{90386D23-4D36-478A-BE89-648CAF426D55}" type="parTrans" cxnId="{3D95CA21-9A61-4FC5-861B-1177FAF9716D}">
      <dgm:prSet/>
      <dgm:spPr/>
      <dgm:t>
        <a:bodyPr/>
        <a:lstStyle/>
        <a:p>
          <a:endParaRPr lang="en-GB"/>
        </a:p>
      </dgm:t>
    </dgm:pt>
    <dgm:pt modelId="{E564657A-E2EF-4070-BA55-88ED7B782ACA}" type="sibTrans" cxnId="{3D95CA21-9A61-4FC5-861B-1177FAF9716D}">
      <dgm:prSet/>
      <dgm:spPr/>
      <dgm:t>
        <a:bodyPr/>
        <a:lstStyle/>
        <a:p>
          <a:endParaRPr lang="en-GB"/>
        </a:p>
      </dgm:t>
    </dgm:pt>
    <dgm:pt modelId="{8E5BF2CD-F5EB-45E0-AAB1-9FB45E1291D1}">
      <dgm:prSet custT="1"/>
      <dgm:spPr/>
      <dgm:t>
        <a:bodyPr/>
        <a:lstStyle/>
        <a:p>
          <a:pPr>
            <a:buClrTx/>
            <a:buSzTx/>
            <a:buFont typeface="Arial" panose="020B0604020202020204" pitchFamily="34" charset="0"/>
            <a:buChar char="•"/>
          </a:pPr>
          <a:r>
            <a:rPr kumimoji="0" lang="en-GB" sz="14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£60 </a:t>
          </a: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if smokefree</a:t>
          </a:r>
          <a:endParaRPr lang="en-GB" sz="1400" dirty="0">
            <a:solidFill>
              <a:schemeClr val="bg1"/>
            </a:solidFill>
          </a:endParaRPr>
        </a:p>
      </dgm:t>
    </dgm:pt>
    <dgm:pt modelId="{EB5B400D-7D05-4979-A04A-E825C93F3969}" type="parTrans" cxnId="{22E90BEC-8340-444A-BCEB-9A87F614B77D}">
      <dgm:prSet/>
      <dgm:spPr/>
      <dgm:t>
        <a:bodyPr/>
        <a:lstStyle/>
        <a:p>
          <a:endParaRPr lang="en-GB"/>
        </a:p>
      </dgm:t>
    </dgm:pt>
    <dgm:pt modelId="{5B067A03-CA97-4813-A203-E5E01B3B3BD7}" type="sibTrans" cxnId="{22E90BEC-8340-444A-BCEB-9A87F614B77D}">
      <dgm:prSet/>
      <dgm:spPr/>
      <dgm:t>
        <a:bodyPr/>
        <a:lstStyle/>
        <a:p>
          <a:endParaRPr lang="en-GB"/>
        </a:p>
      </dgm:t>
    </dgm:pt>
    <dgm:pt modelId="{8F85ACDE-1C68-4675-AAE1-D8CA86D35E8D}">
      <dgm:prSet custT="1"/>
      <dgm:spPr/>
      <dgm:t>
        <a:bodyPr/>
        <a:lstStyle/>
        <a:p>
          <a:pPr>
            <a:buClrTx/>
            <a:buSzTx/>
            <a:buFont typeface="Arial" panose="020B0604020202020204" pitchFamily="34" charset="0"/>
            <a:buChar char="•"/>
          </a:pPr>
          <a:r>
            <a:rPr kumimoji="0" lang="en-GB" sz="14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£60 </a:t>
          </a: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 the SOS if both they and the woman smokefree</a:t>
          </a:r>
          <a:endParaRPr lang="en-GB" sz="1400" dirty="0">
            <a:solidFill>
              <a:schemeClr val="bg1"/>
            </a:solidFill>
          </a:endParaRPr>
        </a:p>
      </dgm:t>
    </dgm:pt>
    <dgm:pt modelId="{CA46ADBE-E8F5-4ACA-883A-15EB6CCC3C03}" type="parTrans" cxnId="{A20B29AE-2EF2-4545-9801-1285F7CA910A}">
      <dgm:prSet/>
      <dgm:spPr/>
      <dgm:t>
        <a:bodyPr/>
        <a:lstStyle/>
        <a:p>
          <a:endParaRPr lang="en-GB"/>
        </a:p>
      </dgm:t>
    </dgm:pt>
    <dgm:pt modelId="{3835B188-A565-4714-BF56-D7ABE6B4B0D4}" type="sibTrans" cxnId="{A20B29AE-2EF2-4545-9801-1285F7CA910A}">
      <dgm:prSet/>
      <dgm:spPr/>
      <dgm:t>
        <a:bodyPr/>
        <a:lstStyle/>
        <a:p>
          <a:endParaRPr lang="en-GB"/>
        </a:p>
      </dgm:t>
    </dgm:pt>
    <dgm:pt modelId="{02DD6CF9-0204-49C7-8254-506F8BE5B906}">
      <dgm:prSet custT="1"/>
      <dgm:spPr/>
      <dgm:t>
        <a:bodyPr/>
        <a:lstStyle/>
        <a:p>
          <a:pPr>
            <a:buClrTx/>
            <a:buSzTx/>
            <a:buFont typeface="Arial" panose="020B0604020202020204" pitchFamily="34" charset="0"/>
            <a:buChar char="•"/>
          </a:pPr>
          <a:endParaRPr lang="en-GB" sz="1400" dirty="0">
            <a:solidFill>
              <a:schemeClr val="bg1"/>
            </a:solidFill>
          </a:endParaRPr>
        </a:p>
      </dgm:t>
    </dgm:pt>
    <dgm:pt modelId="{97F1D35A-872D-42F9-B8AE-17CC3644F21A}" type="parTrans" cxnId="{E3A8DE06-2417-4883-B25A-6387D7185742}">
      <dgm:prSet/>
      <dgm:spPr/>
      <dgm:t>
        <a:bodyPr/>
        <a:lstStyle/>
        <a:p>
          <a:endParaRPr lang="en-GB"/>
        </a:p>
      </dgm:t>
    </dgm:pt>
    <dgm:pt modelId="{2572CC66-DDD1-41D0-8C07-3A85DA807ED3}" type="sibTrans" cxnId="{E3A8DE06-2417-4883-B25A-6387D7185742}">
      <dgm:prSet/>
      <dgm:spPr/>
      <dgm:t>
        <a:bodyPr/>
        <a:lstStyle/>
        <a:p>
          <a:endParaRPr lang="en-GB"/>
        </a:p>
      </dgm:t>
    </dgm:pt>
    <dgm:pt modelId="{253A2CFB-461D-4279-B76D-D97DB03CAAEF}">
      <dgm:prSet phldrT="[Text]" custT="1"/>
      <dgm:spPr/>
      <dgm:t>
        <a:bodyPr/>
        <a:lstStyle/>
        <a:p>
          <a:pPr algn="l">
            <a:buClrTx/>
            <a:buSzTx/>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Recruit SOS – sign contract</a:t>
          </a:r>
          <a:endParaRPr lang="en-GB" sz="1400" dirty="0">
            <a:solidFill>
              <a:schemeClr val="bg1"/>
            </a:solidFill>
          </a:endParaRPr>
        </a:p>
      </dgm:t>
    </dgm:pt>
    <dgm:pt modelId="{FE25206D-7BF3-4716-9DBC-5D33D977696F}" type="parTrans" cxnId="{CE3A4B77-083F-47A0-A169-96DBF58A0357}">
      <dgm:prSet/>
      <dgm:spPr/>
      <dgm:t>
        <a:bodyPr/>
        <a:lstStyle/>
        <a:p>
          <a:endParaRPr lang="en-GB"/>
        </a:p>
      </dgm:t>
    </dgm:pt>
    <dgm:pt modelId="{635C0D7C-C05C-4673-9CC9-E3810125C331}" type="sibTrans" cxnId="{CE3A4B77-083F-47A0-A169-96DBF58A0357}">
      <dgm:prSet/>
      <dgm:spPr/>
      <dgm:t>
        <a:bodyPr/>
        <a:lstStyle/>
        <a:p>
          <a:endParaRPr lang="en-GB"/>
        </a:p>
      </dgm:t>
    </dgm:pt>
    <dgm:pt modelId="{00F1DD04-D9E4-4576-9EDF-F52F70EF340B}">
      <dgm:prSet phldrT="[Text]" custT="1"/>
      <dgm:spPr/>
      <dgm:t>
        <a:bodyPr/>
        <a:lstStyle/>
        <a:p>
          <a:pPr algn="l">
            <a:buClrTx/>
            <a:buSzTx/>
            <a:buFont typeface="Arial" panose="020B0604020202020204" pitchFamily="34" charset="0"/>
            <a:buChar char="•"/>
          </a:pP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Weekly face-to-face contact</a:t>
          </a:r>
          <a:endParaRPr lang="en-GB" sz="1400" dirty="0">
            <a:solidFill>
              <a:schemeClr val="bg1"/>
            </a:solidFill>
          </a:endParaRPr>
        </a:p>
      </dgm:t>
    </dgm:pt>
    <dgm:pt modelId="{D83ADFF6-0CD7-482C-8684-380D15FAB6FF}" type="sibTrans" cxnId="{77976D20-8AD0-4F03-954E-50AA666901B5}">
      <dgm:prSet/>
      <dgm:spPr/>
      <dgm:t>
        <a:bodyPr/>
        <a:lstStyle/>
        <a:p>
          <a:endParaRPr lang="en-GB"/>
        </a:p>
      </dgm:t>
    </dgm:pt>
    <dgm:pt modelId="{C95E9D43-EA30-4AF2-8CB3-9ABCE6C6019D}" type="parTrans" cxnId="{77976D20-8AD0-4F03-954E-50AA666901B5}">
      <dgm:prSet/>
      <dgm:spPr/>
      <dgm:t>
        <a:bodyPr/>
        <a:lstStyle/>
        <a:p>
          <a:endParaRPr lang="en-GB"/>
        </a:p>
      </dgm:t>
    </dgm:pt>
    <dgm:pt modelId="{0854A05A-0FAE-4C97-91A6-543CB5DAE8B1}">
      <dgm:prSet phldrT="[Text]" custT="1"/>
      <dgm:spPr/>
      <dgm:t>
        <a:bodyPr/>
        <a:lstStyle/>
        <a:p>
          <a:pPr algn="l">
            <a:buClrTx/>
            <a:buSzTx/>
            <a:buFont typeface="Arial" panose="020B0604020202020204" pitchFamily="34" charset="0"/>
            <a:buChar char="•"/>
          </a:pPr>
          <a:r>
            <a:rPr kumimoji="0" lang="en-GB" sz="14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£10 </a:t>
          </a: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each week validated smokefree</a:t>
          </a:r>
          <a:endParaRPr lang="en-GB" sz="1400" dirty="0">
            <a:solidFill>
              <a:schemeClr val="bg1"/>
            </a:solidFill>
          </a:endParaRPr>
        </a:p>
      </dgm:t>
    </dgm:pt>
    <dgm:pt modelId="{526A6025-52D7-481B-8609-65DEB7BE04D5}" type="parTrans" cxnId="{8DAACF35-2068-45DC-AA35-E80AD007B837}">
      <dgm:prSet/>
      <dgm:spPr/>
      <dgm:t>
        <a:bodyPr/>
        <a:lstStyle/>
        <a:p>
          <a:endParaRPr lang="en-GB"/>
        </a:p>
      </dgm:t>
    </dgm:pt>
    <dgm:pt modelId="{DF19371D-86AC-4471-B8F2-CB70B336ECCA}" type="sibTrans" cxnId="{8DAACF35-2068-45DC-AA35-E80AD007B837}">
      <dgm:prSet/>
      <dgm:spPr/>
      <dgm:t>
        <a:bodyPr/>
        <a:lstStyle/>
        <a:p>
          <a:endParaRPr lang="en-GB"/>
        </a:p>
      </dgm:t>
    </dgm:pt>
    <dgm:pt modelId="{F1F682E0-0BC5-4205-8E8F-BE655AC4FF51}">
      <dgm:prSet phldrT="[Text]" custT="1"/>
      <dgm:spPr/>
      <dgm:t>
        <a:bodyPr/>
        <a:lstStyle/>
        <a:p>
          <a:pPr>
            <a:buClrTx/>
            <a:buSzTx/>
            <a:buFont typeface="Arial" panose="020B0604020202020204" pitchFamily="34" charset="0"/>
            <a:buChar char="•"/>
          </a:pPr>
          <a:r>
            <a:rPr kumimoji="0" lang="en-GB" sz="14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£20 </a:t>
          </a:r>
          <a:r>
            <a:rPr kumimoji="0" lang="en-GB" sz="1400"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each 4-weeks smokefree</a:t>
          </a:r>
          <a:endParaRPr lang="en-GB" sz="1400" dirty="0">
            <a:solidFill>
              <a:schemeClr val="bg1"/>
            </a:solidFill>
          </a:endParaRPr>
        </a:p>
      </dgm:t>
    </dgm:pt>
    <dgm:pt modelId="{53496483-4D91-43DE-A8C6-24057FFDD864}" type="parTrans" cxnId="{7235DA08-A011-472A-9518-6A41ED83ADC4}">
      <dgm:prSet/>
      <dgm:spPr/>
      <dgm:t>
        <a:bodyPr/>
        <a:lstStyle/>
        <a:p>
          <a:endParaRPr lang="en-GB"/>
        </a:p>
      </dgm:t>
    </dgm:pt>
    <dgm:pt modelId="{2F3257BA-E0A9-4E46-B02F-AEF35716A640}" type="sibTrans" cxnId="{7235DA08-A011-472A-9518-6A41ED83ADC4}">
      <dgm:prSet/>
      <dgm:spPr/>
      <dgm:t>
        <a:bodyPr/>
        <a:lstStyle/>
        <a:p>
          <a:endParaRPr lang="en-GB"/>
        </a:p>
      </dgm:t>
    </dgm:pt>
    <dgm:pt modelId="{F689D28F-7D2A-43CB-9E32-8B4903F3571A}" type="pres">
      <dgm:prSet presAssocID="{F6F60548-9491-4DC0-8C02-0790CD65BD36}" presName="Name0" presStyleCnt="0">
        <dgm:presLayoutVars>
          <dgm:dir/>
          <dgm:resizeHandles val="exact"/>
        </dgm:presLayoutVars>
      </dgm:prSet>
      <dgm:spPr/>
    </dgm:pt>
    <dgm:pt modelId="{275513EE-255A-4931-A2A3-8354A3BCB86A}" type="pres">
      <dgm:prSet presAssocID="{2B529B26-E6BE-4E3E-9CA7-776BDEC0A965}" presName="node" presStyleLbl="node1" presStyleIdx="0" presStyleCnt="5" custScaleY="116614">
        <dgm:presLayoutVars>
          <dgm:bulletEnabled val="1"/>
        </dgm:presLayoutVars>
      </dgm:prSet>
      <dgm:spPr/>
    </dgm:pt>
    <dgm:pt modelId="{5A74C630-2F92-4896-953E-7F3CA073272A}" type="pres">
      <dgm:prSet presAssocID="{B641CCEF-BE36-4C15-9547-1615DD194667}" presName="sibTrans" presStyleLbl="sibTrans2D1" presStyleIdx="0" presStyleCnt="4"/>
      <dgm:spPr/>
    </dgm:pt>
    <dgm:pt modelId="{E0D4A4EA-C981-4B87-9A4D-0217CD84C85C}" type="pres">
      <dgm:prSet presAssocID="{B641CCEF-BE36-4C15-9547-1615DD194667}" presName="connectorText" presStyleLbl="sibTrans2D1" presStyleIdx="0" presStyleCnt="4"/>
      <dgm:spPr/>
    </dgm:pt>
    <dgm:pt modelId="{E2D861F5-B062-48EA-A814-55CB3ECAE886}" type="pres">
      <dgm:prSet presAssocID="{B3A61888-3DE7-4C25-8B5A-94C1E6D73C79}" presName="node" presStyleLbl="node1" presStyleIdx="1" presStyleCnt="5" custScaleY="116561">
        <dgm:presLayoutVars>
          <dgm:bulletEnabled val="1"/>
        </dgm:presLayoutVars>
      </dgm:prSet>
      <dgm:spPr/>
    </dgm:pt>
    <dgm:pt modelId="{8C4E661C-525C-4978-B7CA-FFBDDFE00A67}" type="pres">
      <dgm:prSet presAssocID="{19366499-1D6A-4BB6-94AB-0CCD4201F61E}" presName="sibTrans" presStyleLbl="sibTrans2D1" presStyleIdx="1" presStyleCnt="4"/>
      <dgm:spPr/>
    </dgm:pt>
    <dgm:pt modelId="{4116EB97-B474-481E-88A6-27F1AE7C5306}" type="pres">
      <dgm:prSet presAssocID="{19366499-1D6A-4BB6-94AB-0CCD4201F61E}" presName="connectorText" presStyleLbl="sibTrans2D1" presStyleIdx="1" presStyleCnt="4"/>
      <dgm:spPr/>
    </dgm:pt>
    <dgm:pt modelId="{FB2C6E49-F599-40DE-A03C-3B3BCA79CE5B}" type="pres">
      <dgm:prSet presAssocID="{73FF9F0D-8A53-4773-A6DC-8F7BD249CD00}" presName="node" presStyleLbl="node1" presStyleIdx="2" presStyleCnt="5" custScaleY="119273">
        <dgm:presLayoutVars>
          <dgm:bulletEnabled val="1"/>
        </dgm:presLayoutVars>
      </dgm:prSet>
      <dgm:spPr/>
    </dgm:pt>
    <dgm:pt modelId="{BE49E3FC-B7D3-4AF2-96E6-87B48B9693FC}" type="pres">
      <dgm:prSet presAssocID="{394C90BB-6BE6-42EF-8EDF-E21E2D7F7E6D}" presName="sibTrans" presStyleLbl="sibTrans2D1" presStyleIdx="2" presStyleCnt="4"/>
      <dgm:spPr/>
    </dgm:pt>
    <dgm:pt modelId="{CAC76405-7400-493D-BD1B-92E979918673}" type="pres">
      <dgm:prSet presAssocID="{394C90BB-6BE6-42EF-8EDF-E21E2D7F7E6D}" presName="connectorText" presStyleLbl="sibTrans2D1" presStyleIdx="2" presStyleCnt="4"/>
      <dgm:spPr/>
    </dgm:pt>
    <dgm:pt modelId="{3439DABA-3F09-4CA2-8BAF-1A97DD0FA88C}" type="pres">
      <dgm:prSet presAssocID="{A01C5E76-933D-4249-B2FD-5FE5263CB717}" presName="node" presStyleLbl="node1" presStyleIdx="3" presStyleCnt="5" custScaleY="118835">
        <dgm:presLayoutVars>
          <dgm:bulletEnabled val="1"/>
        </dgm:presLayoutVars>
      </dgm:prSet>
      <dgm:spPr/>
    </dgm:pt>
    <dgm:pt modelId="{7AC35711-9CE0-4DF6-885A-6A73B9DA1FCC}" type="pres">
      <dgm:prSet presAssocID="{2F3B63B2-C5D4-423A-9271-9CE3BB3F9A9E}" presName="sibTrans" presStyleLbl="sibTrans2D1" presStyleIdx="3" presStyleCnt="4"/>
      <dgm:spPr/>
    </dgm:pt>
    <dgm:pt modelId="{6FB1C708-C234-4144-A884-234564B820ED}" type="pres">
      <dgm:prSet presAssocID="{2F3B63B2-C5D4-423A-9271-9CE3BB3F9A9E}" presName="connectorText" presStyleLbl="sibTrans2D1" presStyleIdx="3" presStyleCnt="4"/>
      <dgm:spPr/>
    </dgm:pt>
    <dgm:pt modelId="{8F66BB6E-4C64-4EEB-96EE-6D82EE0756D5}" type="pres">
      <dgm:prSet presAssocID="{4FB86EF1-A1E9-4BCE-972E-49144FD826ED}" presName="node" presStyleLbl="node1" presStyleIdx="4" presStyleCnt="5" custScaleY="118604">
        <dgm:presLayoutVars>
          <dgm:bulletEnabled val="1"/>
        </dgm:presLayoutVars>
      </dgm:prSet>
      <dgm:spPr/>
    </dgm:pt>
  </dgm:ptLst>
  <dgm:cxnLst>
    <dgm:cxn modelId="{E8BA7401-8B11-4955-A61E-4521F084FE4B}" srcId="{2B529B26-E6BE-4E3E-9CA7-776BDEC0A965}" destId="{33417544-1EC2-449E-A1FE-CB6583B131F4}" srcOrd="3" destOrd="0" parTransId="{00BB0F0D-151F-485D-B76C-25EF4F2720FA}" sibTransId="{83DD21FC-6424-42FA-AA19-04EED6562AEA}"/>
    <dgm:cxn modelId="{A18F5A02-8BC7-47C7-9F7C-36742A82CACB}" type="presOf" srcId="{2B529B26-E6BE-4E3E-9CA7-776BDEC0A965}" destId="{275513EE-255A-4931-A2A3-8354A3BCB86A}" srcOrd="0" destOrd="0" presId="urn:microsoft.com/office/officeart/2005/8/layout/process1"/>
    <dgm:cxn modelId="{7D6D8404-45DB-4A3C-B3FA-96D8776E188C}" type="presOf" srcId="{8F85ACDE-1C68-4675-AAE1-D8CA86D35E8D}" destId="{8F66BB6E-4C64-4EEB-96EE-6D82EE0756D5}" srcOrd="0" destOrd="5" presId="urn:microsoft.com/office/officeart/2005/8/layout/process1"/>
    <dgm:cxn modelId="{77834C06-1617-4B31-9590-D58A44AEBFFA}" type="presOf" srcId="{B641CCEF-BE36-4C15-9547-1615DD194667}" destId="{E0D4A4EA-C981-4B87-9A4D-0217CD84C85C}" srcOrd="1" destOrd="0" presId="urn:microsoft.com/office/officeart/2005/8/layout/process1"/>
    <dgm:cxn modelId="{E3A8DE06-2417-4883-B25A-6387D7185742}" srcId="{4FB86EF1-A1E9-4BCE-972E-49144FD826ED}" destId="{02DD6CF9-0204-49C7-8254-506F8BE5B906}" srcOrd="2" destOrd="0" parTransId="{97F1D35A-872D-42F9-B8AE-17CC3644F21A}" sibTransId="{2572CC66-DDD1-41D0-8C07-3A85DA807ED3}"/>
    <dgm:cxn modelId="{7235DA08-A011-472A-9518-6A41ED83ADC4}" srcId="{73FF9F0D-8A53-4773-A6DC-8F7BD249CD00}" destId="{F1F682E0-0BC5-4205-8E8F-BE655AC4FF51}" srcOrd="3" destOrd="0" parTransId="{53496483-4D91-43DE-A8C6-24057FFDD864}" sibTransId="{2F3257BA-E0A9-4E46-B02F-AEF35716A640}"/>
    <dgm:cxn modelId="{9164D60D-0487-414C-A7C7-BBC424B3E040}" type="presOf" srcId="{5484AFA9-B551-48FC-BE26-331A064555C5}" destId="{275513EE-255A-4931-A2A3-8354A3BCB86A}" srcOrd="0" destOrd="3" presId="urn:microsoft.com/office/officeart/2005/8/layout/process1"/>
    <dgm:cxn modelId="{06343E1A-0929-4011-8CBB-2676CF1A1FD9}" type="presOf" srcId="{8E5BF2CD-F5EB-45E0-AAB1-9FB45E1291D1}" destId="{8F66BB6E-4C64-4EEB-96EE-6D82EE0756D5}" srcOrd="0" destOrd="4" presId="urn:microsoft.com/office/officeart/2005/8/layout/process1"/>
    <dgm:cxn modelId="{77976D20-8AD0-4F03-954E-50AA666901B5}" srcId="{B3A61888-3DE7-4C25-8B5A-94C1E6D73C79}" destId="{00F1DD04-D9E4-4576-9EDF-F52F70EF340B}" srcOrd="0" destOrd="0" parTransId="{C95E9D43-EA30-4AF2-8CB3-9ABCE6C6019D}" sibTransId="{D83ADFF6-0CD7-482C-8684-380D15FAB6FF}"/>
    <dgm:cxn modelId="{3D95CA21-9A61-4FC5-861B-1177FAF9716D}" srcId="{4FB86EF1-A1E9-4BCE-972E-49144FD826ED}" destId="{BB2EA359-CA69-434C-B84B-DBEF6A03B281}" srcOrd="1" destOrd="0" parTransId="{90386D23-4D36-478A-BE89-648CAF426D55}" sibTransId="{E564657A-E2EF-4070-BA55-88ED7B782ACA}"/>
    <dgm:cxn modelId="{C57A5924-AEB8-41DA-A992-39E220204B37}" srcId="{73FF9F0D-8A53-4773-A6DC-8F7BD249CD00}" destId="{539429DD-7D7E-4950-A283-FA87AB89600C}" srcOrd="0" destOrd="0" parTransId="{10C6A2D7-610E-40CE-8736-D238ABD958B5}" sibTransId="{C035F77F-0988-4E48-BE5A-32632E7EDB18}"/>
    <dgm:cxn modelId="{FD7D9D28-4EC6-4B4B-8FE2-ECF595096889}" type="presOf" srcId="{E5F29D95-D386-46BC-927F-0883C54BA951}" destId="{275513EE-255A-4931-A2A3-8354A3BCB86A}" srcOrd="0" destOrd="2" presId="urn:microsoft.com/office/officeart/2005/8/layout/process1"/>
    <dgm:cxn modelId="{31FD7B35-CBB2-4474-9729-BC9399D28DCC}" srcId="{2B529B26-E6BE-4E3E-9CA7-776BDEC0A965}" destId="{5484AFA9-B551-48FC-BE26-331A064555C5}" srcOrd="2" destOrd="0" parTransId="{6088ED9B-FCA5-43C5-A435-3C72F2DE22BA}" sibTransId="{A427A9DD-9538-4339-B769-E8AF8AA0B850}"/>
    <dgm:cxn modelId="{8DAACF35-2068-45DC-AA35-E80AD007B837}" srcId="{B3A61888-3DE7-4C25-8B5A-94C1E6D73C79}" destId="{0854A05A-0FAE-4C97-91A6-543CB5DAE8B1}" srcOrd="4" destOrd="0" parTransId="{526A6025-52D7-481B-8609-65DEB7BE04D5}" sibTransId="{DF19371D-86AC-4471-B8F2-CB70B336ECCA}"/>
    <dgm:cxn modelId="{A9FDE13B-4E23-4D2D-8DE6-BF1E6CADF3A5}" type="presOf" srcId="{00F1DD04-D9E4-4576-9EDF-F52F70EF340B}" destId="{E2D861F5-B062-48EA-A814-55CB3ECAE886}" srcOrd="0" destOrd="1" presId="urn:microsoft.com/office/officeart/2005/8/layout/process1"/>
    <dgm:cxn modelId="{2969855B-6C34-4326-9792-A6F7579AAF11}" type="presOf" srcId="{73FF9F0D-8A53-4773-A6DC-8F7BD249CD00}" destId="{FB2C6E49-F599-40DE-A03C-3B3BCA79CE5B}" srcOrd="0" destOrd="0" presId="urn:microsoft.com/office/officeart/2005/8/layout/process1"/>
    <dgm:cxn modelId="{90BA385E-56DF-471A-B9C5-8574F316B941}" type="presOf" srcId="{2D9CECD7-6616-4143-90E9-34FB3A4E94E2}" destId="{E2D861F5-B062-48EA-A814-55CB3ECAE886}" srcOrd="0" destOrd="4" presId="urn:microsoft.com/office/officeart/2005/8/layout/process1"/>
    <dgm:cxn modelId="{75AD5F42-0024-4D8C-9519-D3487DF8A57F}" srcId="{F6F60548-9491-4DC0-8C02-0790CD65BD36}" destId="{B3A61888-3DE7-4C25-8B5A-94C1E6D73C79}" srcOrd="1" destOrd="0" parTransId="{78BB2D42-8EDE-4995-A577-B8F1A29B735D}" sibTransId="{19366499-1D6A-4BB6-94AB-0CCD4201F61E}"/>
    <dgm:cxn modelId="{0692E242-4FCC-43DF-BA47-1FA1C54FE1A2}" type="presOf" srcId="{19366499-1D6A-4BB6-94AB-0CCD4201F61E}" destId="{8C4E661C-525C-4978-B7CA-FFBDDFE00A67}" srcOrd="0" destOrd="0" presId="urn:microsoft.com/office/officeart/2005/8/layout/process1"/>
    <dgm:cxn modelId="{46202A43-232E-47B8-994D-535E943D5519}" srcId="{4FB86EF1-A1E9-4BCE-972E-49144FD826ED}" destId="{D9029924-7B91-40C5-8CEA-5FA4973A30D6}" srcOrd="0" destOrd="0" parTransId="{CE69D9C4-AA4C-4FB9-B45A-8890178D8B21}" sibTransId="{CC74EFFB-08F0-4CBB-AF52-6242E5D6A1DA}"/>
    <dgm:cxn modelId="{04E1BA44-FF18-4186-80F4-4510FD1A2A27}" type="presOf" srcId="{2F3B63B2-C5D4-423A-9271-9CE3BB3F9A9E}" destId="{7AC35711-9CE0-4DF6-885A-6A73B9DA1FCC}" srcOrd="0" destOrd="0" presId="urn:microsoft.com/office/officeart/2005/8/layout/process1"/>
    <dgm:cxn modelId="{1B0E6245-3DC0-448D-AB60-46AADBCBA0A1}" srcId="{F6F60548-9491-4DC0-8C02-0790CD65BD36}" destId="{73FF9F0D-8A53-4773-A6DC-8F7BD249CD00}" srcOrd="2" destOrd="0" parTransId="{D306A9BE-0026-4D3F-92FF-A6B6068C4E76}" sibTransId="{394C90BB-6BE6-42EF-8EDF-E21E2D7F7E6D}"/>
    <dgm:cxn modelId="{00DF5365-EBC9-4AB8-8E2F-DFC9B524DC79}" type="presOf" srcId="{A01C5E76-933D-4249-B2FD-5FE5263CB717}" destId="{3439DABA-3F09-4CA2-8BAF-1A97DD0FA88C}" srcOrd="0" destOrd="0" presId="urn:microsoft.com/office/officeart/2005/8/layout/process1"/>
    <dgm:cxn modelId="{F0891E4A-9A73-48F1-B63A-A4A99C4F5E8C}" type="presOf" srcId="{33417544-1EC2-449E-A1FE-CB6583B131F4}" destId="{275513EE-255A-4931-A2A3-8354A3BCB86A}" srcOrd="0" destOrd="4" presId="urn:microsoft.com/office/officeart/2005/8/layout/process1"/>
    <dgm:cxn modelId="{112D056B-63F3-47B3-8850-22B66E98BF1A}" type="presOf" srcId="{0854A05A-0FAE-4C97-91A6-543CB5DAE8B1}" destId="{E2D861F5-B062-48EA-A814-55CB3ECAE886}" srcOrd="0" destOrd="5" presId="urn:microsoft.com/office/officeart/2005/8/layout/process1"/>
    <dgm:cxn modelId="{3E617E4B-D903-4417-BE15-1544FDD902B4}" srcId="{A01C5E76-933D-4249-B2FD-5FE5263CB717}" destId="{48C115C7-A6E3-4B78-8FB1-37087976B2A3}" srcOrd="0" destOrd="0" parTransId="{88AC2807-4CF5-4167-99FB-E642B83853DB}" sibTransId="{138D4DF7-C644-47B9-85A0-129A040F2DE1}"/>
    <dgm:cxn modelId="{95A82A70-BEBE-4ADB-ABF6-AABD197E8053}" srcId="{2B529B26-E6BE-4E3E-9CA7-776BDEC0A965}" destId="{9FD78D98-FBD3-4813-B850-D00727698383}" srcOrd="4" destOrd="0" parTransId="{5F88C135-51E9-4726-9EF1-E3E0F9EF32BF}" sibTransId="{54D493A4-0519-4BE4-9BAC-856F23E0C640}"/>
    <dgm:cxn modelId="{F5D4BC51-034B-4069-8E45-1940FA293DEC}" type="presOf" srcId="{F1F682E0-0BC5-4205-8E8F-BE655AC4FF51}" destId="{FB2C6E49-F599-40DE-A03C-3B3BCA79CE5B}" srcOrd="0" destOrd="4" presId="urn:microsoft.com/office/officeart/2005/8/layout/process1"/>
    <dgm:cxn modelId="{A27D4574-A733-4E51-BC90-22DCC85C5539}" type="presOf" srcId="{48C115C7-A6E3-4B78-8FB1-37087976B2A3}" destId="{3439DABA-3F09-4CA2-8BAF-1A97DD0FA88C}" srcOrd="0" destOrd="1" presId="urn:microsoft.com/office/officeart/2005/8/layout/process1"/>
    <dgm:cxn modelId="{1B9B9876-EEC2-4C64-93AB-1EB840378F89}" type="presOf" srcId="{539429DD-7D7E-4950-A283-FA87AB89600C}" destId="{FB2C6E49-F599-40DE-A03C-3B3BCA79CE5B}" srcOrd="0" destOrd="1" presId="urn:microsoft.com/office/officeart/2005/8/layout/process1"/>
    <dgm:cxn modelId="{CE3A4B77-083F-47A0-A169-96DBF58A0357}" srcId="{B3A61888-3DE7-4C25-8B5A-94C1E6D73C79}" destId="{253A2CFB-461D-4279-B76D-D97DB03CAAEF}" srcOrd="1" destOrd="0" parTransId="{FE25206D-7BF3-4716-9DBC-5D33D977696F}" sibTransId="{635C0D7C-C05C-4673-9CC9-E3810125C331}"/>
    <dgm:cxn modelId="{4EC75259-376A-4653-9FDD-99459E202401}" srcId="{73FF9F0D-8A53-4773-A6DC-8F7BD249CD00}" destId="{9A0C6E44-8D78-4F84-BB19-61059C76FA7B}" srcOrd="2" destOrd="0" parTransId="{469462C9-64AE-4F33-8DA1-8F322E002C29}" sibTransId="{082CAEC5-1570-4EE9-A4CC-67D6C654FD4E}"/>
    <dgm:cxn modelId="{3F703B7B-3868-428D-9EDE-FA763EA6314A}" type="presOf" srcId="{F6F60548-9491-4DC0-8C02-0790CD65BD36}" destId="{F689D28F-7D2A-43CB-9E32-8B4903F3571A}" srcOrd="0" destOrd="0" presId="urn:microsoft.com/office/officeart/2005/8/layout/process1"/>
    <dgm:cxn modelId="{29040680-E61B-4BEF-B776-33609C690963}" srcId="{F6F60548-9491-4DC0-8C02-0790CD65BD36}" destId="{A01C5E76-933D-4249-B2FD-5FE5263CB717}" srcOrd="3" destOrd="0" parTransId="{FD621563-4B58-4019-B6EB-245686B3CDC3}" sibTransId="{2F3B63B2-C5D4-423A-9271-9CE3BB3F9A9E}"/>
    <dgm:cxn modelId="{958E6982-84AE-48E4-B7EA-1B0D9E8F0D3A}" type="presOf" srcId="{FEC50FCA-6FF2-4366-95BF-840C407E2778}" destId="{E2D861F5-B062-48EA-A814-55CB3ECAE886}" srcOrd="0" destOrd="3" presId="urn:microsoft.com/office/officeart/2005/8/layout/process1"/>
    <dgm:cxn modelId="{C21C5185-575D-4582-B8E7-CE269A88C217}" type="presOf" srcId="{2F3B63B2-C5D4-423A-9271-9CE3BB3F9A9E}" destId="{6FB1C708-C234-4144-A884-234564B820ED}" srcOrd="1" destOrd="0" presId="urn:microsoft.com/office/officeart/2005/8/layout/process1"/>
    <dgm:cxn modelId="{35016F8C-C28C-4242-9358-BFAC87C7060B}" srcId="{B3A61888-3DE7-4C25-8B5A-94C1E6D73C79}" destId="{FEC50FCA-6FF2-4366-95BF-840C407E2778}" srcOrd="2" destOrd="0" parTransId="{82055D1D-560E-4EE9-8ACA-4E19C9ACE33A}" sibTransId="{9D9A0368-791A-4D97-93B7-7F6A0CBACB6C}"/>
    <dgm:cxn modelId="{F0E05F95-6FA4-4812-8E14-8F9312D1A218}" type="presOf" srcId="{2E91377A-6F43-4C66-BECE-34A1881DE40F}" destId="{275513EE-255A-4931-A2A3-8354A3BCB86A}" srcOrd="0" destOrd="1" presId="urn:microsoft.com/office/officeart/2005/8/layout/process1"/>
    <dgm:cxn modelId="{FCAC0A96-74D9-45B7-8B05-7AB214AFE24F}" type="presOf" srcId="{9A0C6E44-8D78-4F84-BB19-61059C76FA7B}" destId="{FB2C6E49-F599-40DE-A03C-3B3BCA79CE5B}" srcOrd="0" destOrd="3" presId="urn:microsoft.com/office/officeart/2005/8/layout/process1"/>
    <dgm:cxn modelId="{F296FA96-B2EB-4499-9F3F-5CA1E7E6FF84}" type="presOf" srcId="{D9029924-7B91-40C5-8CEA-5FA4973A30D6}" destId="{8F66BB6E-4C64-4EEB-96EE-6D82EE0756D5}" srcOrd="0" destOrd="1" presId="urn:microsoft.com/office/officeart/2005/8/layout/process1"/>
    <dgm:cxn modelId="{DCC0DE9D-A42D-496D-809D-BAD2C9C8A9D4}" type="presOf" srcId="{B641CCEF-BE36-4C15-9547-1615DD194667}" destId="{5A74C630-2F92-4896-953E-7F3CA073272A}" srcOrd="0" destOrd="0" presId="urn:microsoft.com/office/officeart/2005/8/layout/process1"/>
    <dgm:cxn modelId="{23E1D8A2-659B-4A5D-B692-39BEB140C8A1}" srcId="{B3A61888-3DE7-4C25-8B5A-94C1E6D73C79}" destId="{2D9CECD7-6616-4143-90E9-34FB3A4E94E2}" srcOrd="3" destOrd="0" parTransId="{08626267-E3CA-4F9E-BEA3-FC27652F10BA}" sibTransId="{2B6853FD-A326-4D80-BE29-8B7A8135B216}"/>
    <dgm:cxn modelId="{3A95DBA2-A3EE-4809-B9B5-18DA0C57ECB5}" type="presOf" srcId="{4FB86EF1-A1E9-4BCE-972E-49144FD826ED}" destId="{8F66BB6E-4C64-4EEB-96EE-6D82EE0756D5}" srcOrd="0" destOrd="0" presId="urn:microsoft.com/office/officeart/2005/8/layout/process1"/>
    <dgm:cxn modelId="{9B5A96A8-6B7D-456F-847D-A5F475B449CA}" srcId="{F6F60548-9491-4DC0-8C02-0790CD65BD36}" destId="{2B529B26-E6BE-4E3E-9CA7-776BDEC0A965}" srcOrd="0" destOrd="0" parTransId="{C79BDE5E-E3EA-4D6B-B1C7-F83D84E09824}" sibTransId="{B641CCEF-BE36-4C15-9547-1615DD194667}"/>
    <dgm:cxn modelId="{A20B29AE-2EF2-4545-9801-1285F7CA910A}" srcId="{4FB86EF1-A1E9-4BCE-972E-49144FD826ED}" destId="{8F85ACDE-1C68-4675-AAE1-D8CA86D35E8D}" srcOrd="4" destOrd="0" parTransId="{CA46ADBE-E8F5-4ACA-883A-15EB6CCC3C03}" sibTransId="{3835B188-A565-4714-BF56-D7ABE6B4B0D4}"/>
    <dgm:cxn modelId="{0FA066B2-697C-4382-85DC-C79489564BC5}" srcId="{73FF9F0D-8A53-4773-A6DC-8F7BD249CD00}" destId="{4A059917-180D-4E8D-B052-3D2B4366DDE3}" srcOrd="1" destOrd="0" parTransId="{66CD2ABF-64B8-4C5E-A8A3-5C97166B007E}" sibTransId="{826D4A31-B38D-4419-A3B8-602B7C21B489}"/>
    <dgm:cxn modelId="{931F40B3-BC73-43CD-B26C-AFDB98692417}" type="presOf" srcId="{394C90BB-6BE6-42EF-8EDF-E21E2D7F7E6D}" destId="{CAC76405-7400-493D-BD1B-92E979918673}" srcOrd="1" destOrd="0" presId="urn:microsoft.com/office/officeart/2005/8/layout/process1"/>
    <dgm:cxn modelId="{6E0D86B7-C7FF-46CD-A42D-3D072B075E3C}" type="presOf" srcId="{19366499-1D6A-4BB6-94AB-0CCD4201F61E}" destId="{4116EB97-B474-481E-88A6-27F1AE7C5306}" srcOrd="1" destOrd="0" presId="urn:microsoft.com/office/officeart/2005/8/layout/process1"/>
    <dgm:cxn modelId="{3253AFB8-8051-48F0-9D52-86AB5E2A2463}" type="presOf" srcId="{9FD78D98-FBD3-4813-B850-D00727698383}" destId="{275513EE-255A-4931-A2A3-8354A3BCB86A}" srcOrd="0" destOrd="5" presId="urn:microsoft.com/office/officeart/2005/8/layout/process1"/>
    <dgm:cxn modelId="{A03427D8-FC9E-40E3-89A2-515FD28D2010}" srcId="{2B529B26-E6BE-4E3E-9CA7-776BDEC0A965}" destId="{E5F29D95-D386-46BC-927F-0883C54BA951}" srcOrd="1" destOrd="0" parTransId="{F7AFE221-F0AD-49FD-91DB-3DB8817DCBEC}" sibTransId="{844DE343-ADE6-4BB6-887E-DB873C821847}"/>
    <dgm:cxn modelId="{421B96DA-9750-476B-A1DC-1DB859E6A660}" type="presOf" srcId="{394C90BB-6BE6-42EF-8EDF-E21E2D7F7E6D}" destId="{BE49E3FC-B7D3-4AF2-96E6-87B48B9693FC}" srcOrd="0" destOrd="0" presId="urn:microsoft.com/office/officeart/2005/8/layout/process1"/>
    <dgm:cxn modelId="{74C385DF-EA8B-480D-8A19-6A87FC33BD75}" type="presOf" srcId="{253A2CFB-461D-4279-B76D-D97DB03CAAEF}" destId="{E2D861F5-B062-48EA-A814-55CB3ECAE886}" srcOrd="0" destOrd="2" presId="urn:microsoft.com/office/officeart/2005/8/layout/process1"/>
    <dgm:cxn modelId="{3499C3E4-D275-4690-B0E8-37CF78EA0021}" type="presOf" srcId="{4A059917-180D-4E8D-B052-3D2B4366DDE3}" destId="{FB2C6E49-F599-40DE-A03C-3B3BCA79CE5B}" srcOrd="0" destOrd="2" presId="urn:microsoft.com/office/officeart/2005/8/layout/process1"/>
    <dgm:cxn modelId="{B4DBF2EB-CF3A-4341-9285-3AC886A936F5}" type="presOf" srcId="{B3A61888-3DE7-4C25-8B5A-94C1E6D73C79}" destId="{E2D861F5-B062-48EA-A814-55CB3ECAE886}" srcOrd="0" destOrd="0" presId="urn:microsoft.com/office/officeart/2005/8/layout/process1"/>
    <dgm:cxn modelId="{B93307EC-87B4-4B03-A6D2-27418BB95788}" srcId="{2B529B26-E6BE-4E3E-9CA7-776BDEC0A965}" destId="{2E91377A-6F43-4C66-BECE-34A1881DE40F}" srcOrd="0" destOrd="0" parTransId="{E4B0CF27-0CC7-48F7-804E-FCE0FA9D3FDB}" sibTransId="{2678C868-2930-4403-B845-097A8727D92E}"/>
    <dgm:cxn modelId="{22E90BEC-8340-444A-BCEB-9A87F614B77D}" srcId="{4FB86EF1-A1E9-4BCE-972E-49144FD826ED}" destId="{8E5BF2CD-F5EB-45E0-AAB1-9FB45E1291D1}" srcOrd="3" destOrd="0" parTransId="{EB5B400D-7D05-4979-A04A-E825C93F3969}" sibTransId="{5B067A03-CA97-4813-A203-E5E01B3B3BD7}"/>
    <dgm:cxn modelId="{C2264FF4-EC13-44A6-B755-41CA6D46198A}" type="presOf" srcId="{BB2EA359-CA69-434C-B84B-DBEF6A03B281}" destId="{8F66BB6E-4C64-4EEB-96EE-6D82EE0756D5}" srcOrd="0" destOrd="2" presId="urn:microsoft.com/office/officeart/2005/8/layout/process1"/>
    <dgm:cxn modelId="{3DAA24F7-140E-4A52-AC13-E492DFCB619B}" type="presOf" srcId="{02DD6CF9-0204-49C7-8254-506F8BE5B906}" destId="{8F66BB6E-4C64-4EEB-96EE-6D82EE0756D5}" srcOrd="0" destOrd="3" presId="urn:microsoft.com/office/officeart/2005/8/layout/process1"/>
    <dgm:cxn modelId="{45357CFE-0C92-457B-9F45-12F9E2CBF73D}" srcId="{F6F60548-9491-4DC0-8C02-0790CD65BD36}" destId="{4FB86EF1-A1E9-4BCE-972E-49144FD826ED}" srcOrd="4" destOrd="0" parTransId="{2266C8B1-0A22-4BAA-9AE3-6D4E748B3739}" sibTransId="{A310F32F-E541-4CF7-A5F5-608EDE2F44B5}"/>
    <dgm:cxn modelId="{9AA2680A-E6C9-4661-940E-6C34A497C6BC}" type="presParOf" srcId="{F689D28F-7D2A-43CB-9E32-8B4903F3571A}" destId="{275513EE-255A-4931-A2A3-8354A3BCB86A}" srcOrd="0" destOrd="0" presId="urn:microsoft.com/office/officeart/2005/8/layout/process1"/>
    <dgm:cxn modelId="{EB44E9BB-A6E4-45FB-9A5C-DEBEC57ACE73}" type="presParOf" srcId="{F689D28F-7D2A-43CB-9E32-8B4903F3571A}" destId="{5A74C630-2F92-4896-953E-7F3CA073272A}" srcOrd="1" destOrd="0" presId="urn:microsoft.com/office/officeart/2005/8/layout/process1"/>
    <dgm:cxn modelId="{CDB6992B-2049-45E2-8024-CACA0C29642A}" type="presParOf" srcId="{5A74C630-2F92-4896-953E-7F3CA073272A}" destId="{E0D4A4EA-C981-4B87-9A4D-0217CD84C85C}" srcOrd="0" destOrd="0" presId="urn:microsoft.com/office/officeart/2005/8/layout/process1"/>
    <dgm:cxn modelId="{2A8DAF4F-4590-478C-9ADA-91C378FC70CC}" type="presParOf" srcId="{F689D28F-7D2A-43CB-9E32-8B4903F3571A}" destId="{E2D861F5-B062-48EA-A814-55CB3ECAE886}" srcOrd="2" destOrd="0" presId="urn:microsoft.com/office/officeart/2005/8/layout/process1"/>
    <dgm:cxn modelId="{07E8419E-C054-47F8-85E3-C6894A65A430}" type="presParOf" srcId="{F689D28F-7D2A-43CB-9E32-8B4903F3571A}" destId="{8C4E661C-525C-4978-B7CA-FFBDDFE00A67}" srcOrd="3" destOrd="0" presId="urn:microsoft.com/office/officeart/2005/8/layout/process1"/>
    <dgm:cxn modelId="{CFFAE982-003D-4334-8054-348884ABFA51}" type="presParOf" srcId="{8C4E661C-525C-4978-B7CA-FFBDDFE00A67}" destId="{4116EB97-B474-481E-88A6-27F1AE7C5306}" srcOrd="0" destOrd="0" presId="urn:microsoft.com/office/officeart/2005/8/layout/process1"/>
    <dgm:cxn modelId="{2F99B41E-9031-43ED-8E13-A00BC45EB4A1}" type="presParOf" srcId="{F689D28F-7D2A-43CB-9E32-8B4903F3571A}" destId="{FB2C6E49-F599-40DE-A03C-3B3BCA79CE5B}" srcOrd="4" destOrd="0" presId="urn:microsoft.com/office/officeart/2005/8/layout/process1"/>
    <dgm:cxn modelId="{5A1C02E5-3ADD-45DC-BB73-A3C9CD63016E}" type="presParOf" srcId="{F689D28F-7D2A-43CB-9E32-8B4903F3571A}" destId="{BE49E3FC-B7D3-4AF2-96E6-87B48B9693FC}" srcOrd="5" destOrd="0" presId="urn:microsoft.com/office/officeart/2005/8/layout/process1"/>
    <dgm:cxn modelId="{8DF597F1-999F-4175-98EA-C9486D28BB8C}" type="presParOf" srcId="{BE49E3FC-B7D3-4AF2-96E6-87B48B9693FC}" destId="{CAC76405-7400-493D-BD1B-92E979918673}" srcOrd="0" destOrd="0" presId="urn:microsoft.com/office/officeart/2005/8/layout/process1"/>
    <dgm:cxn modelId="{BBEA118A-14B3-4F79-B57B-D2E61E89FBDF}" type="presParOf" srcId="{F689D28F-7D2A-43CB-9E32-8B4903F3571A}" destId="{3439DABA-3F09-4CA2-8BAF-1A97DD0FA88C}" srcOrd="6" destOrd="0" presId="urn:microsoft.com/office/officeart/2005/8/layout/process1"/>
    <dgm:cxn modelId="{2CDDE026-04ED-40C5-9756-9D0B637C0E6A}" type="presParOf" srcId="{F689D28F-7D2A-43CB-9E32-8B4903F3571A}" destId="{7AC35711-9CE0-4DF6-885A-6A73B9DA1FCC}" srcOrd="7" destOrd="0" presId="urn:microsoft.com/office/officeart/2005/8/layout/process1"/>
    <dgm:cxn modelId="{ACF86624-2D62-4060-9C6A-8E1CB3765E36}" type="presParOf" srcId="{7AC35711-9CE0-4DF6-885A-6A73B9DA1FCC}" destId="{6FB1C708-C234-4144-A884-234564B820ED}" srcOrd="0" destOrd="0" presId="urn:microsoft.com/office/officeart/2005/8/layout/process1"/>
    <dgm:cxn modelId="{BAE463EB-8A42-4F09-87AA-BA5B50380934}" type="presParOf" srcId="{F689D28F-7D2A-43CB-9E32-8B4903F3571A}" destId="{8F66BB6E-4C64-4EEB-96EE-6D82EE0756D5}"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513EE-255A-4931-A2A3-8354A3BCB86A}">
      <dsp:nvSpPr>
        <dsp:cNvPr id="0" name=""/>
        <dsp:cNvSpPr/>
      </dsp:nvSpPr>
      <dsp:spPr>
        <a:xfrm>
          <a:off x="5683" y="1512297"/>
          <a:ext cx="1762025" cy="370762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Registration</a:t>
          </a:r>
        </a:p>
        <a:p>
          <a:pPr marL="0" lvl="0" indent="0" algn="l" defTabSz="711200">
            <a:lnSpc>
              <a:spcPct val="90000"/>
            </a:lnSpc>
            <a:spcBef>
              <a:spcPct val="0"/>
            </a:spcBef>
            <a:spcAft>
              <a:spcPct val="35000"/>
            </a:spcAft>
            <a:buNone/>
          </a:pP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Outline scheme</a:t>
          </a:r>
          <a:endParaRPr lang="en-GB" sz="1400" kern="1200" dirty="0">
            <a:solidFill>
              <a:schemeClr val="bg1"/>
            </a:solidFill>
          </a:endParaRPr>
        </a:p>
        <a:p>
          <a:pPr marL="114300" lvl="1" indent="-114300" algn="l" defTabSz="622300">
            <a:lnSpc>
              <a:spcPct val="90000"/>
            </a:lnSpc>
            <a:spcBef>
              <a:spcPct val="0"/>
            </a:spcBef>
            <a:spcAft>
              <a:spcPct val="15000"/>
            </a:spcAft>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Discuss Significant Other (SOS) and smokefree home (SFH)</a:t>
          </a:r>
        </a:p>
        <a:p>
          <a:pPr marL="114300" lvl="1" indent="-114300" algn="l" defTabSz="622300">
            <a:lnSpc>
              <a:spcPct val="90000"/>
            </a:lnSpc>
            <a:spcBef>
              <a:spcPct val="0"/>
            </a:spcBef>
            <a:spcAft>
              <a:spcPct val="15000"/>
            </a:spcAft>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 validate </a:t>
          </a:r>
        </a:p>
        <a:p>
          <a:pPr marL="114300" lvl="1" indent="-114300" algn="l" defTabSz="622300">
            <a:lnSpc>
              <a:spcPct val="90000"/>
            </a:lnSpc>
            <a:spcBef>
              <a:spcPct val="0"/>
            </a:spcBef>
            <a:spcAft>
              <a:spcPct val="15000"/>
            </a:spcAft>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Quit date set</a:t>
          </a:r>
        </a:p>
        <a:p>
          <a:pPr marL="114300" lvl="1" indent="-114300" algn="l" defTabSz="622300">
            <a:lnSpc>
              <a:spcPct val="90000"/>
            </a:lnSpc>
            <a:spcBef>
              <a:spcPct val="0"/>
            </a:spcBef>
            <a:spcAft>
              <a:spcPct val="15000"/>
            </a:spcAft>
            <a:buChar cha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Sign contract</a:t>
          </a:r>
        </a:p>
      </dsp:txBody>
      <dsp:txXfrm>
        <a:off x="57291" y="1563905"/>
        <a:ext cx="1658809" cy="3604410"/>
      </dsp:txXfrm>
    </dsp:sp>
    <dsp:sp modelId="{5A74C630-2F92-4896-953E-7F3CA073272A}">
      <dsp:nvSpPr>
        <dsp:cNvPr id="0" name=""/>
        <dsp:cNvSpPr/>
      </dsp:nvSpPr>
      <dsp:spPr>
        <a:xfrm>
          <a:off x="1943911" y="3147619"/>
          <a:ext cx="373549" cy="436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943911" y="3235015"/>
        <a:ext cx="261484" cy="262190"/>
      </dsp:txXfrm>
    </dsp:sp>
    <dsp:sp modelId="{E2D861F5-B062-48EA-A814-55CB3ECAE886}">
      <dsp:nvSpPr>
        <dsp:cNvPr id="0" name=""/>
        <dsp:cNvSpPr/>
      </dsp:nvSpPr>
      <dsp:spPr>
        <a:xfrm>
          <a:off x="2472519" y="1513140"/>
          <a:ext cx="1762025" cy="370594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bg1"/>
              </a:solidFill>
            </a:rPr>
            <a:t>Weeks 1 to 4</a:t>
          </a:r>
        </a:p>
        <a:p>
          <a:pPr marL="0" lvl="0" indent="0" algn="l" defTabSz="755650">
            <a:lnSpc>
              <a:spcPct val="90000"/>
            </a:lnSpc>
            <a:spcBef>
              <a:spcPct val="0"/>
            </a:spcBef>
            <a:spcAft>
              <a:spcPct val="35000"/>
            </a:spcAft>
            <a:buNone/>
          </a:pPr>
          <a:r>
            <a:rPr lang="en-GB" sz="1400" kern="1200" dirty="0">
              <a:solidFill>
                <a:schemeClr val="bg1"/>
              </a:solidFill>
            </a:rPr>
            <a:t> </a:t>
          </a: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Weekly face-to-face contact</a:t>
          </a: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Recruit SOS – sign contract</a:t>
          </a: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Specialist cessation support / SFH advice</a:t>
          </a: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 validation</a:t>
          </a: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£10 </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each week validated smokefree</a:t>
          </a:r>
          <a:endParaRPr lang="en-GB" sz="1400" kern="1200" dirty="0">
            <a:solidFill>
              <a:schemeClr val="bg1"/>
            </a:solidFill>
          </a:endParaRPr>
        </a:p>
      </dsp:txBody>
      <dsp:txXfrm>
        <a:off x="2524127" y="1564748"/>
        <a:ext cx="1658809" cy="3602725"/>
      </dsp:txXfrm>
    </dsp:sp>
    <dsp:sp modelId="{8C4E661C-525C-4978-B7CA-FFBDDFE00A67}">
      <dsp:nvSpPr>
        <dsp:cNvPr id="0" name=""/>
        <dsp:cNvSpPr/>
      </dsp:nvSpPr>
      <dsp:spPr>
        <a:xfrm>
          <a:off x="4410747" y="3147619"/>
          <a:ext cx="373549" cy="436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410747" y="3235015"/>
        <a:ext cx="261484" cy="262190"/>
      </dsp:txXfrm>
    </dsp:sp>
    <dsp:sp modelId="{FB2C6E49-F599-40DE-A03C-3B3BCA79CE5B}">
      <dsp:nvSpPr>
        <dsp:cNvPr id="0" name=""/>
        <dsp:cNvSpPr/>
      </dsp:nvSpPr>
      <dsp:spPr>
        <a:xfrm>
          <a:off x="4939355" y="1470027"/>
          <a:ext cx="1762025" cy="379216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bg1"/>
              </a:solidFill>
            </a:rPr>
            <a:t>Week 5 to delivery </a:t>
          </a:r>
        </a:p>
        <a:p>
          <a:pPr marL="0" lvl="0" indent="0" algn="l" defTabSz="755650">
            <a:lnSpc>
              <a:spcPct val="90000"/>
            </a:lnSpc>
            <a:spcBef>
              <a:spcPct val="0"/>
            </a:spcBef>
            <a:spcAft>
              <a:spcPct val="35000"/>
            </a:spcAft>
            <a:buNone/>
          </a:pP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Minimum 4-weekly face-to-face contact</a:t>
          </a: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Specialist </a:t>
          </a:r>
          <a:r>
            <a:rPr lang="en-GB" sz="1400" kern="1200" dirty="0">
              <a:solidFill>
                <a:schemeClr val="bg1"/>
              </a:solidFill>
              <a:latin typeface="Arial" panose="020B0604020202020204" pitchFamily="34" charset="0"/>
              <a:cs typeface="Arial" panose="020B0604020202020204" pitchFamily="34" charset="0"/>
            </a:rPr>
            <a:t>maternity addiction</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support / SFH advice</a:t>
          </a: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 validation</a:t>
          </a: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£20 </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each 4-weeks smokefree</a:t>
          </a:r>
          <a:endParaRPr lang="en-GB" sz="1400" kern="1200" dirty="0">
            <a:solidFill>
              <a:schemeClr val="bg1"/>
            </a:solidFill>
          </a:endParaRPr>
        </a:p>
      </dsp:txBody>
      <dsp:txXfrm>
        <a:off x="4990963" y="1521635"/>
        <a:ext cx="1658809" cy="3688950"/>
      </dsp:txXfrm>
    </dsp:sp>
    <dsp:sp modelId="{BE49E3FC-B7D3-4AF2-96E6-87B48B9693FC}">
      <dsp:nvSpPr>
        <dsp:cNvPr id="0" name=""/>
        <dsp:cNvSpPr/>
      </dsp:nvSpPr>
      <dsp:spPr>
        <a:xfrm>
          <a:off x="6877583" y="3147619"/>
          <a:ext cx="373549" cy="436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6877583" y="3235015"/>
        <a:ext cx="261484" cy="262190"/>
      </dsp:txXfrm>
    </dsp:sp>
    <dsp:sp modelId="{3439DABA-3F09-4CA2-8BAF-1A97DD0FA88C}">
      <dsp:nvSpPr>
        <dsp:cNvPr id="0" name=""/>
        <dsp:cNvSpPr/>
      </dsp:nvSpPr>
      <dsp:spPr>
        <a:xfrm>
          <a:off x="7406190" y="1476990"/>
          <a:ext cx="1762025" cy="377824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bg1"/>
              </a:solidFill>
            </a:rPr>
            <a:t>Delivery </a:t>
          </a:r>
          <a:br>
            <a:rPr lang="en-GB" sz="1700" kern="1200" dirty="0">
              <a:solidFill>
                <a:schemeClr val="bg1"/>
              </a:solidFill>
            </a:rPr>
          </a:br>
          <a:r>
            <a:rPr lang="en-GB" sz="1700" kern="1200" dirty="0">
              <a:solidFill>
                <a:schemeClr val="bg1"/>
              </a:solidFill>
            </a:rPr>
            <a:t>(giving birth)</a:t>
          </a:r>
        </a:p>
        <a:p>
          <a:pPr marL="0" lvl="0" indent="0" algn="l" defTabSz="755650">
            <a:lnSpc>
              <a:spcPct val="90000"/>
            </a:lnSpc>
            <a:spcBef>
              <a:spcPct val="0"/>
            </a:spcBef>
            <a:spcAft>
              <a:spcPct val="35000"/>
            </a:spcAft>
            <a:buNone/>
          </a:pPr>
          <a:endParaRPr lang="en-GB" sz="1400" kern="1200" dirty="0">
            <a:solidFill>
              <a:schemeClr val="bg1"/>
            </a:solidFill>
          </a:endParaRPr>
        </a:p>
        <a:p>
          <a:pPr marL="114300" lvl="1" indent="-114300" algn="l" defTabSz="622300">
            <a:lnSpc>
              <a:spcPct val="90000"/>
            </a:lnSpc>
            <a:spcBef>
              <a:spcPct val="0"/>
            </a:spcBef>
            <a:spcAft>
              <a:spcPct val="15000"/>
            </a:spcAft>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Reported and CO validated at any point from 36-weeks</a:t>
          </a:r>
        </a:p>
      </dsp:txBody>
      <dsp:txXfrm>
        <a:off x="7457798" y="1528598"/>
        <a:ext cx="1658809" cy="3675025"/>
      </dsp:txXfrm>
    </dsp:sp>
    <dsp:sp modelId="{7AC35711-9CE0-4DF6-885A-6A73B9DA1FCC}">
      <dsp:nvSpPr>
        <dsp:cNvPr id="0" name=""/>
        <dsp:cNvSpPr/>
      </dsp:nvSpPr>
      <dsp:spPr>
        <a:xfrm>
          <a:off x="9344418" y="3147619"/>
          <a:ext cx="373549" cy="436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9344418" y="3235015"/>
        <a:ext cx="261484" cy="262190"/>
      </dsp:txXfrm>
    </dsp:sp>
    <dsp:sp modelId="{8F66BB6E-4C64-4EEB-96EE-6D82EE0756D5}">
      <dsp:nvSpPr>
        <dsp:cNvPr id="0" name=""/>
        <dsp:cNvSpPr/>
      </dsp:nvSpPr>
      <dsp:spPr>
        <a:xfrm>
          <a:off x="9873026" y="1480662"/>
          <a:ext cx="1762025" cy="377089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solidFill>
                <a:schemeClr val="bg1"/>
              </a:solidFill>
            </a:rPr>
            <a:t>Up to 12 weeks post-partum</a:t>
          </a:r>
        </a:p>
        <a:p>
          <a:pPr marL="0" lvl="0" indent="0" algn="l" defTabSz="755650">
            <a:lnSpc>
              <a:spcPct val="90000"/>
            </a:lnSpc>
            <a:spcBef>
              <a:spcPct val="0"/>
            </a:spcBef>
            <a:spcAft>
              <a:spcPct val="35000"/>
            </a:spcAft>
            <a:buNone/>
          </a:pP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4-weekly contact and support</a:t>
          </a: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Face-to-face at 12-week point /CO validation</a:t>
          </a: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£60 </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if smokefree</a:t>
          </a:r>
          <a:endParaRPr lang="en-GB" sz="1400" kern="1200" dirty="0">
            <a:solidFill>
              <a:schemeClr val="bg1"/>
            </a:solidFill>
          </a:endParaRPr>
        </a:p>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£60 </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 the SOS if both they and the woman smokefree</a:t>
          </a:r>
          <a:endParaRPr lang="en-GB" sz="1400" kern="1200" dirty="0">
            <a:solidFill>
              <a:schemeClr val="bg1"/>
            </a:solidFill>
          </a:endParaRPr>
        </a:p>
      </dsp:txBody>
      <dsp:txXfrm>
        <a:off x="9924634" y="1532270"/>
        <a:ext cx="1658809" cy="36676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87CEE-853F-4E66-A64B-7893B7CEA4A3}" type="datetimeFigureOut">
              <a:rPr lang="en-GB" smtClean="0"/>
              <a:t>30/08/2022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39D59-2172-4262-A1AC-344AE05E5E76}" type="slidenum">
              <a:rPr lang="en-GB" smtClean="0"/>
              <a:t>‹#›</a:t>
            </a:fld>
            <a:endParaRPr lang="en-GB"/>
          </a:p>
        </p:txBody>
      </p:sp>
    </p:spTree>
    <p:extLst>
      <p:ext uri="{BB962C8B-B14F-4D97-AF65-F5344CB8AC3E}">
        <p14:creationId xmlns:p14="http://schemas.microsoft.com/office/powerpoint/2010/main" val="295658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2190/IL.22.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nhsengland.sharepoint.com/sites/thehu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MS Mincho" panose="02020609040205080304" pitchFamily="49" charset="-128"/>
              </a:rPr>
              <a:t>Office for National statistics (ONS) 2018. Births in England and wales, 2017. London: Office for National Statistics</a:t>
            </a:r>
            <a:endParaRPr lang="en-GB" sz="1200" dirty="0">
              <a:effectLst/>
              <a:latin typeface="Times New Roman" panose="02020603050405020304" pitchFamily="18" charset="0"/>
              <a:ea typeface="MS Mincho" panose="02020609040205080304" pitchFamily="49" charset="-128"/>
            </a:endParaRPr>
          </a:p>
          <a:p>
            <a:pPr>
              <a:lnSpc>
                <a:spcPct val="115000"/>
              </a:lnSpc>
              <a:spcAft>
                <a:spcPts val="1000"/>
              </a:spcAft>
            </a:pPr>
            <a:r>
              <a:rPr lang="en-GB"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Campbell-Jackson, L., &amp; </a:t>
            </a:r>
            <a:r>
              <a:rPr lang="en-GB" sz="1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Horsch</a:t>
            </a:r>
            <a:r>
              <a:rPr lang="en-GB"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 (2014). The Psychological Impact of Stillbirth on Women: A Systematic Review. </a:t>
            </a:r>
            <a:r>
              <a:rPr lang="en-GB" sz="12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Illness, Crisis &amp; Loss</a:t>
            </a:r>
            <a:r>
              <a:rPr lang="en-GB"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22</a:t>
            </a:r>
            <a:r>
              <a:rPr lang="en-GB"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(3), 237–256. </a:t>
            </a:r>
            <a:r>
              <a:rPr lang="en-GB" sz="1200" u="sng" dirty="0">
                <a:solidFill>
                  <a:srgbClr val="006ACC"/>
                </a:solidFill>
                <a:effectLst/>
                <a:latin typeface="Calibri" panose="020F0502020204030204" pitchFamily="34" charset="0"/>
                <a:ea typeface="Times New Roman" panose="02020603050405020304" pitchFamily="18" charset="0"/>
                <a:cs typeface="Calibri" panose="020F0502020204030204" pitchFamily="34" charset="0"/>
                <a:hlinkClick r:id="rId3"/>
              </a:rPr>
              <a:t>https://doi.org/10.2190/IL.22.3.d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err="1">
                <a:effectLst/>
                <a:latin typeface="Calibri" panose="020F0502020204030204" pitchFamily="34" charset="0"/>
                <a:ea typeface="MS Mincho" panose="02020609040205080304" pitchFamily="49" charset="-128"/>
              </a:rPr>
              <a:t>Takawira</a:t>
            </a:r>
            <a:r>
              <a:rPr lang="en-GB" sz="1200" dirty="0">
                <a:effectLst/>
                <a:latin typeface="Calibri" panose="020F0502020204030204" pitchFamily="34" charset="0"/>
                <a:ea typeface="MS Mincho" panose="02020609040205080304" pitchFamily="49" charset="-128"/>
              </a:rPr>
              <a:t> et al (2015) Maternal smoking and the risk of stillbirth: systematic review and metanalysis </a:t>
            </a:r>
            <a:r>
              <a:rPr lang="en-GB" sz="1200" u="sng" dirty="0">
                <a:solidFill>
                  <a:srgbClr val="0000FF"/>
                </a:solidFill>
                <a:effectLst/>
                <a:latin typeface="Calibri" panose="020F0502020204030204" pitchFamily="34" charset="0"/>
                <a:ea typeface="MS Mincho" panose="02020609040205080304" pitchFamily="49" charset="-128"/>
                <a:hlinkClick r:id="rId4"/>
              </a:rPr>
              <a:t>The hub - Home</a:t>
            </a:r>
            <a:endParaRPr lang="en-GB" sz="1200" dirty="0">
              <a:effectLst/>
              <a:latin typeface="Times New Roman" panose="02020603050405020304" pitchFamily="18" charset="0"/>
              <a:ea typeface="MS Mincho" panose="02020609040205080304" pitchFamily="49" charset="-128"/>
            </a:endParaRPr>
          </a:p>
          <a:p>
            <a:endParaRPr lang="en-GB" dirty="0"/>
          </a:p>
        </p:txBody>
      </p:sp>
      <p:sp>
        <p:nvSpPr>
          <p:cNvPr id="4" name="Slide Number Placeholder 3"/>
          <p:cNvSpPr>
            <a:spLocks noGrp="1"/>
          </p:cNvSpPr>
          <p:nvPr>
            <p:ph type="sldNum" sz="quarter" idx="5"/>
          </p:nvPr>
        </p:nvSpPr>
        <p:spPr/>
        <p:txBody>
          <a:bodyPr/>
          <a:lstStyle/>
          <a:p>
            <a:fld id="{FFB37D37-3094-4D4C-A1B2-6C056814B308}" type="slidenum">
              <a:rPr lang="en-GB" smtClean="0"/>
              <a:t>2</a:t>
            </a:fld>
            <a:endParaRPr lang="en-GB"/>
          </a:p>
        </p:txBody>
      </p:sp>
    </p:spTree>
    <p:extLst>
      <p:ext uri="{BB962C8B-B14F-4D97-AF65-F5344CB8AC3E}">
        <p14:creationId xmlns:p14="http://schemas.microsoft.com/office/powerpoint/2010/main" val="47458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439D59-2172-4262-A1AC-344AE05E5E76}" type="slidenum">
              <a:rPr lang="en-GB" smtClean="0"/>
              <a:t>3</a:t>
            </a:fld>
            <a:endParaRPr lang="en-GB"/>
          </a:p>
        </p:txBody>
      </p:sp>
    </p:spTree>
    <p:extLst>
      <p:ext uri="{BB962C8B-B14F-4D97-AF65-F5344CB8AC3E}">
        <p14:creationId xmlns:p14="http://schemas.microsoft.com/office/powerpoint/2010/main" val="264258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The Greater Manchester Smokefree Pregnancy Programme was established in 2018 in response to NHS England’s </a:t>
            </a:r>
            <a:r>
              <a:rPr kumimoji="0" lang="en-GB"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Saving Babies Lives’ </a:t>
            </a:r>
            <a:r>
              <a:rPr kumimoji="0" lang="en-GB"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care bundle, designed to </a:t>
            </a:r>
            <a:r>
              <a:rPr kumimoji="0" lang="en-GB"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reduce the rate of stillbirths</a:t>
            </a:r>
            <a:r>
              <a:rPr kumimoji="0" lang="en-GB"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dirty="0">
              <a:solidFill>
                <a:srgbClr val="000000"/>
              </a:solidFill>
              <a:latin typeface="Arial" panose="020B0604020202020204"/>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dirty="0">
                <a:solidFill>
                  <a:srgbClr val="000000"/>
                </a:solidFill>
                <a:latin typeface="Arial" panose="020B0604020202020204"/>
                <a:ea typeface="Calibri" panose="020F0502020204030204" pitchFamily="34" charset="0"/>
                <a:cs typeface="Times New Roman" panose="02020603050405020304" pitchFamily="18" charset="0"/>
              </a:rPr>
              <a:t>Smoking</a:t>
            </a:r>
            <a:r>
              <a:rPr kumimoji="0" lang="en-GB"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 during pregnancy was highlighted as the </a:t>
            </a:r>
            <a:r>
              <a:rPr kumimoji="0" lang="en-GB"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key modifiable risk factor </a:t>
            </a:r>
            <a:r>
              <a:rPr kumimoji="0" lang="en-GB"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of complications such as miscarriage, premature birth, low birth weight and stillbirth.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dirty="0">
              <a:solidFill>
                <a:srgbClr val="000000"/>
              </a:solidFill>
              <a:latin typeface="Arial" panose="020B0604020202020204"/>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b="1" dirty="0">
                <a:solidFill>
                  <a:srgbClr val="000000"/>
                </a:solidFill>
                <a:latin typeface="Arial" panose="020B0604020202020204"/>
                <a:ea typeface="Calibri" panose="020F0502020204030204" pitchFamily="34" charset="0"/>
                <a:cs typeface="Times New Roman" panose="02020603050405020304" pitchFamily="18" charset="0"/>
              </a:rPr>
              <a:t>Comprehensive training for all maternity staff </a:t>
            </a:r>
            <a:r>
              <a:rPr lang="en-GB" dirty="0">
                <a:solidFill>
                  <a:srgbClr val="000000"/>
                </a:solidFill>
                <a:latin typeface="Arial" panose="020B0604020202020204"/>
                <a:ea typeface="Calibri" panose="020F0502020204030204" pitchFamily="34" charset="0"/>
                <a:cs typeface="Times New Roman" panose="02020603050405020304" pitchFamily="18" charset="0"/>
              </a:rPr>
              <a:t>to carry out </a:t>
            </a:r>
            <a:r>
              <a:rPr lang="en-GB" b="1" dirty="0">
                <a:solidFill>
                  <a:srgbClr val="000000"/>
                </a:solidFill>
                <a:latin typeface="Arial" panose="020B0604020202020204"/>
                <a:ea typeface="Calibri" panose="020F0502020204030204" pitchFamily="34" charset="0"/>
                <a:cs typeface="Times New Roman" panose="02020603050405020304" pitchFamily="18" charset="0"/>
              </a:rPr>
              <a:t>Carbon Monoxide (CO) testing </a:t>
            </a:r>
            <a:r>
              <a:rPr lang="en-GB" dirty="0">
                <a:solidFill>
                  <a:srgbClr val="000000"/>
                </a:solidFill>
                <a:latin typeface="Arial" panose="020B0604020202020204"/>
                <a:ea typeface="Calibri" panose="020F0502020204030204" pitchFamily="34" charset="0"/>
                <a:cs typeface="Times New Roman" panose="02020603050405020304" pitchFamily="18" charset="0"/>
              </a:rPr>
              <a:t>to help identify and refer smokers to dedicated </a:t>
            </a:r>
            <a:r>
              <a:rPr lang="en-GB" b="1" dirty="0">
                <a:solidFill>
                  <a:srgbClr val="000000"/>
                </a:solidFill>
                <a:latin typeface="Arial" panose="020B0604020202020204"/>
                <a:ea typeface="Calibri" panose="020F0502020204030204" pitchFamily="34" charset="0"/>
                <a:cs typeface="Times New Roman" panose="02020603050405020304" pitchFamily="18" charset="0"/>
              </a:rPr>
              <a:t>maternity tobacco dependency treatment services</a:t>
            </a:r>
            <a:endParaRPr lang="en-GB" dirty="0">
              <a:solidFill>
                <a:srgbClr val="000000"/>
              </a:solidFill>
              <a:latin typeface="Arial" panose="020B0604020202020204"/>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dirty="0">
                <a:solidFill>
                  <a:srgbClr val="000000"/>
                </a:solidFill>
                <a:latin typeface="Arial" panose="020B0604020202020204"/>
                <a:ea typeface="Calibri" panose="020F0502020204030204" pitchFamily="34" charset="0"/>
                <a:cs typeface="Times New Roman" panose="02020603050405020304" pitchFamily="18" charset="0"/>
              </a:rPr>
              <a:t>The programme utilises an </a:t>
            </a:r>
            <a:r>
              <a:rPr lang="en-GB" b="1" dirty="0">
                <a:solidFill>
                  <a:srgbClr val="000000"/>
                </a:solidFill>
                <a:latin typeface="Arial" panose="020B0604020202020204"/>
                <a:ea typeface="Calibri" panose="020F0502020204030204" pitchFamily="34" charset="0"/>
                <a:cs typeface="Times New Roman" panose="02020603050405020304" pitchFamily="18" charset="0"/>
              </a:rPr>
              <a:t>evidence-based incentive scheme</a:t>
            </a:r>
            <a:r>
              <a:rPr lang="en-GB" dirty="0">
                <a:solidFill>
                  <a:srgbClr val="000000"/>
                </a:solidFill>
                <a:latin typeface="Arial" panose="020B0604020202020204"/>
                <a:ea typeface="Calibri" panose="020F0502020204030204" pitchFamily="34" charset="0"/>
                <a:cs typeface="Times New Roman" panose="02020603050405020304" pitchFamily="18" charset="0"/>
              </a:rPr>
              <a:t>,</a:t>
            </a:r>
            <a:r>
              <a:rPr lang="en-GB" b="1" dirty="0">
                <a:solidFill>
                  <a:srgbClr val="000000"/>
                </a:solidFill>
                <a:latin typeface="Arial" panose="020B0604020202020204"/>
                <a:ea typeface="Calibri" panose="020F0502020204030204" pitchFamily="34" charset="0"/>
                <a:cs typeface="Times New Roman" panose="02020603050405020304" pitchFamily="18" charset="0"/>
              </a:rPr>
              <a:t> </a:t>
            </a:r>
            <a:r>
              <a:rPr lang="en-GB" dirty="0">
                <a:solidFill>
                  <a:srgbClr val="000000"/>
                </a:solidFill>
                <a:latin typeface="Arial" panose="020B0604020202020204"/>
                <a:ea typeface="Calibri" panose="020F0502020204030204" pitchFamily="34" charset="0"/>
                <a:cs typeface="Times New Roman" panose="02020603050405020304" pitchFamily="18" charset="0"/>
              </a:rPr>
              <a:t>designed</a:t>
            </a:r>
            <a:r>
              <a:rPr lang="en-GB" b="1" dirty="0">
                <a:solidFill>
                  <a:srgbClr val="000000"/>
                </a:solidFill>
                <a:latin typeface="Arial" panose="020B0604020202020204"/>
                <a:ea typeface="Calibri" panose="020F0502020204030204" pitchFamily="34" charset="0"/>
                <a:cs typeface="Times New Roman" panose="02020603050405020304" pitchFamily="18" charset="0"/>
              </a:rPr>
              <a:t> </a:t>
            </a:r>
            <a:r>
              <a:rPr lang="en-GB" dirty="0">
                <a:solidFill>
                  <a:srgbClr val="000000"/>
                </a:solidFill>
                <a:latin typeface="Arial" panose="020B0604020202020204"/>
                <a:ea typeface="Calibri" panose="020F0502020204030204" pitchFamily="34" charset="0"/>
                <a:cs typeface="Times New Roman" panose="02020603050405020304" pitchFamily="18" charset="0"/>
              </a:rPr>
              <a:t>to increase engagement with pregnant smokers, especially those who found it harder to quit smoking or needed extra motivation.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dirty="0">
              <a:solidFill>
                <a:srgbClr val="000000"/>
              </a:solidFill>
              <a:latin typeface="Arial" panose="020B0604020202020204"/>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dirty="0">
                <a:solidFill>
                  <a:srgbClr val="000000"/>
                </a:solidFill>
                <a:latin typeface="Arial" panose="020B0604020202020204"/>
                <a:ea typeface="Calibri" panose="020F0502020204030204" pitchFamily="34" charset="0"/>
                <a:cs typeface="Times New Roman" panose="02020603050405020304" pitchFamily="18" charset="0"/>
              </a:rPr>
              <a:t>The incentives are given at different stages during the pregnancy and up to 12 weeks after birth. To receive the incentive, the patient must </a:t>
            </a:r>
            <a:r>
              <a:rPr lang="en-GB" b="1" dirty="0">
                <a:solidFill>
                  <a:srgbClr val="000000"/>
                </a:solidFill>
                <a:latin typeface="Arial" panose="020B0604020202020204"/>
                <a:ea typeface="Calibri" panose="020F0502020204030204" pitchFamily="34" charset="0"/>
                <a:cs typeface="Times New Roman" panose="02020603050405020304" pitchFamily="18" charset="0"/>
              </a:rPr>
              <a:t>validate their quit with a CO test</a:t>
            </a:r>
            <a:r>
              <a:rPr lang="en-GB" dirty="0">
                <a:solidFill>
                  <a:srgbClr val="000000"/>
                </a:solidFill>
                <a:latin typeface="Arial" panose="020B0604020202020204"/>
                <a:ea typeface="Calibri" panose="020F0502020204030204" pitchFamily="34" charset="0"/>
                <a:cs typeface="Times New Roman" panose="02020603050405020304" pitchFamily="18" charset="0"/>
              </a:rPr>
              <a:t>, empowering them to stay smokefree.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dirty="0">
                <a:solidFill>
                  <a:srgbClr val="000000"/>
                </a:solidFill>
                <a:latin typeface="Arial" panose="020B0604020202020204"/>
                <a:ea typeface="Calibri" panose="020F0502020204030204" pitchFamily="34" charset="0"/>
                <a:cs typeface="Times New Roman" panose="02020603050405020304" pitchFamily="18" charset="0"/>
              </a:rPr>
              <a:t>RCT in progress in the use of incentives up to 12 months post-birth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Standard pathway – learning best engagement – mw’s ringing direct to service + Direct phone call referral Collaborative working with Community staff/Specialist team – 13 MSW’s into the system</a:t>
            </a:r>
          </a:p>
          <a:p>
            <a:r>
              <a:rPr lang="en-GB" dirty="0"/>
              <a:t>Learning – maternity model saw increased engagement – moved to system level may 2020 – informed LTO</a:t>
            </a:r>
          </a:p>
          <a:p>
            <a:r>
              <a:rPr lang="en-GB" dirty="0"/>
              <a:t>RCT – post birth incentives for relapse prevention – just finished recruitment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62322-5D71-4811-BE60-B6CDE0E7C6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27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defRPr/>
            </a:pPr>
            <a:r>
              <a:rPr lang="en-GB" altLang="en-US" dirty="0">
                <a:cs typeface="Arial" panose="020B0604020202020204" pitchFamily="34" charset="0"/>
              </a:rPr>
              <a:t>Pregnant smokers living in a challenging environment were considered a high priority for recruitment to the scheme:</a:t>
            </a:r>
          </a:p>
          <a:p>
            <a:pPr marL="514350" lvl="3">
              <a:lnSpc>
                <a:spcPct val="110000"/>
              </a:lnSpc>
              <a:spcBef>
                <a:spcPts val="750"/>
              </a:spcBef>
              <a:defRPr/>
            </a:pPr>
            <a:r>
              <a:rPr lang="en-GB" altLang="en-US" sz="1800" dirty="0">
                <a:cs typeface="Arial" panose="020B0604020202020204" pitchFamily="34" charset="0"/>
              </a:rPr>
              <a:t>Living with a smoker </a:t>
            </a:r>
          </a:p>
          <a:p>
            <a:pPr marL="514350" lvl="3">
              <a:lnSpc>
                <a:spcPct val="110000"/>
              </a:lnSpc>
              <a:spcBef>
                <a:spcPts val="750"/>
              </a:spcBef>
              <a:defRPr/>
            </a:pPr>
            <a:r>
              <a:rPr lang="en-GB" altLang="en-US" sz="1800" dirty="0">
                <a:cs typeface="Arial" panose="020B0604020202020204" pitchFamily="34" charset="0"/>
              </a:rPr>
              <a:t>Living in an area of deprivation or high smoking prevalence</a:t>
            </a:r>
          </a:p>
          <a:p>
            <a:pPr marL="514350" lvl="3">
              <a:lnSpc>
                <a:spcPct val="110000"/>
              </a:lnSpc>
              <a:spcBef>
                <a:spcPts val="750"/>
              </a:spcBef>
              <a:defRPr/>
            </a:pPr>
            <a:r>
              <a:rPr lang="en-GB" altLang="en-US" sz="1800" dirty="0">
                <a:cs typeface="Arial" panose="020B0604020202020204" pitchFamily="34" charset="0"/>
              </a:rPr>
              <a:t>Smoked throughout a previous pregnancy </a:t>
            </a:r>
          </a:p>
          <a:p>
            <a:pPr marL="514350" lvl="3">
              <a:lnSpc>
                <a:spcPct val="110000"/>
              </a:lnSpc>
              <a:spcBef>
                <a:spcPts val="750"/>
              </a:spcBef>
              <a:defRPr/>
            </a:pPr>
            <a:r>
              <a:rPr lang="en-GB" altLang="en-US" sz="1800" dirty="0">
                <a:cs typeface="Arial" panose="020B0604020202020204" pitchFamily="34" charset="0"/>
              </a:rPr>
              <a:t>Young parent</a:t>
            </a:r>
          </a:p>
          <a:p>
            <a:pPr marL="0" lvl="1" indent="0">
              <a:lnSpc>
                <a:spcPct val="110000"/>
              </a:lnSpc>
              <a:spcBef>
                <a:spcPts val="750"/>
              </a:spcBef>
              <a:buNone/>
              <a:defRPr/>
            </a:pPr>
            <a:r>
              <a:rPr lang="en-GB" altLang="en-US" sz="1800" dirty="0">
                <a:cs typeface="Arial" panose="020B0604020202020204" pitchFamily="34" charset="0"/>
              </a:rPr>
              <a:t>The absolute definition of ‘challenging environment’ was left to the professional judgement of local practitioners.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cs typeface="Arial" panose="020B0604020202020204" pitchFamily="34" charset="0"/>
              </a:rPr>
              <a:t>Women who agreed to participate are asked to sign a contract accepting an enhanced level of support and to CO screening at each visit</a:t>
            </a:r>
            <a:endParaRPr lang="en-GB" dirty="0"/>
          </a:p>
          <a:p>
            <a:endParaRPr lang="en-GB" dirty="0"/>
          </a:p>
        </p:txBody>
      </p:sp>
      <p:sp>
        <p:nvSpPr>
          <p:cNvPr id="4" name="Slide Number Placeholder 3"/>
          <p:cNvSpPr>
            <a:spLocks noGrp="1"/>
          </p:cNvSpPr>
          <p:nvPr>
            <p:ph type="sldNum" sz="quarter" idx="5"/>
          </p:nvPr>
        </p:nvSpPr>
        <p:spPr/>
        <p:txBody>
          <a:bodyPr/>
          <a:lstStyle/>
          <a:p>
            <a:fld id="{D6439D59-2172-4262-A1AC-344AE05E5E76}" type="slidenum">
              <a:rPr lang="en-GB" smtClean="0"/>
              <a:t>5</a:t>
            </a:fld>
            <a:endParaRPr lang="en-GB"/>
          </a:p>
        </p:txBody>
      </p:sp>
    </p:spTree>
    <p:extLst>
      <p:ext uri="{BB962C8B-B14F-4D97-AF65-F5344CB8AC3E}">
        <p14:creationId xmlns:p14="http://schemas.microsoft.com/office/powerpoint/2010/main" val="88934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Standard pathway – learning best engagement – mw’s ringing direct to service + Direct phone call referral Collaborative working with Community staff/Specialist team – 13 MSW’s into the system</a:t>
            </a:r>
          </a:p>
          <a:p>
            <a:r>
              <a:rPr lang="en-GB" dirty="0"/>
              <a:t>Learning – maternity model saw increased engagement – moved to system level may 2020 – informed LTO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62322-5D71-4811-BE60-B6CDE0E7C6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35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4.xml"/><Relationship Id="rId7" Type="http://schemas.openxmlformats.org/officeDocument/2006/relationships/oleObject" Target="../embeddings/oleObject2.bin"/><Relationship Id="rId12" Type="http://schemas.openxmlformats.org/officeDocument/2006/relationships/image" Target="../media/image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2.xml"/><Relationship Id="rId11" Type="http://schemas.openxmlformats.org/officeDocument/2006/relationships/image" Target="../media/image5.png"/><Relationship Id="rId5" Type="http://schemas.openxmlformats.org/officeDocument/2006/relationships/tags" Target="../tags/tag26.xml"/><Relationship Id="rId10" Type="http://schemas.openxmlformats.org/officeDocument/2006/relationships/image" Target="../media/image4.png"/><Relationship Id="rId4" Type="http://schemas.openxmlformats.org/officeDocument/2006/relationships/tags" Target="../tags/tag25.xml"/><Relationship Id="rId9"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2.emf"/><Relationship Id="rId5" Type="http://schemas.openxmlformats.org/officeDocument/2006/relationships/tags" Target="../tags/tag50.xml"/><Relationship Id="rId10" Type="http://schemas.openxmlformats.org/officeDocument/2006/relationships/oleObject" Target="../embeddings/oleObject6.bin"/><Relationship Id="rId4" Type="http://schemas.openxmlformats.org/officeDocument/2006/relationships/tags" Target="../tags/tag49.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2.emf"/><Relationship Id="rId5" Type="http://schemas.openxmlformats.org/officeDocument/2006/relationships/tags" Target="../tags/tag58.xml"/><Relationship Id="rId10" Type="http://schemas.openxmlformats.org/officeDocument/2006/relationships/oleObject" Target="../embeddings/oleObject7.bin"/><Relationship Id="rId4" Type="http://schemas.openxmlformats.org/officeDocument/2006/relationships/tags" Target="../tags/tag57.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2.emf"/><Relationship Id="rId5" Type="http://schemas.openxmlformats.org/officeDocument/2006/relationships/tags" Target="../tags/tag66.xml"/><Relationship Id="rId10" Type="http://schemas.openxmlformats.org/officeDocument/2006/relationships/oleObject" Target="../embeddings/oleObject8.bin"/><Relationship Id="rId4" Type="http://schemas.openxmlformats.org/officeDocument/2006/relationships/tags" Target="../tags/tag65.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image" Target="../media/image2.emf"/><Relationship Id="rId4" Type="http://schemas.openxmlformats.org/officeDocument/2006/relationships/tags" Target="../tags/tag73.xml"/><Relationship Id="rId9" Type="http://schemas.openxmlformats.org/officeDocument/2006/relationships/oleObject" Target="../embeddings/oleObject9.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1.em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oleObject" Target="../embeddings/oleObject10.bin"/><Relationship Id="rId5" Type="http://schemas.openxmlformats.org/officeDocument/2006/relationships/tags" Target="../tags/tag81.xml"/><Relationship Id="rId10" Type="http://schemas.openxmlformats.org/officeDocument/2006/relationships/slideMaster" Target="../slideMasters/slideMaster2.xml"/><Relationship Id="rId4" Type="http://schemas.openxmlformats.org/officeDocument/2006/relationships/tags" Target="../tags/tag80.xml"/><Relationship Id="rId9" Type="http://schemas.openxmlformats.org/officeDocument/2006/relationships/tags" Target="../tags/tag8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oleObject" Target="../embeddings/oleObject11.bin"/><Relationship Id="rId5" Type="http://schemas.openxmlformats.org/officeDocument/2006/relationships/tags" Target="../tags/tag90.xml"/><Relationship Id="rId10" Type="http://schemas.openxmlformats.org/officeDocument/2006/relationships/slideMaster" Target="../slideMasters/slideMaster2.xml"/><Relationship Id="rId4" Type="http://schemas.openxmlformats.org/officeDocument/2006/relationships/tags" Target="../tags/tag89.xml"/><Relationship Id="rId9" Type="http://schemas.openxmlformats.org/officeDocument/2006/relationships/tags" Target="../tags/tag9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emf"/><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oleObject" Target="../embeddings/oleObject12.bin"/><Relationship Id="rId5" Type="http://schemas.openxmlformats.org/officeDocument/2006/relationships/tags" Target="../tags/tag99.xml"/><Relationship Id="rId10" Type="http://schemas.openxmlformats.org/officeDocument/2006/relationships/slideMaster" Target="../slideMasters/slideMaster2.xml"/><Relationship Id="rId4" Type="http://schemas.openxmlformats.org/officeDocument/2006/relationships/tags" Target="../tags/tag98.xml"/><Relationship Id="rId9"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7.emf"/><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oleObject" Target="../embeddings/oleObject13.bin"/><Relationship Id="rId5" Type="http://schemas.openxmlformats.org/officeDocument/2006/relationships/tags" Target="../tags/tag108.xml"/><Relationship Id="rId10" Type="http://schemas.openxmlformats.org/officeDocument/2006/relationships/slideMaster" Target="../slideMasters/slideMaster2.xml"/><Relationship Id="rId4" Type="http://schemas.openxmlformats.org/officeDocument/2006/relationships/tags" Target="../tags/tag107.xml"/><Relationship Id="rId9" Type="http://schemas.openxmlformats.org/officeDocument/2006/relationships/tags" Target="../tags/tag11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oleObject" Target="../embeddings/oleObject14.bin"/><Relationship Id="rId5" Type="http://schemas.openxmlformats.org/officeDocument/2006/relationships/tags" Target="../tags/tag117.xml"/><Relationship Id="rId10" Type="http://schemas.openxmlformats.org/officeDocument/2006/relationships/slideMaster" Target="../slideMasters/slideMaster2.xml"/><Relationship Id="rId4" Type="http://schemas.openxmlformats.org/officeDocument/2006/relationships/tags" Target="../tags/tag116.xml"/><Relationship Id="rId9" Type="http://schemas.openxmlformats.org/officeDocument/2006/relationships/tags" Target="../tags/tag121.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image" Target="../media/image2.emf"/><Relationship Id="rId4" Type="http://schemas.openxmlformats.org/officeDocument/2006/relationships/tags" Target="../tags/tag125.xml"/><Relationship Id="rId9" Type="http://schemas.openxmlformats.org/officeDocument/2006/relationships/oleObject" Target="../embeddings/oleObject15.bin"/></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1.xml"/><Relationship Id="rId7" Type="http://schemas.openxmlformats.org/officeDocument/2006/relationships/oleObject" Target="../embeddings/oleObject16.bin"/><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Master" Target="../slideMasters/slideMaster2.xml"/><Relationship Id="rId5" Type="http://schemas.openxmlformats.org/officeDocument/2006/relationships/tags" Target="../tags/tag133.xml"/><Relationship Id="rId4" Type="http://schemas.openxmlformats.org/officeDocument/2006/relationships/tags" Target="../tags/tag13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8.jpeg"/><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2.emf"/><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oleObject" Target="../embeddings/oleObject18.bin"/><Relationship Id="rId5" Type="http://schemas.openxmlformats.org/officeDocument/2006/relationships/slideMaster" Target="../slideMasters/slideMaster2.xml"/><Relationship Id="rId4" Type="http://schemas.openxmlformats.org/officeDocument/2006/relationships/tags" Target="../tags/tag13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10" Type="http://schemas.openxmlformats.org/officeDocument/2006/relationships/image" Target="../media/image1.emf"/><Relationship Id="rId4" Type="http://schemas.openxmlformats.org/officeDocument/2006/relationships/tags" Target="../tags/tag143.xml"/><Relationship Id="rId9" Type="http://schemas.openxmlformats.org/officeDocument/2006/relationships/oleObject" Target="../embeddings/oleObject19.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10" Type="http://schemas.openxmlformats.org/officeDocument/2006/relationships/image" Target="../media/image2.emf"/><Relationship Id="rId4" Type="http://schemas.openxmlformats.org/officeDocument/2006/relationships/tags" Target="../tags/tag150.xml"/><Relationship Id="rId9" Type="http://schemas.openxmlformats.org/officeDocument/2006/relationships/oleObject" Target="../embeddings/oleObject20.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C033-2951-4830-AE61-8EB7DA26D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CE254C-05D1-46C1-87B5-0E7481E07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1D5AAB-8ED8-48DE-9A3B-53AFC72E3284}"/>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5" name="Footer Placeholder 4">
            <a:extLst>
              <a:ext uri="{FF2B5EF4-FFF2-40B4-BE49-F238E27FC236}">
                <a16:creationId xmlns:a16="http://schemas.microsoft.com/office/drawing/2014/main" id="{BC8F308F-040D-4A58-A8C6-715ED3B4EE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A25206-D49B-40E3-8FF3-1A034AB7CB69}"/>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18920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FFC0-102E-4D29-B6F2-F011FC37E5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151486-E61F-4EA3-9A21-5FBC2DAE71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233846-B0BC-4CED-A978-0E74EC26E854}"/>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5" name="Footer Placeholder 4">
            <a:extLst>
              <a:ext uri="{FF2B5EF4-FFF2-40B4-BE49-F238E27FC236}">
                <a16:creationId xmlns:a16="http://schemas.microsoft.com/office/drawing/2014/main" id="{E43CA278-A95F-406A-BB81-298B52BD0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E73CE9-4D0A-4CD9-984F-C803463FC57B}"/>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401534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9ED636-B700-4754-AB73-59E41277E4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7757F5-2C20-4180-906A-1BAABD77F2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14389-8322-4E6B-A119-EF0450450BFA}"/>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5" name="Footer Placeholder 4">
            <a:extLst>
              <a:ext uri="{FF2B5EF4-FFF2-40B4-BE49-F238E27FC236}">
                <a16:creationId xmlns:a16="http://schemas.microsoft.com/office/drawing/2014/main" id="{F20A5EDE-5A5D-4474-856C-3A2617A569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6C94B5-5E99-4E82-B5F0-D0ECC49E3989}"/>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8943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592" y="831411"/>
            <a:ext cx="4957968" cy="586227"/>
          </a:xfrm>
        </p:spPr>
        <p:txBody>
          <a:bodyPr>
            <a:noAutofit/>
          </a:bodyPr>
          <a:lstStyle>
            <a:lvl1pPr algn="l">
              <a:defRPr sz="2400" baseline="0">
                <a:solidFill>
                  <a:srgbClr val="CED647"/>
                </a:solidFill>
              </a:defRPr>
            </a:lvl1pPr>
          </a:lstStyle>
          <a:p>
            <a:r>
              <a:rPr lang="en-GB" dirty="0"/>
              <a:t>This is THE Headline</a:t>
            </a:r>
            <a:endParaRPr lang="en-US" dirty="0"/>
          </a:p>
        </p:txBody>
      </p:sp>
      <p:sp>
        <p:nvSpPr>
          <p:cNvPr id="3" name="Content Placeholder 2"/>
          <p:cNvSpPr>
            <a:spLocks noGrp="1"/>
          </p:cNvSpPr>
          <p:nvPr>
            <p:ph idx="1" hasCustomPrompt="1"/>
          </p:nvPr>
        </p:nvSpPr>
        <p:spPr>
          <a:xfrm>
            <a:off x="596901" y="3667643"/>
            <a:ext cx="5398943"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dirty="0"/>
              <a:t>This is how </a:t>
            </a:r>
            <a:r>
              <a:rPr lang="en-GB" dirty="0" err="1"/>
              <a:t>bulletpoints</a:t>
            </a:r>
            <a:r>
              <a:rPr lang="en-GB" dirty="0"/>
              <a:t> look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596900" y="643807"/>
            <a:ext cx="1099820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2068548"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2134245" y="263074"/>
            <a:ext cx="318747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28" name="Text Placeholder 27"/>
          <p:cNvSpPr>
            <a:spLocks noGrp="1"/>
          </p:cNvSpPr>
          <p:nvPr>
            <p:ph type="body" sz="quarter" idx="14" hasCustomPrompt="1"/>
          </p:nvPr>
        </p:nvSpPr>
        <p:spPr>
          <a:xfrm>
            <a:off x="477837" y="1944124"/>
            <a:ext cx="5518007"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dirty="0"/>
              <a:t>This is how a short text paragraph </a:t>
            </a:r>
            <a:r>
              <a:rPr lang="en-US" dirty="0"/>
              <a:t>looks. We can add further text and bullet-points (see example below). We can use a line to subtly divide different elements.</a:t>
            </a:r>
          </a:p>
          <a:p>
            <a:pPr lvl="0"/>
            <a:endParaRPr lang="en-GB" dirty="0"/>
          </a:p>
        </p:txBody>
      </p:sp>
      <p:sp>
        <p:nvSpPr>
          <p:cNvPr id="30" name="Picture Placeholder 29"/>
          <p:cNvSpPr>
            <a:spLocks noGrp="1"/>
          </p:cNvSpPr>
          <p:nvPr>
            <p:ph type="pic" sz="quarter" idx="15" hasCustomPrompt="1"/>
          </p:nvPr>
        </p:nvSpPr>
        <p:spPr>
          <a:xfrm>
            <a:off x="6344529" y="986731"/>
            <a:ext cx="5250571" cy="5143784"/>
          </a:xfrm>
          <a:solidFill>
            <a:srgbClr val="9FCDD5"/>
          </a:solidFill>
        </p:spPr>
        <p:txBody>
          <a:bodyPr/>
          <a:lstStyle>
            <a:lvl1pPr>
              <a:defRPr baseline="0"/>
            </a:lvl1pPr>
          </a:lstStyle>
          <a:p>
            <a:r>
              <a:rPr lang="en-US" dirty="0" err="1"/>
              <a:t>Imagebox</a:t>
            </a:r>
            <a:endParaRPr lang="en-US" dirty="0"/>
          </a:p>
        </p:txBody>
      </p:sp>
      <p:sp>
        <p:nvSpPr>
          <p:cNvPr id="34" name="Text Placeholder 13"/>
          <p:cNvSpPr>
            <a:spLocks noGrp="1"/>
          </p:cNvSpPr>
          <p:nvPr>
            <p:ph type="body" sz="quarter" idx="17" hasCustomPrompt="1"/>
          </p:nvPr>
        </p:nvSpPr>
        <p:spPr>
          <a:xfrm>
            <a:off x="7850110" y="372222"/>
            <a:ext cx="3813967"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dirty="0">
                <a:solidFill>
                  <a:srgbClr val="395764"/>
                </a:solidFill>
              </a:rPr>
              <a:t>This is the headline</a:t>
            </a:r>
          </a:p>
        </p:txBody>
      </p:sp>
      <p:sp>
        <p:nvSpPr>
          <p:cNvPr id="40" name="Text Placeholder 39"/>
          <p:cNvSpPr>
            <a:spLocks noGrp="1"/>
          </p:cNvSpPr>
          <p:nvPr>
            <p:ph type="body" sz="quarter" idx="18" hasCustomPrompt="1"/>
          </p:nvPr>
        </p:nvSpPr>
        <p:spPr>
          <a:xfrm>
            <a:off x="6343651" y="6167018"/>
            <a:ext cx="4792133"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dirty="0"/>
              <a:t>This is how notes look.</a:t>
            </a:r>
            <a:endParaRPr lang="en-US" dirty="0"/>
          </a:p>
        </p:txBody>
      </p:sp>
      <p:sp>
        <p:nvSpPr>
          <p:cNvPr id="42" name="Text Placeholder 41"/>
          <p:cNvSpPr>
            <a:spLocks noGrp="1"/>
          </p:cNvSpPr>
          <p:nvPr>
            <p:ph type="body" sz="quarter" idx="19" hasCustomPrompt="1"/>
          </p:nvPr>
        </p:nvSpPr>
        <p:spPr>
          <a:xfrm>
            <a:off x="482241" y="255817"/>
            <a:ext cx="1843977"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44" name="Text Placeholder 43"/>
          <p:cNvSpPr>
            <a:spLocks noGrp="1"/>
          </p:cNvSpPr>
          <p:nvPr>
            <p:ph type="body" sz="quarter" idx="20" hasCustomPrompt="1"/>
          </p:nvPr>
        </p:nvSpPr>
        <p:spPr>
          <a:xfrm>
            <a:off x="475592" y="1598870"/>
            <a:ext cx="5520251" cy="318411"/>
          </a:xfrm>
        </p:spPr>
        <p:txBody>
          <a:bodyPr>
            <a:normAutofit/>
          </a:bodyPr>
          <a:lstStyle>
            <a:lvl1pPr marL="0" indent="0">
              <a:buNone/>
              <a:defRPr sz="1600" b="1">
                <a:solidFill>
                  <a:schemeClr val="tx2"/>
                </a:solidFill>
              </a:defRPr>
            </a:lvl1pPr>
          </a:lstStyle>
          <a:p>
            <a:pPr lvl="0"/>
            <a:r>
              <a:rPr lang="en-GB" dirty="0"/>
              <a:t>This is a paragraph title</a:t>
            </a:r>
            <a:endParaRPr lang="en-US" dirty="0"/>
          </a:p>
        </p:txBody>
      </p:sp>
    </p:spTree>
    <p:extLst>
      <p:ext uri="{BB962C8B-B14F-4D97-AF65-F5344CB8AC3E}">
        <p14:creationId xmlns:p14="http://schemas.microsoft.com/office/powerpoint/2010/main" val="154169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82276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Rectangle 2">
            <a:extLst>
              <a:ext uri="{FF2B5EF4-FFF2-40B4-BE49-F238E27FC236}">
                <a16:creationId xmlns:a16="http://schemas.microsoft.com/office/drawing/2014/main" id="{19100896-0144-4B2A-9520-9B0FAA558AC6}"/>
              </a:ext>
            </a:extLst>
          </p:cNvPr>
          <p:cNvSpPr/>
          <p:nvPr userDrawn="1"/>
        </p:nvSpPr>
        <p:spPr bwMode="ltGray">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4672933"/>
            <a:ext cx="878074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2"/>
                </a:solidFill>
              </a:defRPr>
            </a:lvl1pPr>
          </a:lstStyle>
          <a:p>
            <a:pPr lvl="0"/>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207577"/>
            <a:ext cx="878074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2"/>
                </a:solidFill>
              </a:defRPr>
            </a:lvl1pPr>
          </a:lstStyle>
          <a:p>
            <a:pPr lvl="0"/>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5"/>
            </p:custDataLst>
          </p:nvPr>
        </p:nvSpPr>
        <p:spPr>
          <a:xfrm>
            <a:off x="551941" y="2661311"/>
            <a:ext cx="8780745"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000" dirty="0">
                <a:solidFill>
                  <a:schemeClr val="bg2"/>
                </a:solidFill>
              </a:defRPr>
            </a:lvl1pPr>
          </a:lstStyle>
          <a:p>
            <a:pPr lvl="0"/>
            <a:r>
              <a:rPr lang="en-US" dirty="0"/>
              <a:t>Click to edit </a:t>
            </a:r>
            <a:br>
              <a:rPr lang="en-US" dirty="0"/>
            </a:br>
            <a:r>
              <a:rPr lang="en-US" dirty="0"/>
              <a:t>Master title style</a:t>
            </a:r>
          </a:p>
        </p:txBody>
      </p:sp>
      <p:pic>
        <p:nvPicPr>
          <p:cNvPr id="8" name="Google Shape;153;p26" descr="Logo-GMCA-white.ai">
            <a:extLst>
              <a:ext uri="{FF2B5EF4-FFF2-40B4-BE49-F238E27FC236}">
                <a16:creationId xmlns:a16="http://schemas.microsoft.com/office/drawing/2014/main" id="{0072B835-CAC4-4BFB-8DE9-041BC5246D4E}"/>
              </a:ext>
            </a:extLst>
          </p:cNvPr>
          <p:cNvPicPr preferRelativeResize="0"/>
          <p:nvPr userDrawn="1"/>
        </p:nvPicPr>
        <p:blipFill rotWithShape="1">
          <a:blip r:embed="rId9" cstate="screen">
            <a:alphaModFix/>
            <a:extLst>
              <a:ext uri="{28A0092B-C50C-407E-A947-70E740481C1C}">
                <a14:useLocalDpi xmlns:a14="http://schemas.microsoft.com/office/drawing/2010/main"/>
              </a:ext>
            </a:extLst>
          </a:blip>
          <a:srcRect/>
          <a:stretch/>
        </p:blipFill>
        <p:spPr>
          <a:xfrm>
            <a:off x="464378" y="5955932"/>
            <a:ext cx="1702835" cy="558054"/>
          </a:xfrm>
          <a:prstGeom prst="rect">
            <a:avLst/>
          </a:prstGeom>
          <a:noFill/>
          <a:ln>
            <a:noFill/>
          </a:ln>
        </p:spPr>
      </p:pic>
      <p:pic>
        <p:nvPicPr>
          <p:cNvPr id="9" name="Google Shape;154;p26" descr="Logo-NHS-in-GM-white.ai">
            <a:extLst>
              <a:ext uri="{FF2B5EF4-FFF2-40B4-BE49-F238E27FC236}">
                <a16:creationId xmlns:a16="http://schemas.microsoft.com/office/drawing/2014/main" id="{8B865150-4604-4397-BDE1-D2DD03B794E2}"/>
              </a:ext>
            </a:extLst>
          </p:cNvPr>
          <p:cNvPicPr preferRelativeResize="0"/>
          <p:nvPr userDrawn="1"/>
        </p:nvPicPr>
        <p:blipFill rotWithShape="1">
          <a:blip r:embed="rId10" cstate="screen">
            <a:alphaModFix/>
            <a:extLst>
              <a:ext uri="{28A0092B-C50C-407E-A947-70E740481C1C}">
                <a14:useLocalDpi xmlns:a14="http://schemas.microsoft.com/office/drawing/2010/main"/>
              </a:ext>
            </a:extLst>
          </a:blip>
          <a:srcRect/>
          <a:stretch/>
        </p:blipFill>
        <p:spPr>
          <a:xfrm>
            <a:off x="9640957" y="5779474"/>
            <a:ext cx="2198015" cy="861512"/>
          </a:xfrm>
          <a:prstGeom prst="rect">
            <a:avLst/>
          </a:prstGeom>
          <a:noFill/>
          <a:ln>
            <a:noFill/>
          </a:ln>
        </p:spPr>
      </p:pic>
      <p:pic>
        <p:nvPicPr>
          <p:cNvPr id="10" name="Google Shape;156;p26">
            <a:extLst>
              <a:ext uri="{FF2B5EF4-FFF2-40B4-BE49-F238E27FC236}">
                <a16:creationId xmlns:a16="http://schemas.microsoft.com/office/drawing/2014/main" id="{25AE4A79-BB77-4E69-A6B8-0D6EF056AD82}"/>
              </a:ext>
            </a:extLst>
          </p:cNvPr>
          <p:cNvPicPr preferRelativeResize="0"/>
          <p:nvPr userDrawn="1"/>
        </p:nvPicPr>
        <p:blipFill rotWithShape="1">
          <a:blip r:embed="rId11" cstate="screen">
            <a:alphaModFix/>
            <a:extLst>
              <a:ext uri="{28A0092B-C50C-407E-A947-70E740481C1C}">
                <a14:useLocalDpi xmlns:a14="http://schemas.microsoft.com/office/drawing/2010/main"/>
              </a:ext>
            </a:extLst>
          </a:blip>
          <a:srcRect/>
          <a:stretch/>
        </p:blipFill>
        <p:spPr>
          <a:xfrm>
            <a:off x="346697" y="0"/>
            <a:ext cx="1552781" cy="1720718"/>
          </a:xfrm>
          <a:prstGeom prst="rect">
            <a:avLst/>
          </a:prstGeom>
          <a:noFill/>
          <a:ln>
            <a:noFill/>
          </a:ln>
        </p:spPr>
      </p:pic>
      <p:pic>
        <p:nvPicPr>
          <p:cNvPr id="14" name="Picture 13">
            <a:extLst>
              <a:ext uri="{FF2B5EF4-FFF2-40B4-BE49-F238E27FC236}">
                <a16:creationId xmlns:a16="http://schemas.microsoft.com/office/drawing/2014/main" id="{E88FB5C4-EC11-4B77-B217-2C2E991DC619}"/>
              </a:ext>
            </a:extLst>
          </p:cNvPr>
          <p:cNvPicPr preferRelativeResize="0"/>
          <p:nvPr userDrawn="1"/>
        </p:nvPicPr>
        <p:blipFill rotWithShape="1">
          <a:blip r:embed="rId12" cstate="screen">
            <a:alphaModFix/>
            <a:extLst>
              <a:ext uri="{28A0092B-C50C-407E-A947-70E740481C1C}">
                <a14:useLocalDpi xmlns:a14="http://schemas.microsoft.com/office/drawing/2010/main"/>
              </a:ext>
            </a:extLst>
          </a:blip>
          <a:srcRect r="23894"/>
          <a:stretch/>
        </p:blipFill>
        <p:spPr bwMode="ltGray">
          <a:xfrm rot="20880000">
            <a:off x="8181060" y="2568471"/>
            <a:ext cx="4166458" cy="3327401"/>
          </a:xfrm>
          <a:custGeom>
            <a:avLst/>
            <a:gdLst>
              <a:gd name="connsiteX0" fmla="*/ 4166458 w 4166458"/>
              <a:gd name="connsiteY0" fmla="*/ 0 h 3327401"/>
              <a:gd name="connsiteX1" fmla="*/ 4166458 w 4166458"/>
              <a:gd name="connsiteY1" fmla="*/ 1134656 h 3327401"/>
              <a:gd name="connsiteX2" fmla="*/ 3700376 w 4166458"/>
              <a:gd name="connsiteY2" fmla="*/ 3327401 h 3327401"/>
              <a:gd name="connsiteX3" fmla="*/ 0 w 4166458"/>
              <a:gd name="connsiteY3" fmla="*/ 3327401 h 3327401"/>
              <a:gd name="connsiteX4" fmla="*/ 0 w 4166458"/>
              <a:gd name="connsiteY4" fmla="*/ 0 h 3327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458" h="3327401">
                <a:moveTo>
                  <a:pt x="4166458" y="0"/>
                </a:moveTo>
                <a:lnTo>
                  <a:pt x="4166458" y="1134656"/>
                </a:lnTo>
                <a:lnTo>
                  <a:pt x="3700376" y="3327401"/>
                </a:lnTo>
                <a:lnTo>
                  <a:pt x="0" y="3327401"/>
                </a:lnTo>
                <a:lnTo>
                  <a:pt x="0" y="0"/>
                </a:lnTo>
                <a:close/>
              </a:path>
            </a:pathLst>
          </a:custGeom>
          <a:noFill/>
          <a:ln>
            <a:noFill/>
          </a:ln>
        </p:spPr>
      </p:pic>
      <p:cxnSp>
        <p:nvCxnSpPr>
          <p:cNvPr id="12" name="Google Shape;158;p26">
            <a:extLst>
              <a:ext uri="{FF2B5EF4-FFF2-40B4-BE49-F238E27FC236}">
                <a16:creationId xmlns:a16="http://schemas.microsoft.com/office/drawing/2014/main" id="{EC3F3E08-9AEB-4924-A803-42E29E65A1F2}"/>
              </a:ext>
            </a:extLst>
          </p:cNvPr>
          <p:cNvCxnSpPr/>
          <p:nvPr userDrawn="1"/>
        </p:nvCxnSpPr>
        <p:spPr bwMode="ltGray">
          <a:xfrm>
            <a:off x="551941" y="4049997"/>
            <a:ext cx="4603800" cy="0"/>
          </a:xfrm>
          <a:prstGeom prst="straightConnector1">
            <a:avLst/>
          </a:prstGeom>
          <a:noFill/>
          <a:ln w="57150" cap="flat" cmpd="sng">
            <a:solidFill>
              <a:srgbClr val="C7E146"/>
            </a:solidFill>
            <a:prstDash val="solid"/>
            <a:round/>
            <a:headEnd type="none" w="sm" len="sm"/>
            <a:tailEnd type="none" w="sm" len="sm"/>
          </a:ln>
        </p:spPr>
      </p:cxnSp>
    </p:spTree>
    <p:extLst>
      <p:ext uri="{BB962C8B-B14F-4D97-AF65-F5344CB8AC3E}">
        <p14:creationId xmlns:p14="http://schemas.microsoft.com/office/powerpoint/2010/main" val="2459584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239484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57032"/>
            <a:ext cx="11082528"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76732"/>
            <a:ext cx="11082528"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800" b="0" dirty="0"/>
            </a:lvl1pPr>
          </a:lstStyle>
          <a:p>
            <a:pPr lvl="0"/>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241785"/>
            <a:ext cx="252501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1100" b="1" dirty="0">
                <a:cs typeface="+mn-cs"/>
              </a:defRPr>
            </a:lvl1pPr>
          </a:lstStyle>
          <a:p>
            <a:pPr lvl="0">
              <a:buNone/>
            </a:pPr>
            <a:r>
              <a:rPr lang="en-US" dirty="0"/>
              <a:t>Add tracker</a:t>
            </a:r>
          </a:p>
        </p:txBody>
      </p:sp>
    </p:spTree>
    <p:extLst>
      <p:ext uri="{BB962C8B-B14F-4D97-AF65-F5344CB8AC3E}">
        <p14:creationId xmlns:p14="http://schemas.microsoft.com/office/powerpoint/2010/main" val="4157590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516160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6" y="241785"/>
            <a:ext cx="252501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1100" b="1" dirty="0">
                <a:cs typeface="+mn-cs"/>
              </a:defRPr>
            </a:lvl1pPr>
          </a:lstStyle>
          <a:p>
            <a:pPr lvl="0">
              <a:buNone/>
            </a:pPr>
            <a:r>
              <a:rPr lang="en-US" dirty="0"/>
              <a:t>Add tracker</a:t>
            </a:r>
          </a:p>
        </p:txBody>
      </p:sp>
      <p:sp>
        <p:nvSpPr>
          <p:cNvPr id="8" name="Slide Number">
            <a:extLst>
              <a:ext uri="{FF2B5EF4-FFF2-40B4-BE49-F238E27FC236}">
                <a16:creationId xmlns:a16="http://schemas.microsoft.com/office/drawing/2014/main" id="{0FBD6415-1F5C-4A9D-A5A7-6CACADDB42F7}"/>
              </a:ext>
            </a:extLst>
          </p:cNvPr>
          <p:cNvSpPr>
            <a:spLocks noChangeArrowheads="1"/>
          </p:cNvSpPr>
          <p:nvPr userDrawn="1">
            <p:custDataLst>
              <p:tags r:id="rId6"/>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4502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831460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6" y="241785"/>
            <a:ext cx="252501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1100" b="1"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D20C2EA0-C42F-4FA7-94CF-FFF11B86377F}"/>
              </a:ext>
            </a:extLst>
          </p:cNvPr>
          <p:cNvSpPr>
            <a:spLocks noChangeArrowheads="1"/>
          </p:cNvSpPr>
          <p:nvPr userDrawn="1">
            <p:custDataLst>
              <p:tags r:id="rId6"/>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330667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737758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A13DE3C0-3252-4608-AB18-7913355C1B3E}"/>
              </a:ext>
            </a:extLst>
          </p:cNvPr>
          <p:cNvSpPr/>
          <p:nvPr userDrawn="1"/>
        </p:nvSpPr>
        <p:spPr bwMode="ltGray">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1"/>
                </a:solidFill>
              </a:rPr>
              <a:t>Source: …</a:t>
            </a:r>
          </a:p>
        </p:txBody>
      </p:sp>
      <p:sp>
        <p:nvSpPr>
          <p:cNvPr id="12" name="Subtitle">
            <a:extLst>
              <a:ext uri="{FF2B5EF4-FFF2-40B4-BE49-F238E27FC236}">
                <a16:creationId xmlns:a16="http://schemas.microsoft.com/office/drawing/2014/main" id="{91800679-E496-4A77-B63D-8CB975AE7543}"/>
              </a:ext>
            </a:extLst>
          </p:cNvPr>
          <p:cNvSpPr>
            <a:spLocks noGrp="1"/>
          </p:cNvSpPr>
          <p:nvPr>
            <p:ph type="subTitle" idx="1"/>
            <p:custDataLst>
              <p:tags r:id="rId4"/>
            </p:custDataLst>
          </p:nvPr>
        </p:nvSpPr>
        <p:spPr bwMode="auto">
          <a:xfrm>
            <a:off x="554735" y="3000418"/>
            <a:ext cx="11080054"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solidFill>
                  <a:schemeClr val="bg1"/>
                </a:solidFill>
              </a:defRPr>
            </a:lvl1pPr>
          </a:lstStyle>
          <a:p>
            <a:pPr lvl="0"/>
            <a:r>
              <a:rPr lang="en-US"/>
              <a:t>Click to edit Master subtitle style</a:t>
            </a:r>
            <a:endParaRPr lang="en-US" dirty="0"/>
          </a:p>
        </p:txBody>
      </p:sp>
      <p:sp>
        <p:nvSpPr>
          <p:cNvPr id="13" name="Title">
            <a:extLst>
              <a:ext uri="{FF2B5EF4-FFF2-40B4-BE49-F238E27FC236}">
                <a16:creationId xmlns:a16="http://schemas.microsoft.com/office/drawing/2014/main" id="{6DFD0215-C3AD-4446-BF86-90704FAC950D}"/>
              </a:ext>
            </a:extLst>
          </p:cNvPr>
          <p:cNvSpPr>
            <a:spLocks noGrp="1"/>
          </p:cNvSpPr>
          <p:nvPr>
            <p:ph type="title"/>
            <p:custDataLst>
              <p:tags r:id="rId5"/>
            </p:custDataLst>
          </p:nvPr>
        </p:nvSpPr>
        <p:spPr bwMode="auto">
          <a:xfrm>
            <a:off x="554734" y="3851995"/>
            <a:ext cx="11080054"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dirty="0">
                <a:solidFill>
                  <a:schemeClr val="bg1"/>
                </a:solidFill>
              </a:defRPr>
            </a:lvl1pPr>
          </a:lstStyle>
          <a:p>
            <a:pPr lvl="0"/>
            <a:r>
              <a:rPr lang="en-US"/>
              <a:t>Click to edit Master title style</a:t>
            </a:r>
            <a:endParaRPr lang="en-US" dirty="0"/>
          </a:p>
        </p:txBody>
      </p:sp>
      <p:sp>
        <p:nvSpPr>
          <p:cNvPr id="10" name="Slide Number">
            <a:extLst>
              <a:ext uri="{FF2B5EF4-FFF2-40B4-BE49-F238E27FC236}">
                <a16:creationId xmlns:a16="http://schemas.microsoft.com/office/drawing/2014/main" id="{BBF34A53-D8FA-4F67-AE20-3AE0126F5566}"/>
              </a:ext>
            </a:extLst>
          </p:cNvPr>
          <p:cNvSpPr>
            <a:spLocks noChangeArrowheads="1"/>
          </p:cNvSpPr>
          <p:nvPr userDrawn="1">
            <p:custDataLst>
              <p:tags r:id="rId6"/>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bg1"/>
              </a:solidFill>
              <a:latin typeface="+mn-lt"/>
              <a:ea typeface="+mn-ea"/>
              <a:cs typeface="Arial" panose="020B0604020202020204" pitchFamily="34" charset="0"/>
            </a:endParaRPr>
          </a:p>
        </p:txBody>
      </p:sp>
      <p:sp>
        <p:nvSpPr>
          <p:cNvPr id="15" name="1. On-page tracker">
            <a:extLst>
              <a:ext uri="{FF2B5EF4-FFF2-40B4-BE49-F238E27FC236}">
                <a16:creationId xmlns:a16="http://schemas.microsoft.com/office/drawing/2014/main" id="{C55DBDF7-3543-4675-BCC3-4722C0EEDD8E}"/>
              </a:ext>
            </a:extLst>
          </p:cNvPr>
          <p:cNvSpPr>
            <a:spLocks noGrp="1"/>
          </p:cNvSpPr>
          <p:nvPr>
            <p:ph type="body" sz="quarter" idx="10" hasCustomPrompt="1"/>
            <p:custDataLst>
              <p:tags r:id="rId7"/>
            </p:custDataLst>
          </p:nvPr>
        </p:nvSpPr>
        <p:spPr>
          <a:xfrm>
            <a:off x="554735" y="241785"/>
            <a:ext cx="252501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1100" b="1" dirty="0">
                <a:solidFill>
                  <a:schemeClr val="bg1"/>
                </a:solidFill>
                <a:cs typeface="+mn-cs"/>
              </a:defRPr>
            </a:lvl1pPr>
          </a:lstStyle>
          <a:p>
            <a:pPr lvl="0">
              <a:buNone/>
            </a:pPr>
            <a:r>
              <a:rPr lang="en-US" dirty="0"/>
              <a:t>Add tracker</a:t>
            </a:r>
          </a:p>
        </p:txBody>
      </p:sp>
      <p:grpSp>
        <p:nvGrpSpPr>
          <p:cNvPr id="17" name="Group 16">
            <a:extLst>
              <a:ext uri="{FF2B5EF4-FFF2-40B4-BE49-F238E27FC236}">
                <a16:creationId xmlns:a16="http://schemas.microsoft.com/office/drawing/2014/main" id="{1A1629C7-0B90-4B27-8506-9B981AC5B82F}"/>
              </a:ext>
            </a:extLst>
          </p:cNvPr>
          <p:cNvGrpSpPr/>
          <p:nvPr userDrawn="1"/>
        </p:nvGrpSpPr>
        <p:grpSpPr>
          <a:xfrm>
            <a:off x="554736" y="232047"/>
            <a:ext cx="11082528" cy="252000"/>
            <a:chOff x="554736" y="232047"/>
            <a:chExt cx="11082528" cy="252000"/>
          </a:xfrm>
        </p:grpSpPr>
        <p:cxnSp>
          <p:nvCxnSpPr>
            <p:cNvPr id="18" name="Google Shape;219;p35">
              <a:extLst>
                <a:ext uri="{FF2B5EF4-FFF2-40B4-BE49-F238E27FC236}">
                  <a16:creationId xmlns:a16="http://schemas.microsoft.com/office/drawing/2014/main" id="{DD9BF556-49CB-4092-930F-43704680708E}"/>
                </a:ext>
              </a:extLst>
            </p:cNvPr>
            <p:cNvCxnSpPr>
              <a:cxnSpLocks/>
            </p:cNvCxnSpPr>
            <p:nvPr userDrawn="1"/>
          </p:nvCxnSpPr>
          <p:spPr bwMode="ltGray">
            <a:xfrm>
              <a:off x="554736" y="484047"/>
              <a:ext cx="11082528" cy="0"/>
            </a:xfrm>
            <a:prstGeom prst="straightConnector1">
              <a:avLst/>
            </a:prstGeom>
            <a:noFill/>
            <a:ln w="12700" cap="flat" cmpd="sng">
              <a:solidFill>
                <a:schemeClr val="accent5"/>
              </a:solidFill>
              <a:prstDash val="solid"/>
              <a:round/>
              <a:headEnd type="none" w="sm" len="sm"/>
              <a:tailEnd type="none" w="sm" len="sm"/>
            </a:ln>
          </p:spPr>
        </p:cxnSp>
        <p:cxnSp>
          <p:nvCxnSpPr>
            <p:cNvPr id="19" name="Google Shape;220;p35">
              <a:extLst>
                <a:ext uri="{FF2B5EF4-FFF2-40B4-BE49-F238E27FC236}">
                  <a16:creationId xmlns:a16="http://schemas.microsoft.com/office/drawing/2014/main" id="{D4BF29D5-8BAA-406E-82F3-71B7C1A23286}"/>
                </a:ext>
              </a:extLst>
            </p:cNvPr>
            <p:cNvCxnSpPr/>
            <p:nvPr userDrawn="1"/>
          </p:nvCxnSpPr>
          <p:spPr bwMode="ltGray">
            <a:xfrm rot="10800000">
              <a:off x="3241548" y="232047"/>
              <a:ext cx="0" cy="252000"/>
            </a:xfrm>
            <a:prstGeom prst="straightConnector1">
              <a:avLst/>
            </a:prstGeom>
            <a:noFill/>
            <a:ln w="12700" cap="flat" cmpd="sng">
              <a:solidFill>
                <a:srgbClr val="C7E146"/>
              </a:solidFill>
              <a:prstDash val="solid"/>
              <a:round/>
              <a:headEnd type="none" w="sm" len="sm"/>
              <a:tailEnd type="none" w="sm" len="sm"/>
            </a:ln>
          </p:spPr>
        </p:cxnSp>
      </p:grpSp>
      <p:sp>
        <p:nvSpPr>
          <p:cNvPr id="20" name="Google Shape;221;p35">
            <a:extLst>
              <a:ext uri="{FF2B5EF4-FFF2-40B4-BE49-F238E27FC236}">
                <a16:creationId xmlns:a16="http://schemas.microsoft.com/office/drawing/2014/main" id="{A769CDBA-4857-4518-83EB-23A301C2B57E}"/>
              </a:ext>
            </a:extLst>
          </p:cNvPr>
          <p:cNvSpPr txBox="1"/>
          <p:nvPr userDrawn="1">
            <p:custDataLst>
              <p:tags r:id="rId8"/>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olidFill>
                  <a:schemeClr val="bg1"/>
                </a:solidFill>
                <a:sym typeface="Arial"/>
              </a:rPr>
              <a:t>Greater Manchester Health </a:t>
            </a:r>
            <a:br>
              <a:rPr lang="en-GB" sz="900" dirty="0">
                <a:solidFill>
                  <a:schemeClr val="bg1"/>
                </a:solidFill>
                <a:sym typeface="Arial"/>
              </a:rPr>
            </a:br>
            <a:r>
              <a:rPr lang="en-GB" sz="900" dirty="0">
                <a:solidFill>
                  <a:schemeClr val="bg1"/>
                </a:solidFill>
                <a:sym typeface="Arial"/>
              </a:rPr>
              <a:t>and Social Care Partnership</a:t>
            </a:r>
          </a:p>
        </p:txBody>
      </p:sp>
    </p:spTree>
    <p:extLst>
      <p:ext uri="{BB962C8B-B14F-4D97-AF65-F5344CB8AC3E}">
        <p14:creationId xmlns:p14="http://schemas.microsoft.com/office/powerpoint/2010/main" val="2125185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625745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A13DE3C0-3252-4608-AB18-7913355C1B3E}"/>
              </a:ext>
            </a:extLst>
          </p:cNvPr>
          <p:cNvSpPr/>
          <p:nvPr userDrawn="1"/>
        </p:nvSpPr>
        <p:spPr bwMode="ltGray">
          <a:xfrm>
            <a:off x="0" y="0"/>
            <a:ext cx="12192000" cy="6858000"/>
          </a:xfrm>
          <a:prstGeom prst="rect">
            <a:avLst/>
          </a:prstGeom>
          <a:solidFill>
            <a:srgbClr val="E1E88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tx1"/>
                </a:solidFill>
              </a:rPr>
              <a:t>Source: …</a:t>
            </a:r>
          </a:p>
        </p:txBody>
      </p:sp>
      <p:sp>
        <p:nvSpPr>
          <p:cNvPr id="12" name="Subtitle">
            <a:extLst>
              <a:ext uri="{FF2B5EF4-FFF2-40B4-BE49-F238E27FC236}">
                <a16:creationId xmlns:a16="http://schemas.microsoft.com/office/drawing/2014/main" id="{91800679-E496-4A77-B63D-8CB975AE7543}"/>
              </a:ext>
            </a:extLst>
          </p:cNvPr>
          <p:cNvSpPr>
            <a:spLocks noGrp="1"/>
          </p:cNvSpPr>
          <p:nvPr>
            <p:ph type="subTitle" idx="1"/>
            <p:custDataLst>
              <p:tags r:id="rId4"/>
            </p:custDataLst>
          </p:nvPr>
        </p:nvSpPr>
        <p:spPr bwMode="auto">
          <a:xfrm>
            <a:off x="554735" y="3000418"/>
            <a:ext cx="11080054"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subtitle style</a:t>
            </a:r>
            <a:endParaRPr lang="en-US" dirty="0"/>
          </a:p>
        </p:txBody>
      </p:sp>
      <p:sp>
        <p:nvSpPr>
          <p:cNvPr id="13" name="Title">
            <a:extLst>
              <a:ext uri="{FF2B5EF4-FFF2-40B4-BE49-F238E27FC236}">
                <a16:creationId xmlns:a16="http://schemas.microsoft.com/office/drawing/2014/main" id="{6DFD0215-C3AD-4446-BF86-90704FAC950D}"/>
              </a:ext>
            </a:extLst>
          </p:cNvPr>
          <p:cNvSpPr>
            <a:spLocks noGrp="1"/>
          </p:cNvSpPr>
          <p:nvPr>
            <p:ph type="title"/>
            <p:custDataLst>
              <p:tags r:id="rId5"/>
            </p:custDataLst>
          </p:nvPr>
        </p:nvSpPr>
        <p:spPr bwMode="auto">
          <a:xfrm>
            <a:off x="554734" y="3851995"/>
            <a:ext cx="11080054"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dirty="0">
                <a:solidFill>
                  <a:schemeClr val="accent1"/>
                </a:solidFill>
              </a:defRPr>
            </a:lvl1pPr>
          </a:lstStyle>
          <a:p>
            <a:pPr lvl="0"/>
            <a:r>
              <a:rPr lang="en-US"/>
              <a:t>Click to edit Master title style</a:t>
            </a:r>
            <a:endParaRPr lang="en-US" dirty="0"/>
          </a:p>
        </p:txBody>
      </p:sp>
      <p:sp>
        <p:nvSpPr>
          <p:cNvPr id="10" name="Slide Number">
            <a:extLst>
              <a:ext uri="{FF2B5EF4-FFF2-40B4-BE49-F238E27FC236}">
                <a16:creationId xmlns:a16="http://schemas.microsoft.com/office/drawing/2014/main" id="{BBF34A53-D8FA-4F67-AE20-3AE0126F5566}"/>
              </a:ext>
            </a:extLst>
          </p:cNvPr>
          <p:cNvSpPr>
            <a:spLocks noChangeArrowheads="1"/>
          </p:cNvSpPr>
          <p:nvPr userDrawn="1">
            <p:custDataLst>
              <p:tags r:id="rId6"/>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5" name="1. On-page tracker">
            <a:extLst>
              <a:ext uri="{FF2B5EF4-FFF2-40B4-BE49-F238E27FC236}">
                <a16:creationId xmlns:a16="http://schemas.microsoft.com/office/drawing/2014/main" id="{C55DBDF7-3543-4675-BCC3-4722C0EEDD8E}"/>
              </a:ext>
            </a:extLst>
          </p:cNvPr>
          <p:cNvSpPr>
            <a:spLocks noGrp="1"/>
          </p:cNvSpPr>
          <p:nvPr>
            <p:ph type="body" sz="quarter" idx="10" hasCustomPrompt="1"/>
            <p:custDataLst>
              <p:tags r:id="rId7"/>
            </p:custDataLst>
          </p:nvPr>
        </p:nvSpPr>
        <p:spPr>
          <a:xfrm>
            <a:off x="554735" y="241785"/>
            <a:ext cx="252501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1100" b="1" dirty="0">
                <a:solidFill>
                  <a:schemeClr val="tx1"/>
                </a:solidFill>
                <a:cs typeface="+mn-cs"/>
              </a:defRPr>
            </a:lvl1pPr>
          </a:lstStyle>
          <a:p>
            <a:pPr lvl="0">
              <a:buNone/>
            </a:pPr>
            <a:r>
              <a:rPr lang="en-US" dirty="0"/>
              <a:t>Add tracker</a:t>
            </a:r>
          </a:p>
        </p:txBody>
      </p:sp>
      <p:grpSp>
        <p:nvGrpSpPr>
          <p:cNvPr id="17" name="Group 16">
            <a:extLst>
              <a:ext uri="{FF2B5EF4-FFF2-40B4-BE49-F238E27FC236}">
                <a16:creationId xmlns:a16="http://schemas.microsoft.com/office/drawing/2014/main" id="{1A1629C7-0B90-4B27-8506-9B981AC5B82F}"/>
              </a:ext>
            </a:extLst>
          </p:cNvPr>
          <p:cNvGrpSpPr/>
          <p:nvPr userDrawn="1"/>
        </p:nvGrpSpPr>
        <p:grpSpPr>
          <a:xfrm>
            <a:off x="554736" y="232047"/>
            <a:ext cx="11082528" cy="252000"/>
            <a:chOff x="554736" y="232047"/>
            <a:chExt cx="11082528" cy="252000"/>
          </a:xfrm>
        </p:grpSpPr>
        <p:cxnSp>
          <p:nvCxnSpPr>
            <p:cNvPr id="18" name="Google Shape;219;p35">
              <a:extLst>
                <a:ext uri="{FF2B5EF4-FFF2-40B4-BE49-F238E27FC236}">
                  <a16:creationId xmlns:a16="http://schemas.microsoft.com/office/drawing/2014/main" id="{DD9BF556-49CB-4092-930F-43704680708E}"/>
                </a:ext>
              </a:extLst>
            </p:cNvPr>
            <p:cNvCxnSpPr>
              <a:cxnSpLocks/>
            </p:cNvCxnSpPr>
            <p:nvPr userDrawn="1"/>
          </p:nvCxnSpPr>
          <p:spPr bwMode="ltGray">
            <a:xfrm>
              <a:off x="554736" y="484047"/>
              <a:ext cx="11082528" cy="0"/>
            </a:xfrm>
            <a:prstGeom prst="straightConnector1">
              <a:avLst/>
            </a:prstGeom>
            <a:noFill/>
            <a:ln w="12700" cap="flat" cmpd="sng">
              <a:solidFill>
                <a:schemeClr val="accent1"/>
              </a:solidFill>
              <a:prstDash val="solid"/>
              <a:round/>
              <a:headEnd type="none" w="sm" len="sm"/>
              <a:tailEnd type="none" w="sm" len="sm"/>
            </a:ln>
          </p:spPr>
        </p:cxnSp>
        <p:cxnSp>
          <p:nvCxnSpPr>
            <p:cNvPr id="19" name="Google Shape;220;p35">
              <a:extLst>
                <a:ext uri="{FF2B5EF4-FFF2-40B4-BE49-F238E27FC236}">
                  <a16:creationId xmlns:a16="http://schemas.microsoft.com/office/drawing/2014/main" id="{D4BF29D5-8BAA-406E-82F3-71B7C1A23286}"/>
                </a:ext>
              </a:extLst>
            </p:cNvPr>
            <p:cNvCxnSpPr/>
            <p:nvPr userDrawn="1"/>
          </p:nvCxnSpPr>
          <p:spPr bwMode="ltGray">
            <a:xfrm rot="10800000">
              <a:off x="3241548" y="232047"/>
              <a:ext cx="0" cy="252000"/>
            </a:xfrm>
            <a:prstGeom prst="straightConnector1">
              <a:avLst/>
            </a:prstGeom>
            <a:noFill/>
            <a:ln w="12700" cap="flat" cmpd="sng">
              <a:solidFill>
                <a:schemeClr val="accent1"/>
              </a:solidFill>
              <a:prstDash val="solid"/>
              <a:round/>
              <a:headEnd type="none" w="sm" len="sm"/>
              <a:tailEnd type="none" w="sm" len="sm"/>
            </a:ln>
          </p:spPr>
        </p:cxnSp>
      </p:grpSp>
      <p:sp>
        <p:nvSpPr>
          <p:cNvPr id="20" name="Google Shape;221;p35">
            <a:extLst>
              <a:ext uri="{FF2B5EF4-FFF2-40B4-BE49-F238E27FC236}">
                <a16:creationId xmlns:a16="http://schemas.microsoft.com/office/drawing/2014/main" id="{A769CDBA-4857-4518-83EB-23A301C2B57E}"/>
              </a:ext>
            </a:extLst>
          </p:cNvPr>
          <p:cNvSpPr txBox="1"/>
          <p:nvPr userDrawn="1">
            <p:custDataLst>
              <p:tags r:id="rId8"/>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olidFill>
                  <a:schemeClr val="tx1"/>
                </a:solidFill>
                <a:sym typeface="Arial"/>
              </a:rPr>
              <a:t>Greater Manchester Health </a:t>
            </a:r>
            <a:br>
              <a:rPr lang="en-GB" sz="900" dirty="0">
                <a:solidFill>
                  <a:schemeClr val="tx1"/>
                </a:solidFill>
                <a:sym typeface="Arial"/>
              </a:rPr>
            </a:br>
            <a:r>
              <a:rPr lang="en-GB" sz="900" dirty="0">
                <a:solidFill>
                  <a:schemeClr val="tx1"/>
                </a:solidFill>
                <a:sym typeface="Arial"/>
              </a:rPr>
              <a:t>and Social Care Partnership</a:t>
            </a:r>
          </a:p>
        </p:txBody>
      </p:sp>
    </p:spTree>
    <p:extLst>
      <p:ext uri="{BB962C8B-B14F-4D97-AF65-F5344CB8AC3E}">
        <p14:creationId xmlns:p14="http://schemas.microsoft.com/office/powerpoint/2010/main" val="3507962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584235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A13DE3C0-3252-4608-AB18-7913355C1B3E}"/>
              </a:ext>
            </a:extLst>
          </p:cNvPr>
          <p:cNvSpPr/>
          <p:nvPr userDrawn="1"/>
        </p:nvSpPr>
        <p:spPr bwMode="ltGray">
          <a:xfrm>
            <a:off x="0" y="0"/>
            <a:ext cx="12192000" cy="6858000"/>
          </a:xfrm>
          <a:prstGeom prst="rect">
            <a:avLst/>
          </a:prstGeom>
          <a:solidFill>
            <a:srgbClr val="9CCDD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tx1"/>
                </a:solidFill>
              </a:rPr>
              <a:t>Source: …</a:t>
            </a:r>
          </a:p>
        </p:txBody>
      </p:sp>
      <p:sp>
        <p:nvSpPr>
          <p:cNvPr id="12" name="Subtitle">
            <a:extLst>
              <a:ext uri="{FF2B5EF4-FFF2-40B4-BE49-F238E27FC236}">
                <a16:creationId xmlns:a16="http://schemas.microsoft.com/office/drawing/2014/main" id="{91800679-E496-4A77-B63D-8CB975AE7543}"/>
              </a:ext>
            </a:extLst>
          </p:cNvPr>
          <p:cNvSpPr>
            <a:spLocks noGrp="1"/>
          </p:cNvSpPr>
          <p:nvPr>
            <p:ph type="subTitle" idx="1"/>
            <p:custDataLst>
              <p:tags r:id="rId4"/>
            </p:custDataLst>
          </p:nvPr>
        </p:nvSpPr>
        <p:spPr bwMode="auto">
          <a:xfrm>
            <a:off x="554735" y="3000418"/>
            <a:ext cx="11080054"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solidFill>
                  <a:schemeClr val="accent1"/>
                </a:solidFill>
              </a:defRPr>
            </a:lvl1pPr>
          </a:lstStyle>
          <a:p>
            <a:pPr lvl="0"/>
            <a:r>
              <a:rPr lang="en-US"/>
              <a:t>Click to edit Master subtitle style</a:t>
            </a:r>
            <a:endParaRPr lang="en-US" dirty="0"/>
          </a:p>
        </p:txBody>
      </p:sp>
      <p:sp>
        <p:nvSpPr>
          <p:cNvPr id="13" name="Title">
            <a:extLst>
              <a:ext uri="{FF2B5EF4-FFF2-40B4-BE49-F238E27FC236}">
                <a16:creationId xmlns:a16="http://schemas.microsoft.com/office/drawing/2014/main" id="{6DFD0215-C3AD-4446-BF86-90704FAC950D}"/>
              </a:ext>
            </a:extLst>
          </p:cNvPr>
          <p:cNvSpPr>
            <a:spLocks noGrp="1"/>
          </p:cNvSpPr>
          <p:nvPr>
            <p:ph type="title"/>
            <p:custDataLst>
              <p:tags r:id="rId5"/>
            </p:custDataLst>
          </p:nvPr>
        </p:nvSpPr>
        <p:spPr bwMode="auto">
          <a:xfrm>
            <a:off x="554734" y="3851995"/>
            <a:ext cx="11080054"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dirty="0">
                <a:solidFill>
                  <a:schemeClr val="accent1"/>
                </a:solidFill>
              </a:defRPr>
            </a:lvl1pPr>
          </a:lstStyle>
          <a:p>
            <a:pPr lvl="0"/>
            <a:r>
              <a:rPr lang="en-US"/>
              <a:t>Click to edit Master title style</a:t>
            </a:r>
            <a:endParaRPr lang="en-US" dirty="0"/>
          </a:p>
        </p:txBody>
      </p:sp>
      <p:sp>
        <p:nvSpPr>
          <p:cNvPr id="10" name="Slide Number">
            <a:extLst>
              <a:ext uri="{FF2B5EF4-FFF2-40B4-BE49-F238E27FC236}">
                <a16:creationId xmlns:a16="http://schemas.microsoft.com/office/drawing/2014/main" id="{BBF34A53-D8FA-4F67-AE20-3AE0126F5566}"/>
              </a:ext>
            </a:extLst>
          </p:cNvPr>
          <p:cNvSpPr>
            <a:spLocks noChangeArrowheads="1"/>
          </p:cNvSpPr>
          <p:nvPr userDrawn="1">
            <p:custDataLst>
              <p:tags r:id="rId6"/>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5" name="1. On-page tracker">
            <a:extLst>
              <a:ext uri="{FF2B5EF4-FFF2-40B4-BE49-F238E27FC236}">
                <a16:creationId xmlns:a16="http://schemas.microsoft.com/office/drawing/2014/main" id="{C55DBDF7-3543-4675-BCC3-4722C0EEDD8E}"/>
              </a:ext>
            </a:extLst>
          </p:cNvPr>
          <p:cNvSpPr>
            <a:spLocks noGrp="1"/>
          </p:cNvSpPr>
          <p:nvPr>
            <p:ph type="body" sz="quarter" idx="10" hasCustomPrompt="1"/>
            <p:custDataLst>
              <p:tags r:id="rId7"/>
            </p:custDataLst>
          </p:nvPr>
        </p:nvSpPr>
        <p:spPr>
          <a:xfrm>
            <a:off x="554735" y="241785"/>
            <a:ext cx="252501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1100" b="1" dirty="0">
                <a:solidFill>
                  <a:schemeClr val="tx1"/>
                </a:solidFill>
                <a:cs typeface="+mn-cs"/>
              </a:defRPr>
            </a:lvl1pPr>
          </a:lstStyle>
          <a:p>
            <a:pPr lvl="0">
              <a:buNone/>
            </a:pPr>
            <a:r>
              <a:rPr lang="en-US" dirty="0"/>
              <a:t>Add tracker</a:t>
            </a:r>
          </a:p>
        </p:txBody>
      </p:sp>
      <p:grpSp>
        <p:nvGrpSpPr>
          <p:cNvPr id="17" name="Group 16">
            <a:extLst>
              <a:ext uri="{FF2B5EF4-FFF2-40B4-BE49-F238E27FC236}">
                <a16:creationId xmlns:a16="http://schemas.microsoft.com/office/drawing/2014/main" id="{1A1629C7-0B90-4B27-8506-9B981AC5B82F}"/>
              </a:ext>
            </a:extLst>
          </p:cNvPr>
          <p:cNvGrpSpPr/>
          <p:nvPr userDrawn="1"/>
        </p:nvGrpSpPr>
        <p:grpSpPr>
          <a:xfrm>
            <a:off x="554736" y="232047"/>
            <a:ext cx="11082528" cy="252000"/>
            <a:chOff x="554736" y="232047"/>
            <a:chExt cx="11082528" cy="252000"/>
          </a:xfrm>
        </p:grpSpPr>
        <p:cxnSp>
          <p:nvCxnSpPr>
            <p:cNvPr id="18" name="Google Shape;219;p35">
              <a:extLst>
                <a:ext uri="{FF2B5EF4-FFF2-40B4-BE49-F238E27FC236}">
                  <a16:creationId xmlns:a16="http://schemas.microsoft.com/office/drawing/2014/main" id="{DD9BF556-49CB-4092-930F-43704680708E}"/>
                </a:ext>
              </a:extLst>
            </p:cNvPr>
            <p:cNvCxnSpPr>
              <a:cxnSpLocks/>
            </p:cNvCxnSpPr>
            <p:nvPr userDrawn="1"/>
          </p:nvCxnSpPr>
          <p:spPr bwMode="ltGray">
            <a:xfrm>
              <a:off x="554736" y="484047"/>
              <a:ext cx="11082528" cy="0"/>
            </a:xfrm>
            <a:prstGeom prst="straightConnector1">
              <a:avLst/>
            </a:prstGeom>
            <a:noFill/>
            <a:ln w="12700" cap="flat" cmpd="sng">
              <a:solidFill>
                <a:schemeClr val="accent1"/>
              </a:solidFill>
              <a:prstDash val="solid"/>
              <a:round/>
              <a:headEnd type="none" w="sm" len="sm"/>
              <a:tailEnd type="none" w="sm" len="sm"/>
            </a:ln>
          </p:spPr>
        </p:cxnSp>
        <p:cxnSp>
          <p:nvCxnSpPr>
            <p:cNvPr id="19" name="Google Shape;220;p35">
              <a:extLst>
                <a:ext uri="{FF2B5EF4-FFF2-40B4-BE49-F238E27FC236}">
                  <a16:creationId xmlns:a16="http://schemas.microsoft.com/office/drawing/2014/main" id="{D4BF29D5-8BAA-406E-82F3-71B7C1A23286}"/>
                </a:ext>
              </a:extLst>
            </p:cNvPr>
            <p:cNvCxnSpPr/>
            <p:nvPr userDrawn="1"/>
          </p:nvCxnSpPr>
          <p:spPr bwMode="ltGray">
            <a:xfrm rot="10800000">
              <a:off x="3241548" y="232047"/>
              <a:ext cx="0" cy="252000"/>
            </a:xfrm>
            <a:prstGeom prst="straightConnector1">
              <a:avLst/>
            </a:prstGeom>
            <a:noFill/>
            <a:ln w="12700" cap="flat" cmpd="sng">
              <a:solidFill>
                <a:schemeClr val="accent1"/>
              </a:solidFill>
              <a:prstDash val="solid"/>
              <a:round/>
              <a:headEnd type="none" w="sm" len="sm"/>
              <a:tailEnd type="none" w="sm" len="sm"/>
            </a:ln>
          </p:spPr>
        </p:cxnSp>
      </p:grpSp>
      <p:sp>
        <p:nvSpPr>
          <p:cNvPr id="20" name="Google Shape;221;p35">
            <a:extLst>
              <a:ext uri="{FF2B5EF4-FFF2-40B4-BE49-F238E27FC236}">
                <a16:creationId xmlns:a16="http://schemas.microsoft.com/office/drawing/2014/main" id="{A769CDBA-4857-4518-83EB-23A301C2B57E}"/>
              </a:ext>
            </a:extLst>
          </p:cNvPr>
          <p:cNvSpPr txBox="1"/>
          <p:nvPr userDrawn="1">
            <p:custDataLst>
              <p:tags r:id="rId8"/>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olidFill>
                  <a:schemeClr val="tx1"/>
                </a:solidFill>
                <a:sym typeface="Arial"/>
              </a:rPr>
              <a:t>Greater Manchester Health </a:t>
            </a:r>
            <a:br>
              <a:rPr lang="en-GB" sz="900" dirty="0">
                <a:solidFill>
                  <a:schemeClr val="tx1"/>
                </a:solidFill>
                <a:sym typeface="Arial"/>
              </a:rPr>
            </a:br>
            <a:r>
              <a:rPr lang="en-GB" sz="900" dirty="0">
                <a:solidFill>
                  <a:schemeClr val="tx1"/>
                </a:solidFill>
                <a:sym typeface="Arial"/>
              </a:rPr>
              <a:t>and Social Care Partnership</a:t>
            </a:r>
          </a:p>
        </p:txBody>
      </p:sp>
    </p:spTree>
    <p:extLst>
      <p:ext uri="{BB962C8B-B14F-4D97-AF65-F5344CB8AC3E}">
        <p14:creationId xmlns:p14="http://schemas.microsoft.com/office/powerpoint/2010/main" val="204517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68E5-72B5-4BA7-983B-34D3DC35FB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B43B63-35DD-41D5-854E-786CABA66A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32B321-8129-42D4-8692-FA51950E49C3}"/>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5" name="Footer Placeholder 4">
            <a:extLst>
              <a:ext uri="{FF2B5EF4-FFF2-40B4-BE49-F238E27FC236}">
                <a16:creationId xmlns:a16="http://schemas.microsoft.com/office/drawing/2014/main" id="{FF3E50F6-6691-4EDB-88E8-515983DBC5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461245-2E0D-43D9-9D79-1DB80EC88D26}"/>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170148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85283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6" y="241785"/>
            <a:ext cx="252501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1100" b="1"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BF791D65-1068-47C9-BC65-CA377BD9C600}"/>
              </a:ext>
            </a:extLst>
          </p:cNvPr>
          <p:cNvSpPr>
            <a:spLocks noChangeArrowheads="1"/>
          </p:cNvSpPr>
          <p:nvPr userDrawn="1">
            <p:custDataLst>
              <p:tags r:id="rId7"/>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958157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12304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a:spLocks/>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241785"/>
            <a:ext cx="251460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1100" b="1"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8FB273CC-7353-4664-B1F4-EC70FDEEA4C2}"/>
              </a:ext>
            </a:extLst>
          </p:cNvPr>
          <p:cNvSpPr>
            <a:spLocks noChangeArrowheads="1"/>
          </p:cNvSpPr>
          <p:nvPr userDrawn="1">
            <p:custDataLst>
              <p:tags r:id="rId8"/>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2" name="Google Shape;221;p35">
            <a:extLst>
              <a:ext uri="{FF2B5EF4-FFF2-40B4-BE49-F238E27FC236}">
                <a16:creationId xmlns:a16="http://schemas.microsoft.com/office/drawing/2014/main" id="{B0ECF29B-6080-47E1-A141-510D4BAB8062}"/>
              </a:ext>
            </a:extLst>
          </p:cNvPr>
          <p:cNvSpPr txBox="1"/>
          <p:nvPr userDrawn="1">
            <p:custDataLst>
              <p:tags r:id="rId9"/>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ym typeface="Arial"/>
              </a:rPr>
              <a:t>Greater Manchester Health </a:t>
            </a:r>
            <a:br>
              <a:rPr lang="en-GB" sz="900" dirty="0">
                <a:sym typeface="Arial"/>
              </a:rPr>
            </a:br>
            <a:r>
              <a:rPr lang="en-GB" sz="900" dirty="0">
                <a:sym typeface="Arial"/>
              </a:rPr>
              <a:t>and Social Care Partnership</a:t>
            </a:r>
          </a:p>
        </p:txBody>
      </p:sp>
    </p:spTree>
    <p:extLst>
      <p:ext uri="{BB962C8B-B14F-4D97-AF65-F5344CB8AC3E}">
        <p14:creationId xmlns:p14="http://schemas.microsoft.com/office/powerpoint/2010/main" val="2193852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70769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2">
              <a:lumMod val="8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241785"/>
            <a:ext cx="3465577"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1100" b="1" dirty="0">
                <a:cs typeface="+mn-cs"/>
              </a:defRPr>
            </a:lvl1pPr>
          </a:lstStyle>
          <a:p>
            <a:pPr lvl="0">
              <a:buNone/>
            </a:pPr>
            <a:r>
              <a:rPr lang="en-US" dirty="0"/>
              <a:t>Add tracker</a:t>
            </a:r>
          </a:p>
        </p:txBody>
      </p:sp>
      <p:sp>
        <p:nvSpPr>
          <p:cNvPr id="13" name="Slide Number">
            <a:extLst>
              <a:ext uri="{FF2B5EF4-FFF2-40B4-BE49-F238E27FC236}">
                <a16:creationId xmlns:a16="http://schemas.microsoft.com/office/drawing/2014/main" id="{65BF12F7-A5F0-47F6-A54F-F8F22AF89948}"/>
              </a:ext>
            </a:extLst>
          </p:cNvPr>
          <p:cNvSpPr>
            <a:spLocks noChangeArrowheads="1"/>
          </p:cNvSpPr>
          <p:nvPr userDrawn="1">
            <p:custDataLst>
              <p:tags r:id="rId8"/>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1" name="Google Shape;221;p35">
            <a:extLst>
              <a:ext uri="{FF2B5EF4-FFF2-40B4-BE49-F238E27FC236}">
                <a16:creationId xmlns:a16="http://schemas.microsoft.com/office/drawing/2014/main" id="{2AD2929C-9C98-4F11-BC2D-BCD465A2B0DC}"/>
              </a:ext>
            </a:extLst>
          </p:cNvPr>
          <p:cNvSpPr txBox="1"/>
          <p:nvPr userDrawn="1">
            <p:custDataLst>
              <p:tags r:id="rId9"/>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ym typeface="Arial"/>
              </a:rPr>
              <a:t>Greater Manchester Health </a:t>
            </a:r>
            <a:br>
              <a:rPr lang="en-GB" sz="900" dirty="0">
                <a:sym typeface="Arial"/>
              </a:rPr>
            </a:br>
            <a:r>
              <a:rPr lang="en-GB" sz="900" dirty="0">
                <a:sym typeface="Arial"/>
              </a:rPr>
              <a:t>and Social Care Partnership</a:t>
            </a:r>
          </a:p>
        </p:txBody>
      </p:sp>
    </p:spTree>
    <p:extLst>
      <p:ext uri="{BB962C8B-B14F-4D97-AF65-F5344CB8AC3E}">
        <p14:creationId xmlns:p14="http://schemas.microsoft.com/office/powerpoint/2010/main" val="541552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988771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557032"/>
            <a:ext cx="5065776" cy="384721"/>
          </a:xfrm>
        </p:spPr>
        <p:txBody>
          <a:bodyPr/>
          <a:lstStyle>
            <a:lvl1pPr>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76732"/>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241785"/>
            <a:ext cx="3843338"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1100" b="1"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B95D9C22-DF5F-472D-A8E1-DC648702008B}"/>
              </a:ext>
            </a:extLst>
          </p:cNvPr>
          <p:cNvSpPr>
            <a:spLocks noChangeArrowheads="1"/>
          </p:cNvSpPr>
          <p:nvPr userDrawn="1">
            <p:custDataLst>
              <p:tags r:id="rId8"/>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1" name="Google Shape;221;p35">
            <a:extLst>
              <a:ext uri="{FF2B5EF4-FFF2-40B4-BE49-F238E27FC236}">
                <a16:creationId xmlns:a16="http://schemas.microsoft.com/office/drawing/2014/main" id="{9C61EEB8-004B-42F9-80EB-4F6DECBE4DCF}"/>
              </a:ext>
            </a:extLst>
          </p:cNvPr>
          <p:cNvSpPr txBox="1"/>
          <p:nvPr userDrawn="1">
            <p:custDataLst>
              <p:tags r:id="rId9"/>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ym typeface="Arial"/>
              </a:rPr>
              <a:t>Greater Manchester Health </a:t>
            </a:r>
            <a:br>
              <a:rPr lang="en-GB" sz="900" dirty="0">
                <a:sym typeface="Arial"/>
              </a:rPr>
            </a:br>
            <a:r>
              <a:rPr lang="en-GB" sz="900" dirty="0">
                <a:sym typeface="Arial"/>
              </a:rPr>
              <a:t>and Social Care Partnership</a:t>
            </a:r>
          </a:p>
        </p:txBody>
      </p:sp>
    </p:spTree>
    <p:extLst>
      <p:ext uri="{BB962C8B-B14F-4D97-AF65-F5344CB8AC3E}">
        <p14:creationId xmlns:p14="http://schemas.microsoft.com/office/powerpoint/2010/main" val="153432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459089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57032"/>
            <a:ext cx="6967728" cy="384721"/>
          </a:xfrm>
        </p:spPr>
        <p:txBody>
          <a:bodyPr>
            <a:spAutoFit/>
          </a:bodyPr>
          <a:lstStyle>
            <a:lvl1pPr>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76732"/>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241785"/>
            <a:ext cx="3843338"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1100" b="1"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E85E3D64-4670-4ED3-840F-BA023055B203}"/>
              </a:ext>
            </a:extLst>
          </p:cNvPr>
          <p:cNvSpPr>
            <a:spLocks noChangeArrowheads="1"/>
          </p:cNvSpPr>
          <p:nvPr userDrawn="1">
            <p:custDataLst>
              <p:tags r:id="rId8"/>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1" name="Google Shape;221;p35">
            <a:extLst>
              <a:ext uri="{FF2B5EF4-FFF2-40B4-BE49-F238E27FC236}">
                <a16:creationId xmlns:a16="http://schemas.microsoft.com/office/drawing/2014/main" id="{BB4F8322-74BC-483C-A017-633FBF08F1F9}"/>
              </a:ext>
            </a:extLst>
          </p:cNvPr>
          <p:cNvSpPr txBox="1"/>
          <p:nvPr userDrawn="1">
            <p:custDataLst>
              <p:tags r:id="rId9"/>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ym typeface="Arial"/>
              </a:rPr>
              <a:t>Greater Manchester Health </a:t>
            </a:r>
            <a:br>
              <a:rPr lang="en-GB" sz="900" dirty="0">
                <a:sym typeface="Arial"/>
              </a:rPr>
            </a:br>
            <a:r>
              <a:rPr lang="en-GB" sz="900" dirty="0">
                <a:sym typeface="Arial"/>
              </a:rPr>
              <a:t>and Social Care Partnership</a:t>
            </a:r>
          </a:p>
        </p:txBody>
      </p:sp>
    </p:spTree>
    <p:extLst>
      <p:ext uri="{BB962C8B-B14F-4D97-AF65-F5344CB8AC3E}">
        <p14:creationId xmlns:p14="http://schemas.microsoft.com/office/powerpoint/2010/main" val="1840550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72806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557032"/>
            <a:ext cx="7918704" cy="384721"/>
          </a:xfrm>
        </p:spPr>
        <p:txBody>
          <a:bodyPr/>
          <a:lstStyle>
            <a:lvl1pPr>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76732"/>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241785"/>
            <a:ext cx="3843338"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1100" b="1"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4768719F-07DC-4C07-A1A9-C2794E80DCE5}"/>
              </a:ext>
            </a:extLst>
          </p:cNvPr>
          <p:cNvSpPr>
            <a:spLocks noChangeArrowheads="1"/>
          </p:cNvSpPr>
          <p:nvPr userDrawn="1">
            <p:custDataLst>
              <p:tags r:id="rId8"/>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1" name="Google Shape;221;p35">
            <a:extLst>
              <a:ext uri="{FF2B5EF4-FFF2-40B4-BE49-F238E27FC236}">
                <a16:creationId xmlns:a16="http://schemas.microsoft.com/office/drawing/2014/main" id="{4FFA3112-AF90-47DA-B7CA-B331BF71EA30}"/>
              </a:ext>
            </a:extLst>
          </p:cNvPr>
          <p:cNvSpPr txBox="1"/>
          <p:nvPr userDrawn="1">
            <p:custDataLst>
              <p:tags r:id="rId9"/>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ym typeface="Arial"/>
              </a:rPr>
              <a:t>Greater Manchester Health </a:t>
            </a:r>
            <a:br>
              <a:rPr lang="en-GB" sz="900" dirty="0">
                <a:sym typeface="Arial"/>
              </a:rPr>
            </a:br>
            <a:r>
              <a:rPr lang="en-GB" sz="900" dirty="0">
                <a:sym typeface="Arial"/>
              </a:rPr>
              <a:t>and Social Care Partnership</a:t>
            </a:r>
          </a:p>
        </p:txBody>
      </p:sp>
    </p:spTree>
    <p:extLst>
      <p:ext uri="{BB962C8B-B14F-4D97-AF65-F5344CB8AC3E}">
        <p14:creationId xmlns:p14="http://schemas.microsoft.com/office/powerpoint/2010/main" val="132863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194628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557032"/>
            <a:ext cx="11080052" cy="384721"/>
          </a:xfrm>
        </p:spPr>
        <p:txBody>
          <a:bodyPr>
            <a:noAutofit/>
          </a:bodyPr>
          <a:lstStyle>
            <a:lvl1pPr>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6" y="241785"/>
            <a:ext cx="252501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1100" b="1"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30BE85C6-EEBE-449C-A348-5E8F0031C56C}"/>
              </a:ext>
            </a:extLst>
          </p:cNvPr>
          <p:cNvSpPr>
            <a:spLocks noChangeArrowheads="1"/>
          </p:cNvSpPr>
          <p:nvPr userDrawn="1">
            <p:custDataLst>
              <p:tags r:id="rId6"/>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grpSp>
        <p:nvGrpSpPr>
          <p:cNvPr id="13" name="Group 12">
            <a:extLst>
              <a:ext uri="{FF2B5EF4-FFF2-40B4-BE49-F238E27FC236}">
                <a16:creationId xmlns:a16="http://schemas.microsoft.com/office/drawing/2014/main" id="{9F19B888-FD8D-47CD-8408-60BFA5BF7E1D}"/>
              </a:ext>
            </a:extLst>
          </p:cNvPr>
          <p:cNvGrpSpPr/>
          <p:nvPr userDrawn="1"/>
        </p:nvGrpSpPr>
        <p:grpSpPr>
          <a:xfrm>
            <a:off x="554736" y="232047"/>
            <a:ext cx="11082528" cy="252000"/>
            <a:chOff x="554736" y="232047"/>
            <a:chExt cx="11082528" cy="252000"/>
          </a:xfrm>
        </p:grpSpPr>
        <p:cxnSp>
          <p:nvCxnSpPr>
            <p:cNvPr id="14" name="Google Shape;219;p35">
              <a:extLst>
                <a:ext uri="{FF2B5EF4-FFF2-40B4-BE49-F238E27FC236}">
                  <a16:creationId xmlns:a16="http://schemas.microsoft.com/office/drawing/2014/main" id="{3885CBAD-3093-42FD-AB1C-3A34130F711D}"/>
                </a:ext>
              </a:extLst>
            </p:cNvPr>
            <p:cNvCxnSpPr>
              <a:cxnSpLocks/>
            </p:cNvCxnSpPr>
            <p:nvPr userDrawn="1"/>
          </p:nvCxnSpPr>
          <p:spPr bwMode="ltGray">
            <a:xfrm>
              <a:off x="554736" y="484047"/>
              <a:ext cx="11082528" cy="0"/>
            </a:xfrm>
            <a:prstGeom prst="straightConnector1">
              <a:avLst/>
            </a:prstGeom>
            <a:noFill/>
            <a:ln w="12700" cap="flat" cmpd="sng">
              <a:solidFill>
                <a:schemeClr val="accent5"/>
              </a:solidFill>
              <a:prstDash val="solid"/>
              <a:round/>
              <a:headEnd type="none" w="sm" len="sm"/>
              <a:tailEnd type="none" w="sm" len="sm"/>
            </a:ln>
          </p:spPr>
        </p:cxnSp>
        <p:cxnSp>
          <p:nvCxnSpPr>
            <p:cNvPr id="15" name="Google Shape;220;p35">
              <a:extLst>
                <a:ext uri="{FF2B5EF4-FFF2-40B4-BE49-F238E27FC236}">
                  <a16:creationId xmlns:a16="http://schemas.microsoft.com/office/drawing/2014/main" id="{C803F6C9-36A4-472B-A82E-4F9B35F01CD1}"/>
                </a:ext>
              </a:extLst>
            </p:cNvPr>
            <p:cNvCxnSpPr/>
            <p:nvPr userDrawn="1"/>
          </p:nvCxnSpPr>
          <p:spPr bwMode="ltGray">
            <a:xfrm rot="10800000">
              <a:off x="3241548" y="232047"/>
              <a:ext cx="0" cy="252000"/>
            </a:xfrm>
            <a:prstGeom prst="straightConnector1">
              <a:avLst/>
            </a:prstGeom>
            <a:noFill/>
            <a:ln w="12700" cap="flat" cmpd="sng">
              <a:solidFill>
                <a:schemeClr val="accent5"/>
              </a:solidFill>
              <a:prstDash val="solid"/>
              <a:round/>
              <a:headEnd type="none" w="sm" len="sm"/>
              <a:tailEnd type="none" w="sm" len="sm"/>
            </a:ln>
          </p:spPr>
        </p:cxnSp>
      </p:grpSp>
      <p:sp>
        <p:nvSpPr>
          <p:cNvPr id="16" name="Google Shape;221;p35">
            <a:extLst>
              <a:ext uri="{FF2B5EF4-FFF2-40B4-BE49-F238E27FC236}">
                <a16:creationId xmlns:a16="http://schemas.microsoft.com/office/drawing/2014/main" id="{DCFC7AC7-4ED0-4AE6-9A26-84E517A18021}"/>
              </a:ext>
            </a:extLst>
          </p:cNvPr>
          <p:cNvSpPr txBox="1"/>
          <p:nvPr userDrawn="1">
            <p:custDataLst>
              <p:tags r:id="rId7"/>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ym typeface="Arial"/>
              </a:rPr>
              <a:t>Greater Manchester Health </a:t>
            </a:r>
            <a:br>
              <a:rPr lang="en-GB" sz="900" dirty="0">
                <a:sym typeface="Arial"/>
              </a:rPr>
            </a:br>
            <a:r>
              <a:rPr lang="en-GB" sz="900" dirty="0">
                <a:sym typeface="Arial"/>
              </a:rPr>
              <a:t>and Social Care Partnership</a:t>
            </a:r>
          </a:p>
        </p:txBody>
      </p:sp>
    </p:spTree>
    <p:extLst>
      <p:ext uri="{BB962C8B-B14F-4D97-AF65-F5344CB8AC3E}">
        <p14:creationId xmlns:p14="http://schemas.microsoft.com/office/powerpoint/2010/main" val="1571816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502638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6" y="241785"/>
            <a:ext cx="252501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1100" b="1" dirty="0">
                <a:cs typeface="+mn-cs"/>
              </a:defRPr>
            </a:lvl1pPr>
          </a:lstStyle>
          <a:p>
            <a:pPr lvl="0">
              <a:buNone/>
            </a:pPr>
            <a:r>
              <a:rPr lang="en-US" dirty="0"/>
              <a:t>Add tracker</a:t>
            </a:r>
          </a:p>
        </p:txBody>
      </p:sp>
      <p:sp>
        <p:nvSpPr>
          <p:cNvPr id="10" name="Slide Number">
            <a:extLst>
              <a:ext uri="{FF2B5EF4-FFF2-40B4-BE49-F238E27FC236}">
                <a16:creationId xmlns:a16="http://schemas.microsoft.com/office/drawing/2014/main" id="{6CE672CF-4C7B-4627-8DE9-AF491F04A76E}"/>
              </a:ext>
            </a:extLst>
          </p:cNvPr>
          <p:cNvSpPr>
            <a:spLocks noChangeArrowheads="1"/>
          </p:cNvSpPr>
          <p:nvPr userDrawn="1">
            <p:custDataLst>
              <p:tags r:id="rId4"/>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grpSp>
        <p:nvGrpSpPr>
          <p:cNvPr id="6" name="Group 5">
            <a:extLst>
              <a:ext uri="{FF2B5EF4-FFF2-40B4-BE49-F238E27FC236}">
                <a16:creationId xmlns:a16="http://schemas.microsoft.com/office/drawing/2014/main" id="{DAA4768F-A77F-4D72-B70B-BCDC2297D1D3}"/>
              </a:ext>
            </a:extLst>
          </p:cNvPr>
          <p:cNvGrpSpPr/>
          <p:nvPr userDrawn="1"/>
        </p:nvGrpSpPr>
        <p:grpSpPr>
          <a:xfrm>
            <a:off x="554736" y="232047"/>
            <a:ext cx="11082528" cy="252000"/>
            <a:chOff x="554736" y="232047"/>
            <a:chExt cx="11082528" cy="252000"/>
          </a:xfrm>
        </p:grpSpPr>
        <p:cxnSp>
          <p:nvCxnSpPr>
            <p:cNvPr id="9" name="Google Shape;219;p35">
              <a:extLst>
                <a:ext uri="{FF2B5EF4-FFF2-40B4-BE49-F238E27FC236}">
                  <a16:creationId xmlns:a16="http://schemas.microsoft.com/office/drawing/2014/main" id="{D4D89F5D-384E-4B11-8FBE-EA5BCAF00044}"/>
                </a:ext>
              </a:extLst>
            </p:cNvPr>
            <p:cNvCxnSpPr>
              <a:cxnSpLocks/>
            </p:cNvCxnSpPr>
            <p:nvPr userDrawn="1"/>
          </p:nvCxnSpPr>
          <p:spPr bwMode="ltGray">
            <a:xfrm>
              <a:off x="554736" y="484047"/>
              <a:ext cx="11082528" cy="0"/>
            </a:xfrm>
            <a:prstGeom prst="straightConnector1">
              <a:avLst/>
            </a:prstGeom>
            <a:noFill/>
            <a:ln w="12700" cap="flat" cmpd="sng">
              <a:solidFill>
                <a:schemeClr val="accent5"/>
              </a:solidFill>
              <a:prstDash val="solid"/>
              <a:round/>
              <a:headEnd type="none" w="sm" len="sm"/>
              <a:tailEnd type="none" w="sm" len="sm"/>
            </a:ln>
          </p:spPr>
        </p:cxnSp>
        <p:cxnSp>
          <p:nvCxnSpPr>
            <p:cNvPr id="11" name="Google Shape;220;p35">
              <a:extLst>
                <a:ext uri="{FF2B5EF4-FFF2-40B4-BE49-F238E27FC236}">
                  <a16:creationId xmlns:a16="http://schemas.microsoft.com/office/drawing/2014/main" id="{8D744C8B-7A33-4D2B-8EDB-B2378AB17EA2}"/>
                </a:ext>
              </a:extLst>
            </p:cNvPr>
            <p:cNvCxnSpPr/>
            <p:nvPr userDrawn="1"/>
          </p:nvCxnSpPr>
          <p:spPr bwMode="ltGray">
            <a:xfrm rot="10800000">
              <a:off x="3241548" y="232047"/>
              <a:ext cx="0" cy="252000"/>
            </a:xfrm>
            <a:prstGeom prst="straightConnector1">
              <a:avLst/>
            </a:prstGeom>
            <a:noFill/>
            <a:ln w="12700" cap="flat" cmpd="sng">
              <a:solidFill>
                <a:schemeClr val="accent5"/>
              </a:solidFill>
              <a:prstDash val="solid"/>
              <a:round/>
              <a:headEnd type="none" w="sm" len="sm"/>
              <a:tailEnd type="none" w="sm" len="sm"/>
            </a:ln>
          </p:spPr>
        </p:cxnSp>
      </p:grpSp>
      <p:sp>
        <p:nvSpPr>
          <p:cNvPr id="12" name="Google Shape;221;p35">
            <a:extLst>
              <a:ext uri="{FF2B5EF4-FFF2-40B4-BE49-F238E27FC236}">
                <a16:creationId xmlns:a16="http://schemas.microsoft.com/office/drawing/2014/main" id="{6D1E1716-A0A8-4187-82B2-3D97F46DC128}"/>
              </a:ext>
            </a:extLst>
          </p:cNvPr>
          <p:cNvSpPr txBox="1"/>
          <p:nvPr userDrawn="1">
            <p:custDataLst>
              <p:tags r:id="rId5"/>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ym typeface="Arial"/>
              </a:rPr>
              <a:t>Greater Manchester Health </a:t>
            </a:r>
            <a:br>
              <a:rPr lang="en-GB" sz="900" dirty="0">
                <a:sym typeface="Arial"/>
              </a:rPr>
            </a:br>
            <a:r>
              <a:rPr lang="en-GB" sz="900" dirty="0">
                <a:sym typeface="Arial"/>
              </a:rPr>
              <a:t>and Social Care Partnership</a:t>
            </a:r>
          </a:p>
        </p:txBody>
      </p:sp>
    </p:spTree>
    <p:extLst>
      <p:ext uri="{BB962C8B-B14F-4D97-AF65-F5344CB8AC3E}">
        <p14:creationId xmlns:p14="http://schemas.microsoft.com/office/powerpoint/2010/main" val="1870178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13593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Google Shape;196;p31" descr="HomepageLogos1.jpg">
            <a:extLst>
              <a:ext uri="{FF2B5EF4-FFF2-40B4-BE49-F238E27FC236}">
                <a16:creationId xmlns:a16="http://schemas.microsoft.com/office/drawing/2014/main" id="{63E97620-891E-465C-9CDF-2957390DC1B3}"/>
              </a:ext>
            </a:extLst>
          </p:cNvPr>
          <p:cNvPicPr preferRelativeResize="0"/>
          <p:nvPr userDrawn="1"/>
        </p:nvPicPr>
        <p:blipFill rotWithShape="1">
          <a:blip r:embed="rId6"/>
          <a:stretch/>
        </p:blipFill>
        <p:spPr bwMode="ltGray">
          <a:xfrm>
            <a:off x="1783781" y="269265"/>
            <a:ext cx="8624437" cy="5642584"/>
          </a:xfrm>
          <a:prstGeom prst="rect">
            <a:avLst/>
          </a:prstGeom>
        </p:spPr>
      </p:pic>
      <p:sp>
        <p:nvSpPr>
          <p:cNvPr id="13" name="Rectangle 12">
            <a:extLst>
              <a:ext uri="{FF2B5EF4-FFF2-40B4-BE49-F238E27FC236}">
                <a16:creationId xmlns:a16="http://schemas.microsoft.com/office/drawing/2014/main" id="{A36F4941-747A-4580-9947-184E5B710FAA}"/>
              </a:ext>
            </a:extLst>
          </p:cNvPr>
          <p:cNvSpPr/>
          <p:nvPr userDrawn="1"/>
        </p:nvSpPr>
        <p:spPr bwMode="ltGray">
          <a:xfrm>
            <a:off x="0" y="4965700"/>
            <a:ext cx="12192000" cy="189229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2" name="Google Shape;201;p31">
            <a:extLst>
              <a:ext uri="{FF2B5EF4-FFF2-40B4-BE49-F238E27FC236}">
                <a16:creationId xmlns:a16="http://schemas.microsoft.com/office/drawing/2014/main" id="{815BE835-A45F-4227-8B7A-676344E0F637}"/>
              </a:ext>
            </a:extLst>
          </p:cNvPr>
          <p:cNvSpPr txBox="1"/>
          <p:nvPr userDrawn="1"/>
        </p:nvSpPr>
        <p:spPr>
          <a:xfrm>
            <a:off x="471964" y="5324654"/>
            <a:ext cx="3743212" cy="1313100"/>
          </a:xfrm>
          <a:prstGeom prst="rect">
            <a:avLst/>
          </a:prstGeom>
          <a:noFill/>
          <a:ln>
            <a:noFill/>
          </a:ln>
        </p:spPr>
        <p:txBody>
          <a:bodyPr spcFirstLastPara="1" wrap="square" lIns="91438" tIns="45694" rIns="91438" bIns="45694"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baseline="30000" dirty="0">
                <a:solidFill>
                  <a:schemeClr val="bg1"/>
                </a:solidFill>
                <a:latin typeface="Arial"/>
                <a:ea typeface="Arial"/>
                <a:cs typeface="Arial"/>
                <a:sym typeface="Arial"/>
              </a:rPr>
              <a:t>Contact us</a:t>
            </a:r>
            <a:endParaRPr lang="en-GB" sz="1500" b="0" i="0" u="none" strike="noStrike" cap="none" baseline="30000"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baseline="30000" dirty="0">
                <a:solidFill>
                  <a:schemeClr val="bg1"/>
                </a:solidFill>
                <a:latin typeface="Arial"/>
                <a:ea typeface="Arial"/>
                <a:cs typeface="Arial"/>
                <a:sym typeface="Arial"/>
              </a:rPr>
              <a:t>If you have any queries about these guidelines, contact the GMHSC communications team: </a:t>
            </a:r>
            <a:br>
              <a:rPr lang="en-GB" sz="1500" b="0" i="0" u="none" strike="noStrike" cap="none" baseline="30000" dirty="0">
                <a:solidFill>
                  <a:schemeClr val="bg1"/>
                </a:solidFill>
                <a:latin typeface="Arial"/>
                <a:ea typeface="Arial"/>
                <a:cs typeface="Arial"/>
                <a:sym typeface="Arial"/>
              </a:rPr>
            </a:br>
            <a:r>
              <a:rPr lang="en-GB" sz="1500" b="0" i="0" u="none" strike="noStrike" cap="none" baseline="30000" dirty="0">
                <a:solidFill>
                  <a:schemeClr val="bg1"/>
                </a:solidFill>
                <a:latin typeface="Arial"/>
                <a:ea typeface="Arial"/>
                <a:cs typeface="Arial"/>
                <a:sym typeface="Arial"/>
              </a:rPr>
              <a:t>gm.hsccomms@nhs.net</a:t>
            </a:r>
            <a:br>
              <a:rPr lang="en-GB" sz="1500" b="0" i="0" u="none" strike="noStrike" cap="none" baseline="30000" dirty="0">
                <a:solidFill>
                  <a:schemeClr val="bg1"/>
                </a:solidFill>
                <a:latin typeface="Arial"/>
                <a:ea typeface="Arial"/>
                <a:cs typeface="Arial"/>
                <a:sym typeface="Arial"/>
              </a:rPr>
            </a:br>
            <a:endParaRPr lang="en-GB" sz="1500" b="0" i="0" u="none" strike="noStrike" cap="none" baseline="30000"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baseline="30000" dirty="0">
                <a:solidFill>
                  <a:schemeClr val="bg1"/>
                </a:solidFill>
                <a:latin typeface="Arial"/>
                <a:ea typeface="Arial"/>
                <a:cs typeface="Arial"/>
                <a:sym typeface="Arial"/>
              </a:rPr>
              <a:t>www.gmhsc.org.uk</a:t>
            </a:r>
            <a:br>
              <a:rPr lang="en-GB" sz="1500" b="0" i="0" u="none" strike="noStrike" cap="none" baseline="30000" dirty="0">
                <a:solidFill>
                  <a:schemeClr val="bg1"/>
                </a:solidFill>
                <a:latin typeface="Arial"/>
                <a:ea typeface="Arial"/>
                <a:cs typeface="Arial"/>
                <a:sym typeface="Arial"/>
              </a:rPr>
            </a:br>
            <a:r>
              <a:rPr lang="en-GB" sz="1500" b="0" i="0" u="none" strike="noStrike" cap="none" baseline="30000" dirty="0">
                <a:solidFill>
                  <a:schemeClr val="bg1"/>
                </a:solidFill>
                <a:latin typeface="Arial"/>
                <a:ea typeface="Arial"/>
                <a:cs typeface="Arial"/>
                <a:sym typeface="Arial"/>
              </a:rPr>
              <a:t>@GM_HSC</a:t>
            </a:r>
            <a:endParaRPr lang="en-GB" sz="1500" b="0" i="0" u="none" strike="noStrike" cap="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lang="en-GB" sz="1500" b="0" i="0" u="none" strike="noStrike" cap="none" dirty="0">
              <a:solidFill>
                <a:schemeClr val="bg1"/>
              </a:solidFill>
              <a:latin typeface="Arial"/>
              <a:ea typeface="Arial"/>
              <a:cs typeface="Arial"/>
              <a:sym typeface="Arial"/>
            </a:endParaRPr>
          </a:p>
        </p:txBody>
      </p:sp>
      <p:sp>
        <p:nvSpPr>
          <p:cNvPr id="16" name="Rectangle 15">
            <a:extLst>
              <a:ext uri="{FF2B5EF4-FFF2-40B4-BE49-F238E27FC236}">
                <a16:creationId xmlns:a16="http://schemas.microsoft.com/office/drawing/2014/main" id="{C6309BD2-52E9-4492-98DF-4F9B30060B0E}"/>
              </a:ext>
            </a:extLst>
          </p:cNvPr>
          <p:cNvSpPr>
            <a:spLocks/>
          </p:cNvSpPr>
          <p:nvPr userDrawn="1"/>
        </p:nvSpPr>
        <p:spPr bwMode="ltGray">
          <a:xfrm>
            <a:off x="0" y="0"/>
            <a:ext cx="12192000" cy="4826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Tree>
    <p:extLst>
      <p:ext uri="{BB962C8B-B14F-4D97-AF65-F5344CB8AC3E}">
        <p14:creationId xmlns:p14="http://schemas.microsoft.com/office/powerpoint/2010/main" val="1899296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373122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0189983-A5C4-44F9-A776-70F9339BA48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0"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9" name="Rectangle 8">
            <a:extLst>
              <a:ext uri="{FF2B5EF4-FFF2-40B4-BE49-F238E27FC236}">
                <a16:creationId xmlns:a16="http://schemas.microsoft.com/office/drawing/2014/main" id="{6307F363-A9FD-41DC-917E-50D28BCC17F7}"/>
              </a:ext>
            </a:extLst>
          </p:cNvPr>
          <p:cNvSpPr/>
          <p:nvPr userDrawn="1"/>
        </p:nvSpPr>
        <p:spPr bwMode="ltGray">
          <a:xfrm>
            <a:off x="0" y="0"/>
            <a:ext cx="12192000" cy="6858000"/>
          </a:xfrm>
          <a:prstGeom prst="rect">
            <a:avLst/>
          </a:prstGeom>
          <a:solidFill>
            <a:srgbClr val="9CCDD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Title">
            <a:extLst>
              <a:ext uri="{FF2B5EF4-FFF2-40B4-BE49-F238E27FC236}">
                <a16:creationId xmlns:a16="http://schemas.microsoft.com/office/drawing/2014/main" id="{BB5827F5-A3AB-4393-ACEA-3C290A5DAE4C}"/>
              </a:ext>
            </a:extLst>
          </p:cNvPr>
          <p:cNvSpPr>
            <a:spLocks noGrp="1"/>
          </p:cNvSpPr>
          <p:nvPr>
            <p:ph type="title"/>
            <p:custDataLst>
              <p:tags r:id="rId4"/>
            </p:custDataLst>
          </p:nvPr>
        </p:nvSpPr>
        <p:spPr>
          <a:xfrm>
            <a:off x="554577" y="3059669"/>
            <a:ext cx="11082847"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b="0" cap="all" baseline="0" dirty="0">
                <a:solidFill>
                  <a:schemeClr val="accent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425341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5AB8-BDCF-4AD2-B1E3-BF39968B5B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D754F5-1887-4A62-96CB-03543849A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7D983C-8318-4A1E-BC32-AD9E04948DEC}"/>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5" name="Footer Placeholder 4">
            <a:extLst>
              <a:ext uri="{FF2B5EF4-FFF2-40B4-BE49-F238E27FC236}">
                <a16:creationId xmlns:a16="http://schemas.microsoft.com/office/drawing/2014/main" id="{E759D8A3-C4A1-44F8-9C65-2D11A1A3A8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C8B9FD-09BF-40A9-A90E-3B41676869F5}"/>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4068810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Layouts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78055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a:lstStyle/>
          <a:p>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7"/>
            </p:custDataLst>
          </p:nvPr>
        </p:nvSpPr>
        <p:spPr>
          <a:xfrm>
            <a:off x="7156704" y="89319"/>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805808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ark Background w/ Title &amp; Text">
    <p:bg>
      <p:bgRef idx="1001">
        <a:schemeClr val="bg2"/>
      </p:bgRef>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C9D733D1-FE48-4846-901A-1702261915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77072" y="0"/>
            <a:ext cx="3614928" cy="6858000"/>
          </a:xfrm>
          <a:prstGeom prst="rect">
            <a:avLst/>
          </a:prstGeom>
        </p:spPr>
      </p:pic>
      <p:sp>
        <p:nvSpPr>
          <p:cNvPr id="5" name="Slide Number Placeholder 4">
            <a:extLst>
              <a:ext uri="{FF2B5EF4-FFF2-40B4-BE49-F238E27FC236}">
                <a16:creationId xmlns:a16="http://schemas.microsoft.com/office/drawing/2014/main" id="{8D3E2699-0A55-4CF3-9DF2-5F3FE66B2E2C}"/>
              </a:ext>
            </a:extLst>
          </p:cNvPr>
          <p:cNvSpPr>
            <a:spLocks noGrp="1"/>
          </p:cNvSpPr>
          <p:nvPr>
            <p:ph type="sldNum" sz="quarter" idx="12"/>
          </p:nvPr>
        </p:nvSpPr>
        <p:spPr/>
        <p:txBody>
          <a:bodyPr/>
          <a:lstStyle>
            <a:lvl1pPr>
              <a:defRPr>
                <a:solidFill>
                  <a:schemeClr val="tx2"/>
                </a:solidFill>
              </a:defRPr>
            </a:lvl1pPr>
          </a:lstStyle>
          <a:p>
            <a:fld id="{6CB6EB32-20C3-4507-AF86-266995C26122}" type="slidenum">
              <a:rPr lang="en-GB" smtClean="0"/>
              <a:pPr/>
              <a:t>‹#›</a:t>
            </a:fld>
            <a:endParaRPr lang="en-GB"/>
          </a:p>
        </p:txBody>
      </p:sp>
      <p:sp>
        <p:nvSpPr>
          <p:cNvPr id="4" name="Footer Placeholder 3">
            <a:extLst>
              <a:ext uri="{FF2B5EF4-FFF2-40B4-BE49-F238E27FC236}">
                <a16:creationId xmlns:a16="http://schemas.microsoft.com/office/drawing/2014/main" id="{07E7374F-FC62-456E-B091-1703A774DA7B}"/>
              </a:ext>
            </a:extLst>
          </p:cNvPr>
          <p:cNvSpPr>
            <a:spLocks noGrp="1"/>
          </p:cNvSpPr>
          <p:nvPr>
            <p:ph type="ftr" sz="quarter" idx="14"/>
          </p:nvPr>
        </p:nvSpPr>
        <p:spPr/>
        <p:txBody>
          <a:bodyPr/>
          <a:lstStyle/>
          <a:p>
            <a:endParaRPr lang="en-GB" dirty="0"/>
          </a:p>
        </p:txBody>
      </p:sp>
      <p:sp>
        <p:nvSpPr>
          <p:cNvPr id="3" name="Title 2">
            <a:extLst>
              <a:ext uri="{FF2B5EF4-FFF2-40B4-BE49-F238E27FC236}">
                <a16:creationId xmlns:a16="http://schemas.microsoft.com/office/drawing/2014/main" id="{52AB3BA2-0353-4E7D-9F47-3D0D158C1160}"/>
              </a:ext>
            </a:extLst>
          </p:cNvPr>
          <p:cNvSpPr>
            <a:spLocks noGrp="1"/>
          </p:cNvSpPr>
          <p:nvPr>
            <p:ph type="title" hasCustomPrompt="1"/>
          </p:nvPr>
        </p:nvSpPr>
        <p:spPr>
          <a:xfrm>
            <a:off x="1143772" y="692696"/>
            <a:ext cx="10593943" cy="488404"/>
          </a:xfrm>
        </p:spPr>
        <p:txBody>
          <a:bodyPr/>
          <a:lstStyle>
            <a:lvl1pPr>
              <a:defRPr/>
            </a:lvl1pPr>
          </a:lstStyle>
          <a:p>
            <a:r>
              <a:rPr lang="en-US" dirty="0"/>
              <a:t>Enter title here</a:t>
            </a:r>
            <a:endParaRPr lang="en-GB" dirty="0"/>
          </a:p>
        </p:txBody>
      </p:sp>
      <p:sp>
        <p:nvSpPr>
          <p:cNvPr id="31" name="Text Placeholder 30">
            <a:extLst>
              <a:ext uri="{FF2B5EF4-FFF2-40B4-BE49-F238E27FC236}">
                <a16:creationId xmlns:a16="http://schemas.microsoft.com/office/drawing/2014/main" id="{AAB9C285-2E43-4F29-9E66-00565CF5ADD7}"/>
              </a:ext>
            </a:extLst>
          </p:cNvPr>
          <p:cNvSpPr>
            <a:spLocks noGrp="1"/>
          </p:cNvSpPr>
          <p:nvPr>
            <p:ph type="body" sz="quarter" idx="32" hasCustomPrompt="1"/>
          </p:nvPr>
        </p:nvSpPr>
        <p:spPr>
          <a:xfrm>
            <a:off x="1" y="0"/>
            <a:ext cx="689489" cy="656692"/>
          </a:xfrm>
          <a:custGeom>
            <a:avLst/>
            <a:gdLst>
              <a:gd name="connsiteX0" fmla="*/ 0 w 689489"/>
              <a:gd name="connsiteY0" fmla="*/ 0 h 656692"/>
              <a:gd name="connsiteX1" fmla="*/ 689489 w 689489"/>
              <a:gd name="connsiteY1" fmla="*/ 0 h 656692"/>
              <a:gd name="connsiteX2" fmla="*/ 689489 w 689489"/>
              <a:gd name="connsiteY2" fmla="*/ 656692 h 656692"/>
              <a:gd name="connsiteX3" fmla="*/ 0 w 689489"/>
              <a:gd name="connsiteY3" fmla="*/ 656692 h 656692"/>
            </a:gdLst>
            <a:ahLst/>
            <a:cxnLst>
              <a:cxn ang="0">
                <a:pos x="connsiteX0" y="connsiteY0"/>
              </a:cxn>
              <a:cxn ang="0">
                <a:pos x="connsiteX1" y="connsiteY1"/>
              </a:cxn>
              <a:cxn ang="0">
                <a:pos x="connsiteX2" y="connsiteY2"/>
              </a:cxn>
              <a:cxn ang="0">
                <a:pos x="connsiteX3" y="connsiteY3"/>
              </a:cxn>
            </a:cxnLst>
            <a:rect l="l" t="t" r="r" b="b"/>
            <a:pathLst>
              <a:path w="689489" h="656692">
                <a:moveTo>
                  <a:pt x="0" y="0"/>
                </a:moveTo>
                <a:lnTo>
                  <a:pt x="689489" y="0"/>
                </a:lnTo>
                <a:lnTo>
                  <a:pt x="689489" y="656692"/>
                </a:lnTo>
                <a:lnTo>
                  <a:pt x="0" y="656692"/>
                </a:lnTo>
                <a:close/>
              </a:path>
            </a:pathLst>
          </a:custGeom>
          <a:solidFill>
            <a:schemeClr val="accent1"/>
          </a:solidFill>
        </p:spPr>
        <p:txBody>
          <a:bodyPr wrap="square">
            <a:noAutofit/>
          </a:bodyPr>
          <a:lstStyle>
            <a:lvl1pPr>
              <a:defRPr/>
            </a:lvl1pPr>
          </a:lstStyle>
          <a:p>
            <a:pPr lvl="0"/>
            <a:r>
              <a:rPr lang="en-US" dirty="0"/>
              <a:t> </a:t>
            </a:r>
            <a:endParaRPr lang="en-GB" dirty="0"/>
          </a:p>
        </p:txBody>
      </p:sp>
      <p:sp>
        <p:nvSpPr>
          <p:cNvPr id="32" name="Text Placeholder 7">
            <a:extLst>
              <a:ext uri="{FF2B5EF4-FFF2-40B4-BE49-F238E27FC236}">
                <a16:creationId xmlns:a16="http://schemas.microsoft.com/office/drawing/2014/main" id="{3A064A36-1AE0-465B-8627-D43E586B5FB3}"/>
              </a:ext>
            </a:extLst>
          </p:cNvPr>
          <p:cNvSpPr>
            <a:spLocks noGrp="1"/>
          </p:cNvSpPr>
          <p:nvPr>
            <p:ph type="body" sz="quarter" idx="31" hasCustomPrompt="1"/>
          </p:nvPr>
        </p:nvSpPr>
        <p:spPr>
          <a:xfrm>
            <a:off x="188005" y="153821"/>
            <a:ext cx="313481" cy="349050"/>
          </a:xfr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240" r="1240"/>
            </a:stretch>
          </a:blipFill>
        </p:spPr>
        <p:txBody>
          <a:bodyPr/>
          <a:lstStyle>
            <a:lvl1pPr>
              <a:defRPr/>
            </a:lvl1pPr>
          </a:lstStyle>
          <a:p>
            <a:pPr lvl="0"/>
            <a:r>
              <a:rPr lang="en-US" dirty="0"/>
              <a:t> </a:t>
            </a:r>
            <a:endParaRPr lang="en-GB" dirty="0"/>
          </a:p>
        </p:txBody>
      </p:sp>
      <p:sp>
        <p:nvSpPr>
          <p:cNvPr id="34" name="Text Placeholder 5">
            <a:extLst>
              <a:ext uri="{FF2B5EF4-FFF2-40B4-BE49-F238E27FC236}">
                <a16:creationId xmlns:a16="http://schemas.microsoft.com/office/drawing/2014/main" id="{62A860E7-973C-4A5C-8F0C-B96FA5924BEA}"/>
              </a:ext>
            </a:extLst>
          </p:cNvPr>
          <p:cNvSpPr>
            <a:spLocks noGrp="1"/>
          </p:cNvSpPr>
          <p:nvPr>
            <p:ph type="body" sz="quarter" idx="15" hasCustomPrompt="1"/>
          </p:nvPr>
        </p:nvSpPr>
        <p:spPr>
          <a:xfrm>
            <a:off x="1143772" y="1910092"/>
            <a:ext cx="8690171" cy="4094467"/>
          </a:xfrm>
        </p:spPr>
        <p:txBody>
          <a:bodyPr numCol="1" spcCol="648000"/>
          <a:lstStyle>
            <a:lvl1pPr>
              <a:defRPr/>
            </a:lvl1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6">
            <a:extLst>
              <a:ext uri="{FF2B5EF4-FFF2-40B4-BE49-F238E27FC236}">
                <a16:creationId xmlns:a16="http://schemas.microsoft.com/office/drawing/2014/main" id="{4640FDC9-1232-4607-94D3-5343D2978354}"/>
              </a:ext>
            </a:extLst>
          </p:cNvPr>
          <p:cNvSpPr>
            <a:spLocks noGrp="1"/>
          </p:cNvSpPr>
          <p:nvPr>
            <p:ph type="body" sz="quarter" idx="33" hasCustomPrompt="1"/>
          </p:nvPr>
        </p:nvSpPr>
        <p:spPr>
          <a:xfrm>
            <a:off x="689487" y="0"/>
            <a:ext cx="10800" cy="6858000"/>
          </a:xfrm>
          <a:custGeom>
            <a:avLst/>
            <a:gdLst>
              <a:gd name="connsiteX0" fmla="*/ 0 w 1791495"/>
              <a:gd name="connsiteY0" fmla="*/ 0 h 14400"/>
              <a:gd name="connsiteX1" fmla="*/ 1791495 w 1791495"/>
              <a:gd name="connsiteY1" fmla="*/ 0 h 14400"/>
              <a:gd name="connsiteX2" fmla="*/ 1791495 w 1791495"/>
              <a:gd name="connsiteY2" fmla="*/ 14400 h 14400"/>
              <a:gd name="connsiteX3" fmla="*/ 0 w 1791495"/>
              <a:gd name="connsiteY3" fmla="*/ 14400 h 14400"/>
            </a:gdLst>
            <a:ahLst/>
            <a:cxnLst>
              <a:cxn ang="0">
                <a:pos x="connsiteX0" y="connsiteY0"/>
              </a:cxn>
              <a:cxn ang="0">
                <a:pos x="connsiteX1" y="connsiteY1"/>
              </a:cxn>
              <a:cxn ang="0">
                <a:pos x="connsiteX2" y="connsiteY2"/>
              </a:cxn>
              <a:cxn ang="0">
                <a:pos x="connsiteX3" y="connsiteY3"/>
              </a:cxn>
            </a:cxnLst>
            <a:rect l="l" t="t" r="r" b="b"/>
            <a:pathLst>
              <a:path w="1791495" h="14400">
                <a:moveTo>
                  <a:pt x="0" y="0"/>
                </a:moveTo>
                <a:lnTo>
                  <a:pt x="1791495" y="0"/>
                </a:lnTo>
                <a:lnTo>
                  <a:pt x="1791495" y="14400"/>
                </a:lnTo>
                <a:lnTo>
                  <a:pt x="0" y="14400"/>
                </a:lnTo>
                <a:close/>
              </a:path>
            </a:pathLst>
          </a:custGeom>
          <a:solidFill>
            <a:schemeClr val="tx1">
              <a:alpha val="35000"/>
            </a:schemeClr>
          </a:solidFill>
        </p:spPr>
        <p:txBody>
          <a:bodyPr wrap="square">
            <a:noAutofit/>
          </a:bodyPr>
          <a:lstStyle>
            <a:lvl1pPr>
              <a:defRPr/>
            </a:lvl1pPr>
          </a:lstStyle>
          <a:p>
            <a:pPr lvl="0"/>
            <a:r>
              <a:rPr lang="en-US" dirty="0"/>
              <a:t> </a:t>
            </a:r>
            <a:endParaRPr lang="en-GB" dirty="0"/>
          </a:p>
        </p:txBody>
      </p:sp>
    </p:spTree>
    <p:extLst>
      <p:ext uri="{BB962C8B-B14F-4D97-AF65-F5344CB8AC3E}">
        <p14:creationId xmlns:p14="http://schemas.microsoft.com/office/powerpoint/2010/main" val="18758744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592" y="831413"/>
            <a:ext cx="4957968" cy="586227"/>
          </a:xfrm>
        </p:spPr>
        <p:txBody>
          <a:bodyPr>
            <a:noAutofit/>
          </a:bodyPr>
          <a:lstStyle>
            <a:lvl1pPr algn="l">
              <a:defRPr sz="1800" baseline="0">
                <a:solidFill>
                  <a:srgbClr val="CED647"/>
                </a:solidFill>
              </a:defRPr>
            </a:lvl1pPr>
          </a:lstStyle>
          <a:p>
            <a:r>
              <a:rPr lang="en-GB" dirty="0"/>
              <a:t>This is THE Headline</a:t>
            </a:r>
            <a:endParaRPr lang="en-US" dirty="0"/>
          </a:p>
        </p:txBody>
      </p:sp>
      <p:sp>
        <p:nvSpPr>
          <p:cNvPr id="3" name="Content Placeholder 2"/>
          <p:cNvSpPr>
            <a:spLocks noGrp="1"/>
          </p:cNvSpPr>
          <p:nvPr>
            <p:ph idx="1" hasCustomPrompt="1"/>
          </p:nvPr>
        </p:nvSpPr>
        <p:spPr>
          <a:xfrm>
            <a:off x="596902" y="3667643"/>
            <a:ext cx="5398943" cy="2729982"/>
          </a:xfrm>
        </p:spPr>
        <p:txBody>
          <a:bodyPr>
            <a:normAutofit/>
          </a:bodyPr>
          <a:lstStyle>
            <a:lvl1pPr>
              <a:defRPr sz="1350" baseline="0">
                <a:solidFill>
                  <a:srgbClr val="262626"/>
                </a:solidFill>
                <a:latin typeface="Alte Haas Grotesk"/>
                <a:cs typeface="Alte Haas Grotesk"/>
              </a:defRPr>
            </a:lvl1pPr>
            <a:lvl2pPr>
              <a:defRPr sz="1350">
                <a:solidFill>
                  <a:srgbClr val="262626"/>
                </a:solidFill>
                <a:latin typeface="Alte Haas Grotesk"/>
                <a:cs typeface="Alte Haas Grotesk"/>
              </a:defRPr>
            </a:lvl2pPr>
            <a:lvl3pPr>
              <a:defRPr sz="1350">
                <a:solidFill>
                  <a:srgbClr val="262626"/>
                </a:solidFill>
                <a:latin typeface="Alte Haas Grotesk"/>
                <a:cs typeface="Alte Haas Grotesk"/>
              </a:defRPr>
            </a:lvl3pPr>
            <a:lvl4pPr>
              <a:defRPr sz="1350">
                <a:solidFill>
                  <a:srgbClr val="262626"/>
                </a:solidFill>
                <a:latin typeface="Alte Haas Grotesk"/>
                <a:cs typeface="Alte Haas Grotesk"/>
              </a:defRPr>
            </a:lvl4pPr>
            <a:lvl5pPr>
              <a:defRPr sz="1350">
                <a:solidFill>
                  <a:srgbClr val="262626"/>
                </a:solidFill>
                <a:latin typeface="Alte Haas Grotesk"/>
                <a:cs typeface="Alte Haas Grotesk"/>
              </a:defRPr>
            </a:lvl5pPr>
          </a:lstStyle>
          <a:p>
            <a:pPr lvl="0"/>
            <a:r>
              <a:rPr lang="en-GB" dirty="0"/>
              <a:t>This is how </a:t>
            </a:r>
            <a:r>
              <a:rPr lang="en-GB" dirty="0" err="1"/>
              <a:t>bulletpoints</a:t>
            </a:r>
            <a:r>
              <a:rPr lang="en-GB" dirty="0"/>
              <a:t> look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596900" y="643807"/>
            <a:ext cx="1099820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2068548"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2134246" y="263076"/>
            <a:ext cx="3187479"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b="0" i="0" cap="none" dirty="0">
                <a:solidFill>
                  <a:srgbClr val="395764"/>
                </a:solidFill>
              </a:rPr>
              <a:t>Greater Manchester Health</a:t>
            </a:r>
          </a:p>
          <a:p>
            <a:r>
              <a:rPr lang="en-US" sz="675" b="0" i="0" cap="none" dirty="0">
                <a:solidFill>
                  <a:srgbClr val="395764"/>
                </a:solidFill>
              </a:rPr>
              <a:t>and Social Care Partnership</a:t>
            </a:r>
          </a:p>
        </p:txBody>
      </p:sp>
      <p:sp>
        <p:nvSpPr>
          <p:cNvPr id="28" name="Text Placeholder 27"/>
          <p:cNvSpPr>
            <a:spLocks noGrp="1"/>
          </p:cNvSpPr>
          <p:nvPr>
            <p:ph type="body" sz="quarter" idx="14" hasCustomPrompt="1"/>
          </p:nvPr>
        </p:nvSpPr>
        <p:spPr>
          <a:xfrm>
            <a:off x="477838" y="1944126"/>
            <a:ext cx="5518007" cy="1422965"/>
          </a:xfrm>
        </p:spPr>
        <p:txBody>
          <a:bodyPr>
            <a:noAutofit/>
          </a:bodyPr>
          <a:lstStyle>
            <a:lvl1pPr marL="0" indent="0">
              <a:buNone/>
              <a:defRPr sz="1200" b="0" kern="100" baseline="0">
                <a:solidFill>
                  <a:srgbClr val="262626"/>
                </a:solidFill>
                <a:latin typeface="Alte Haas Grotesk"/>
              </a:defRPr>
            </a:lvl1pPr>
            <a:lvl2pPr>
              <a:defRPr sz="1200" kern="100">
                <a:solidFill>
                  <a:srgbClr val="262626"/>
                </a:solidFill>
                <a:latin typeface="Alte Haas Grotesk"/>
              </a:defRPr>
            </a:lvl2pPr>
            <a:lvl3pPr>
              <a:defRPr sz="1200" kern="100">
                <a:solidFill>
                  <a:srgbClr val="262626"/>
                </a:solidFill>
                <a:latin typeface="Alte Haas Grotesk"/>
              </a:defRPr>
            </a:lvl3pPr>
            <a:lvl4pPr>
              <a:defRPr sz="1200" kern="100">
                <a:solidFill>
                  <a:srgbClr val="262626"/>
                </a:solidFill>
                <a:latin typeface="Alte Haas Grotesk"/>
              </a:defRPr>
            </a:lvl4pPr>
            <a:lvl5pPr>
              <a:defRPr sz="1200" kern="100">
                <a:solidFill>
                  <a:srgbClr val="262626"/>
                </a:solidFill>
                <a:latin typeface="Alte Haas Grotesk"/>
              </a:defRPr>
            </a:lvl5pPr>
          </a:lstStyle>
          <a:p>
            <a:pPr lvl="0"/>
            <a:r>
              <a:rPr lang="en-GB" dirty="0"/>
              <a:t>This is how a short text paragraph </a:t>
            </a:r>
            <a:r>
              <a:rPr lang="en-US" dirty="0"/>
              <a:t>looks. We can add further text and bullet-points (see example below). We can use a line to subtly divide different elements.</a:t>
            </a:r>
          </a:p>
          <a:p>
            <a:pPr lvl="0"/>
            <a:endParaRPr lang="en-GB" dirty="0"/>
          </a:p>
        </p:txBody>
      </p:sp>
      <p:sp>
        <p:nvSpPr>
          <p:cNvPr id="30" name="Picture Placeholder 29"/>
          <p:cNvSpPr>
            <a:spLocks noGrp="1"/>
          </p:cNvSpPr>
          <p:nvPr>
            <p:ph type="pic" sz="quarter" idx="15" hasCustomPrompt="1"/>
          </p:nvPr>
        </p:nvSpPr>
        <p:spPr>
          <a:xfrm>
            <a:off x="6344529" y="986731"/>
            <a:ext cx="5250571" cy="246221"/>
          </a:xfrm>
          <a:solidFill>
            <a:srgbClr val="9FCDD5"/>
          </a:solidFill>
        </p:spPr>
        <p:txBody>
          <a:bodyPr/>
          <a:lstStyle>
            <a:lvl1pPr>
              <a:defRPr baseline="0"/>
            </a:lvl1pPr>
          </a:lstStyle>
          <a:p>
            <a:r>
              <a:rPr lang="en-US" dirty="0" err="1"/>
              <a:t>Imagebox</a:t>
            </a:r>
            <a:endParaRPr lang="en-US" dirty="0"/>
          </a:p>
        </p:txBody>
      </p:sp>
      <p:sp>
        <p:nvSpPr>
          <p:cNvPr id="34" name="Text Placeholder 13"/>
          <p:cNvSpPr>
            <a:spLocks noGrp="1"/>
          </p:cNvSpPr>
          <p:nvPr>
            <p:ph type="body" sz="quarter" idx="17" hasCustomPrompt="1"/>
          </p:nvPr>
        </p:nvSpPr>
        <p:spPr>
          <a:xfrm>
            <a:off x="7850111" y="372222"/>
            <a:ext cx="3813967" cy="160218"/>
          </a:xfrm>
        </p:spPr>
        <p:txBody>
          <a:bodyPr>
            <a:noAutofit/>
          </a:bodyPr>
          <a:lstStyle>
            <a:lvl1pPr marL="0" indent="0" algn="r">
              <a:lnSpc>
                <a:spcPts val="600"/>
              </a:lnSpc>
              <a:buNone/>
              <a:defRPr sz="1200" b="1" cap="all" baseline="0">
                <a:latin typeface="Alte Haas Grotesk"/>
                <a:cs typeface="Alte Haas Grotesk"/>
              </a:defRPr>
            </a:lvl1pPr>
          </a:lstStyle>
          <a:p>
            <a:r>
              <a:rPr lang="en-US" b="1" cap="all" dirty="0">
                <a:solidFill>
                  <a:srgbClr val="395764"/>
                </a:solidFill>
              </a:rPr>
              <a:t>This is the headline</a:t>
            </a:r>
          </a:p>
        </p:txBody>
      </p:sp>
      <p:sp>
        <p:nvSpPr>
          <p:cNvPr id="40" name="Text Placeholder 39"/>
          <p:cNvSpPr>
            <a:spLocks noGrp="1"/>
          </p:cNvSpPr>
          <p:nvPr>
            <p:ph type="body" sz="quarter" idx="18" hasCustomPrompt="1"/>
          </p:nvPr>
        </p:nvSpPr>
        <p:spPr>
          <a:xfrm>
            <a:off x="6343652" y="6167020"/>
            <a:ext cx="4792133" cy="411163"/>
          </a:xfrm>
        </p:spPr>
        <p:txBody>
          <a:bodyPr>
            <a:noAutofit/>
          </a:bodyPr>
          <a:lstStyle>
            <a:lvl1pPr marL="0" indent="0" algn="l">
              <a:buNone/>
              <a:defRPr sz="1050" b="1">
                <a:solidFill>
                  <a:srgbClr val="5A5A64"/>
                </a:solidFill>
                <a:latin typeface="Alte Haas Grotesk"/>
                <a:cs typeface="Alte Haas Grotesk"/>
              </a:defRPr>
            </a:lvl1pPr>
            <a:lvl2pPr marL="342900" indent="0" algn="l">
              <a:buNone/>
              <a:defRPr sz="1050" b="1">
                <a:solidFill>
                  <a:srgbClr val="5A5A64"/>
                </a:solidFill>
                <a:latin typeface="Alte Haas Grotesk"/>
                <a:cs typeface="Alte Haas Grotesk"/>
              </a:defRPr>
            </a:lvl2pPr>
            <a:lvl3pPr marL="685800" indent="0" algn="l">
              <a:buNone/>
              <a:defRPr sz="1050" b="1">
                <a:solidFill>
                  <a:srgbClr val="5A5A64"/>
                </a:solidFill>
                <a:latin typeface="Alte Haas Grotesk"/>
                <a:cs typeface="Alte Haas Grotesk"/>
              </a:defRPr>
            </a:lvl3pPr>
            <a:lvl4pPr marL="1028700" indent="0" algn="l">
              <a:buNone/>
              <a:defRPr sz="1050" b="1">
                <a:solidFill>
                  <a:srgbClr val="5A5A64"/>
                </a:solidFill>
                <a:latin typeface="Alte Haas Grotesk"/>
                <a:cs typeface="Alte Haas Grotesk"/>
              </a:defRPr>
            </a:lvl4pPr>
            <a:lvl5pPr marL="1371600" indent="0" algn="l">
              <a:buNone/>
              <a:defRPr sz="1050" b="1">
                <a:solidFill>
                  <a:srgbClr val="5A5A64"/>
                </a:solidFill>
                <a:latin typeface="Alte Haas Grotesk"/>
                <a:cs typeface="Alte Haas Grotesk"/>
              </a:defRPr>
            </a:lvl5pPr>
          </a:lstStyle>
          <a:p>
            <a:pPr lvl="0"/>
            <a:r>
              <a:rPr lang="en-GB" dirty="0"/>
              <a:t>This is how notes look.</a:t>
            </a:r>
            <a:endParaRPr lang="en-US" dirty="0"/>
          </a:p>
        </p:txBody>
      </p:sp>
      <p:sp>
        <p:nvSpPr>
          <p:cNvPr id="42" name="Text Placeholder 41"/>
          <p:cNvSpPr>
            <a:spLocks noGrp="1"/>
          </p:cNvSpPr>
          <p:nvPr>
            <p:ph type="body" sz="quarter" idx="19" hasCustomPrompt="1"/>
          </p:nvPr>
        </p:nvSpPr>
        <p:spPr>
          <a:xfrm>
            <a:off x="482242" y="255818"/>
            <a:ext cx="1843977" cy="349085"/>
          </a:xfrm>
        </p:spPr>
        <p:txBody>
          <a:bodyPr>
            <a:noAutofit/>
          </a:bodyPr>
          <a:lstStyle>
            <a:lvl1pPr marL="0" indent="0">
              <a:lnSpc>
                <a:spcPct val="90000"/>
              </a:lnSpc>
              <a:buNone/>
              <a:defRPr sz="750" b="1">
                <a:solidFill>
                  <a:srgbClr val="395764"/>
                </a:solidFill>
                <a:latin typeface="Alte Haas Grotesk"/>
                <a:cs typeface="Alte Haas Grotesk"/>
              </a:defRPr>
            </a:lvl1pPr>
            <a:lvl2pPr>
              <a:defRPr sz="750">
                <a:latin typeface="Alte Haas Grotesk"/>
                <a:cs typeface="Alte Haas Grotesk"/>
              </a:defRPr>
            </a:lvl2pPr>
            <a:lvl3pPr>
              <a:defRPr sz="750">
                <a:latin typeface="Alte Haas Grotesk"/>
                <a:cs typeface="Alte Haas Grotesk"/>
              </a:defRPr>
            </a:lvl3pPr>
            <a:lvl4pPr>
              <a:defRPr sz="750">
                <a:latin typeface="Alte Haas Grotesk"/>
                <a:cs typeface="Alte Haas Grotesk"/>
              </a:defRPr>
            </a:lvl4pPr>
            <a:lvl5pPr>
              <a:defRPr sz="750">
                <a:latin typeface="Alte Haas Grotesk"/>
                <a:cs typeface="Alte Haas Grotesk"/>
              </a:defRPr>
            </a:lvl5pPr>
          </a:lstStyle>
          <a:p>
            <a:pPr lvl="0"/>
            <a:r>
              <a:rPr lang="en-GB" dirty="0"/>
              <a:t>THIS IS THE SECTION TITLE</a:t>
            </a:r>
            <a:endParaRPr lang="en-US" dirty="0"/>
          </a:p>
        </p:txBody>
      </p:sp>
      <p:sp>
        <p:nvSpPr>
          <p:cNvPr id="44" name="Text Placeholder 43"/>
          <p:cNvSpPr>
            <a:spLocks noGrp="1"/>
          </p:cNvSpPr>
          <p:nvPr>
            <p:ph type="body" sz="quarter" idx="20" hasCustomPrompt="1"/>
          </p:nvPr>
        </p:nvSpPr>
        <p:spPr>
          <a:xfrm>
            <a:off x="475593" y="1598870"/>
            <a:ext cx="5520251" cy="318411"/>
          </a:xfrm>
        </p:spPr>
        <p:txBody>
          <a:bodyPr>
            <a:normAutofit/>
          </a:bodyPr>
          <a:lstStyle>
            <a:lvl1pPr marL="0" indent="0">
              <a:buNone/>
              <a:defRPr sz="1200" b="1">
                <a:solidFill>
                  <a:schemeClr val="tx2"/>
                </a:solidFill>
              </a:defRPr>
            </a:lvl1pPr>
          </a:lstStyle>
          <a:p>
            <a:pPr lvl="0"/>
            <a:r>
              <a:rPr lang="en-GB" dirty="0"/>
              <a:t>This is a paragraph title</a:t>
            </a:r>
            <a:endParaRPr lang="en-US" dirty="0"/>
          </a:p>
        </p:txBody>
      </p:sp>
    </p:spTree>
    <p:extLst>
      <p:ext uri="{BB962C8B-B14F-4D97-AF65-F5344CB8AC3E}">
        <p14:creationId xmlns:p14="http://schemas.microsoft.com/office/powerpoint/2010/main" val="169897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16704" y="2249194"/>
            <a:ext cx="4953595" cy="1470025"/>
          </a:xfrm>
        </p:spPr>
        <p:txBody>
          <a:bodyPr/>
          <a:lstStyle>
            <a:lvl1pPr algn="l">
              <a:lnSpc>
                <a:spcPts val="4880"/>
              </a:lnSpc>
              <a:defRPr baseline="0">
                <a:solidFill>
                  <a:schemeClr val="bg1"/>
                </a:solidFill>
              </a:defRPr>
            </a:lvl1pPr>
          </a:lstStyle>
          <a:p>
            <a:r>
              <a:rPr lang="en-GB" dirty="0"/>
              <a:t>THIS IS A</a:t>
            </a:r>
            <a:br>
              <a:rPr lang="en-GB" dirty="0"/>
            </a:br>
            <a:r>
              <a:rPr lang="en-GB" dirty="0"/>
              <a:t>TITLE SLIDE</a:t>
            </a:r>
            <a:endParaRPr lang="en-US" dirty="0"/>
          </a:p>
        </p:txBody>
      </p:sp>
      <p:sp>
        <p:nvSpPr>
          <p:cNvPr id="3" name="Subtitle 2"/>
          <p:cNvSpPr>
            <a:spLocks noGrp="1"/>
          </p:cNvSpPr>
          <p:nvPr>
            <p:ph type="subTitle" idx="1" hasCustomPrompt="1"/>
          </p:nvPr>
        </p:nvSpPr>
        <p:spPr>
          <a:xfrm>
            <a:off x="3616704" y="3602978"/>
            <a:ext cx="4953595" cy="468486"/>
          </a:xfrm>
        </p:spPr>
        <p:txBody>
          <a:bodyPr>
            <a:normAutofit/>
          </a:bodyPr>
          <a:lstStyle>
            <a:lvl1pPr marL="0" indent="0" algn="l">
              <a:buNone/>
              <a:defRPr sz="2400" b="1" i="0" baseline="0">
                <a:solidFill>
                  <a:srgbClr val="9FCDD5"/>
                </a:solidFill>
                <a:latin typeface="Alte Haas Grotes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THIS IS A SUBTITLE</a:t>
            </a:r>
            <a:endParaRPr lang="en-US" dirty="0"/>
          </a:p>
        </p:txBody>
      </p:sp>
      <p:pic>
        <p:nvPicPr>
          <p:cNvPr id="23" name="Picture 22" descr="Logo-GMCA-whit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238" y="5937955"/>
            <a:ext cx="2011005" cy="558054"/>
          </a:xfrm>
          <a:prstGeom prst="rect">
            <a:avLst/>
          </a:prstGeom>
        </p:spPr>
      </p:pic>
      <p:pic>
        <p:nvPicPr>
          <p:cNvPr id="25" name="Picture 24" descr="Logo-NHS-in-GM-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086" y="5844371"/>
            <a:ext cx="2602517" cy="722199"/>
          </a:xfrm>
          <a:prstGeom prst="rect">
            <a:avLst/>
          </a:prstGeom>
        </p:spPr>
      </p:pic>
      <p:pic>
        <p:nvPicPr>
          <p:cNvPr id="10" name="Picture 9"/>
          <p:cNvPicPr>
            <a:picLocks noChangeAspect="1"/>
          </p:cNvPicPr>
          <p:nvPr userDrawn="1"/>
        </p:nvPicPr>
        <p:blipFill>
          <a:blip r:embed="rId4"/>
          <a:stretch>
            <a:fillRect/>
          </a:stretch>
        </p:blipFill>
        <p:spPr>
          <a:xfrm rot="20880000">
            <a:off x="7953838" y="3446393"/>
            <a:ext cx="5706533" cy="3327400"/>
          </a:xfrm>
          <a:prstGeom prst="rect">
            <a:avLst/>
          </a:prstGeom>
        </p:spPr>
      </p:pic>
      <p:pic>
        <p:nvPicPr>
          <p:cNvPr id="9" name="Picture 8"/>
          <p:cNvPicPr/>
          <p:nvPr userDrawn="1"/>
        </p:nvPicPr>
        <p:blipFill>
          <a:blip r:embed="rId5" cstate="print">
            <a:extLst>
              <a:ext uri="{28A0092B-C50C-407E-A947-70E740481C1C}">
                <a14:useLocalDpi xmlns:a14="http://schemas.microsoft.com/office/drawing/2010/main" val="0"/>
              </a:ext>
            </a:extLst>
          </a:blip>
          <a:stretch>
            <a:fillRect/>
          </a:stretch>
        </p:blipFill>
        <p:spPr>
          <a:xfrm>
            <a:off x="295907" y="0"/>
            <a:ext cx="2157588" cy="1720718"/>
          </a:xfrm>
          <a:prstGeom prst="rect">
            <a:avLst/>
          </a:prstGeom>
        </p:spPr>
      </p:pic>
    </p:spTree>
    <p:extLst>
      <p:ext uri="{BB962C8B-B14F-4D97-AF65-F5344CB8AC3E}">
        <p14:creationId xmlns:p14="http://schemas.microsoft.com/office/powerpoint/2010/main" val="1791796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880"/>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84160" y="2768363"/>
            <a:ext cx="109728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596900" y="643807"/>
            <a:ext cx="1099820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2056365"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2134245" y="263074"/>
            <a:ext cx="318747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482241" y="255817"/>
            <a:ext cx="1843977"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596900" y="3911600"/>
            <a:ext cx="5945717"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45308424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84160" y="2768363"/>
            <a:ext cx="109728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596900" y="643807"/>
            <a:ext cx="1099820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2056365"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2134245" y="263074"/>
            <a:ext cx="318747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482241" y="255817"/>
            <a:ext cx="1843977"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596900" y="3911600"/>
            <a:ext cx="5945717"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34207968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160" y="2768363"/>
            <a:ext cx="10972800" cy="1143000"/>
          </a:xfrm>
        </p:spPr>
        <p:txBody>
          <a:bodyPr>
            <a:noAutofit/>
          </a:bodyPr>
          <a:lstStyle>
            <a:lvl1pPr algn="l">
              <a:lnSpc>
                <a:spcPts val="3920"/>
              </a:lnSpc>
              <a:defRPr sz="3600" baseline="0">
                <a:solidFill>
                  <a:schemeClr val="bg1"/>
                </a:solidFill>
              </a:defRPr>
            </a:lvl1pPr>
          </a:lstStyle>
          <a:p>
            <a:r>
              <a:rPr lang="en-GB" dirty="0"/>
              <a:t>This Is THE</a:t>
            </a:r>
            <a:br>
              <a:rPr lang="en-GB" dirty="0"/>
            </a:br>
            <a:r>
              <a:rPr lang="en-GB" dirty="0"/>
              <a:t>Section Title</a:t>
            </a:r>
            <a:endParaRPr lang="en-US" dirty="0"/>
          </a:p>
        </p:txBody>
      </p:sp>
      <p:cxnSp>
        <p:nvCxnSpPr>
          <p:cNvPr id="11" name="Straight Connector 10"/>
          <p:cNvCxnSpPr/>
          <p:nvPr userDrawn="1"/>
        </p:nvCxnSpPr>
        <p:spPr>
          <a:xfrm>
            <a:off x="596900" y="643807"/>
            <a:ext cx="1099820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2068548"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22" name="Date Placeholder 2"/>
          <p:cNvSpPr txBox="1">
            <a:spLocks/>
          </p:cNvSpPr>
          <p:nvPr userDrawn="1"/>
        </p:nvSpPr>
        <p:spPr>
          <a:xfrm>
            <a:off x="2134245" y="263074"/>
            <a:ext cx="318747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chemeClr val="bg1"/>
                </a:solidFill>
              </a:rPr>
              <a:t>Greater Manchester Health</a:t>
            </a:r>
          </a:p>
          <a:p>
            <a:r>
              <a:rPr lang="en-US" sz="900" b="0" i="0" cap="none" dirty="0">
                <a:solidFill>
                  <a:schemeClr val="bg1"/>
                </a:solidFill>
              </a:rPr>
              <a:t>and Social Care Partnership</a:t>
            </a:r>
          </a:p>
        </p:txBody>
      </p:sp>
      <p:sp>
        <p:nvSpPr>
          <p:cNvPr id="55" name="Text Placeholder 41"/>
          <p:cNvSpPr>
            <a:spLocks noGrp="1"/>
          </p:cNvSpPr>
          <p:nvPr>
            <p:ph type="body" sz="quarter" idx="19" hasCustomPrompt="1"/>
          </p:nvPr>
        </p:nvSpPr>
        <p:spPr>
          <a:xfrm>
            <a:off x="482241" y="255817"/>
            <a:ext cx="1843977" cy="349085"/>
          </a:xfrm>
        </p:spPr>
        <p:txBody>
          <a:bodyPr>
            <a:noAutofit/>
          </a:bodyPr>
          <a:lstStyle>
            <a:lvl1pPr marL="0" indent="0">
              <a:lnSpc>
                <a:spcPct val="90000"/>
              </a:lnSpc>
              <a:buNone/>
              <a:defRPr sz="1000" b="1">
                <a:solidFill>
                  <a:schemeClr val="bg1"/>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Tree>
    <p:extLst>
      <p:ext uri="{BB962C8B-B14F-4D97-AF65-F5344CB8AC3E}">
        <p14:creationId xmlns:p14="http://schemas.microsoft.com/office/powerpoint/2010/main" val="378034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592" y="831411"/>
            <a:ext cx="4957968" cy="586227"/>
          </a:xfrm>
        </p:spPr>
        <p:txBody>
          <a:bodyPr>
            <a:noAutofit/>
          </a:bodyPr>
          <a:lstStyle>
            <a:lvl1pPr algn="l">
              <a:defRPr sz="2400" baseline="0">
                <a:solidFill>
                  <a:srgbClr val="CED647"/>
                </a:solidFill>
              </a:defRPr>
            </a:lvl1pPr>
          </a:lstStyle>
          <a:p>
            <a:r>
              <a:rPr lang="en-GB" dirty="0"/>
              <a:t>This is THE Headline</a:t>
            </a:r>
            <a:endParaRPr lang="en-US" dirty="0"/>
          </a:p>
        </p:txBody>
      </p:sp>
      <p:sp>
        <p:nvSpPr>
          <p:cNvPr id="3" name="Content Placeholder 2"/>
          <p:cNvSpPr>
            <a:spLocks noGrp="1"/>
          </p:cNvSpPr>
          <p:nvPr>
            <p:ph idx="1" hasCustomPrompt="1"/>
          </p:nvPr>
        </p:nvSpPr>
        <p:spPr>
          <a:xfrm>
            <a:off x="596901" y="3667643"/>
            <a:ext cx="5398943"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dirty="0"/>
              <a:t>This is how </a:t>
            </a:r>
            <a:r>
              <a:rPr lang="en-GB" dirty="0" err="1"/>
              <a:t>bulletpoints</a:t>
            </a:r>
            <a:r>
              <a:rPr lang="en-GB" dirty="0"/>
              <a:t> look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596900" y="643807"/>
            <a:ext cx="1099820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2068548"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2134245" y="263074"/>
            <a:ext cx="318747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28" name="Text Placeholder 27"/>
          <p:cNvSpPr>
            <a:spLocks noGrp="1"/>
          </p:cNvSpPr>
          <p:nvPr>
            <p:ph type="body" sz="quarter" idx="14" hasCustomPrompt="1"/>
          </p:nvPr>
        </p:nvSpPr>
        <p:spPr>
          <a:xfrm>
            <a:off x="477837" y="1944124"/>
            <a:ext cx="5518007"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dirty="0"/>
              <a:t>This is how a short text paragraph </a:t>
            </a:r>
            <a:r>
              <a:rPr lang="en-US" dirty="0"/>
              <a:t>looks. We can add further text and bullet-points (see example below). We can use a line to subtly divide different elements.</a:t>
            </a:r>
          </a:p>
          <a:p>
            <a:pPr lvl="0"/>
            <a:endParaRPr lang="en-GB" dirty="0"/>
          </a:p>
        </p:txBody>
      </p:sp>
      <p:sp>
        <p:nvSpPr>
          <p:cNvPr id="30" name="Picture Placeholder 29"/>
          <p:cNvSpPr>
            <a:spLocks noGrp="1"/>
          </p:cNvSpPr>
          <p:nvPr>
            <p:ph type="pic" sz="quarter" idx="15" hasCustomPrompt="1"/>
          </p:nvPr>
        </p:nvSpPr>
        <p:spPr>
          <a:xfrm>
            <a:off x="6344529" y="986731"/>
            <a:ext cx="5250571" cy="5143784"/>
          </a:xfrm>
          <a:solidFill>
            <a:srgbClr val="9FCDD5"/>
          </a:solidFill>
        </p:spPr>
        <p:txBody>
          <a:bodyPr/>
          <a:lstStyle>
            <a:lvl1pPr>
              <a:defRPr baseline="0"/>
            </a:lvl1pPr>
          </a:lstStyle>
          <a:p>
            <a:r>
              <a:rPr lang="en-US" dirty="0" err="1"/>
              <a:t>Imagebox</a:t>
            </a:r>
            <a:endParaRPr lang="en-US" dirty="0"/>
          </a:p>
        </p:txBody>
      </p:sp>
      <p:sp>
        <p:nvSpPr>
          <p:cNvPr id="34" name="Text Placeholder 13"/>
          <p:cNvSpPr>
            <a:spLocks noGrp="1"/>
          </p:cNvSpPr>
          <p:nvPr>
            <p:ph type="body" sz="quarter" idx="17" hasCustomPrompt="1"/>
          </p:nvPr>
        </p:nvSpPr>
        <p:spPr>
          <a:xfrm>
            <a:off x="7850110" y="372222"/>
            <a:ext cx="3813967"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dirty="0">
                <a:solidFill>
                  <a:srgbClr val="395764"/>
                </a:solidFill>
              </a:rPr>
              <a:t>This is the headline</a:t>
            </a:r>
          </a:p>
        </p:txBody>
      </p:sp>
      <p:sp>
        <p:nvSpPr>
          <p:cNvPr id="40" name="Text Placeholder 39"/>
          <p:cNvSpPr>
            <a:spLocks noGrp="1"/>
          </p:cNvSpPr>
          <p:nvPr>
            <p:ph type="body" sz="quarter" idx="18" hasCustomPrompt="1"/>
          </p:nvPr>
        </p:nvSpPr>
        <p:spPr>
          <a:xfrm>
            <a:off x="6343651" y="6167018"/>
            <a:ext cx="4792133"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dirty="0"/>
              <a:t>This is how notes look.</a:t>
            </a:r>
            <a:endParaRPr lang="en-US" dirty="0"/>
          </a:p>
        </p:txBody>
      </p:sp>
      <p:sp>
        <p:nvSpPr>
          <p:cNvPr id="42" name="Text Placeholder 41"/>
          <p:cNvSpPr>
            <a:spLocks noGrp="1"/>
          </p:cNvSpPr>
          <p:nvPr>
            <p:ph type="body" sz="quarter" idx="19" hasCustomPrompt="1"/>
          </p:nvPr>
        </p:nvSpPr>
        <p:spPr>
          <a:xfrm>
            <a:off x="482241" y="255817"/>
            <a:ext cx="1843977"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44" name="Text Placeholder 43"/>
          <p:cNvSpPr>
            <a:spLocks noGrp="1"/>
          </p:cNvSpPr>
          <p:nvPr>
            <p:ph type="body" sz="quarter" idx="20" hasCustomPrompt="1"/>
          </p:nvPr>
        </p:nvSpPr>
        <p:spPr>
          <a:xfrm>
            <a:off x="475592" y="1598870"/>
            <a:ext cx="5520251" cy="318411"/>
          </a:xfrm>
        </p:spPr>
        <p:txBody>
          <a:bodyPr>
            <a:normAutofit/>
          </a:bodyPr>
          <a:lstStyle>
            <a:lvl1pPr marL="0" indent="0">
              <a:buNone/>
              <a:defRPr sz="1600" b="1">
                <a:solidFill>
                  <a:schemeClr val="tx2"/>
                </a:solidFill>
              </a:defRPr>
            </a:lvl1pPr>
          </a:lstStyle>
          <a:p>
            <a:pPr lvl="0"/>
            <a:r>
              <a:rPr lang="en-GB" dirty="0"/>
              <a:t>This is a paragraph title</a:t>
            </a:r>
            <a:endParaRPr lang="en-US" dirty="0"/>
          </a:p>
        </p:txBody>
      </p:sp>
    </p:spTree>
    <p:extLst>
      <p:ext uri="{BB962C8B-B14F-4D97-AF65-F5344CB8AC3E}">
        <p14:creationId xmlns:p14="http://schemas.microsoft.com/office/powerpoint/2010/main" val="2137941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nal Chart">
    <p:spTree>
      <p:nvGrpSpPr>
        <p:cNvPr id="1" name=""/>
        <p:cNvGrpSpPr/>
        <p:nvPr/>
      </p:nvGrpSpPr>
      <p:grpSpPr>
        <a:xfrm>
          <a:off x="0" y="0"/>
          <a:ext cx="0" cy="0"/>
          <a:chOff x="0" y="0"/>
          <a:chExt cx="0" cy="0"/>
        </a:xfrm>
      </p:grpSpPr>
      <p:pic>
        <p:nvPicPr>
          <p:cNvPr id="14" name="Picture 13" descr="HomepageLogos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199" y="1136951"/>
            <a:ext cx="9665580" cy="4742815"/>
          </a:xfrm>
          <a:prstGeom prst="rect">
            <a:avLst/>
          </a:prstGeom>
        </p:spPr>
      </p:pic>
      <p:cxnSp>
        <p:nvCxnSpPr>
          <p:cNvPr id="6" name="Straight Connector 5"/>
          <p:cNvCxnSpPr/>
          <p:nvPr userDrawn="1"/>
        </p:nvCxnSpPr>
        <p:spPr>
          <a:xfrm flipV="1">
            <a:off x="2068548"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7" name="Date Placeholder 2"/>
          <p:cNvSpPr txBox="1">
            <a:spLocks/>
          </p:cNvSpPr>
          <p:nvPr userDrawn="1"/>
        </p:nvSpPr>
        <p:spPr>
          <a:xfrm>
            <a:off x="2134245" y="263074"/>
            <a:ext cx="318747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9" name="Text Placeholder 41"/>
          <p:cNvSpPr>
            <a:spLocks noGrp="1"/>
          </p:cNvSpPr>
          <p:nvPr>
            <p:ph type="body" sz="quarter" idx="19" hasCustomPrompt="1"/>
          </p:nvPr>
        </p:nvSpPr>
        <p:spPr>
          <a:xfrm>
            <a:off x="482241" y="255817"/>
            <a:ext cx="1843977"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cxnSp>
        <p:nvCxnSpPr>
          <p:cNvPr id="10" name="Straight Connector 9"/>
          <p:cNvCxnSpPr/>
          <p:nvPr userDrawn="1"/>
        </p:nvCxnSpPr>
        <p:spPr>
          <a:xfrm>
            <a:off x="596900" y="643807"/>
            <a:ext cx="1099820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471978" y="5469798"/>
            <a:ext cx="3743293" cy="1313180"/>
          </a:xfrm>
          <a:prstGeom prst="rect">
            <a:avLst/>
          </a:prstGeom>
          <a:noFill/>
        </p:spPr>
        <p:txBody>
          <a:bodyPr wrap="square" rtlCol="0">
            <a:spAutoFit/>
          </a:bodyPr>
          <a:lstStyle/>
          <a:p>
            <a:pPr rtl="0"/>
            <a:r>
              <a:rPr lang="en-GB" sz="1400" b="1" i="0" u="none" strike="noStrike" kern="1200" baseline="30000" dirty="0">
                <a:solidFill>
                  <a:srgbClr val="3F5664"/>
                </a:solidFill>
                <a:latin typeface="+mn-lt"/>
                <a:ea typeface="+mn-ea"/>
                <a:cs typeface="+mn-cs"/>
              </a:rPr>
              <a:t>Contact us</a:t>
            </a: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a:solidFill>
                  <a:srgbClr val="3F5664"/>
                </a:solidFill>
                <a:latin typeface="+mn-lt"/>
                <a:ea typeface="+mn-ea"/>
                <a:cs typeface="+mn-cs"/>
              </a:rPr>
              <a:t>If you have any queries about these guidelines, contact the GMHSC communications team: </a:t>
            </a:r>
            <a:br>
              <a:rPr lang="en-GB" sz="1400" b="0" i="0" u="none" strike="noStrike" kern="1200" baseline="30000" dirty="0">
                <a:solidFill>
                  <a:srgbClr val="3F5664"/>
                </a:solidFill>
                <a:latin typeface="+mn-lt"/>
                <a:ea typeface="+mn-ea"/>
                <a:cs typeface="+mn-cs"/>
              </a:rPr>
            </a:br>
            <a:r>
              <a:rPr lang="en-GB" sz="1400" b="0" i="0" u="none" strike="noStrike" kern="1200" baseline="30000" dirty="0" err="1">
                <a:solidFill>
                  <a:srgbClr val="3F5664"/>
                </a:solidFill>
                <a:latin typeface="+mn-lt"/>
                <a:ea typeface="+mn-ea"/>
                <a:cs typeface="+mn-cs"/>
              </a:rPr>
              <a:t>gm.hsccomms@nhs.net</a:t>
            </a:r>
            <a:br>
              <a:rPr lang="en-GB" sz="1400" b="0" i="0" u="none" strike="noStrike" kern="1200" baseline="30000" dirty="0">
                <a:solidFill>
                  <a:srgbClr val="3F5664"/>
                </a:solidFill>
                <a:latin typeface="+mn-lt"/>
                <a:ea typeface="+mn-ea"/>
                <a:cs typeface="+mn-cs"/>
              </a:rPr>
            </a:b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err="1">
                <a:solidFill>
                  <a:srgbClr val="3F5664"/>
                </a:solidFill>
                <a:latin typeface="+mn-lt"/>
                <a:ea typeface="+mn-ea"/>
                <a:cs typeface="+mn-cs"/>
              </a:rPr>
              <a:t>www.gmhsc.org.uk</a:t>
            </a:r>
            <a:br>
              <a:rPr lang="en-GB" sz="1400" b="0" i="0" u="none" strike="noStrike" kern="1200" baseline="30000" dirty="0">
                <a:solidFill>
                  <a:srgbClr val="3F5664"/>
                </a:solidFill>
                <a:latin typeface="+mn-lt"/>
                <a:ea typeface="+mn-ea"/>
                <a:cs typeface="+mn-cs"/>
              </a:rPr>
            </a:br>
            <a:r>
              <a:rPr lang="en-GB" sz="1400" b="0" i="0" u="none" strike="noStrike" kern="1200" baseline="30000" dirty="0">
                <a:solidFill>
                  <a:srgbClr val="3F5664"/>
                </a:solidFill>
                <a:latin typeface="+mn-lt"/>
                <a:ea typeface="+mn-ea"/>
                <a:cs typeface="+mn-cs"/>
              </a:rPr>
              <a:t>@GM_HSC</a:t>
            </a:r>
          </a:p>
          <a:p>
            <a:endParaRPr lang="en-US" sz="1400" dirty="0">
              <a:solidFill>
                <a:srgbClr val="3F5664"/>
              </a:solidFill>
            </a:endParaRPr>
          </a:p>
        </p:txBody>
      </p:sp>
    </p:spTree>
    <p:extLst>
      <p:ext uri="{BB962C8B-B14F-4D97-AF65-F5344CB8AC3E}">
        <p14:creationId xmlns:p14="http://schemas.microsoft.com/office/powerpoint/2010/main" val="1723117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84160" y="2768363"/>
            <a:ext cx="10972800" cy="1143000"/>
          </a:xfrm>
        </p:spPr>
        <p:txBody>
          <a:bodyPr>
            <a:noAutofit/>
          </a:bodyPr>
          <a:lstStyle>
            <a:lvl1pPr algn="ctr">
              <a:lnSpc>
                <a:spcPts val="3920"/>
              </a:lnSpc>
              <a:defRPr sz="3600" baseline="0">
                <a:solidFill>
                  <a:srgbClr val="3F5664"/>
                </a:solidFill>
              </a:defRPr>
            </a:lvl1pPr>
          </a:lstStyle>
          <a:p>
            <a:r>
              <a:rPr lang="en-GB" dirty="0"/>
              <a:t>Thank You</a:t>
            </a:r>
            <a:endParaRPr lang="en-US" dirty="0"/>
          </a:p>
        </p:txBody>
      </p:sp>
      <p:sp>
        <p:nvSpPr>
          <p:cNvPr id="11" name="TextBox 10"/>
          <p:cNvSpPr txBox="1"/>
          <p:nvPr userDrawn="1"/>
        </p:nvSpPr>
        <p:spPr>
          <a:xfrm>
            <a:off x="471978" y="5469798"/>
            <a:ext cx="3743293" cy="1313180"/>
          </a:xfrm>
          <a:prstGeom prst="rect">
            <a:avLst/>
          </a:prstGeom>
          <a:noFill/>
        </p:spPr>
        <p:txBody>
          <a:bodyPr wrap="square" rtlCol="0">
            <a:spAutoFit/>
          </a:bodyPr>
          <a:lstStyle/>
          <a:p>
            <a:pPr rtl="0"/>
            <a:r>
              <a:rPr lang="en-GB" sz="1400" b="1" i="0" u="none" strike="noStrike" kern="1200" baseline="30000" dirty="0">
                <a:solidFill>
                  <a:srgbClr val="3F5664"/>
                </a:solidFill>
                <a:latin typeface="+mn-lt"/>
                <a:ea typeface="+mn-ea"/>
                <a:cs typeface="+mn-cs"/>
              </a:rPr>
              <a:t>Contact us</a:t>
            </a: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a:solidFill>
                  <a:srgbClr val="3F5664"/>
                </a:solidFill>
                <a:latin typeface="+mn-lt"/>
                <a:ea typeface="+mn-ea"/>
                <a:cs typeface="+mn-cs"/>
              </a:rPr>
              <a:t>If you have any queries about these guidelines, contact the GMHSC communications team: </a:t>
            </a:r>
            <a:br>
              <a:rPr lang="en-GB" sz="1400" b="0" i="0" u="none" strike="noStrike" kern="1200" baseline="30000" dirty="0">
                <a:solidFill>
                  <a:srgbClr val="3F5664"/>
                </a:solidFill>
                <a:latin typeface="+mn-lt"/>
                <a:ea typeface="+mn-ea"/>
                <a:cs typeface="+mn-cs"/>
              </a:rPr>
            </a:br>
            <a:r>
              <a:rPr lang="en-GB" sz="1400" b="0" i="0" u="none" strike="noStrike" kern="1200" baseline="30000" dirty="0" err="1">
                <a:solidFill>
                  <a:srgbClr val="3F5664"/>
                </a:solidFill>
                <a:latin typeface="+mn-lt"/>
                <a:ea typeface="+mn-ea"/>
                <a:cs typeface="+mn-cs"/>
              </a:rPr>
              <a:t>gm.hsccomms@nhs.net</a:t>
            </a:r>
            <a:br>
              <a:rPr lang="en-GB" sz="1400" b="0" i="0" u="none" strike="noStrike" kern="1200" baseline="30000" dirty="0">
                <a:solidFill>
                  <a:srgbClr val="3F5664"/>
                </a:solidFill>
                <a:latin typeface="+mn-lt"/>
                <a:ea typeface="+mn-ea"/>
                <a:cs typeface="+mn-cs"/>
              </a:rPr>
            </a:b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err="1">
                <a:solidFill>
                  <a:srgbClr val="3F5664"/>
                </a:solidFill>
                <a:latin typeface="+mn-lt"/>
                <a:ea typeface="+mn-ea"/>
                <a:cs typeface="+mn-cs"/>
              </a:rPr>
              <a:t>www.gmhsc.org.uk</a:t>
            </a:r>
            <a:br>
              <a:rPr lang="en-GB" sz="1400" b="0" i="0" u="none" strike="noStrike" kern="1200" baseline="30000" dirty="0">
                <a:solidFill>
                  <a:srgbClr val="3F5664"/>
                </a:solidFill>
                <a:latin typeface="+mn-lt"/>
                <a:ea typeface="+mn-ea"/>
                <a:cs typeface="+mn-cs"/>
              </a:rPr>
            </a:br>
            <a:r>
              <a:rPr lang="en-GB" sz="1400" b="0" i="0" u="none" strike="noStrike" kern="1200" baseline="30000" dirty="0">
                <a:solidFill>
                  <a:srgbClr val="3F5664"/>
                </a:solidFill>
                <a:latin typeface="+mn-lt"/>
                <a:ea typeface="+mn-ea"/>
                <a:cs typeface="+mn-cs"/>
              </a:rPr>
              <a:t>@GM_HSC</a:t>
            </a:r>
          </a:p>
          <a:p>
            <a:endParaRPr lang="en-US" sz="1400" dirty="0">
              <a:solidFill>
                <a:srgbClr val="3F5664"/>
              </a:solidFill>
            </a:endParaRPr>
          </a:p>
        </p:txBody>
      </p:sp>
    </p:spTree>
    <p:extLst>
      <p:ext uri="{BB962C8B-B14F-4D97-AF65-F5344CB8AC3E}">
        <p14:creationId xmlns:p14="http://schemas.microsoft.com/office/powerpoint/2010/main" val="37550551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F010-7A3A-4EF5-BE74-7C88C0B651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78FD4-9531-47DA-B0CB-E33E0683B9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05FF4E-E4AB-483B-B811-A30C6B4824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3A6A9B-CEF9-4DF1-8B5D-17C03C38AA91}"/>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6" name="Footer Placeholder 5">
            <a:extLst>
              <a:ext uri="{FF2B5EF4-FFF2-40B4-BE49-F238E27FC236}">
                <a16:creationId xmlns:a16="http://schemas.microsoft.com/office/drawing/2014/main" id="{EAB4E606-6467-487C-8A0C-78ABACED64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CC8934-3788-4490-A883-4619D22E1AF8}"/>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2234739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2012487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557032"/>
            <a:ext cx="11080052" cy="384721"/>
          </a:xfrm>
        </p:spPr>
        <p:txBody>
          <a:bodyPr>
            <a:noAutofit/>
          </a:bodyPr>
          <a:lstStyle>
            <a:lvl1pPr>
              <a:defRPr/>
            </a:lvl1pPr>
          </a:lstStyle>
          <a:p>
            <a:r>
              <a:rPr lang="en-US" dirty="0"/>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5"/>
            </p:custDataLst>
          </p:nvPr>
        </p:nvSpPr>
        <p:spPr>
          <a:xfrm>
            <a:off x="554736" y="241785"/>
            <a:ext cx="2525011" cy="169277"/>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1100" b="1" dirty="0">
                <a:cs typeface="+mn-cs"/>
              </a:defRPr>
            </a:lvl1pPr>
          </a:lstStyle>
          <a:p>
            <a:pPr lvl="0">
              <a:buNone/>
            </a:pPr>
            <a:r>
              <a:rPr lang="en-US" dirty="0"/>
              <a:t>Add tracker</a:t>
            </a:r>
          </a:p>
        </p:txBody>
      </p:sp>
      <p:sp>
        <p:nvSpPr>
          <p:cNvPr id="11" name="Slide Number">
            <a:extLst>
              <a:ext uri="{FF2B5EF4-FFF2-40B4-BE49-F238E27FC236}">
                <a16:creationId xmlns:a16="http://schemas.microsoft.com/office/drawing/2014/main" id="{D196A21C-27E5-42E7-B244-13850592E628}"/>
              </a:ext>
            </a:extLst>
          </p:cNvPr>
          <p:cNvSpPr>
            <a:spLocks noChangeArrowheads="1"/>
          </p:cNvSpPr>
          <p:nvPr userDrawn="1">
            <p:custDataLst>
              <p:tags r:id="rId6"/>
            </p:custDataLst>
          </p:nvPr>
        </p:nvSpPr>
        <p:spPr bwMode="black">
          <a:xfrm>
            <a:off x="11312525" y="6506448"/>
            <a:ext cx="325501" cy="123111"/>
          </a:xfrm>
          <a:prstGeom prst="rect">
            <a:avLst/>
          </a:prstGeom>
          <a:noFill/>
          <a:ln w="9525" algn="ctr">
            <a:noFill/>
            <a:miter lim="800000"/>
            <a:headEnd/>
            <a:tailEnd/>
          </a:ln>
          <a:effectLst/>
        </p:spPr>
        <p:txBody>
          <a:bodyPr wrap="square" lIns="0" tIns="0" rIns="0" bIns="0" anchor="ctr" anchorCtr="0">
            <a:spAutoFit/>
          </a:bodyPr>
          <a:lstStyle/>
          <a:p>
            <a:pPr algn="r" defTabSz="610744"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grpSp>
        <p:nvGrpSpPr>
          <p:cNvPr id="9" name="Group 8">
            <a:extLst>
              <a:ext uri="{FF2B5EF4-FFF2-40B4-BE49-F238E27FC236}">
                <a16:creationId xmlns:a16="http://schemas.microsoft.com/office/drawing/2014/main" id="{FF093AB4-2D96-4725-9298-F28C3388C315}"/>
              </a:ext>
            </a:extLst>
          </p:cNvPr>
          <p:cNvGrpSpPr/>
          <p:nvPr userDrawn="1"/>
        </p:nvGrpSpPr>
        <p:grpSpPr>
          <a:xfrm>
            <a:off x="554736" y="232047"/>
            <a:ext cx="11082528" cy="252000"/>
            <a:chOff x="554736" y="232047"/>
            <a:chExt cx="11082528" cy="252000"/>
          </a:xfrm>
        </p:grpSpPr>
        <p:cxnSp>
          <p:nvCxnSpPr>
            <p:cNvPr id="12" name="Google Shape;219;p35">
              <a:extLst>
                <a:ext uri="{FF2B5EF4-FFF2-40B4-BE49-F238E27FC236}">
                  <a16:creationId xmlns:a16="http://schemas.microsoft.com/office/drawing/2014/main" id="{E793C5A8-50A1-4418-8644-24CAA29A7433}"/>
                </a:ext>
              </a:extLst>
            </p:cNvPr>
            <p:cNvCxnSpPr>
              <a:cxnSpLocks/>
            </p:cNvCxnSpPr>
            <p:nvPr userDrawn="1"/>
          </p:nvCxnSpPr>
          <p:spPr bwMode="ltGray">
            <a:xfrm>
              <a:off x="554736" y="484047"/>
              <a:ext cx="11082528" cy="0"/>
            </a:xfrm>
            <a:prstGeom prst="straightConnector1">
              <a:avLst/>
            </a:prstGeom>
            <a:noFill/>
            <a:ln w="12700" cap="flat" cmpd="sng">
              <a:solidFill>
                <a:schemeClr val="accent5"/>
              </a:solidFill>
              <a:prstDash val="solid"/>
              <a:round/>
              <a:headEnd type="none" w="sm" len="sm"/>
              <a:tailEnd type="none" w="sm" len="sm"/>
            </a:ln>
          </p:spPr>
        </p:cxnSp>
        <p:cxnSp>
          <p:nvCxnSpPr>
            <p:cNvPr id="13" name="Google Shape;220;p35">
              <a:extLst>
                <a:ext uri="{FF2B5EF4-FFF2-40B4-BE49-F238E27FC236}">
                  <a16:creationId xmlns:a16="http://schemas.microsoft.com/office/drawing/2014/main" id="{D2AF2103-04AA-4855-9E64-B28DDA4297D6}"/>
                </a:ext>
              </a:extLst>
            </p:cNvPr>
            <p:cNvCxnSpPr/>
            <p:nvPr userDrawn="1"/>
          </p:nvCxnSpPr>
          <p:spPr bwMode="ltGray">
            <a:xfrm rot="10800000">
              <a:off x="3241548" y="232047"/>
              <a:ext cx="0" cy="252000"/>
            </a:xfrm>
            <a:prstGeom prst="straightConnector1">
              <a:avLst/>
            </a:prstGeom>
            <a:noFill/>
            <a:ln w="12700" cap="flat" cmpd="sng">
              <a:solidFill>
                <a:schemeClr val="accent5"/>
              </a:solidFill>
              <a:prstDash val="solid"/>
              <a:round/>
              <a:headEnd type="none" w="sm" len="sm"/>
              <a:tailEnd type="none" w="sm" len="sm"/>
            </a:ln>
          </p:spPr>
        </p:cxnSp>
      </p:grpSp>
      <p:sp>
        <p:nvSpPr>
          <p:cNvPr id="14" name="Google Shape;221;p35">
            <a:extLst>
              <a:ext uri="{FF2B5EF4-FFF2-40B4-BE49-F238E27FC236}">
                <a16:creationId xmlns:a16="http://schemas.microsoft.com/office/drawing/2014/main" id="{F6653EB3-A029-4BF9-8F64-E32614529DFB}"/>
              </a:ext>
            </a:extLst>
          </p:cNvPr>
          <p:cNvSpPr txBox="1"/>
          <p:nvPr userDrawn="1">
            <p:custDataLst>
              <p:tags r:id="rId7"/>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ym typeface="Arial"/>
              </a:rPr>
              <a:t>Greater Manchester Health </a:t>
            </a:r>
            <a:br>
              <a:rPr lang="en-GB" sz="900" dirty="0">
                <a:sym typeface="Arial"/>
              </a:rPr>
            </a:br>
            <a:r>
              <a:rPr lang="en-GB" sz="900" dirty="0">
                <a:sym typeface="Arial"/>
              </a:rPr>
              <a:t>and Social Care Partnership</a:t>
            </a:r>
          </a:p>
        </p:txBody>
      </p:sp>
    </p:spTree>
    <p:extLst>
      <p:ext uri="{BB962C8B-B14F-4D97-AF65-F5344CB8AC3E}">
        <p14:creationId xmlns:p14="http://schemas.microsoft.com/office/powerpoint/2010/main" val="3004873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4D29A9-839C-4EF9-9771-4EF40F1D2EE6}"/>
              </a:ext>
            </a:extLst>
          </p:cNvPr>
          <p:cNvSpPr>
            <a:spLocks noGrp="1" noChangeArrowheads="1"/>
          </p:cNvSpPr>
          <p:nvPr>
            <p:ph type="dt" sz="half" idx="10"/>
          </p:nvPr>
        </p:nvSpPr>
        <p:spPr/>
        <p:txBody>
          <a:bodyPr/>
          <a:lstStyle>
            <a:lvl1pPr>
              <a:defRPr/>
            </a:lvl1pPr>
          </a:lstStyle>
          <a:p>
            <a:pPr>
              <a:defRPr/>
            </a:pPr>
            <a:fld id="{05323160-52F4-498A-AD41-B82D93E66480}" type="datetime1">
              <a:rPr lang="en-US"/>
              <a:pPr>
                <a:defRPr/>
              </a:pPr>
              <a:t>8/30/2022</a:t>
            </a:fld>
            <a:endParaRPr lang="en-GB" dirty="0"/>
          </a:p>
        </p:txBody>
      </p:sp>
      <p:sp>
        <p:nvSpPr>
          <p:cNvPr id="3" name="Rectangle 5">
            <a:extLst>
              <a:ext uri="{FF2B5EF4-FFF2-40B4-BE49-F238E27FC236}">
                <a16:creationId xmlns:a16="http://schemas.microsoft.com/office/drawing/2014/main" id="{92E632E6-5F70-4471-B751-AFCF7FFD0251}"/>
              </a:ext>
            </a:extLst>
          </p:cNvPr>
          <p:cNvSpPr>
            <a:spLocks noGrp="1" noChangeArrowheads="1"/>
          </p:cNvSpPr>
          <p:nvPr>
            <p:ph type="ftr" sz="quarter" idx="11"/>
          </p:nvPr>
        </p:nvSpPr>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685B689A-F02E-4FB2-8F1B-78F8A12FBEAC}"/>
              </a:ext>
            </a:extLst>
          </p:cNvPr>
          <p:cNvSpPr>
            <a:spLocks noGrp="1" noChangeArrowheads="1"/>
          </p:cNvSpPr>
          <p:nvPr>
            <p:ph type="sldNum" sz="quarter" idx="12"/>
          </p:nvPr>
        </p:nvSpPr>
        <p:spPr/>
        <p:txBody>
          <a:bodyPr/>
          <a:lstStyle>
            <a:lvl1pPr>
              <a:defRPr/>
            </a:lvl1pPr>
          </a:lstStyle>
          <a:p>
            <a:fld id="{B24FDE48-DDA0-4729-BD13-8EF7BE92061C}" type="slidenum">
              <a:rPr lang="en-GB" altLang="en-US"/>
              <a:pPr/>
              <a:t>‹#›</a:t>
            </a:fld>
            <a:endParaRPr lang="en-GB" altLang="en-US"/>
          </a:p>
        </p:txBody>
      </p:sp>
    </p:spTree>
    <p:extLst>
      <p:ext uri="{BB962C8B-B14F-4D97-AF65-F5344CB8AC3E}">
        <p14:creationId xmlns:p14="http://schemas.microsoft.com/office/powerpoint/2010/main" val="39302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2B73-9B64-4776-A07F-5A961CE858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83D3B1-466A-4E5C-BA24-5FA95DE7E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B810D-DA7B-43EB-A131-76EA163AB7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B8E7B9-B19C-4B16-824E-876888B8E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F4F90-1780-4C51-A620-A215C5DF1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DBD2D0-21C2-4B91-952E-2F1B27B206BE}"/>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8" name="Footer Placeholder 7">
            <a:extLst>
              <a:ext uri="{FF2B5EF4-FFF2-40B4-BE49-F238E27FC236}">
                <a16:creationId xmlns:a16="http://schemas.microsoft.com/office/drawing/2014/main" id="{AB8D0F15-1304-4F5C-9146-CB159B831B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2F47F1-5307-46A4-A8CB-768D73B69399}"/>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202809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2EFD-D35B-4834-A0FA-D9B25FC997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A69932-9A9F-4A7A-B80E-5DB17A3C8265}"/>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4" name="Footer Placeholder 3">
            <a:extLst>
              <a:ext uri="{FF2B5EF4-FFF2-40B4-BE49-F238E27FC236}">
                <a16:creationId xmlns:a16="http://schemas.microsoft.com/office/drawing/2014/main" id="{C25F7AF3-1999-4742-9C35-FADE298815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4EB83F-9307-4A88-B583-AB2FBACDCDE8}"/>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391686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82BF5-39CE-42EA-9274-D8F7B1AEC2C3}"/>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3" name="Footer Placeholder 2">
            <a:extLst>
              <a:ext uri="{FF2B5EF4-FFF2-40B4-BE49-F238E27FC236}">
                <a16:creationId xmlns:a16="http://schemas.microsoft.com/office/drawing/2014/main" id="{549D26FE-FD87-4935-970E-1B0962E6BF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100CCC-7916-43C0-A3BA-CBF5E6554452}"/>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415598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720B-0E5B-4B5E-A27F-0C91D40B34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B595A6-BFEB-4A93-92B7-4FAA011D8E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6059B4-CF19-4DF1-8B52-0FFA49581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880DA-EAB6-45DA-BC5B-3DF1CF61A562}"/>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6" name="Footer Placeholder 5">
            <a:extLst>
              <a:ext uri="{FF2B5EF4-FFF2-40B4-BE49-F238E27FC236}">
                <a16:creationId xmlns:a16="http://schemas.microsoft.com/office/drawing/2014/main" id="{70B9B268-65B5-4E06-954F-B80ADE2610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14BB04-31C0-4C62-BF64-1FC3567FAE0C}"/>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405442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6BD9-8D59-4219-BC54-A65DB7ED7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993269-684C-4779-93AE-026682CB4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F21886-E4AD-40EE-994A-DDFC4C9E9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2B491-F8C2-49D2-BD22-1456D5F2E0D3}"/>
              </a:ext>
            </a:extLst>
          </p:cNvPr>
          <p:cNvSpPr>
            <a:spLocks noGrp="1"/>
          </p:cNvSpPr>
          <p:nvPr>
            <p:ph type="dt" sz="half" idx="10"/>
          </p:nvPr>
        </p:nvSpPr>
        <p:spPr/>
        <p:txBody>
          <a:bodyPr/>
          <a:lstStyle/>
          <a:p>
            <a:fld id="{A935B082-0407-497D-84BD-248E3C8B03EC}" type="datetimeFigureOut">
              <a:rPr lang="en-GB" smtClean="0"/>
              <a:t>30/08/2022</a:t>
            </a:fld>
            <a:endParaRPr lang="en-GB"/>
          </a:p>
        </p:txBody>
      </p:sp>
      <p:sp>
        <p:nvSpPr>
          <p:cNvPr id="6" name="Footer Placeholder 5">
            <a:extLst>
              <a:ext uri="{FF2B5EF4-FFF2-40B4-BE49-F238E27FC236}">
                <a16:creationId xmlns:a16="http://schemas.microsoft.com/office/drawing/2014/main" id="{FCE86E7E-5B15-4CB6-BA35-92B4486DAC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C8D670-1156-45AF-9D2F-E9B00644DB66}"/>
              </a:ext>
            </a:extLst>
          </p:cNvPr>
          <p:cNvSpPr>
            <a:spLocks noGrp="1"/>
          </p:cNvSpPr>
          <p:nvPr>
            <p:ph type="sldNum" sz="quarter" idx="12"/>
          </p:nvPr>
        </p:nvSpPr>
        <p:spPr/>
        <p:txBody>
          <a:bodyPr/>
          <a:lstStyle/>
          <a:p>
            <a:fld id="{876C35DC-873D-4299-91AF-524F2E422EE3}" type="slidenum">
              <a:rPr lang="en-GB" smtClean="0"/>
              <a:t>‹#›</a:t>
            </a:fld>
            <a:endParaRPr lang="en-GB"/>
          </a:p>
        </p:txBody>
      </p:sp>
    </p:spTree>
    <p:extLst>
      <p:ext uri="{BB962C8B-B14F-4D97-AF65-F5344CB8AC3E}">
        <p14:creationId xmlns:p14="http://schemas.microsoft.com/office/powerpoint/2010/main" val="193251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ags" Target="../tags/tag5.xml"/><Relationship Id="rId39" Type="http://schemas.openxmlformats.org/officeDocument/2006/relationships/tags" Target="../tags/tag18.xml"/><Relationship Id="rId21" Type="http://schemas.openxmlformats.org/officeDocument/2006/relationships/theme" Target="../theme/theme2.xml"/><Relationship Id="rId34" Type="http://schemas.openxmlformats.org/officeDocument/2006/relationships/tags" Target="../tags/tag13.xml"/><Relationship Id="rId42" Type="http://schemas.openxmlformats.org/officeDocument/2006/relationships/tags" Target="../tags/tag21.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ags" Target="../tags/tag8.xml"/><Relationship Id="rId41" Type="http://schemas.openxmlformats.org/officeDocument/2006/relationships/tags" Target="../tags/tag20.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3.xml"/><Relationship Id="rId32" Type="http://schemas.openxmlformats.org/officeDocument/2006/relationships/tags" Target="../tags/tag11.xml"/><Relationship Id="rId37" Type="http://schemas.openxmlformats.org/officeDocument/2006/relationships/tags" Target="../tags/tag16.xml"/><Relationship Id="rId40" Type="http://schemas.openxmlformats.org/officeDocument/2006/relationships/tags" Target="../tags/tag1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ags" Target="../tags/tag2.xml"/><Relationship Id="rId28" Type="http://schemas.openxmlformats.org/officeDocument/2006/relationships/tags" Target="../tags/tag7.xml"/><Relationship Id="rId36" Type="http://schemas.openxmlformats.org/officeDocument/2006/relationships/tags" Target="../tags/tag1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tags" Target="../tags/tag10.xml"/><Relationship Id="rId44"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ags" Target="../tags/tag1.xml"/><Relationship Id="rId27" Type="http://schemas.openxmlformats.org/officeDocument/2006/relationships/tags" Target="../tags/tag6.xml"/><Relationship Id="rId30" Type="http://schemas.openxmlformats.org/officeDocument/2006/relationships/tags" Target="../tags/tag9.xml"/><Relationship Id="rId35" Type="http://schemas.openxmlformats.org/officeDocument/2006/relationships/tags" Target="../tags/tag14.xml"/><Relationship Id="rId43" Type="http://schemas.openxmlformats.org/officeDocument/2006/relationships/oleObject" Target="../embeddings/oleObject1.bin"/><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4.xml"/><Relationship Id="rId33" Type="http://schemas.openxmlformats.org/officeDocument/2006/relationships/tags" Target="../tags/tag12.xml"/><Relationship Id="rId38" Type="http://schemas.openxmlformats.org/officeDocument/2006/relationships/tags" Target="../tags/tag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F3B61-A4C1-47C9-91C5-F089401C8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BB9644-AE6D-4D11-9C74-9845A80057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E8218A-DD0E-42CB-A4D4-95AB25C4A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5B082-0407-497D-84BD-248E3C8B03EC}" type="datetimeFigureOut">
              <a:rPr lang="en-GB" smtClean="0"/>
              <a:t>30/08/2022</a:t>
            </a:fld>
            <a:endParaRPr lang="en-GB"/>
          </a:p>
        </p:txBody>
      </p:sp>
      <p:sp>
        <p:nvSpPr>
          <p:cNvPr id="5" name="Footer Placeholder 4">
            <a:extLst>
              <a:ext uri="{FF2B5EF4-FFF2-40B4-BE49-F238E27FC236}">
                <a16:creationId xmlns:a16="http://schemas.microsoft.com/office/drawing/2014/main" id="{ECE84062-279D-4184-8B0D-73B7CE67D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6E4F74-4ACB-4E97-B656-21739667A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C35DC-873D-4299-91AF-524F2E422EE3}" type="slidenum">
              <a:rPr lang="en-GB" smtClean="0"/>
              <a:t>‹#›</a:t>
            </a:fld>
            <a:endParaRPr lang="en-GB"/>
          </a:p>
        </p:txBody>
      </p:sp>
    </p:spTree>
    <p:extLst>
      <p:ext uri="{BB962C8B-B14F-4D97-AF65-F5344CB8AC3E}">
        <p14:creationId xmlns:p14="http://schemas.microsoft.com/office/powerpoint/2010/main" val="1927363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2"/>
            </p:custDataLst>
            <p:extLst>
              <p:ext uri="{D42A27DB-BD31-4B8C-83A1-F6EECF244321}">
                <p14:modId xmlns:p14="http://schemas.microsoft.com/office/powerpoint/2010/main" val="1007454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4"/>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5"/>
            </p:custDataLst>
          </p:nvPr>
        </p:nvSpPr>
        <p:spPr>
          <a:xfrm>
            <a:off x="554736" y="557032"/>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02618"/>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6"/>
            </p:custDataLst>
          </p:nvPr>
        </p:nvSpPr>
        <p:spPr>
          <a:xfrm>
            <a:off x="6003925" y="2170800"/>
            <a:ext cx="2437655" cy="461665"/>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b="1" dirty="0"/>
              <a:t>Above Chart Exhibit Title</a:t>
            </a:r>
            <a:br>
              <a:rPr lang="en-US" b="1" dirty="0"/>
            </a:br>
            <a:r>
              <a:rPr lang="en-US" sz="140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flipH="1">
            <a:off x="554736" y="2170800"/>
            <a:ext cx="3911097"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8" name="LegendLines" hidden="1">
            <a:extLst>
              <a:ext uri="{FF2B5EF4-FFF2-40B4-BE49-F238E27FC236}">
                <a16:creationId xmlns:a16="http://schemas.microsoft.com/office/drawing/2014/main" id="{4058E85C-358A-4670-81CB-4D8C59205579}"/>
              </a:ext>
            </a:extLst>
          </p:cNvPr>
          <p:cNvGrpSpPr/>
          <p:nvPr userDrawn="1"/>
        </p:nvGrpSpPr>
        <p:grpSpPr>
          <a:xfrm>
            <a:off x="10317304" y="3150223"/>
            <a:ext cx="1319960" cy="958286"/>
            <a:chOff x="10162879" y="3243772"/>
            <a:chExt cx="1319960" cy="958286"/>
          </a:xfrm>
        </p:grpSpPr>
        <p:sp>
          <p:nvSpPr>
            <p:cNvPr id="149" name="Legend1" hidden="1">
              <a:extLst>
                <a:ext uri="{FF2B5EF4-FFF2-40B4-BE49-F238E27FC236}">
                  <a16:creationId xmlns:a16="http://schemas.microsoft.com/office/drawing/2014/main" id="{A751C731-5D1B-4E47-AC03-4BDCECE5449B}"/>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50" name="Legend2" hidden="1">
              <a:extLst>
                <a:ext uri="{FF2B5EF4-FFF2-40B4-BE49-F238E27FC236}">
                  <a16:creationId xmlns:a16="http://schemas.microsoft.com/office/drawing/2014/main" id="{1C30A4E0-42AC-423A-A3D9-DA3F631A683F}"/>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1" name="Legend3" hidden="1">
              <a:extLst>
                <a:ext uri="{FF2B5EF4-FFF2-40B4-BE49-F238E27FC236}">
                  <a16:creationId xmlns:a16="http://schemas.microsoft.com/office/drawing/2014/main" id="{C09AE183-5A6B-454B-B3F1-8B5595EE189C}"/>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2" name="LineLegend3" hidden="1">
              <a:extLst>
                <a:ext uri="{FF2B5EF4-FFF2-40B4-BE49-F238E27FC236}">
                  <a16:creationId xmlns:a16="http://schemas.microsoft.com/office/drawing/2014/main" id="{801852D7-FBCA-48D1-97B0-802F945AC530}"/>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53" name="LineLegend2" hidden="1">
              <a:extLst>
                <a:ext uri="{FF2B5EF4-FFF2-40B4-BE49-F238E27FC236}">
                  <a16:creationId xmlns:a16="http://schemas.microsoft.com/office/drawing/2014/main" id="{707B4B46-B39C-45C3-A4F2-960926B5A6C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54" name="LineLegend1" hidden="1">
              <a:extLst>
                <a:ext uri="{FF2B5EF4-FFF2-40B4-BE49-F238E27FC236}">
                  <a16:creationId xmlns:a16="http://schemas.microsoft.com/office/drawing/2014/main" id="{3987E0C8-04D2-4192-AC1A-AA5C71247979}"/>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grpSp>
      <p:grpSp>
        <p:nvGrpSpPr>
          <p:cNvPr id="155" name="LegendMoons" hidden="1">
            <a:extLst>
              <a:ext uri="{FF2B5EF4-FFF2-40B4-BE49-F238E27FC236}">
                <a16:creationId xmlns:a16="http://schemas.microsoft.com/office/drawing/2014/main" id="{4D10EE1E-0B3F-4FD0-9F9F-A5A78E920132}"/>
              </a:ext>
            </a:extLst>
          </p:cNvPr>
          <p:cNvGrpSpPr/>
          <p:nvPr userDrawn="1"/>
        </p:nvGrpSpPr>
        <p:grpSpPr>
          <a:xfrm>
            <a:off x="10688315" y="1145373"/>
            <a:ext cx="948949" cy="1731859"/>
            <a:chOff x="7723680" y="1702457"/>
            <a:chExt cx="948949" cy="1731859"/>
          </a:xfrm>
        </p:grpSpPr>
        <p:sp>
          <p:nvSpPr>
            <p:cNvPr id="156" name="Legend1" hidden="1">
              <a:extLst>
                <a:ext uri="{FF2B5EF4-FFF2-40B4-BE49-F238E27FC236}">
                  <a16:creationId xmlns:a16="http://schemas.microsoft.com/office/drawing/2014/main" id="{F7130329-B4C9-4053-8CD4-C5B217B81D64}"/>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57" name="Legend2" hidden="1">
              <a:extLst>
                <a:ext uri="{FF2B5EF4-FFF2-40B4-BE49-F238E27FC236}">
                  <a16:creationId xmlns:a16="http://schemas.microsoft.com/office/drawing/2014/main" id="{E9795410-67BC-4028-A42F-59C561749B20}"/>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58" name="Legend3" hidden="1">
              <a:extLst>
                <a:ext uri="{FF2B5EF4-FFF2-40B4-BE49-F238E27FC236}">
                  <a16:creationId xmlns:a16="http://schemas.microsoft.com/office/drawing/2014/main" id="{E50DB744-08E8-475F-9CF2-33F784D3134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59" name="Legend4" hidden="1">
              <a:extLst>
                <a:ext uri="{FF2B5EF4-FFF2-40B4-BE49-F238E27FC236}">
                  <a16:creationId xmlns:a16="http://schemas.microsoft.com/office/drawing/2014/main" id="{46907771-C0DA-4B9B-B4BD-A1E52592C2B8}"/>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60" name="Legend5" hidden="1">
              <a:extLst>
                <a:ext uri="{FF2B5EF4-FFF2-40B4-BE49-F238E27FC236}">
                  <a16:creationId xmlns:a16="http://schemas.microsoft.com/office/drawing/2014/main" id="{F3553A84-D1DA-4024-8AFE-2DEE638C48B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nvGrpSpPr>
            <p:cNvPr id="161" name="MoonLegend1" hidden="1">
              <a:extLst>
                <a:ext uri="{FF2B5EF4-FFF2-40B4-BE49-F238E27FC236}">
                  <a16:creationId xmlns:a16="http://schemas.microsoft.com/office/drawing/2014/main" id="{EAC54DF9-B19D-4624-835F-AAA16ECCC26F}"/>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184" name="Oval 183" hidden="1">
                <a:extLst>
                  <a:ext uri="{FF2B5EF4-FFF2-40B4-BE49-F238E27FC236}">
                    <a16:creationId xmlns:a16="http://schemas.microsoft.com/office/drawing/2014/main" id="{BD6F1D2C-48FD-4D7C-ADBF-A21C1A05484D}"/>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85" name="Arc 184" hidden="1">
                <a:extLst>
                  <a:ext uri="{FF2B5EF4-FFF2-40B4-BE49-F238E27FC236}">
                    <a16:creationId xmlns:a16="http://schemas.microsoft.com/office/drawing/2014/main" id="{64980DFF-CBB2-4D7C-BE6F-B82E06138723}"/>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2" name="MoonLegend2" hidden="1">
              <a:extLst>
                <a:ext uri="{FF2B5EF4-FFF2-40B4-BE49-F238E27FC236}">
                  <a16:creationId xmlns:a16="http://schemas.microsoft.com/office/drawing/2014/main" id="{92F17117-D810-475D-8C6D-F21262AA78F0}"/>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182" name="Oval 181" hidden="1">
                <a:extLst>
                  <a:ext uri="{FF2B5EF4-FFF2-40B4-BE49-F238E27FC236}">
                    <a16:creationId xmlns:a16="http://schemas.microsoft.com/office/drawing/2014/main" id="{2C4CD014-1BBD-41A3-A14C-4A71D6572A99}"/>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83" name="Arc 182" hidden="1">
                <a:extLst>
                  <a:ext uri="{FF2B5EF4-FFF2-40B4-BE49-F238E27FC236}">
                    <a16:creationId xmlns:a16="http://schemas.microsoft.com/office/drawing/2014/main" id="{9C8CDCFB-16E6-446A-AF77-DD528FE69584}"/>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3" name="MoonLegend3" hidden="1">
              <a:extLst>
                <a:ext uri="{FF2B5EF4-FFF2-40B4-BE49-F238E27FC236}">
                  <a16:creationId xmlns:a16="http://schemas.microsoft.com/office/drawing/2014/main" id="{85BC80BF-2A72-4837-A673-B5762F23DB0D}"/>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180" name="Oval 179" hidden="1">
                <a:extLst>
                  <a:ext uri="{FF2B5EF4-FFF2-40B4-BE49-F238E27FC236}">
                    <a16:creationId xmlns:a16="http://schemas.microsoft.com/office/drawing/2014/main" id="{4E920F9D-25A8-4C8E-AF0B-50A1C4DFC2A7}"/>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81" name="Arc 180" hidden="1">
                <a:extLst>
                  <a:ext uri="{FF2B5EF4-FFF2-40B4-BE49-F238E27FC236}">
                    <a16:creationId xmlns:a16="http://schemas.microsoft.com/office/drawing/2014/main" id="{56DD00CF-6205-49B3-A67C-E0409BEA63C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4" name="MoonLegend4" hidden="1">
              <a:extLst>
                <a:ext uri="{FF2B5EF4-FFF2-40B4-BE49-F238E27FC236}">
                  <a16:creationId xmlns:a16="http://schemas.microsoft.com/office/drawing/2014/main" id="{5346B1A2-EB0C-4C18-810F-9C46AE47D24B}"/>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168" name="Oval 167" hidden="1">
                <a:extLst>
                  <a:ext uri="{FF2B5EF4-FFF2-40B4-BE49-F238E27FC236}">
                    <a16:creationId xmlns:a16="http://schemas.microsoft.com/office/drawing/2014/main" id="{B838CB35-B72E-467F-93E7-DD2AB1F7EE0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79" name="Arc 178" hidden="1">
                <a:extLst>
                  <a:ext uri="{FF2B5EF4-FFF2-40B4-BE49-F238E27FC236}">
                    <a16:creationId xmlns:a16="http://schemas.microsoft.com/office/drawing/2014/main" id="{EC3EDFB2-3F86-4567-8BEA-FF374FCDAEFA}"/>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5" name="MoonLegend5" hidden="1">
              <a:extLst>
                <a:ext uri="{FF2B5EF4-FFF2-40B4-BE49-F238E27FC236}">
                  <a16:creationId xmlns:a16="http://schemas.microsoft.com/office/drawing/2014/main" id="{48104335-168C-4D61-978C-20D23F1B1514}"/>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166" name="Oval 165" hidden="1">
                <a:extLst>
                  <a:ext uri="{FF2B5EF4-FFF2-40B4-BE49-F238E27FC236}">
                    <a16:creationId xmlns:a16="http://schemas.microsoft.com/office/drawing/2014/main" id="{D7631341-2F56-402C-B4C8-220F9673CC3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167" name="Arc 166" hidden="1">
                <a:extLst>
                  <a:ext uri="{FF2B5EF4-FFF2-40B4-BE49-F238E27FC236}">
                    <a16:creationId xmlns:a16="http://schemas.microsoft.com/office/drawing/2014/main" id="{2D2DB34F-9112-44CA-AA4D-072EE6210A94}"/>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87" name="LegendBoxes" hidden="1">
            <a:extLst>
              <a:ext uri="{FF2B5EF4-FFF2-40B4-BE49-F238E27FC236}">
                <a16:creationId xmlns:a16="http://schemas.microsoft.com/office/drawing/2014/main" id="{D0A34033-0954-4BCD-8C6C-95589D102043}"/>
              </a:ext>
            </a:extLst>
          </p:cNvPr>
          <p:cNvGrpSpPr/>
          <p:nvPr userDrawn="1"/>
        </p:nvGrpSpPr>
        <p:grpSpPr>
          <a:xfrm>
            <a:off x="10714801" y="4381500"/>
            <a:ext cx="922463" cy="1717282"/>
            <a:chOff x="10652400" y="4322824"/>
            <a:chExt cx="922463" cy="1717282"/>
          </a:xfrm>
        </p:grpSpPr>
        <p:sp>
          <p:nvSpPr>
            <p:cNvPr id="188" name="RectangleLegend1" hidden="1">
              <a:extLst>
                <a:ext uri="{FF2B5EF4-FFF2-40B4-BE49-F238E27FC236}">
                  <a16:creationId xmlns:a16="http://schemas.microsoft.com/office/drawing/2014/main" id="{049D98C4-7E83-4BEE-9121-7164A435E902}"/>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hidden="1">
              <a:extLst>
                <a:ext uri="{FF2B5EF4-FFF2-40B4-BE49-F238E27FC236}">
                  <a16:creationId xmlns:a16="http://schemas.microsoft.com/office/drawing/2014/main" id="{A1FBD2B3-4313-4C78-983E-26FB1C1F03E1}"/>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hidden="1">
              <a:extLst>
                <a:ext uri="{FF2B5EF4-FFF2-40B4-BE49-F238E27FC236}">
                  <a16:creationId xmlns:a16="http://schemas.microsoft.com/office/drawing/2014/main" id="{A0271143-A3D6-439E-96AD-A687B8789AE8}"/>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hidden="1">
              <a:extLst>
                <a:ext uri="{FF2B5EF4-FFF2-40B4-BE49-F238E27FC236}">
                  <a16:creationId xmlns:a16="http://schemas.microsoft.com/office/drawing/2014/main" id="{C0B9BC37-D44D-4D52-8305-91342309990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hidden="1">
              <a:extLst>
                <a:ext uri="{FF2B5EF4-FFF2-40B4-BE49-F238E27FC236}">
                  <a16:creationId xmlns:a16="http://schemas.microsoft.com/office/drawing/2014/main" id="{AEF27B44-A355-46F6-ACE2-9A544FF7A448}"/>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hidden="1">
              <a:extLst>
                <a:ext uri="{FF2B5EF4-FFF2-40B4-BE49-F238E27FC236}">
                  <a16:creationId xmlns:a16="http://schemas.microsoft.com/office/drawing/2014/main" id="{C253C063-C2EE-4BDF-9F4D-F69ABB6C2B2A}"/>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4" name="Legend2" hidden="1">
              <a:extLst>
                <a:ext uri="{FF2B5EF4-FFF2-40B4-BE49-F238E27FC236}">
                  <a16:creationId xmlns:a16="http://schemas.microsoft.com/office/drawing/2014/main" id="{FC782FE7-7F9D-4B9B-9F51-ED3806CC8C0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5" name="Legend3" hidden="1">
              <a:extLst>
                <a:ext uri="{FF2B5EF4-FFF2-40B4-BE49-F238E27FC236}">
                  <a16:creationId xmlns:a16="http://schemas.microsoft.com/office/drawing/2014/main" id="{EF250F85-CCD1-4D5B-BAD9-A5B72D173631}"/>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6" name="Legend4" hidden="1">
              <a:extLst>
                <a:ext uri="{FF2B5EF4-FFF2-40B4-BE49-F238E27FC236}">
                  <a16:creationId xmlns:a16="http://schemas.microsoft.com/office/drawing/2014/main" id="{A02B4404-A778-4AB6-8E45-CF4F9EF8207C}"/>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7" name="Legend5" hidden="1">
              <a:extLst>
                <a:ext uri="{FF2B5EF4-FFF2-40B4-BE49-F238E27FC236}">
                  <a16:creationId xmlns:a16="http://schemas.microsoft.com/office/drawing/2014/main" id="{A90EEF81-619B-4AB7-ACAB-C3C80C563B69}"/>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cxnSp>
        <p:nvCxnSpPr>
          <p:cNvPr id="171" name="Google Shape;219;p35">
            <a:extLst>
              <a:ext uri="{FF2B5EF4-FFF2-40B4-BE49-F238E27FC236}">
                <a16:creationId xmlns:a16="http://schemas.microsoft.com/office/drawing/2014/main" id="{E180EDD9-0596-43AE-8F94-8DE171167BBA}"/>
              </a:ext>
            </a:extLst>
          </p:cNvPr>
          <p:cNvCxnSpPr>
            <a:cxnSpLocks/>
          </p:cNvCxnSpPr>
          <p:nvPr userDrawn="1"/>
        </p:nvCxnSpPr>
        <p:spPr bwMode="ltGray">
          <a:xfrm>
            <a:off x="554736" y="484047"/>
            <a:ext cx="11082528" cy="0"/>
          </a:xfrm>
          <a:prstGeom prst="straightConnector1">
            <a:avLst/>
          </a:prstGeom>
          <a:noFill/>
          <a:ln w="12700" cap="flat" cmpd="sng">
            <a:solidFill>
              <a:schemeClr val="accent5"/>
            </a:solidFill>
            <a:prstDash val="solid"/>
            <a:round/>
            <a:headEnd type="none" w="sm" len="sm"/>
            <a:tailEnd type="none" w="sm" len="sm"/>
          </a:ln>
        </p:spPr>
      </p:cxnSp>
      <p:cxnSp>
        <p:nvCxnSpPr>
          <p:cNvPr id="172" name="Google Shape;220;p35">
            <a:extLst>
              <a:ext uri="{FF2B5EF4-FFF2-40B4-BE49-F238E27FC236}">
                <a16:creationId xmlns:a16="http://schemas.microsoft.com/office/drawing/2014/main" id="{CAF2A986-F5E3-4F10-8591-F2A5E0D47337}"/>
              </a:ext>
            </a:extLst>
          </p:cNvPr>
          <p:cNvCxnSpPr/>
          <p:nvPr userDrawn="1"/>
        </p:nvCxnSpPr>
        <p:spPr bwMode="ltGray">
          <a:xfrm rot="10800000">
            <a:off x="3241548" y="232047"/>
            <a:ext cx="0" cy="252000"/>
          </a:xfrm>
          <a:prstGeom prst="straightConnector1">
            <a:avLst/>
          </a:prstGeom>
          <a:noFill/>
          <a:ln w="12700" cap="flat" cmpd="sng">
            <a:solidFill>
              <a:srgbClr val="C7E146"/>
            </a:solidFill>
            <a:prstDash val="solid"/>
            <a:round/>
            <a:headEnd type="none" w="sm" len="sm"/>
            <a:tailEnd type="none" w="sm" len="sm"/>
          </a:ln>
        </p:spPr>
      </p:cxnSp>
      <p:sp>
        <p:nvSpPr>
          <p:cNvPr id="173" name="Google Shape;221;p35">
            <a:extLst>
              <a:ext uri="{FF2B5EF4-FFF2-40B4-BE49-F238E27FC236}">
                <a16:creationId xmlns:a16="http://schemas.microsoft.com/office/drawing/2014/main" id="{AA82E90C-F1B8-45DB-8CA8-042104A30B55}"/>
              </a:ext>
            </a:extLst>
          </p:cNvPr>
          <p:cNvSpPr txBox="1"/>
          <p:nvPr userDrawn="1">
            <p:custDataLst>
              <p:tags r:id="rId27"/>
            </p:custDataLst>
          </p:nvPr>
        </p:nvSpPr>
        <p:spPr>
          <a:xfrm>
            <a:off x="10202238" y="134063"/>
            <a:ext cx="1435026"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b="0" dirty="0">
                <a:cs typeface="Arial" panose="020B0604020202020204" pitchFamily="34" charset="0"/>
              </a:defRPr>
            </a:lvl1pPr>
            <a:lvl2pPr marL="228600"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GB" sz="900" dirty="0">
                <a:sym typeface="Arial"/>
              </a:rPr>
              <a:t>Greater Manchester Health </a:t>
            </a:r>
            <a:br>
              <a:rPr lang="en-GB" sz="900" dirty="0">
                <a:sym typeface="Arial"/>
              </a:rPr>
            </a:br>
            <a:r>
              <a:rPr lang="en-GB" sz="900" dirty="0">
                <a:sym typeface="Arial"/>
              </a:rPr>
              <a:t>and Social Care Partnership</a:t>
            </a:r>
          </a:p>
        </p:txBody>
      </p:sp>
    </p:spTree>
    <p:extLst>
      <p:ext uri="{BB962C8B-B14F-4D97-AF65-F5344CB8AC3E}">
        <p14:creationId xmlns:p14="http://schemas.microsoft.com/office/powerpoint/2010/main" val="5015758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92" r:id="rId20"/>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lte Haas Grotesk"/>
              </a:defRPr>
            </a:lvl1pPr>
          </a:lstStyle>
          <a:p>
            <a:fld id="{9EC202AB-D438-2943-B0B4-C661A9ABD354}" type="datetimeFigureOut">
              <a:rPr lang="en-US" smtClean="0"/>
              <a:pPr/>
              <a:t>8/30/2022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lte Haas Grotesk"/>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lte Haas Grotesk"/>
              </a:defRPr>
            </a:lvl1pPr>
          </a:lstStyle>
          <a:p>
            <a:fld id="{45DC6942-1FC7-8F40-9C62-2F3E4E37F8CC}" type="slidenum">
              <a:rPr lang="en-US" smtClean="0"/>
              <a:pPr/>
              <a:t>‹#›</a:t>
            </a:fld>
            <a:endParaRPr lang="en-US"/>
          </a:p>
        </p:txBody>
      </p:sp>
    </p:spTree>
    <p:extLst>
      <p:ext uri="{BB962C8B-B14F-4D97-AF65-F5344CB8AC3E}">
        <p14:creationId xmlns:p14="http://schemas.microsoft.com/office/powerpoint/2010/main" val="36354920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ctr" defTabSz="457200" rtl="0" eaLnBrk="1" latinLnBrk="0" hangingPunct="1">
        <a:spcBef>
          <a:spcPct val="0"/>
        </a:spcBef>
        <a:buNone/>
        <a:defRPr sz="4400" b="1" i="0" kern="1200" cap="all">
          <a:solidFill>
            <a:schemeClr val="tx1"/>
          </a:solidFill>
          <a:latin typeface="Alte Haas Grotes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wp-content/uploads/2016/03/saving-babies-lives-car-bundl.pdf" TargetMode="External"/><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nhsengland-my.sharepoint.com/personal/jane_coyne_england_nhs_uk1/Documents/CURE"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www.nice.org.uk/guidance/ng209/chapter/Recommendations-on-treating-tobacco-dependence-in-pregnant-wom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www.makesmokinghistory.co.uk/"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69932B-1F32-41C2-AD42-E5DBB79DCD85}"/>
              </a:ext>
            </a:extLst>
          </p:cNvPr>
          <p:cNvSpPr>
            <a:spLocks noGrp="1"/>
          </p:cNvSpPr>
          <p:nvPr>
            <p:ph type="body" sz="quarter" idx="13"/>
          </p:nvPr>
        </p:nvSpPr>
        <p:spPr>
          <a:xfrm>
            <a:off x="550800" y="4672933"/>
            <a:ext cx="8780745" cy="1092607"/>
          </a:xfrm>
        </p:spPr>
        <p:txBody>
          <a:bodyPr/>
          <a:lstStyle/>
          <a:p>
            <a:r>
              <a:rPr lang="en-GB" dirty="0"/>
              <a:t>Treating Tobacco Dependency Programme Lead </a:t>
            </a:r>
          </a:p>
          <a:p>
            <a:r>
              <a:rPr lang="en-GB" dirty="0"/>
              <a:t>GMHSCP</a:t>
            </a:r>
          </a:p>
          <a:p>
            <a:endParaRPr lang="en-GB" dirty="0"/>
          </a:p>
          <a:p>
            <a:r>
              <a:rPr lang="en-GB" dirty="0"/>
              <a:t>16.03.22</a:t>
            </a:r>
          </a:p>
        </p:txBody>
      </p:sp>
      <p:sp>
        <p:nvSpPr>
          <p:cNvPr id="3" name="Subtitle 2">
            <a:extLst>
              <a:ext uri="{FF2B5EF4-FFF2-40B4-BE49-F238E27FC236}">
                <a16:creationId xmlns:a16="http://schemas.microsoft.com/office/drawing/2014/main" id="{F0286E8B-D173-44F5-8761-BC42720E8990}"/>
              </a:ext>
            </a:extLst>
          </p:cNvPr>
          <p:cNvSpPr>
            <a:spLocks noGrp="1"/>
          </p:cNvSpPr>
          <p:nvPr>
            <p:ph type="subTitle" idx="1"/>
          </p:nvPr>
        </p:nvSpPr>
        <p:spPr/>
        <p:txBody>
          <a:bodyPr/>
          <a:lstStyle/>
          <a:p>
            <a:r>
              <a:rPr lang="en-GB" dirty="0"/>
              <a:t>Jane Coyne</a:t>
            </a:r>
          </a:p>
        </p:txBody>
      </p:sp>
      <p:sp>
        <p:nvSpPr>
          <p:cNvPr id="4" name="Title 3">
            <a:extLst>
              <a:ext uri="{FF2B5EF4-FFF2-40B4-BE49-F238E27FC236}">
                <a16:creationId xmlns:a16="http://schemas.microsoft.com/office/drawing/2014/main" id="{BB3697AC-AFBE-484F-A3A8-361B84352FEA}"/>
              </a:ext>
            </a:extLst>
          </p:cNvPr>
          <p:cNvSpPr>
            <a:spLocks noGrp="1"/>
          </p:cNvSpPr>
          <p:nvPr>
            <p:ph type="title"/>
          </p:nvPr>
        </p:nvSpPr>
        <p:spPr>
          <a:xfrm>
            <a:off x="551941" y="2661311"/>
            <a:ext cx="8780745" cy="1231106"/>
          </a:xfrm>
        </p:spPr>
        <p:txBody>
          <a:bodyPr/>
          <a:lstStyle/>
          <a:p>
            <a:r>
              <a:rPr lang="en-GB" dirty="0"/>
              <a:t>Incentives: adding value to </a:t>
            </a:r>
            <a:br>
              <a:rPr lang="en-GB" dirty="0"/>
            </a:br>
            <a:r>
              <a:rPr lang="en-GB" dirty="0"/>
              <a:t>Smokefree Pregnancies</a:t>
            </a:r>
          </a:p>
        </p:txBody>
      </p:sp>
    </p:spTree>
    <p:extLst>
      <p:ext uri="{BB962C8B-B14F-4D97-AF65-F5344CB8AC3E}">
        <p14:creationId xmlns:p14="http://schemas.microsoft.com/office/powerpoint/2010/main" val="261908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A210-E6A8-496A-BC74-EA487C1D4034}"/>
              </a:ext>
            </a:extLst>
          </p:cNvPr>
          <p:cNvSpPr>
            <a:spLocks noGrp="1"/>
          </p:cNvSpPr>
          <p:nvPr>
            <p:ph type="title"/>
          </p:nvPr>
        </p:nvSpPr>
        <p:spPr>
          <a:xfrm>
            <a:off x="1668379" y="843585"/>
            <a:ext cx="5815506" cy="439670"/>
          </a:xfrm>
        </p:spPr>
        <p:txBody>
          <a:bodyPr/>
          <a:lstStyle/>
          <a:p>
            <a:r>
              <a:rPr lang="en-GB" sz="1500" dirty="0">
                <a:latin typeface="Calibri" panose="020F0502020204030204" pitchFamily="34" charset="0"/>
                <a:ea typeface="Calibri" panose="020F0502020204030204" pitchFamily="34" charset="0"/>
                <a:cs typeface="Times New Roman" panose="02020603050405020304" pitchFamily="18" charset="0"/>
              </a:rPr>
              <a:t>Why treat tobacco dependence in the NHS: business case</a:t>
            </a:r>
            <a:br>
              <a:rPr lang="en-GB" sz="1500" dirty="0">
                <a:latin typeface="Calibri" panose="020F0502020204030204" pitchFamily="34" charset="0"/>
                <a:ea typeface="Calibri" panose="020F0502020204030204" pitchFamily="34" charset="0"/>
                <a:cs typeface="Times New Roman" panose="02020603050405020304" pitchFamily="18" charset="0"/>
              </a:rPr>
            </a:br>
            <a:endParaRPr lang="en-GB" sz="1500" dirty="0"/>
          </a:p>
        </p:txBody>
      </p:sp>
      <p:sp>
        <p:nvSpPr>
          <p:cNvPr id="4" name="Text Placeholder 3">
            <a:extLst>
              <a:ext uri="{FF2B5EF4-FFF2-40B4-BE49-F238E27FC236}">
                <a16:creationId xmlns:a16="http://schemas.microsoft.com/office/drawing/2014/main" id="{0ED18A2D-FCF9-47A3-94A9-C30253296C3A}"/>
              </a:ext>
            </a:extLst>
          </p:cNvPr>
          <p:cNvSpPr>
            <a:spLocks noGrp="1"/>
          </p:cNvSpPr>
          <p:nvPr>
            <p:ph type="body" sz="quarter" idx="14"/>
          </p:nvPr>
        </p:nvSpPr>
        <p:spPr>
          <a:xfrm>
            <a:off x="647701" y="1275452"/>
            <a:ext cx="9285594" cy="2623448"/>
          </a:xfrm>
        </p:spPr>
        <p:txBody>
          <a:bodyPr/>
          <a:lstStyle/>
          <a:p>
            <a:pPr marL="342900" lvl="1" indent="0">
              <a:lnSpc>
                <a:spcPct val="115000"/>
              </a:lnSpc>
              <a:spcBef>
                <a:spcPts val="900"/>
              </a:spcBef>
              <a:spcAft>
                <a:spcPts val="900"/>
              </a:spcAft>
              <a:buNone/>
              <a:tabLst>
                <a:tab pos="405289" algn="l"/>
              </a:tabLst>
            </a:pPr>
            <a:r>
              <a:rPr lang="en-GB" sz="1800" dirty="0">
                <a:solidFill>
                  <a:srgbClr val="000000"/>
                </a:solidFill>
                <a:ea typeface="Calibri" panose="020F0502020204030204" pitchFamily="34" charset="0"/>
                <a:cs typeface="Times New Roman" panose="02020603050405020304" pitchFamily="18" charset="0"/>
              </a:rPr>
              <a:t>The NHS </a:t>
            </a:r>
            <a:r>
              <a:rPr lang="en-GB" sz="1800" u="sng" dirty="0">
                <a:solidFill>
                  <a:srgbClr val="000000"/>
                </a:solidFill>
                <a:ea typeface="Calibri" panose="020F0502020204030204" pitchFamily="34" charset="0"/>
                <a:cs typeface="Calibri" panose="020F0502020204030204" pitchFamily="34" charset="0"/>
                <a:hlinkClick r:id="rId3"/>
              </a:rPr>
              <a:t>Saving Babies Lives Care Bundle</a:t>
            </a:r>
            <a:r>
              <a:rPr lang="en-GB" sz="1800" dirty="0">
                <a:solidFill>
                  <a:srgbClr val="000000"/>
                </a:solidFill>
                <a:ea typeface="Calibri" panose="020F0502020204030204" pitchFamily="34" charset="0"/>
                <a:cs typeface="Times New Roman" panose="02020603050405020304" pitchFamily="18" charset="0"/>
              </a:rPr>
              <a:t> (SBLCB) was born out of a response by the Strategic Clinical Networks to England’s poor stillbirth rate of 4.2 stillbirths per 1,000 total births and the NHS’s commitment to a reduce maternal mortality, neonatal mortality and serious brain injury and a reduction in preterm births rates by 2025, the death of a baby has significant psychological, social and economic consequences for parents and their families which may persist for many years. The majority of stillbirths still occur in the antenatal period and occur in otherwise healthy babies, and the reason often cannot be explained. The risk of stillbirth is 52% higher in pregnant women who smoke </a:t>
            </a:r>
            <a:endParaRPr lang="en-GB" sz="1800" dirty="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769BEC7-1093-492C-94F2-8F33BFC73007}"/>
              </a:ext>
            </a:extLst>
          </p:cNvPr>
          <p:cNvSpPr>
            <a:spLocks noGrp="1"/>
          </p:cNvSpPr>
          <p:nvPr>
            <p:ph type="body" sz="quarter" idx="17"/>
          </p:nvPr>
        </p:nvSpPr>
        <p:spPr/>
        <p:txBody>
          <a:bodyPr/>
          <a:lstStyle/>
          <a:p>
            <a:r>
              <a:rPr lang="en-GB" dirty="0"/>
              <a:t>headlines</a:t>
            </a:r>
          </a:p>
        </p:txBody>
      </p:sp>
      <p:sp>
        <p:nvSpPr>
          <p:cNvPr id="8" name="Text Placeholder 7">
            <a:extLst>
              <a:ext uri="{FF2B5EF4-FFF2-40B4-BE49-F238E27FC236}">
                <a16:creationId xmlns:a16="http://schemas.microsoft.com/office/drawing/2014/main" id="{3E1F14E6-2282-4AE2-B021-A4CF904DA546}"/>
              </a:ext>
            </a:extLst>
          </p:cNvPr>
          <p:cNvSpPr>
            <a:spLocks noGrp="1"/>
          </p:cNvSpPr>
          <p:nvPr>
            <p:ph type="body" sz="quarter" idx="19"/>
          </p:nvPr>
        </p:nvSpPr>
        <p:spPr/>
        <p:txBody>
          <a:bodyPr/>
          <a:lstStyle/>
          <a:p>
            <a:r>
              <a:rPr lang="en-GB" dirty="0"/>
              <a:t>Incentives: adding value to </a:t>
            </a:r>
            <a:br>
              <a:rPr lang="en-GB" dirty="0"/>
            </a:br>
            <a:r>
              <a:rPr lang="en-GB" dirty="0"/>
              <a:t>Smokefree Pregnancies</a:t>
            </a:r>
          </a:p>
        </p:txBody>
      </p:sp>
      <p:pic>
        <p:nvPicPr>
          <p:cNvPr id="7" name="Picture 6">
            <a:extLst>
              <a:ext uri="{FF2B5EF4-FFF2-40B4-BE49-F238E27FC236}">
                <a16:creationId xmlns:a16="http://schemas.microsoft.com/office/drawing/2014/main" id="{2F808CF3-B853-4B0C-8E3F-4BF548BF28B0}"/>
              </a:ext>
            </a:extLst>
          </p:cNvPr>
          <p:cNvPicPr>
            <a:picLocks noChangeAspect="1"/>
          </p:cNvPicPr>
          <p:nvPr/>
        </p:nvPicPr>
        <p:blipFill>
          <a:blip r:embed="rId4"/>
          <a:stretch>
            <a:fillRect/>
          </a:stretch>
        </p:blipFill>
        <p:spPr>
          <a:xfrm rot="20435480">
            <a:off x="675591" y="4528282"/>
            <a:ext cx="1705070" cy="2372699"/>
          </a:xfrm>
          <a:prstGeom prst="rect">
            <a:avLst/>
          </a:prstGeom>
        </p:spPr>
      </p:pic>
      <p:pic>
        <p:nvPicPr>
          <p:cNvPr id="9" name="Picture 8">
            <a:extLst>
              <a:ext uri="{FF2B5EF4-FFF2-40B4-BE49-F238E27FC236}">
                <a16:creationId xmlns:a16="http://schemas.microsoft.com/office/drawing/2014/main" id="{A4A33485-74CF-4148-9F44-661266E6723D}"/>
              </a:ext>
            </a:extLst>
          </p:cNvPr>
          <p:cNvPicPr>
            <a:picLocks noChangeAspect="1"/>
          </p:cNvPicPr>
          <p:nvPr/>
        </p:nvPicPr>
        <p:blipFill>
          <a:blip r:embed="rId5"/>
          <a:stretch>
            <a:fillRect/>
          </a:stretch>
        </p:blipFill>
        <p:spPr>
          <a:xfrm rot="20541007">
            <a:off x="4927923" y="4469924"/>
            <a:ext cx="1851597" cy="2489411"/>
          </a:xfrm>
          <a:prstGeom prst="rect">
            <a:avLst/>
          </a:prstGeom>
        </p:spPr>
      </p:pic>
      <p:pic>
        <p:nvPicPr>
          <p:cNvPr id="5" name="Picture 4">
            <a:extLst>
              <a:ext uri="{FF2B5EF4-FFF2-40B4-BE49-F238E27FC236}">
                <a16:creationId xmlns:a16="http://schemas.microsoft.com/office/drawing/2014/main" id="{93F47EB3-076C-4676-9421-7E215D4260FF}"/>
              </a:ext>
            </a:extLst>
          </p:cNvPr>
          <p:cNvPicPr>
            <a:picLocks noChangeAspect="1"/>
          </p:cNvPicPr>
          <p:nvPr/>
        </p:nvPicPr>
        <p:blipFill rotWithShape="1">
          <a:blip r:embed="rId6"/>
          <a:srcRect l="6119"/>
          <a:stretch/>
        </p:blipFill>
        <p:spPr>
          <a:xfrm rot="20507484">
            <a:off x="2692392" y="4392385"/>
            <a:ext cx="1877152" cy="2644490"/>
          </a:xfrm>
          <a:prstGeom prst="rect">
            <a:avLst/>
          </a:prstGeom>
        </p:spPr>
      </p:pic>
      <p:pic>
        <p:nvPicPr>
          <p:cNvPr id="11" name="Picture 10">
            <a:extLst>
              <a:ext uri="{FF2B5EF4-FFF2-40B4-BE49-F238E27FC236}">
                <a16:creationId xmlns:a16="http://schemas.microsoft.com/office/drawing/2014/main" id="{679C5B6D-3F10-47AC-BDFA-BA4B39A71E83}"/>
              </a:ext>
            </a:extLst>
          </p:cNvPr>
          <p:cNvPicPr>
            <a:picLocks noChangeAspect="1"/>
          </p:cNvPicPr>
          <p:nvPr/>
        </p:nvPicPr>
        <p:blipFill>
          <a:blip r:embed="rId7"/>
          <a:stretch>
            <a:fillRect/>
          </a:stretch>
        </p:blipFill>
        <p:spPr>
          <a:xfrm rot="20460169">
            <a:off x="7473188" y="4535268"/>
            <a:ext cx="1736598" cy="2514506"/>
          </a:xfrm>
          <a:prstGeom prst="rect">
            <a:avLst/>
          </a:prstGeom>
        </p:spPr>
      </p:pic>
    </p:spTree>
    <p:extLst>
      <p:ext uri="{BB962C8B-B14F-4D97-AF65-F5344CB8AC3E}">
        <p14:creationId xmlns:p14="http://schemas.microsoft.com/office/powerpoint/2010/main" val="80952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B02F-131A-4936-9305-39A42EAB6E41}"/>
              </a:ext>
            </a:extLst>
          </p:cNvPr>
          <p:cNvSpPr>
            <a:spLocks noGrp="1"/>
          </p:cNvSpPr>
          <p:nvPr>
            <p:ph type="title"/>
          </p:nvPr>
        </p:nvSpPr>
        <p:spPr/>
        <p:txBody>
          <a:bodyPr/>
          <a:lstStyle/>
          <a:p>
            <a:r>
              <a:rPr lang="en-GB" dirty="0"/>
              <a:t>NICE and Incentives </a:t>
            </a:r>
          </a:p>
        </p:txBody>
      </p:sp>
      <p:sp>
        <p:nvSpPr>
          <p:cNvPr id="4" name="Text Placeholder 3">
            <a:extLst>
              <a:ext uri="{FF2B5EF4-FFF2-40B4-BE49-F238E27FC236}">
                <a16:creationId xmlns:a16="http://schemas.microsoft.com/office/drawing/2014/main" id="{1A6F90DD-4D53-44E6-8F3B-0BD944CEA530}"/>
              </a:ext>
            </a:extLst>
          </p:cNvPr>
          <p:cNvSpPr>
            <a:spLocks noGrp="1"/>
          </p:cNvSpPr>
          <p:nvPr>
            <p:ph type="body" sz="quarter" idx="10"/>
          </p:nvPr>
        </p:nvSpPr>
        <p:spPr/>
        <p:txBody>
          <a:bodyPr/>
          <a:lstStyle/>
          <a:p>
            <a:r>
              <a:rPr lang="en-GB" dirty="0"/>
              <a:t>Incentives: adding value to </a:t>
            </a:r>
            <a:br>
              <a:rPr lang="en-GB" dirty="0"/>
            </a:br>
            <a:r>
              <a:rPr lang="en-GB" dirty="0"/>
              <a:t>Smokefree Pregnancies</a:t>
            </a:r>
          </a:p>
        </p:txBody>
      </p:sp>
      <p:sp>
        <p:nvSpPr>
          <p:cNvPr id="8" name="TextBox 7">
            <a:hlinkClick r:id="rId3"/>
            <a:extLst>
              <a:ext uri="{FF2B5EF4-FFF2-40B4-BE49-F238E27FC236}">
                <a16:creationId xmlns:a16="http://schemas.microsoft.com/office/drawing/2014/main" id="{5DD48C2A-F144-4F71-B7C8-A14061583D91}"/>
              </a:ext>
            </a:extLst>
          </p:cNvPr>
          <p:cNvSpPr txBox="1"/>
          <p:nvPr/>
        </p:nvSpPr>
        <p:spPr>
          <a:xfrm>
            <a:off x="446050" y="941753"/>
            <a:ext cx="11191212" cy="4708981"/>
          </a:xfrm>
          <a:prstGeom prst="rect">
            <a:avLst/>
          </a:prstGeom>
          <a:noFill/>
          <a:ln w="6350">
            <a:noFill/>
            <a:miter lim="800000"/>
          </a:ln>
        </p:spPr>
        <p:txBody>
          <a:bodyPr wrap="square">
            <a:spAutoFit/>
          </a:bodyPr>
          <a:lstStyle/>
          <a:p>
            <a:pPr marL="457200" indent="-457200">
              <a:buFont typeface="Arial" panose="020B0604020202020204" pitchFamily="34" charset="0"/>
              <a:buChar char="•"/>
            </a:pPr>
            <a:r>
              <a:rPr lang="en-GB" sz="2000" b="1" dirty="0"/>
              <a:t>NICE Guidance (NG 209, Nov 2021)</a:t>
            </a:r>
            <a:br>
              <a:rPr lang="en-GB" sz="2000" dirty="0"/>
            </a:br>
            <a:br>
              <a:rPr lang="en-GB" sz="2000" dirty="0"/>
            </a:br>
            <a:r>
              <a:rPr lang="en-GB" sz="2000" b="0" dirty="0">
                <a:latin typeface="Arial" panose="020B0604020202020204" pitchFamily="34" charset="0"/>
                <a:cs typeface="Arial" panose="020B0604020202020204" pitchFamily="34" charset="0"/>
              </a:rPr>
              <a:t>Identifying pregnant women who smoke and referring them for stop-smoking support (Provide routine CO testing </a:t>
            </a:r>
            <a:r>
              <a:rPr lang="en-GB" sz="2000" b="0" i="1" dirty="0">
                <a:solidFill>
                  <a:schemeClr val="accent3"/>
                </a:solidFill>
                <a:latin typeface="Arial" panose="020B0604020202020204" pitchFamily="34" charset="0"/>
                <a:cs typeface="Arial" panose="020B0604020202020204" pitchFamily="34" charset="0"/>
              </a:rPr>
              <a:t>at all antenatal appointments </a:t>
            </a:r>
            <a:r>
              <a:rPr lang="en-GB" sz="2000" b="0" dirty="0">
                <a:latin typeface="Arial" panose="020B0604020202020204" pitchFamily="34" charset="0"/>
                <a:cs typeface="Arial" panose="020B0604020202020204" pitchFamily="34" charset="0"/>
              </a:rPr>
              <a:t>to assess the pregnant woman's exposure to tobacco smoke)</a:t>
            </a:r>
          </a:p>
          <a:p>
            <a:pPr marL="457200" indent="-457200">
              <a:buFont typeface="Arial" panose="020B0604020202020204" pitchFamily="34" charset="0"/>
              <a:buChar char="•"/>
            </a:pPr>
            <a:r>
              <a:rPr lang="en-GB" sz="2000" b="0" dirty="0">
                <a:latin typeface="Arial" panose="020B0604020202020204" pitchFamily="34" charset="0"/>
                <a:cs typeface="Arial" panose="020B0604020202020204" pitchFamily="34" charset="0"/>
              </a:rPr>
              <a:t>Following up women who have been referred </a:t>
            </a:r>
          </a:p>
          <a:p>
            <a:pPr marL="457200" indent="-457200">
              <a:buFont typeface="Arial" panose="020B0604020202020204" pitchFamily="34" charset="0"/>
              <a:buChar char="•"/>
            </a:pPr>
            <a:r>
              <a:rPr lang="en-GB" sz="2000" b="0" dirty="0">
                <a:latin typeface="Arial" panose="020B0604020202020204" pitchFamily="34" charset="0"/>
                <a:cs typeface="Arial" panose="020B0604020202020204" pitchFamily="34" charset="0"/>
              </a:rPr>
              <a:t>Providing support to stop smoking (Consider NRT at the earliest opportunity in pregnancy and continue to provide it after pregnancy if the woman needs it to prevent a relapse </a:t>
            </a:r>
          </a:p>
          <a:p>
            <a:pPr marL="457200" indent="-457200">
              <a:buFont typeface="Arial" panose="020B0604020202020204" pitchFamily="34" charset="0"/>
              <a:buChar char="•"/>
            </a:pPr>
            <a:r>
              <a:rPr lang="en-GB" sz="2000" b="0" dirty="0">
                <a:latin typeface="Arial" panose="020B0604020202020204" pitchFamily="34" charset="0"/>
                <a:cs typeface="Arial" panose="020B0604020202020204" pitchFamily="34" charset="0"/>
              </a:rPr>
              <a:t>Incentives to stop smoking (</a:t>
            </a:r>
            <a:r>
              <a:rPr lang="en-GB" sz="2000" b="0" i="1" dirty="0">
                <a:solidFill>
                  <a:schemeClr val="accent3"/>
                </a:solidFill>
                <a:latin typeface="Arial" panose="020B0604020202020204" pitchFamily="34" charset="0"/>
                <a:cs typeface="Arial" panose="020B0604020202020204" pitchFamily="34" charset="0"/>
              </a:rPr>
              <a:t>In addition to NRT and behavioural support</a:t>
            </a:r>
            <a:r>
              <a:rPr lang="en-GB" sz="2000" b="0" dirty="0">
                <a:latin typeface="Arial" panose="020B0604020202020204" pitchFamily="34" charset="0"/>
                <a:cs typeface="Arial" panose="020B0604020202020204" pitchFamily="34" charset="0"/>
              </a:rPr>
              <a:t>, offer voucher incentives to support women to stop smoking during pregnancy)</a:t>
            </a:r>
          </a:p>
          <a:p>
            <a:pPr marL="457200" indent="-457200">
              <a:buFont typeface="Arial" panose="020B0604020202020204" pitchFamily="34" charset="0"/>
              <a:buChar char="•"/>
            </a:pPr>
            <a:r>
              <a:rPr lang="en-GB" sz="2000" b="0" dirty="0">
                <a:latin typeface="Arial" panose="020B0604020202020204" pitchFamily="34" charset="0"/>
                <a:cs typeface="Arial" panose="020B0604020202020204" pitchFamily="34" charset="0"/>
              </a:rPr>
              <a:t>Enabling all pregnant women to access stop-smoking support</a:t>
            </a:r>
          </a:p>
          <a:p>
            <a:pPr marL="457200" indent="-457200">
              <a:buFont typeface="Arial" panose="020B0604020202020204" pitchFamily="34" charset="0"/>
              <a:buChar char="•"/>
            </a:pPr>
            <a:r>
              <a:rPr lang="en-GB" sz="2000" b="0" dirty="0">
                <a:latin typeface="Arial" panose="020B0604020202020204" pitchFamily="34" charset="0"/>
                <a:cs typeface="Arial" panose="020B0604020202020204" pitchFamily="34" charset="0"/>
              </a:rPr>
              <a:t>Helping partners and others in the household who smoke</a:t>
            </a:r>
          </a:p>
          <a:p>
            <a:pPr marL="45720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b="1" dirty="0">
                <a:hlinkClick r:id="rId4"/>
              </a:rPr>
              <a:t>NICE. 209 Recommendations on treating tobacco dependence in pregnant women</a:t>
            </a:r>
            <a:endParaRPr lang="en-GB" sz="2000" b="0" dirty="0">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294493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D904-BD6E-4D4B-83C0-281C6327633F}"/>
              </a:ext>
            </a:extLst>
          </p:cNvPr>
          <p:cNvSpPr>
            <a:spLocks noGrp="1"/>
          </p:cNvSpPr>
          <p:nvPr>
            <p:ph type="title"/>
          </p:nvPr>
        </p:nvSpPr>
        <p:spPr>
          <a:xfrm>
            <a:off x="554736" y="1149476"/>
            <a:ext cx="11080052" cy="384721"/>
          </a:xfrm>
        </p:spPr>
        <p:txBody>
          <a:bodyPr/>
          <a:lstStyle/>
          <a:p>
            <a:r>
              <a:rPr kumimoji="0" lang="en-US" sz="4400" b="1" i="0" u="none" strike="noStrike" kern="1200" cap="none" spc="0" normalizeH="0" baseline="0" noProof="0" dirty="0">
                <a:ln>
                  <a:noFill/>
                </a:ln>
                <a:solidFill>
                  <a:srgbClr val="000000">
                    <a:lumMod val="65000"/>
                    <a:lumOff val="35000"/>
                  </a:srgbClr>
                </a:solidFill>
                <a:effectLst/>
                <a:uLnTx/>
                <a:uFillTx/>
                <a:latin typeface="Arial"/>
                <a:ea typeface="+mj-ea"/>
                <a:cs typeface="+mj-cs"/>
              </a:rPr>
              <a:t>Elements of the Greater Manchester </a:t>
            </a:r>
            <a:br>
              <a:rPr kumimoji="0" lang="en-US" sz="4400" b="1" i="0" u="none" strike="noStrike" kern="1200" cap="none" spc="0" normalizeH="0" baseline="0" noProof="0" dirty="0">
                <a:ln>
                  <a:noFill/>
                </a:ln>
                <a:solidFill>
                  <a:srgbClr val="000000">
                    <a:lumMod val="65000"/>
                    <a:lumOff val="35000"/>
                  </a:srgbClr>
                </a:solidFill>
                <a:effectLst/>
                <a:uLnTx/>
                <a:uFillTx/>
                <a:latin typeface="Arial"/>
                <a:ea typeface="+mj-ea"/>
                <a:cs typeface="+mj-cs"/>
              </a:rPr>
            </a:br>
            <a:r>
              <a:rPr kumimoji="0" lang="en-US" sz="4400" b="1" i="0" u="none" strike="noStrike" kern="1200" cap="none" spc="0" normalizeH="0" baseline="0" noProof="0" dirty="0">
                <a:ln>
                  <a:noFill/>
                </a:ln>
                <a:solidFill>
                  <a:srgbClr val="000000">
                    <a:lumMod val="65000"/>
                    <a:lumOff val="35000"/>
                  </a:srgbClr>
                </a:solidFill>
                <a:effectLst/>
                <a:uLnTx/>
                <a:uFillTx/>
                <a:latin typeface="Arial"/>
                <a:ea typeface="+mj-ea"/>
                <a:cs typeface="+mj-cs"/>
              </a:rPr>
              <a:t>Smokefree Pregnancy programme</a:t>
            </a:r>
            <a:endParaRPr lang="en-GB" dirty="0"/>
          </a:p>
        </p:txBody>
      </p:sp>
      <p:sp>
        <p:nvSpPr>
          <p:cNvPr id="38" name="Title 3">
            <a:extLst>
              <a:ext uri="{FF2B5EF4-FFF2-40B4-BE49-F238E27FC236}">
                <a16:creationId xmlns:a16="http://schemas.microsoft.com/office/drawing/2014/main" id="{BAFBF168-B4D9-4D96-B1E5-1A56F9428E9D}"/>
              </a:ext>
            </a:extLst>
          </p:cNvPr>
          <p:cNvSpPr txBox="1">
            <a:spLocks/>
          </p:cNvSpPr>
          <p:nvPr/>
        </p:nvSpPr>
        <p:spPr>
          <a:xfrm>
            <a:off x="1462135" y="840815"/>
            <a:ext cx="9144000" cy="581834"/>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3600" b="1" kern="1200">
                <a:solidFill>
                  <a:schemeClr val="tx1">
                    <a:lumMod val="65000"/>
                    <a:lumOff val="35000"/>
                  </a:schemeClr>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00000">
                  <a:lumMod val="65000"/>
                  <a:lumOff val="35000"/>
                </a:srgbClr>
              </a:solidFill>
              <a:effectLst/>
              <a:uLnTx/>
              <a:uFillTx/>
              <a:latin typeface="Arial"/>
              <a:ea typeface="+mj-ea"/>
              <a:cs typeface="+mj-cs"/>
            </a:endParaRPr>
          </a:p>
        </p:txBody>
      </p:sp>
      <p:grpSp>
        <p:nvGrpSpPr>
          <p:cNvPr id="54" name="그룹 2">
            <a:extLst>
              <a:ext uri="{FF2B5EF4-FFF2-40B4-BE49-F238E27FC236}">
                <a16:creationId xmlns:a16="http://schemas.microsoft.com/office/drawing/2014/main" id="{6AE891AC-525F-434F-83F2-50BA53BE1B00}"/>
              </a:ext>
            </a:extLst>
          </p:cNvPr>
          <p:cNvGrpSpPr/>
          <p:nvPr/>
        </p:nvGrpSpPr>
        <p:grpSpPr>
          <a:xfrm>
            <a:off x="1025916" y="2215736"/>
            <a:ext cx="10638161" cy="2261014"/>
            <a:chOff x="1267695" y="1734398"/>
            <a:chExt cx="9257018" cy="1967469"/>
          </a:xfrm>
        </p:grpSpPr>
        <p:sp>
          <p:nvSpPr>
            <p:cNvPr id="55" name="Oval 21">
              <a:extLst>
                <a:ext uri="{FF2B5EF4-FFF2-40B4-BE49-F238E27FC236}">
                  <a16:creationId xmlns:a16="http://schemas.microsoft.com/office/drawing/2014/main" id="{B3F6A4F8-7434-44F4-ACB9-2B9DF010DC4A}"/>
                </a:ext>
              </a:extLst>
            </p:cNvPr>
            <p:cNvSpPr/>
            <p:nvPr/>
          </p:nvSpPr>
          <p:spPr>
            <a:xfrm rot="5400000">
              <a:off x="7520905" y="1776216"/>
              <a:ext cx="1448756" cy="240153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07A398"/>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100"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56" name="Oval 21">
              <a:extLst>
                <a:ext uri="{FF2B5EF4-FFF2-40B4-BE49-F238E27FC236}">
                  <a16:creationId xmlns:a16="http://schemas.microsoft.com/office/drawing/2014/main" id="{0DF4FCBE-DACE-4995-8997-CD55AED54C6A}"/>
                </a:ext>
              </a:extLst>
            </p:cNvPr>
            <p:cNvSpPr/>
            <p:nvPr/>
          </p:nvSpPr>
          <p:spPr>
            <a:xfrm rot="10800000">
              <a:off x="9095281" y="1749237"/>
              <a:ext cx="1429432" cy="1952126"/>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rgbClr val="0680C3"/>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100"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57" name="Oval 21">
              <a:extLst>
                <a:ext uri="{FF2B5EF4-FFF2-40B4-BE49-F238E27FC236}">
                  <a16:creationId xmlns:a16="http://schemas.microsoft.com/office/drawing/2014/main" id="{346939A3-0D08-43A6-993A-18E9A1E45678}"/>
                </a:ext>
              </a:extLst>
            </p:cNvPr>
            <p:cNvSpPr/>
            <p:nvPr/>
          </p:nvSpPr>
          <p:spPr>
            <a:xfrm rot="5400000">
              <a:off x="4390001" y="1776720"/>
              <a:ext cx="1448756" cy="240153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07A398"/>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100"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58" name="Oval 21">
              <a:extLst>
                <a:ext uri="{FF2B5EF4-FFF2-40B4-BE49-F238E27FC236}">
                  <a16:creationId xmlns:a16="http://schemas.microsoft.com/office/drawing/2014/main" id="{1CE9B76F-E20D-4708-BA4B-D252AA18CF33}"/>
                </a:ext>
              </a:extLst>
            </p:cNvPr>
            <p:cNvSpPr/>
            <p:nvPr/>
          </p:nvSpPr>
          <p:spPr>
            <a:xfrm rot="16200000">
              <a:off x="1506361" y="2004312"/>
              <a:ext cx="1448756" cy="1926087"/>
            </a:xfrm>
            <a:custGeom>
              <a:avLst/>
              <a:gdLst/>
              <a:ahLst/>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close/>
                </a:path>
              </a:pathLst>
            </a:custGeom>
            <a:solidFill>
              <a:srgbClr val="57687C"/>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100"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59" name="Oval 21">
              <a:extLst>
                <a:ext uri="{FF2B5EF4-FFF2-40B4-BE49-F238E27FC236}">
                  <a16:creationId xmlns:a16="http://schemas.microsoft.com/office/drawing/2014/main" id="{319471D2-1206-4CDF-A558-3BDE74C92A8D}"/>
                </a:ext>
              </a:extLst>
            </p:cNvPr>
            <p:cNvSpPr/>
            <p:nvPr/>
          </p:nvSpPr>
          <p:spPr>
            <a:xfrm rot="10800000">
              <a:off x="2858124" y="1734398"/>
              <a:ext cx="1429432" cy="1952126"/>
            </a:xfrm>
            <a:custGeom>
              <a:avLst/>
              <a:gdLst/>
              <a:ahLst/>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close/>
                </a:path>
              </a:pathLst>
            </a:custGeom>
            <a:solidFill>
              <a:srgbClr val="0680C3"/>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100"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60" name="Oval 21">
              <a:extLst>
                <a:ext uri="{FF2B5EF4-FFF2-40B4-BE49-F238E27FC236}">
                  <a16:creationId xmlns:a16="http://schemas.microsoft.com/office/drawing/2014/main" id="{6FDDDF8F-035B-4194-9AD1-A2D10C4E334E}"/>
                </a:ext>
              </a:extLst>
            </p:cNvPr>
            <p:cNvSpPr/>
            <p:nvPr/>
          </p:nvSpPr>
          <p:spPr>
            <a:xfrm rot="10800000">
              <a:off x="5982976" y="1734447"/>
              <a:ext cx="1429432" cy="1952078"/>
            </a:xfrm>
            <a:custGeom>
              <a:avLst/>
              <a:gdLst/>
              <a:ahLst/>
              <a:cxnLst/>
              <a:rect l="l" t="t" r="r" b="b"/>
              <a:pathLst>
                <a:path w="1449013" h="1952424">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rgbClr val="90C221"/>
            </a:solidFill>
            <a:ln w="6350" cap="flat" cmpd="sng" algn="ctr">
              <a:gradFill>
                <a:gsLst>
                  <a:gs pos="0">
                    <a:sysClr val="window" lastClr="FFFFFF"/>
                  </a:gs>
                  <a:gs pos="100000">
                    <a:srgbClr val="0680C3">
                      <a:tint val="23500"/>
                      <a:satMod val="160000"/>
                      <a:alpha val="0"/>
                    </a:srgbClr>
                  </a:gs>
                </a:gsLst>
                <a:lin ang="15600000" scaled="0"/>
              </a:gra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100" b="0" i="0" u="none" strike="noStrike" kern="0" cap="none" spc="0" normalizeH="0" baseline="0" noProof="0">
                <a:ln>
                  <a:noFill/>
                </a:ln>
                <a:solidFill>
                  <a:srgbClr val="000000">
                    <a:lumMod val="65000"/>
                    <a:lumOff val="35000"/>
                  </a:srgbClr>
                </a:solidFill>
                <a:effectLst/>
                <a:uLnTx/>
                <a:uFillTx/>
                <a:latin typeface="Arial"/>
                <a:ea typeface="굴림" panose="020B0600000101010101" pitchFamily="34" charset="-127"/>
                <a:cs typeface="+mn-cs"/>
              </a:endParaRPr>
            </a:p>
          </p:txBody>
        </p:sp>
        <p:sp>
          <p:nvSpPr>
            <p:cNvPr id="61" name="TextBox 60">
              <a:extLst>
                <a:ext uri="{FF2B5EF4-FFF2-40B4-BE49-F238E27FC236}">
                  <a16:creationId xmlns:a16="http://schemas.microsoft.com/office/drawing/2014/main" id="{CE2A7444-5945-476D-B3A5-2C898143EC3A}"/>
                </a:ext>
              </a:extLst>
            </p:cNvPr>
            <p:cNvSpPr txBox="1"/>
            <p:nvPr/>
          </p:nvSpPr>
          <p:spPr>
            <a:xfrm>
              <a:off x="1297432" y="2798077"/>
              <a:ext cx="1345760" cy="5503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CO Monitoring</a:t>
              </a:r>
              <a:endParaRPr kumimoji="0" lang="ko-KR" altLang="en-US"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sp>
          <p:nvSpPr>
            <p:cNvPr id="62" name="TextBox 61">
              <a:extLst>
                <a:ext uri="{FF2B5EF4-FFF2-40B4-BE49-F238E27FC236}">
                  <a16:creationId xmlns:a16="http://schemas.microsoft.com/office/drawing/2014/main" id="{FEE93180-4343-4884-81F8-95BA2DA0BCA0}"/>
                </a:ext>
              </a:extLst>
            </p:cNvPr>
            <p:cNvSpPr txBox="1"/>
            <p:nvPr/>
          </p:nvSpPr>
          <p:spPr>
            <a:xfrm>
              <a:off x="2876048" y="2412864"/>
              <a:ext cx="1345760" cy="4017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OPT-OUT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Referral</a:t>
              </a:r>
              <a:endParaRPr kumimoji="0" lang="ko-KR" altLang="en-US"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sp>
          <p:nvSpPr>
            <p:cNvPr id="63" name="TextBox 62">
              <a:extLst>
                <a:ext uri="{FF2B5EF4-FFF2-40B4-BE49-F238E27FC236}">
                  <a16:creationId xmlns:a16="http://schemas.microsoft.com/office/drawing/2014/main" id="{3A2329C8-C3BB-4948-A154-3C8AA142D153}"/>
                </a:ext>
              </a:extLst>
            </p:cNvPr>
            <p:cNvSpPr txBox="1"/>
            <p:nvPr/>
          </p:nvSpPr>
          <p:spPr>
            <a:xfrm>
              <a:off x="4416631" y="2715590"/>
              <a:ext cx="1533487" cy="4017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Maternity Stop Smoking Services</a:t>
              </a:r>
              <a:endParaRPr kumimoji="0" lang="ko-KR" altLang="en-US"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sp>
          <p:nvSpPr>
            <p:cNvPr id="64" name="TextBox 63">
              <a:extLst>
                <a:ext uri="{FF2B5EF4-FFF2-40B4-BE49-F238E27FC236}">
                  <a16:creationId xmlns:a16="http://schemas.microsoft.com/office/drawing/2014/main" id="{1CA0CD7D-2B87-4D47-B801-6E91E4B48B6C}"/>
                </a:ext>
              </a:extLst>
            </p:cNvPr>
            <p:cNvSpPr txBox="1"/>
            <p:nvPr/>
          </p:nvSpPr>
          <p:spPr>
            <a:xfrm>
              <a:off x="7570001" y="2798077"/>
              <a:ext cx="1345760" cy="3301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altLang="ko-KR"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Incentives</a:t>
              </a:r>
              <a:endParaRPr kumimoji="0" lang="ko-KR" altLang="en-US"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sp>
          <p:nvSpPr>
            <p:cNvPr id="65" name="TextBox 64">
              <a:extLst>
                <a:ext uri="{FF2B5EF4-FFF2-40B4-BE49-F238E27FC236}">
                  <a16:creationId xmlns:a16="http://schemas.microsoft.com/office/drawing/2014/main" id="{5DFDF672-A41C-41CF-9178-1511AF4678AB}"/>
                </a:ext>
              </a:extLst>
            </p:cNvPr>
            <p:cNvSpPr txBox="1"/>
            <p:nvPr/>
          </p:nvSpPr>
          <p:spPr>
            <a:xfrm>
              <a:off x="6015750" y="2412864"/>
              <a:ext cx="1345760" cy="5503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Risk Perception</a:t>
              </a:r>
              <a:endParaRPr kumimoji="0" lang="ko-KR" altLang="en-US"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sp>
          <p:nvSpPr>
            <p:cNvPr id="66" name="TextBox 65">
              <a:extLst>
                <a:ext uri="{FF2B5EF4-FFF2-40B4-BE49-F238E27FC236}">
                  <a16:creationId xmlns:a16="http://schemas.microsoft.com/office/drawing/2014/main" id="{C6633887-5B29-46DC-81BE-F5BD784148F5}"/>
                </a:ext>
              </a:extLst>
            </p:cNvPr>
            <p:cNvSpPr txBox="1"/>
            <p:nvPr/>
          </p:nvSpPr>
          <p:spPr>
            <a:xfrm>
              <a:off x="9178953" y="2412864"/>
              <a:ext cx="1345760" cy="5503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rPr>
                <a:t>Data Analysis</a:t>
              </a:r>
              <a:endParaRPr kumimoji="0" lang="ko-KR" altLang="en-US" sz="1200" b="1" i="0" u="none" strike="noStrike" kern="0" cap="none" spc="0" normalizeH="0" baseline="0" noProof="0" dirty="0">
                <a:ln>
                  <a:noFill/>
                </a:ln>
                <a:solidFill>
                  <a:prstClr val="white"/>
                </a:solidFill>
                <a:effectLst/>
                <a:uLnTx/>
                <a:uFillTx/>
                <a:latin typeface="Arial"/>
                <a:ea typeface="굴림" panose="020B0600000101010101" pitchFamily="34" charset="-127"/>
                <a:cs typeface="Arial" pitchFamily="34" charset="0"/>
              </a:endParaRPr>
            </a:p>
          </p:txBody>
        </p:sp>
      </p:grpSp>
    </p:spTree>
    <p:extLst>
      <p:ext uri="{BB962C8B-B14F-4D97-AF65-F5344CB8AC3E}">
        <p14:creationId xmlns:p14="http://schemas.microsoft.com/office/powerpoint/2010/main" val="10906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DB6ABB0-6401-4B85-A296-6E3F24BECA01}"/>
              </a:ext>
            </a:extLst>
          </p:cNvPr>
          <p:cNvGraphicFramePr/>
          <p:nvPr>
            <p:extLst>
              <p:ext uri="{D42A27DB-BD31-4B8C-83A1-F6EECF244321}">
                <p14:modId xmlns:p14="http://schemas.microsoft.com/office/powerpoint/2010/main" val="2177855843"/>
              </p:ext>
            </p:extLst>
          </p:nvPr>
        </p:nvGraphicFramePr>
        <p:xfrm>
          <a:off x="275632" y="518256"/>
          <a:ext cx="11640736" cy="673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DC86E396-0572-485D-B600-DE1C3E5ABA04}"/>
              </a:ext>
            </a:extLst>
          </p:cNvPr>
          <p:cNvSpPr>
            <a:spLocks noGrp="1"/>
          </p:cNvSpPr>
          <p:nvPr>
            <p:ph type="title"/>
          </p:nvPr>
        </p:nvSpPr>
        <p:spPr>
          <a:xfrm>
            <a:off x="621411" y="147457"/>
            <a:ext cx="11082528" cy="384721"/>
          </a:xfrm>
        </p:spPr>
        <p:txBody>
          <a:bodyPr/>
          <a:lstStyle/>
          <a:p>
            <a:r>
              <a:rPr lang="en-GB" dirty="0"/>
              <a:t>Incentives scheme journey</a:t>
            </a:r>
          </a:p>
        </p:txBody>
      </p:sp>
      <p:sp>
        <p:nvSpPr>
          <p:cNvPr id="20" name="TextBox 19">
            <a:extLst>
              <a:ext uri="{FF2B5EF4-FFF2-40B4-BE49-F238E27FC236}">
                <a16:creationId xmlns:a16="http://schemas.microsoft.com/office/drawing/2014/main" id="{4CE433E1-8EA4-4A5A-97C8-2E95499FF676}"/>
              </a:ext>
            </a:extLst>
          </p:cNvPr>
          <p:cNvSpPr txBox="1"/>
          <p:nvPr/>
        </p:nvSpPr>
        <p:spPr>
          <a:xfrm>
            <a:off x="275632" y="5904608"/>
            <a:ext cx="11640736" cy="4732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numCol="1" rtlCol="0">
            <a:spAutoFit/>
          </a:bodyPr>
          <a:lstStyle/>
          <a:p>
            <a:pPr marR="0" lvl="0" algn="ctr" defTabSz="914400" rtl="0" eaLnBrk="1" fontAlgn="auto" latinLnBrk="0" hangingPunct="1">
              <a:lnSpc>
                <a:spcPct val="107000"/>
              </a:lnSpc>
              <a:spcBef>
                <a:spcPts val="0"/>
              </a:spcBef>
              <a:spcAft>
                <a:spcPts val="0"/>
              </a:spcAft>
              <a:buClrTx/>
              <a:buSzTx/>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REMOVAL CRITERIA</a:t>
            </a:r>
          </a:p>
          <a:p>
            <a:pPr marR="0" lvl="0" algn="ctr" defTabSz="914400" rtl="0" eaLnBrk="1" fontAlgn="auto" latinLnBrk="0" hangingPunct="1">
              <a:lnSpc>
                <a:spcPct val="107000"/>
              </a:lnSpc>
              <a:spcBef>
                <a:spcPts val="0"/>
              </a:spcBef>
              <a:spcAft>
                <a:spcPts val="0"/>
              </a:spcAft>
              <a:buClrTx/>
              <a:buSzTx/>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the patient relapses once they are re-registered onto the scheme. </a:t>
            </a:r>
            <a:r>
              <a:rPr lang="en-GB" sz="1200" dirty="0">
                <a:solidFill>
                  <a:srgbClr val="000000"/>
                </a:solidFill>
                <a:latin typeface="Arial" panose="020B0604020202020204" pitchFamily="34" charset="0"/>
                <a:cs typeface="Arial" panose="020B0604020202020204" pitchFamily="34" charset="0"/>
              </a:rPr>
              <a:t>If the patient relapses twice they are removed from the scheme. </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5D3AD979-6F67-4384-87DC-FEB278152535}"/>
              </a:ext>
            </a:extLst>
          </p:cNvPr>
          <p:cNvSpPr txBox="1"/>
          <p:nvPr/>
        </p:nvSpPr>
        <p:spPr>
          <a:xfrm>
            <a:off x="275632" y="1246252"/>
            <a:ext cx="11640736" cy="4732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numCol="1"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ELIGIBILITY CRITERIA</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teen pregnancy / living in an area of deprivation or high smoking prevalence / living with a smokers / smoked throughout previous pregnancies</a:t>
            </a:r>
          </a:p>
        </p:txBody>
      </p:sp>
    </p:spTree>
    <p:extLst>
      <p:ext uri="{BB962C8B-B14F-4D97-AF65-F5344CB8AC3E}">
        <p14:creationId xmlns:p14="http://schemas.microsoft.com/office/powerpoint/2010/main" val="180680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43C9-B990-470E-ADD5-F0B56B676BD7}"/>
              </a:ext>
            </a:extLst>
          </p:cNvPr>
          <p:cNvSpPr>
            <a:spLocks noGrp="1"/>
          </p:cNvSpPr>
          <p:nvPr>
            <p:ph type="title"/>
          </p:nvPr>
        </p:nvSpPr>
        <p:spPr/>
        <p:txBody>
          <a:bodyPr/>
          <a:lstStyle/>
          <a:p>
            <a:r>
              <a:rPr lang="en-GB" dirty="0"/>
              <a:t>Implications for delivery</a:t>
            </a:r>
          </a:p>
        </p:txBody>
      </p:sp>
      <p:sp>
        <p:nvSpPr>
          <p:cNvPr id="3" name="Subtitle 2">
            <a:extLst>
              <a:ext uri="{FF2B5EF4-FFF2-40B4-BE49-F238E27FC236}">
                <a16:creationId xmlns:a16="http://schemas.microsoft.com/office/drawing/2014/main" id="{4BEBB02A-B659-4928-8CD5-1EE31166B482}"/>
              </a:ext>
            </a:extLst>
          </p:cNvPr>
          <p:cNvSpPr>
            <a:spLocks noGrp="1"/>
          </p:cNvSpPr>
          <p:nvPr>
            <p:ph type="subTitle" idx="1"/>
          </p:nvPr>
        </p:nvSpPr>
        <p:spPr>
          <a:xfrm>
            <a:off x="554736" y="976732"/>
            <a:ext cx="11082528" cy="4016484"/>
          </a:xfrm>
        </p:spPr>
        <p:txBody>
          <a:bodyPr/>
          <a:lstStyle/>
          <a:p>
            <a:pPr marL="285750" indent="-285750"/>
            <a:endParaRPr lang="en-GB" dirty="0">
              <a:solidFill>
                <a:schemeClr val="accent1">
                  <a:lumMod val="50000"/>
                </a:schemeClr>
              </a:solidFill>
            </a:endParaRPr>
          </a:p>
          <a:p>
            <a:pPr marL="285750" indent="-285750">
              <a:buFont typeface="Arial" panose="020B0604020202020204" pitchFamily="34" charset="0"/>
              <a:buChar char="•"/>
            </a:pPr>
            <a:r>
              <a:rPr lang="en-GB" dirty="0">
                <a:solidFill>
                  <a:schemeClr val="accent1">
                    <a:lumMod val="50000"/>
                  </a:schemeClr>
                </a:solidFill>
              </a:rPr>
              <a:t>As defined by the Long Term Plan the transition of services should be into specially trained treating tobacco dependency advisors employed within maternity services – provides seamless continuity of care</a:t>
            </a:r>
          </a:p>
          <a:p>
            <a:pPr marL="285750" indent="-285750">
              <a:buFont typeface="Arial" panose="020B0604020202020204" pitchFamily="34" charset="0"/>
              <a:buChar char="•"/>
            </a:pPr>
            <a:r>
              <a:rPr lang="en-GB" dirty="0">
                <a:solidFill>
                  <a:schemeClr val="accent1">
                    <a:lumMod val="50000"/>
                  </a:schemeClr>
                </a:solidFill>
              </a:rPr>
              <a:t>Delivered as part of their pregnancy journey </a:t>
            </a:r>
          </a:p>
          <a:p>
            <a:pPr marL="285750" indent="-285750">
              <a:buFont typeface="Arial" panose="020B0604020202020204" pitchFamily="34" charset="0"/>
              <a:buChar char="•"/>
            </a:pPr>
            <a:r>
              <a:rPr lang="en-GB" dirty="0">
                <a:solidFill>
                  <a:schemeClr val="accent1">
                    <a:lumMod val="50000"/>
                  </a:schemeClr>
                </a:solidFill>
              </a:rPr>
              <a:t>Data is held in one place</a:t>
            </a:r>
          </a:p>
          <a:p>
            <a:pPr marL="285750" indent="-285750">
              <a:buFont typeface="Arial" panose="020B0604020202020204" pitchFamily="34" charset="0"/>
              <a:buChar char="•"/>
            </a:pPr>
            <a:r>
              <a:rPr lang="en-GB" dirty="0">
                <a:solidFill>
                  <a:schemeClr val="accent1">
                    <a:lumMod val="50000"/>
                  </a:schemeClr>
                </a:solidFill>
              </a:rPr>
              <a:t>The teams will see the women up to 3 months post-birth (local services need to adapt commissioning frameworks) </a:t>
            </a:r>
          </a:p>
          <a:p>
            <a:pPr marL="285750" indent="-285750">
              <a:buFont typeface="Arial" panose="020B0604020202020204" pitchFamily="34" charset="0"/>
              <a:buChar char="•"/>
            </a:pPr>
            <a:r>
              <a:rPr lang="en-GB" dirty="0">
                <a:solidFill>
                  <a:schemeClr val="accent1">
                    <a:lumMod val="50000"/>
                  </a:schemeClr>
                </a:solidFill>
              </a:rPr>
              <a:t>Merging of locality budgets to support – collaboration </a:t>
            </a:r>
          </a:p>
          <a:p>
            <a:pPr marL="285750" indent="-285750">
              <a:buFont typeface="Arial" panose="020B0604020202020204" pitchFamily="34" charset="0"/>
              <a:buChar char="•"/>
            </a:pPr>
            <a:r>
              <a:rPr lang="en-GB" dirty="0">
                <a:solidFill>
                  <a:schemeClr val="accent1">
                    <a:lumMod val="50000"/>
                  </a:schemeClr>
                </a:solidFill>
              </a:rPr>
              <a:t>ICS can hold as part of a central programme </a:t>
            </a:r>
          </a:p>
          <a:p>
            <a:pPr marL="285750" indent="-285750">
              <a:buFont typeface="Arial" panose="020B0604020202020204" pitchFamily="34" charset="0"/>
              <a:buChar char="•"/>
            </a:pPr>
            <a:r>
              <a:rPr lang="en-GB" dirty="0">
                <a:solidFill>
                  <a:schemeClr val="accent1">
                    <a:lumMod val="50000"/>
                  </a:schemeClr>
                </a:solidFill>
              </a:rPr>
              <a:t>Return on investment seen back within the NHS e.g. reduction in prem births, neonatal admissions </a:t>
            </a:r>
          </a:p>
          <a:p>
            <a:pPr marL="285750" indent="-285750">
              <a:buFont typeface="Arial" panose="020B0604020202020204" pitchFamily="34" charset="0"/>
              <a:buChar char="•"/>
            </a:pPr>
            <a:r>
              <a:rPr lang="en-GB" dirty="0">
                <a:solidFill>
                  <a:schemeClr val="accent1">
                    <a:lumMod val="50000"/>
                  </a:schemeClr>
                </a:solidFill>
              </a:rPr>
              <a:t>Incentive vs reward schemes </a:t>
            </a:r>
          </a:p>
          <a:p>
            <a:pPr marL="285750" indent="-285750">
              <a:buFont typeface="Arial" panose="020B0604020202020204" pitchFamily="34" charset="0"/>
              <a:buChar char="•"/>
            </a:pPr>
            <a:endParaRPr lang="en-GB" dirty="0">
              <a:solidFill>
                <a:schemeClr val="accent1">
                  <a:lumMod val="50000"/>
                </a:schemeClr>
              </a:solidFill>
            </a:endParaRPr>
          </a:p>
        </p:txBody>
      </p:sp>
      <p:sp>
        <p:nvSpPr>
          <p:cNvPr id="4" name="Text Placeholder 3">
            <a:extLst>
              <a:ext uri="{FF2B5EF4-FFF2-40B4-BE49-F238E27FC236}">
                <a16:creationId xmlns:a16="http://schemas.microsoft.com/office/drawing/2014/main" id="{4B671B22-BAC6-43C9-B53A-33CDFC051AA7}"/>
              </a:ext>
            </a:extLst>
          </p:cNvPr>
          <p:cNvSpPr>
            <a:spLocks noGrp="1"/>
          </p:cNvSpPr>
          <p:nvPr>
            <p:ph type="body" sz="quarter" idx="10"/>
          </p:nvPr>
        </p:nvSpPr>
        <p:spPr>
          <a:xfrm>
            <a:off x="554736" y="522053"/>
            <a:ext cx="2525011" cy="169277"/>
          </a:xfrm>
        </p:spPr>
        <p:txBody>
          <a:bodyPr/>
          <a:lstStyle/>
          <a:p>
            <a:r>
              <a:rPr lang="en-GB" dirty="0"/>
              <a:t>Incentives: adding value to </a:t>
            </a:r>
            <a:br>
              <a:rPr lang="en-GB" dirty="0"/>
            </a:br>
            <a:r>
              <a:rPr lang="en-GB" dirty="0"/>
              <a:t>Smokefree Pregnancies</a:t>
            </a:r>
          </a:p>
          <a:p>
            <a:endParaRPr lang="en-GB" dirty="0"/>
          </a:p>
        </p:txBody>
      </p:sp>
    </p:spTree>
    <p:extLst>
      <p:ext uri="{BB962C8B-B14F-4D97-AF65-F5344CB8AC3E}">
        <p14:creationId xmlns:p14="http://schemas.microsoft.com/office/powerpoint/2010/main" val="361406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8DEB68-B328-4B7D-8891-52EC2285C901}"/>
              </a:ext>
            </a:extLst>
          </p:cNvPr>
          <p:cNvSpPr txBox="1"/>
          <p:nvPr/>
        </p:nvSpPr>
        <p:spPr>
          <a:xfrm>
            <a:off x="1037992" y="1277541"/>
            <a:ext cx="9566507" cy="4893647"/>
          </a:xfrm>
          <a:prstGeom prst="rect">
            <a:avLst/>
          </a:prstGeom>
          <a:noFill/>
        </p:spPr>
        <p:txBody>
          <a:bodyPr wrap="square">
            <a:spAutoFit/>
          </a:bodyPr>
          <a:lstStyle/>
          <a:p>
            <a:pPr marL="285750" indent="-285750">
              <a:buFont typeface="Arial" panose="020B0604020202020204" pitchFamily="34" charset="0"/>
              <a:buChar char="•"/>
              <a:defRPr/>
            </a:pPr>
            <a:r>
              <a:rPr lang="en-GB" sz="2400" dirty="0">
                <a:ea typeface="+mj-ea"/>
                <a:cs typeface="Arial" panose="020B0604020202020204" pitchFamily="34" charset="0"/>
              </a:rPr>
              <a:t>The scheme reinforces </a:t>
            </a:r>
            <a:r>
              <a:rPr lang="en-GB" sz="2400" dirty="0">
                <a:cs typeface="Arial" panose="020B0604020202020204" pitchFamily="34" charset="0"/>
              </a:rPr>
              <a:t>evidence that incentives work and generated real and cost effective benefits for women and their babies</a:t>
            </a:r>
          </a:p>
          <a:p>
            <a:pPr marL="285750" indent="-285750">
              <a:buFont typeface="Arial" panose="020B0604020202020204" pitchFamily="34" charset="0"/>
              <a:buChar char="•"/>
              <a:defRPr/>
            </a:pPr>
            <a:r>
              <a:rPr lang="en-GB" sz="2400" dirty="0">
                <a:cs typeface="Arial" panose="020B0604020202020204" pitchFamily="34" charset="0"/>
              </a:rPr>
              <a:t>Targeted financial incentives combined with enhanced support are more effective than standard stop smoking support and need to be integrated into service commissioning priorities</a:t>
            </a:r>
          </a:p>
          <a:p>
            <a:pPr marL="285750" indent="-285750">
              <a:buFont typeface="Arial" panose="020B0604020202020204" pitchFamily="34" charset="0"/>
              <a:buChar char="•"/>
              <a:defRPr/>
            </a:pPr>
            <a:r>
              <a:rPr lang="en-GB" sz="2400" dirty="0">
                <a:cs typeface="Arial" panose="020B0604020202020204" pitchFamily="34" charset="0"/>
              </a:rPr>
              <a:t>The focus on women in ‘challenging situations’ is supportive of public health priorities to address health inequalities and is a justified ongoing investment for PH/CCGs</a:t>
            </a:r>
          </a:p>
          <a:p>
            <a:pPr marL="285750" indent="-285750">
              <a:buFont typeface="Arial" panose="020B0604020202020204" pitchFamily="34" charset="0"/>
              <a:buChar char="•"/>
              <a:defRPr/>
            </a:pPr>
            <a:r>
              <a:rPr lang="en-GB" sz="2400" dirty="0">
                <a:cs typeface="Arial" panose="020B0604020202020204" pitchFamily="34" charset="0"/>
              </a:rPr>
              <a:t>Women support CO screening </a:t>
            </a:r>
          </a:p>
          <a:p>
            <a:pPr marL="285750" indent="-285750">
              <a:buFont typeface="Arial" panose="020B0604020202020204" pitchFamily="34" charset="0"/>
              <a:buChar char="•"/>
              <a:defRPr/>
            </a:pPr>
            <a:r>
              <a:rPr lang="en-GB" sz="2400" dirty="0">
                <a:cs typeface="Arial" panose="020B0604020202020204" pitchFamily="34" charset="0"/>
              </a:rPr>
              <a:t>There was a significant increase in smokefree homes, providing extended protection for other family members </a:t>
            </a:r>
          </a:p>
          <a:p>
            <a:pPr marL="285750" indent="-285750">
              <a:buFont typeface="Arial" panose="020B0604020202020204" pitchFamily="34" charset="0"/>
              <a:buChar char="•"/>
              <a:defRPr/>
            </a:pPr>
            <a:r>
              <a:rPr lang="en-GB" sz="2400" dirty="0">
                <a:cs typeface="Arial" panose="020B0604020202020204" pitchFamily="34" charset="0"/>
              </a:rPr>
              <a:t>The presence of the SOS was supportive of efforts to quit</a:t>
            </a:r>
          </a:p>
        </p:txBody>
      </p:sp>
      <p:sp>
        <p:nvSpPr>
          <p:cNvPr id="5" name="Title 4">
            <a:extLst>
              <a:ext uri="{FF2B5EF4-FFF2-40B4-BE49-F238E27FC236}">
                <a16:creationId xmlns:a16="http://schemas.microsoft.com/office/drawing/2014/main" id="{6F3E9531-A59E-4016-89F1-8C5C89F76D02}"/>
              </a:ext>
            </a:extLst>
          </p:cNvPr>
          <p:cNvSpPr>
            <a:spLocks noGrp="1"/>
          </p:cNvSpPr>
          <p:nvPr>
            <p:ph type="title"/>
          </p:nvPr>
        </p:nvSpPr>
        <p:spPr/>
        <p:txBody>
          <a:bodyPr/>
          <a:lstStyle/>
          <a:p>
            <a:r>
              <a:rPr lang="en-GB" dirty="0"/>
              <a:t>What does the system get from the scheme? </a:t>
            </a:r>
          </a:p>
        </p:txBody>
      </p:sp>
      <p:sp>
        <p:nvSpPr>
          <p:cNvPr id="7" name="Text Placeholder 6">
            <a:extLst>
              <a:ext uri="{FF2B5EF4-FFF2-40B4-BE49-F238E27FC236}">
                <a16:creationId xmlns:a16="http://schemas.microsoft.com/office/drawing/2014/main" id="{493C1E05-3985-402D-921C-F75192FB14B4}"/>
              </a:ext>
            </a:extLst>
          </p:cNvPr>
          <p:cNvSpPr>
            <a:spLocks noGrp="1"/>
          </p:cNvSpPr>
          <p:nvPr>
            <p:ph type="body" sz="quarter" idx="10"/>
          </p:nvPr>
        </p:nvSpPr>
        <p:spPr/>
        <p:txBody>
          <a:bodyPr/>
          <a:lstStyle/>
          <a:p>
            <a:r>
              <a:rPr lang="en-GB" dirty="0"/>
              <a:t>Incentives: adding value to </a:t>
            </a:r>
            <a:br>
              <a:rPr lang="en-GB" dirty="0"/>
            </a:br>
            <a:r>
              <a:rPr lang="en-GB" dirty="0"/>
              <a:t>Smokefree Pregnancies</a:t>
            </a:r>
          </a:p>
        </p:txBody>
      </p:sp>
    </p:spTree>
    <p:extLst>
      <p:ext uri="{BB962C8B-B14F-4D97-AF65-F5344CB8AC3E}">
        <p14:creationId xmlns:p14="http://schemas.microsoft.com/office/powerpoint/2010/main" val="124124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86E396-0572-485D-B600-DE1C3E5ABA04}"/>
              </a:ext>
            </a:extLst>
          </p:cNvPr>
          <p:cNvSpPr>
            <a:spLocks noGrp="1"/>
          </p:cNvSpPr>
          <p:nvPr>
            <p:ph type="title"/>
          </p:nvPr>
        </p:nvSpPr>
        <p:spPr/>
        <p:txBody>
          <a:bodyPr/>
          <a:lstStyle/>
          <a:p>
            <a:r>
              <a:rPr lang="en-GB" dirty="0"/>
              <a:t>Successes</a:t>
            </a:r>
          </a:p>
        </p:txBody>
      </p:sp>
      <p:sp>
        <p:nvSpPr>
          <p:cNvPr id="7" name="Text Placeholder 6">
            <a:extLst>
              <a:ext uri="{FF2B5EF4-FFF2-40B4-BE49-F238E27FC236}">
                <a16:creationId xmlns:a16="http://schemas.microsoft.com/office/drawing/2014/main" id="{89457F95-7AEE-4693-BE94-41D2061D1857}"/>
              </a:ext>
            </a:extLst>
          </p:cNvPr>
          <p:cNvSpPr>
            <a:spLocks noGrp="1"/>
          </p:cNvSpPr>
          <p:nvPr>
            <p:ph type="body" sz="quarter" idx="10"/>
          </p:nvPr>
        </p:nvSpPr>
        <p:spPr>
          <a:xfrm>
            <a:off x="454374" y="241864"/>
            <a:ext cx="2525011" cy="169277"/>
          </a:xfrm>
        </p:spPr>
        <p:txBody>
          <a:bodyPr/>
          <a:lstStyle/>
          <a:p>
            <a:r>
              <a:rPr lang="en-GB" dirty="0"/>
              <a:t>Incentives: adding value to </a:t>
            </a:r>
            <a:br>
              <a:rPr lang="en-GB" dirty="0"/>
            </a:br>
            <a:r>
              <a:rPr lang="en-GB" dirty="0"/>
              <a:t>Smokefree Pregnancies</a:t>
            </a:r>
          </a:p>
        </p:txBody>
      </p:sp>
      <p:sp>
        <p:nvSpPr>
          <p:cNvPr id="9" name="TextBox 8">
            <a:extLst>
              <a:ext uri="{FF2B5EF4-FFF2-40B4-BE49-F238E27FC236}">
                <a16:creationId xmlns:a16="http://schemas.microsoft.com/office/drawing/2014/main" id="{F8A2ED9C-EE89-4915-8F59-946BD13F3732}"/>
              </a:ext>
            </a:extLst>
          </p:cNvPr>
          <p:cNvSpPr txBox="1"/>
          <p:nvPr/>
        </p:nvSpPr>
        <p:spPr>
          <a:xfrm>
            <a:off x="554735" y="1256921"/>
            <a:ext cx="11082528" cy="3678764"/>
          </a:xfrm>
          <a:prstGeom prst="rect">
            <a:avLst/>
          </a:prstGeom>
          <a:noFill/>
          <a:ln w="6350">
            <a:noFill/>
            <a:miter lim="800000"/>
          </a:ln>
        </p:spPr>
        <p:txBody>
          <a:bodyPr wrap="square">
            <a:spAutoFit/>
          </a:bodyPr>
          <a:lstStyle/>
          <a:p>
            <a:pPr marL="285750" indent="-285750">
              <a:lnSpc>
                <a:spcPct val="107000"/>
              </a:lnSpc>
              <a:spcAft>
                <a:spcPts val="800"/>
              </a:spcAft>
              <a:buFont typeface="Arial" panose="020B0604020202020204" pitchFamily="34" charset="0"/>
              <a:buChar char="•"/>
              <a:defRPr/>
            </a:pPr>
            <a:r>
              <a:rPr lang="en-GB" sz="1600" dirty="0"/>
              <a:t>Number of women who achieve a 4 week quit has increased by 272% since the implementation of the incentives</a:t>
            </a:r>
          </a:p>
          <a:p>
            <a:pPr marL="285750" indent="-285750">
              <a:buFont typeface="Arial" panose="020B0604020202020204" pitchFamily="34" charset="0"/>
              <a:buChar char="•"/>
            </a:pPr>
            <a:r>
              <a:rPr lang="en-GB" sz="1600" dirty="0"/>
              <a:t>All 4 week quits are CO validated which improves confidence in data and validity of the quit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Currently the specialist maternity stop smoking service are achieving a 75% success rate, the incentive scheme is a huge part in this high level of engagement and success</a:t>
            </a:r>
          </a:p>
          <a:p>
            <a:pPr>
              <a:lnSpc>
                <a:spcPct val="107000"/>
              </a:lnSpc>
              <a:spcAft>
                <a:spcPts val="800"/>
              </a:spcAft>
              <a:defRPr/>
            </a:pPr>
            <a:endParaRPr kumimoji="0" lang="en-GB" sz="16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kumimoji="0" lang="en-GB" sz="16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Smokefree homes increased from 23% to 84% amongst those on the incentive scheme</a:t>
            </a:r>
          </a:p>
          <a:p>
            <a:pPr marL="285750" indent="-285750">
              <a:lnSpc>
                <a:spcPct val="107000"/>
              </a:lnSpc>
              <a:spcAft>
                <a:spcPts val="800"/>
              </a:spcAft>
              <a:buFont typeface="Arial" panose="020B0604020202020204" pitchFamily="34" charset="0"/>
              <a:buChar char="•"/>
              <a:defRPr/>
            </a:pPr>
            <a:r>
              <a:rPr lang="en-GB" sz="1600" dirty="0">
                <a:solidFill>
                  <a:srgbClr val="000000"/>
                </a:solidFill>
                <a:ea typeface="Calibri" panose="020F0502020204030204" pitchFamily="34" charset="0"/>
                <a:cs typeface="Times New Roman" panose="02020603050405020304" pitchFamily="18" charset="0"/>
              </a:rPr>
              <a:t>The incentivisation of partners has been essential in during the smokefree home agenda </a:t>
            </a:r>
          </a:p>
          <a:p>
            <a:pPr marL="285750" indent="-285750">
              <a:lnSpc>
                <a:spcPct val="107000"/>
              </a:lnSpc>
              <a:spcAft>
                <a:spcPts val="800"/>
              </a:spcAft>
              <a:buFont typeface="Arial" panose="020B0604020202020204" pitchFamily="34" charset="0"/>
              <a:buChar char="•"/>
              <a:defRPr/>
            </a:pPr>
            <a:r>
              <a:rPr lang="en-GB" sz="1600" dirty="0">
                <a:solidFill>
                  <a:srgbClr val="000000"/>
                </a:solidFill>
                <a:ea typeface="Calibri" panose="020F0502020204030204" pitchFamily="34" charset="0"/>
                <a:cs typeface="Times New Roman" panose="02020603050405020304" pitchFamily="18" charset="0"/>
              </a:rPr>
              <a:t>Allowing significant others to take part in the incentive scheme is essential in helping the pregnant woman to quit smoking and promoting a smokefree home</a:t>
            </a:r>
            <a:endParaRPr kumimoji="0" lang="en-GB" sz="16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kumimoji="0" lang="en-GB" sz="16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Prior to the programme being launched, around 1 in 8 of all new mothers were smokers at time of giving birth. This has reduced to around 1 in 10 – </a:t>
            </a:r>
            <a:r>
              <a:rPr lang="en-GB" sz="1600" dirty="0">
                <a:effectLst/>
                <a:ea typeface="Calibri" panose="020F0502020204030204" pitchFamily="34" charset="0"/>
                <a:cs typeface="Times New Roman" panose="02020603050405020304" pitchFamily="18" charset="0"/>
              </a:rPr>
              <a:t>a </a:t>
            </a:r>
            <a:r>
              <a:rPr lang="en-GB" sz="1600" b="1" dirty="0">
                <a:effectLst/>
                <a:ea typeface="Calibri" panose="020F0502020204030204" pitchFamily="34" charset="0"/>
                <a:cs typeface="Times New Roman" panose="02020603050405020304" pitchFamily="18" charset="0"/>
              </a:rPr>
              <a:t>dramatic reduction in Smoking At Time Of Delivery</a:t>
            </a:r>
            <a:endParaRPr kumimoji="0" lang="en-GB" sz="16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30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7" name="Picture 3" descr="A person holding a baby&#10;&#10;Description automatically generated with medium confidence">
            <a:extLst>
              <a:ext uri="{FF2B5EF4-FFF2-40B4-BE49-F238E27FC236}">
                <a16:creationId xmlns:a16="http://schemas.microsoft.com/office/drawing/2014/main" id="{18F796B5-A8C7-4011-8258-14CDB22BF6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2" r="49632"/>
          <a:stretch/>
        </p:blipFill>
        <p:spPr bwMode="auto">
          <a:xfrm>
            <a:off x="6189155" y="10"/>
            <a:ext cx="60028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1C30F36C-06E5-4C3B-993F-9C27DE9693FD}"/>
              </a:ext>
            </a:extLst>
          </p:cNvPr>
          <p:cNvSpPr>
            <a:spLocks noGrp="1"/>
          </p:cNvSpPr>
          <p:nvPr>
            <p:ph type="title"/>
          </p:nvPr>
        </p:nvSpPr>
        <p:spPr>
          <a:xfrm>
            <a:off x="253435" y="2850420"/>
            <a:ext cx="5682285" cy="1671569"/>
          </a:xfrm>
        </p:spPr>
        <p:txBody>
          <a:bodyPr>
            <a:normAutofit fontScale="90000"/>
          </a:bodyPr>
          <a:lstStyle/>
          <a:p>
            <a:pPr marL="0" indent="0">
              <a:buNone/>
            </a:pPr>
            <a:r>
              <a:rPr lang="en-GB" sz="1600" b="1" dirty="0">
                <a:latin typeface="Arial" panose="020B0604020202020204" pitchFamily="34" charset="0"/>
                <a:cs typeface="Arial" panose="020B0604020202020204" pitchFamily="34" charset="0"/>
              </a:rPr>
              <a:t>Tierney-Rose, from Rochdale, started smoking as a teenager and had tried to quit several times but without success. She eventually found her incentive to quit for good when she fell pregnant with her first baby.</a:t>
            </a:r>
            <a:br>
              <a:rPr lang="en-GB" sz="1600" b="1" dirty="0">
                <a:latin typeface="Arial" panose="020B0604020202020204" pitchFamily="34" charset="0"/>
                <a:cs typeface="Arial" panose="020B0604020202020204" pitchFamily="34" charset="0"/>
              </a:rPr>
            </a:br>
            <a:br>
              <a:rPr lang="en-GB" sz="1600" b="1" dirty="0">
                <a:latin typeface="Arial" panose="020B0604020202020204" pitchFamily="34" charset="0"/>
                <a:cs typeface="Arial" panose="020B0604020202020204" pitchFamily="34" charset="0"/>
              </a:rPr>
            </a:br>
            <a:r>
              <a:rPr lang="en-GB" sz="1600" i="1" dirty="0">
                <a:latin typeface="Arial" panose="020B0604020202020204" pitchFamily="34" charset="0"/>
                <a:cs typeface="Arial" panose="020B0604020202020204" pitchFamily="34" charset="0"/>
              </a:rPr>
              <a:t>“It was such a happy moment when my partner and I found out that we were expecting a baby. But we needed to shake ourselves up a bit and make some changes. We were young and there were some things that we needed to stop doing, smoking being one of them.</a:t>
            </a:r>
            <a:br>
              <a:rPr lang="en-GB" sz="1600" i="1" dirty="0">
                <a:latin typeface="Arial" panose="020B0604020202020204" pitchFamily="34" charset="0"/>
                <a:cs typeface="Arial" panose="020B0604020202020204" pitchFamily="34" charset="0"/>
              </a:rPr>
            </a:br>
            <a:br>
              <a:rPr lang="en-GB" sz="1600" i="1" dirty="0">
                <a:latin typeface="Arial" panose="020B0604020202020204" pitchFamily="34" charset="0"/>
                <a:cs typeface="Arial" panose="020B0604020202020204" pitchFamily="34" charset="0"/>
              </a:rPr>
            </a:br>
            <a:r>
              <a:rPr lang="en-GB" sz="1600" i="1" dirty="0">
                <a:latin typeface="Arial" panose="020B0604020202020204" pitchFamily="34" charset="0"/>
                <a:cs typeface="Arial" panose="020B0604020202020204" pitchFamily="34" charset="0"/>
              </a:rPr>
              <a:t>I had smoked for almost six years and knew I would need help to quit. So, when I was asked if I smoked at my first midwife appointment, I was honest and said yes. I told the midwife that I desperately wanted to quit, and I was relieved to find that I would receive stop smoking support as part of my prenatal journey.</a:t>
            </a:r>
            <a:br>
              <a:rPr lang="en-GB" sz="1600" i="1" dirty="0">
                <a:latin typeface="Arial" panose="020B0604020202020204" pitchFamily="34" charset="0"/>
                <a:cs typeface="Arial" panose="020B0604020202020204" pitchFamily="34" charset="0"/>
              </a:rPr>
            </a:br>
            <a:br>
              <a:rPr lang="en-GB" sz="1600" i="1" dirty="0">
                <a:latin typeface="Arial" panose="020B0604020202020204" pitchFamily="34" charset="0"/>
                <a:cs typeface="Arial" panose="020B0604020202020204" pitchFamily="34" charset="0"/>
              </a:rPr>
            </a:br>
            <a:r>
              <a:rPr lang="en-GB" sz="1600" i="1" dirty="0">
                <a:latin typeface="Arial" panose="020B0604020202020204" pitchFamily="34" charset="0"/>
                <a:cs typeface="Arial" panose="020B0604020202020204" pitchFamily="34" charset="0"/>
              </a:rPr>
              <a:t>It wasn’t easy quitting, especially as people I knew still smoked. I found it hardest towards the end of my pregnancy and when Maddie was born, as adjusting to being a new mum was stressful. However, with support I got through the tough times and I’ve now been smokefree for nearly two years.</a:t>
            </a:r>
            <a:br>
              <a:rPr lang="en-GB" sz="1600" i="1" dirty="0">
                <a:latin typeface="Arial" panose="020B0604020202020204" pitchFamily="34" charset="0"/>
                <a:cs typeface="Arial" panose="020B0604020202020204" pitchFamily="34" charset="0"/>
              </a:rPr>
            </a:br>
            <a:br>
              <a:rPr lang="en-GB" sz="1600" i="1" dirty="0">
                <a:latin typeface="Arial" panose="020B0604020202020204" pitchFamily="34" charset="0"/>
                <a:cs typeface="Arial" panose="020B0604020202020204" pitchFamily="34" charset="0"/>
              </a:rPr>
            </a:br>
            <a:r>
              <a:rPr lang="en-GB" sz="1600" b="1" i="1" dirty="0">
                <a:latin typeface="Arial" panose="020B0604020202020204" pitchFamily="34" charset="0"/>
                <a:cs typeface="Arial" panose="020B0604020202020204" pitchFamily="34" charset="0"/>
              </a:rPr>
              <a:t>The vouchers were a nice extra. I bought nappies for the baby and then at the end of the series I was able to buy something nice for myself – a new outfit.</a:t>
            </a:r>
            <a:br>
              <a:rPr lang="en-GB" sz="1600" i="1" dirty="0">
                <a:latin typeface="Arial" panose="020B0604020202020204" pitchFamily="34" charset="0"/>
                <a:cs typeface="Arial" panose="020B0604020202020204" pitchFamily="34" charset="0"/>
              </a:rPr>
            </a:br>
            <a:br>
              <a:rPr lang="en-GB" sz="1600" i="1" dirty="0">
                <a:latin typeface="Arial" panose="020B0604020202020204" pitchFamily="34" charset="0"/>
                <a:cs typeface="Arial" panose="020B0604020202020204" pitchFamily="34" charset="0"/>
              </a:rPr>
            </a:br>
            <a:r>
              <a:rPr lang="en-GB" sz="1600" i="1" dirty="0">
                <a:latin typeface="Arial" panose="020B0604020202020204" pitchFamily="34" charset="0"/>
                <a:cs typeface="Arial" panose="020B0604020202020204" pitchFamily="34" charset="0"/>
              </a:rPr>
              <a:t>Quitting gave me a healthy baby and it’s great to know that I am giving us both a healthier future. I feel much better since quitting, and I’m so happy that my house is now smokefree.”</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Read Tierney’s story at </a:t>
            </a:r>
            <a:r>
              <a:rPr lang="en-GB" sz="1600" b="1" dirty="0">
                <a:latin typeface="Arial" panose="020B0604020202020204" pitchFamily="34" charset="0"/>
                <a:cs typeface="Arial" panose="020B0604020202020204" pitchFamily="34" charset="0"/>
                <a:hlinkClick r:id="rId3"/>
              </a:rPr>
              <a:t>www.makesmokinghistory.co.uk</a:t>
            </a:r>
            <a:r>
              <a:rPr lang="en-GB" sz="1600" b="1" dirty="0">
                <a:latin typeface="Arial" panose="020B0604020202020204" pitchFamily="34" charset="0"/>
                <a:cs typeface="Arial" panose="020B0604020202020204" pitchFamily="34" charset="0"/>
              </a:rPr>
              <a:t> </a:t>
            </a:r>
            <a:br>
              <a:rPr lang="en-GB" sz="1600" dirty="0">
                <a:latin typeface="Arial" panose="020B0604020202020204" pitchFamily="34" charset="0"/>
                <a:cs typeface="Arial" panose="020B0604020202020204" pitchFamily="34" charset="0"/>
              </a:rPr>
            </a:br>
            <a:br>
              <a:rPr lang="en-GB" sz="1600" b="1" dirty="0">
                <a:latin typeface="Arial" panose="020B0604020202020204" pitchFamily="34" charset="0"/>
                <a:cs typeface="Arial" panose="020B0604020202020204" pitchFamily="34" charset="0"/>
              </a:rPr>
            </a:b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842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5.xml><?xml version="1.0" encoding="utf-8"?>
<p:tagLst xmlns:a="http://schemas.openxmlformats.org/drawingml/2006/main" xmlns:r="http://schemas.openxmlformats.org/officeDocument/2006/relationships" xmlns:p="http://schemas.openxmlformats.org/presentationml/2006/main">
  <p:tag name="SHAPENAME" val="5. Source"/>
</p:tagLst>
</file>

<file path=ppt/tags/tag1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5. Source"/>
</p:tagLst>
</file>

<file path=ppt/tags/tag1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SHAPENAME" val="5. Sourc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LLI9M40LY1t.PCSKK1X7_A"/>
</p:tagLst>
</file>

<file path=ppt/tags/tag138.xml><?xml version="1.0" encoding="utf-8"?>
<p:tagLst xmlns:a="http://schemas.openxmlformats.org/drawingml/2006/main" xmlns:r="http://schemas.openxmlformats.org/officeDocument/2006/relationships" xmlns:p="http://schemas.openxmlformats.org/presentationml/2006/main">
  <p:tag name="SHAPENAME" val="5. Source"/>
</p:tagLst>
</file>

<file path=ppt/tags/tag139.xml><?xml version="1.0" encoding="utf-8"?>
<p:tagLst xmlns:a="http://schemas.openxmlformats.org/drawingml/2006/main" xmlns:r="http://schemas.openxmlformats.org/officeDocument/2006/relationships" xmlns:p="http://schemas.openxmlformats.org/presentationml/2006/main">
  <p:tag name="SHAPENAME" val="Titl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SHAPENAME" val="5. Source"/>
</p:tagLst>
</file>

<file path=ppt/tags/tag1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5. Source"/>
</p:tagLst>
</file>

<file path=ppt/tags/tag1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xml><?xml version="1.0" encoding="utf-8"?>
<p:tagLst xmlns:a="http://schemas.openxmlformats.org/drawingml/2006/main" xmlns:r="http://schemas.openxmlformats.org/officeDocument/2006/relationships" xmlns:p="http://schemas.openxmlformats.org/presentationml/2006/main">
  <p:tag name="SHAPENAME" val="5. Source"/>
</p:tagLst>
</file>

<file path=ppt/tags/tag49.xml><?xml version="1.0" encoding="utf-8"?>
<p:tagLst xmlns:a="http://schemas.openxmlformats.org/drawingml/2006/main" xmlns:r="http://schemas.openxmlformats.org/officeDocument/2006/relationships" xmlns:p="http://schemas.openxmlformats.org/presentationml/2006/main">
  <p:tag name="SHAPENAME" val="Subtitle"/>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Title"/>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Subtitle"/>
</p:tagLst>
</file>

<file path=ppt/tags/tag58.xml><?xml version="1.0" encoding="utf-8"?>
<p:tagLst xmlns:a="http://schemas.openxmlformats.org/drawingml/2006/main" xmlns:r="http://schemas.openxmlformats.org/officeDocument/2006/relationships" xmlns:p="http://schemas.openxmlformats.org/presentationml/2006/main">
  <p:tag name="SHAPENAME" val="Title"/>
</p:tagLst>
</file>

<file path=ppt/tags/tag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Subtitle"/>
</p:tagLst>
</file>

<file path=ppt/tags/tag66.xml><?xml version="1.0" encoding="utf-8"?>
<p:tagLst xmlns:a="http://schemas.openxmlformats.org/drawingml/2006/main" xmlns:r="http://schemas.openxmlformats.org/officeDocument/2006/relationships" xmlns:p="http://schemas.openxmlformats.org/presentationml/2006/main">
  <p:tag name="SHAPENAME" val="Title"/>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xml><?xml version="1.0" encoding="utf-8"?>
<p:tagLst xmlns:a="http://schemas.openxmlformats.org/drawingml/2006/main" xmlns:r="http://schemas.openxmlformats.org/officeDocument/2006/relationships" xmlns:p="http://schemas.openxmlformats.org/presentationml/2006/main">
  <p:tag name="SHAPENAME" val="3. Sub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White">
  <a:themeElements>
    <a:clrScheme name="Scheme1">
      <a:dk1>
        <a:srgbClr val="000000"/>
      </a:dk1>
      <a:lt1>
        <a:srgbClr val="FFFFFF"/>
      </a:lt1>
      <a:dk2>
        <a:srgbClr val="FFFFFF"/>
      </a:dk2>
      <a:lt2>
        <a:srgbClr val="FFFFFF"/>
      </a:lt2>
      <a:accent1>
        <a:srgbClr val="3F5664"/>
      </a:accent1>
      <a:accent2>
        <a:srgbClr val="2D96FF"/>
      </a:accent2>
      <a:accent3>
        <a:srgbClr val="005EB8"/>
      </a:accent3>
      <a:accent4>
        <a:srgbClr val="F3CD8A"/>
      </a:accent4>
      <a:accent5>
        <a:srgbClr val="CED647"/>
      </a:accent5>
      <a:accent6>
        <a:srgbClr val="C8E9EB"/>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3F5664"/>
        </a:accent1>
        <a:accent2>
          <a:srgbClr val="2D96FF"/>
        </a:accent2>
        <a:accent3>
          <a:srgbClr val="005EB8"/>
        </a:accent3>
        <a:accent4>
          <a:srgbClr val="F3CD8A"/>
        </a:accent4>
        <a:accent5>
          <a:srgbClr val="CED647"/>
        </a:accent5>
        <a:accent6>
          <a:srgbClr val="C8E9EB"/>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LO4285_OFF_Template_v1.potx" id="{EDBE024A-BED7-430C-95AF-BC66B243774A}" vid="{E0A18EB1-E12E-4C94-85C3-6E97043EBCAE}"/>
    </a:ext>
  </a:extLst>
</a:theme>
</file>

<file path=ppt/theme/theme3.xml><?xml version="1.0" encoding="utf-8"?>
<a:theme xmlns:a="http://schemas.openxmlformats.org/drawingml/2006/main" name="1_Office Theme">
  <a:themeElements>
    <a:clrScheme name="Custom 2">
      <a:dk1>
        <a:srgbClr val="000000"/>
      </a:dk1>
      <a:lt1>
        <a:srgbClr val="FFFFFF"/>
      </a:lt1>
      <a:dk2>
        <a:srgbClr val="3F5664"/>
      </a:dk2>
      <a:lt2>
        <a:srgbClr val="9CCDD5"/>
      </a:lt2>
      <a:accent1>
        <a:srgbClr val="F6997C"/>
      </a:accent1>
      <a:accent2>
        <a:srgbClr val="CED647"/>
      </a:accent2>
      <a:accent3>
        <a:srgbClr val="5A5A5A"/>
      </a:accent3>
      <a:accent4>
        <a:srgbClr val="F3CD8A"/>
      </a:accent4>
      <a:accent5>
        <a:srgbClr val="C8E9EB"/>
      </a:accent5>
      <a:accent6>
        <a:srgbClr val="A06E46"/>
      </a:accent6>
      <a:hlink>
        <a:srgbClr val="3F5664"/>
      </a:hlink>
      <a:folHlink>
        <a:srgbClr val="CED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Props1.xml><?xml version="1.0" encoding="utf-8"?>
<ds:datastoreItem xmlns:ds="http://schemas.openxmlformats.org/officeDocument/2006/customXml" ds:itemID="{5E21D19B-334E-48DA-AE08-7ACAF3272D89}">
  <ds:schemaRefs>
    <ds:schemaRef ds:uri="http://schemas.microsoft.com/sharepoint/v3/contenttype/forms"/>
  </ds:schemaRefs>
</ds:datastoreItem>
</file>

<file path=customXml/itemProps2.xml><?xml version="1.0" encoding="utf-8"?>
<ds:datastoreItem xmlns:ds="http://schemas.openxmlformats.org/officeDocument/2006/customXml" ds:itemID="{0B8E941B-2054-4A51-9D03-3F7B499D1BED}"/>
</file>

<file path=customXml/itemProps3.xml><?xml version="1.0" encoding="utf-8"?>
<ds:datastoreItem xmlns:ds="http://schemas.openxmlformats.org/officeDocument/2006/customXml" ds:itemID="{B1128F91-6D0D-4117-B762-D89CE7E2F9D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10637</TotalTime>
  <Words>1676</Words>
  <Application>Microsoft Office PowerPoint</Application>
  <PresentationFormat>Widescreen</PresentationFormat>
  <Paragraphs>135</Paragraphs>
  <Slides>9</Slides>
  <Notes>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21" baseType="lpstr">
      <vt:lpstr>Alte Haas Grotesk</vt:lpstr>
      <vt:lpstr>Arial</vt:lpstr>
      <vt:lpstr>Calibri</vt:lpstr>
      <vt:lpstr>Calibri Light</vt:lpstr>
      <vt:lpstr>Georgia</vt:lpstr>
      <vt:lpstr>Segoe UI</vt:lpstr>
      <vt:lpstr>Times New Roman</vt:lpstr>
      <vt:lpstr>Wingdings</vt:lpstr>
      <vt:lpstr>Office Theme</vt:lpstr>
      <vt:lpstr>8_White</vt:lpstr>
      <vt:lpstr>1_Office Theme</vt:lpstr>
      <vt:lpstr>think-cell Slide</vt:lpstr>
      <vt:lpstr>Incentives: adding value to  Smokefree Pregnancies</vt:lpstr>
      <vt:lpstr>Why treat tobacco dependence in the NHS: business case </vt:lpstr>
      <vt:lpstr>NICE and Incentives </vt:lpstr>
      <vt:lpstr>Elements of the Greater Manchester  Smokefree Pregnancy programme</vt:lpstr>
      <vt:lpstr>Incentives scheme journey</vt:lpstr>
      <vt:lpstr>Implications for delivery</vt:lpstr>
      <vt:lpstr>What does the system get from the scheme? </vt:lpstr>
      <vt:lpstr>Successes</vt:lpstr>
      <vt:lpstr>Tierney-Rose, from Rochdale, started smoking as a teenager and had tried to quit several times but without success. She eventually found her incentive to quit for good when she fell pregnant with her first baby.  “It was such a happy moment when my partner and I found out that we were expecting a baby. But we needed to shake ourselves up a bit and make some changes. We were young and there were some things that we needed to stop doing, smoking being one of them.  I had smoked for almost six years and knew I would need help to quit. So, when I was asked if I smoked at my first midwife appointment, I was honest and said yes. I told the midwife that I desperately wanted to quit, and I was relieved to find that I would receive stop smoking support as part of my prenatal journey.  It wasn’t easy quitting, especially as people I knew still smoked. I found it hardest towards the end of my pregnancy and when Maddie was born, as adjusting to being a new mum was stressful. However, with support I got through the tough times and I’ve now been smokefree for nearly two years.  The vouchers were a nice extra. I bought nappies for the baby and then at the end of the series I was able to buy something nice for myself – a new outfit.  Quitting gave me a healthy baby and it’s great to know that I am giving us both a healthier future. I feel much better since quitting, and I’m so happy that my house is now smokefree.”  Read Tierney’s story at www.makesmokinghistory.co.uk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 Frankland</dc:creator>
  <cp:lastModifiedBy>Amy Murgatroyd</cp:lastModifiedBy>
  <cp:revision>24</cp:revision>
  <dcterms:created xsi:type="dcterms:W3CDTF">2021-02-15T14:30:48Z</dcterms:created>
  <dcterms:modified xsi:type="dcterms:W3CDTF">2022-08-30T13:49:51Z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ies>
</file>