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28" r:id="rId5"/>
    <p:sldId id="357" r:id="rId6"/>
    <p:sldId id="383" r:id="rId7"/>
    <p:sldId id="420" r:id="rId8"/>
    <p:sldId id="432" r:id="rId9"/>
    <p:sldId id="434" r:id="rId10"/>
    <p:sldId id="426" r:id="rId11"/>
    <p:sldId id="433"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9E7"/>
    <a:srgbClr val="F3E2EE"/>
    <a:srgbClr val="B73880"/>
    <a:srgbClr val="79B147"/>
    <a:srgbClr val="E9F6FC"/>
    <a:srgbClr val="EDF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09991-4667-9448-BFDC-A6D56DA3C60A}" v="13" dt="2023-02-16T10:21:03.84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1334" autoAdjust="0"/>
  </p:normalViewPr>
  <p:slideViewPr>
    <p:cSldViewPr snapToGrid="0">
      <p:cViewPr varScale="1">
        <p:scale>
          <a:sx n="58" d="100"/>
          <a:sy n="58" d="100"/>
        </p:scale>
        <p:origin x="9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3C796-FD31-4DAA-8D8F-F2CB8646185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451B39E-588C-480C-9D93-2A7E7CE7D4F2}">
      <dgm:prSet/>
      <dgm:spPr/>
      <dgm:t>
        <a:bodyPr/>
        <a:lstStyle/>
        <a:p>
          <a:r>
            <a:rPr lang="en-GB" dirty="0"/>
            <a:t>What will it look like? Will you pool budgets and have one tobacco alliance?</a:t>
          </a:r>
          <a:endParaRPr lang="en-US" dirty="0"/>
        </a:p>
      </dgm:t>
    </dgm:pt>
    <dgm:pt modelId="{7A953863-5B6B-4DEB-A6CE-5B29EB4808A9}" type="parTrans" cxnId="{5849DDD5-0983-4C2E-BDA6-912EB24A32A3}">
      <dgm:prSet/>
      <dgm:spPr/>
      <dgm:t>
        <a:bodyPr/>
        <a:lstStyle/>
        <a:p>
          <a:endParaRPr lang="en-US"/>
        </a:p>
      </dgm:t>
    </dgm:pt>
    <dgm:pt modelId="{7F20AFF9-809E-45B3-B5E3-8E71515EE09D}" type="sibTrans" cxnId="{5849DDD5-0983-4C2E-BDA6-912EB24A32A3}">
      <dgm:prSet/>
      <dgm:spPr/>
      <dgm:t>
        <a:bodyPr/>
        <a:lstStyle/>
        <a:p>
          <a:endParaRPr lang="en-US"/>
        </a:p>
      </dgm:t>
    </dgm:pt>
    <dgm:pt modelId="{78ECF94D-E3F0-4B67-B463-446C2C04027A}">
      <dgm:prSet/>
      <dgm:spPr/>
      <dgm:t>
        <a:bodyPr/>
        <a:lstStyle/>
        <a:p>
          <a:r>
            <a:rPr lang="en-GB"/>
            <a:t>It’s different in Yorkshire! We couldn't do it here. </a:t>
          </a:r>
          <a:endParaRPr lang="en-US"/>
        </a:p>
      </dgm:t>
    </dgm:pt>
    <dgm:pt modelId="{3A06D519-E054-425C-8E75-6CEF9E7C04F0}" type="parTrans" cxnId="{4B0B737A-F525-4AC9-AA75-5DB9C50DF182}">
      <dgm:prSet/>
      <dgm:spPr/>
      <dgm:t>
        <a:bodyPr/>
        <a:lstStyle/>
        <a:p>
          <a:endParaRPr lang="en-US"/>
        </a:p>
      </dgm:t>
    </dgm:pt>
    <dgm:pt modelId="{2B926F93-3081-42C7-8BFD-2BD69BF133F8}" type="sibTrans" cxnId="{4B0B737A-F525-4AC9-AA75-5DB9C50DF182}">
      <dgm:prSet/>
      <dgm:spPr/>
      <dgm:t>
        <a:bodyPr/>
        <a:lstStyle/>
        <a:p>
          <a:endParaRPr lang="en-US"/>
        </a:p>
      </dgm:t>
    </dgm:pt>
    <dgm:pt modelId="{9C79D226-1825-4C46-99B2-1D1B6EB988F9}" type="pres">
      <dgm:prSet presAssocID="{D223C796-FD31-4DAA-8D8F-F2CB86461856}" presName="hierChild1" presStyleCnt="0">
        <dgm:presLayoutVars>
          <dgm:chPref val="1"/>
          <dgm:dir/>
          <dgm:animOne val="branch"/>
          <dgm:animLvl val="lvl"/>
          <dgm:resizeHandles/>
        </dgm:presLayoutVars>
      </dgm:prSet>
      <dgm:spPr/>
    </dgm:pt>
    <dgm:pt modelId="{CBFC74C6-C3AE-42B1-8729-79166ACDC8EC}" type="pres">
      <dgm:prSet presAssocID="{C451B39E-588C-480C-9D93-2A7E7CE7D4F2}" presName="hierRoot1" presStyleCnt="0"/>
      <dgm:spPr/>
    </dgm:pt>
    <dgm:pt modelId="{4A75EA61-1825-47C4-B89F-C335E67D05F9}" type="pres">
      <dgm:prSet presAssocID="{C451B39E-588C-480C-9D93-2A7E7CE7D4F2}" presName="composite" presStyleCnt="0"/>
      <dgm:spPr/>
    </dgm:pt>
    <dgm:pt modelId="{ABE4FBC2-AD58-4870-A7C8-8E853E1DC8A5}" type="pres">
      <dgm:prSet presAssocID="{C451B39E-588C-480C-9D93-2A7E7CE7D4F2}" presName="background" presStyleLbl="node0" presStyleIdx="0" presStyleCnt="2"/>
      <dgm:spPr>
        <a:solidFill>
          <a:schemeClr val="accent1">
            <a:lumMod val="40000"/>
            <a:lumOff val="60000"/>
          </a:schemeClr>
        </a:solidFill>
        <a:ln>
          <a:solidFill>
            <a:schemeClr val="accent1">
              <a:lumMod val="40000"/>
              <a:lumOff val="60000"/>
            </a:schemeClr>
          </a:solidFill>
        </a:ln>
      </dgm:spPr>
    </dgm:pt>
    <dgm:pt modelId="{B95F29A1-7E8B-4FC0-97A2-EA2B53C6CB7F}" type="pres">
      <dgm:prSet presAssocID="{C451B39E-588C-480C-9D93-2A7E7CE7D4F2}" presName="text" presStyleLbl="fgAcc0" presStyleIdx="0" presStyleCnt="2">
        <dgm:presLayoutVars>
          <dgm:chPref val="3"/>
        </dgm:presLayoutVars>
      </dgm:prSet>
      <dgm:spPr/>
    </dgm:pt>
    <dgm:pt modelId="{EEE66CD2-4E87-4BFD-ABFB-55613A087566}" type="pres">
      <dgm:prSet presAssocID="{C451B39E-588C-480C-9D93-2A7E7CE7D4F2}" presName="hierChild2" presStyleCnt="0"/>
      <dgm:spPr/>
    </dgm:pt>
    <dgm:pt modelId="{60F4DD12-7B46-48DB-BAEA-A9648A4D4514}" type="pres">
      <dgm:prSet presAssocID="{78ECF94D-E3F0-4B67-B463-446C2C04027A}" presName="hierRoot1" presStyleCnt="0"/>
      <dgm:spPr/>
    </dgm:pt>
    <dgm:pt modelId="{1AE62550-5623-4F9A-B58E-3EB9E4605D4C}" type="pres">
      <dgm:prSet presAssocID="{78ECF94D-E3F0-4B67-B463-446C2C04027A}" presName="composite" presStyleCnt="0"/>
      <dgm:spPr/>
    </dgm:pt>
    <dgm:pt modelId="{8DE1E836-41E9-4F30-BB2D-49046664C53D}" type="pres">
      <dgm:prSet presAssocID="{78ECF94D-E3F0-4B67-B463-446C2C04027A}" presName="background" presStyleLbl="node0" presStyleIdx="1" presStyleCnt="2"/>
      <dgm:spPr>
        <a:solidFill>
          <a:schemeClr val="accent1">
            <a:lumMod val="40000"/>
            <a:lumOff val="60000"/>
          </a:schemeClr>
        </a:solidFill>
      </dgm:spPr>
    </dgm:pt>
    <dgm:pt modelId="{1A9DE24D-A9B7-4542-88FB-A718765A9164}" type="pres">
      <dgm:prSet presAssocID="{78ECF94D-E3F0-4B67-B463-446C2C04027A}" presName="text" presStyleLbl="fgAcc0" presStyleIdx="1" presStyleCnt="2">
        <dgm:presLayoutVars>
          <dgm:chPref val="3"/>
        </dgm:presLayoutVars>
      </dgm:prSet>
      <dgm:spPr/>
    </dgm:pt>
    <dgm:pt modelId="{CAFC4B34-E6F2-4B9D-86BC-49B33F24F47A}" type="pres">
      <dgm:prSet presAssocID="{78ECF94D-E3F0-4B67-B463-446C2C04027A}" presName="hierChild2" presStyleCnt="0"/>
      <dgm:spPr/>
    </dgm:pt>
  </dgm:ptLst>
  <dgm:cxnLst>
    <dgm:cxn modelId="{F4DC7D59-3452-4F9D-91F5-CA67E417A5B0}" type="presOf" srcId="{D223C796-FD31-4DAA-8D8F-F2CB86461856}" destId="{9C79D226-1825-4C46-99B2-1D1B6EB988F9}" srcOrd="0" destOrd="0" presId="urn:microsoft.com/office/officeart/2005/8/layout/hierarchy1"/>
    <dgm:cxn modelId="{4B0B737A-F525-4AC9-AA75-5DB9C50DF182}" srcId="{D223C796-FD31-4DAA-8D8F-F2CB86461856}" destId="{78ECF94D-E3F0-4B67-B463-446C2C04027A}" srcOrd="1" destOrd="0" parTransId="{3A06D519-E054-425C-8E75-6CEF9E7C04F0}" sibTransId="{2B926F93-3081-42C7-8BFD-2BD69BF133F8}"/>
    <dgm:cxn modelId="{CBE9D39E-E733-4D33-A010-F091BC06F81F}" type="presOf" srcId="{C451B39E-588C-480C-9D93-2A7E7CE7D4F2}" destId="{B95F29A1-7E8B-4FC0-97A2-EA2B53C6CB7F}" srcOrd="0" destOrd="0" presId="urn:microsoft.com/office/officeart/2005/8/layout/hierarchy1"/>
    <dgm:cxn modelId="{29F603A7-D244-4DCE-9846-5CAB6215B624}" type="presOf" srcId="{78ECF94D-E3F0-4B67-B463-446C2C04027A}" destId="{1A9DE24D-A9B7-4542-88FB-A718765A9164}" srcOrd="0" destOrd="0" presId="urn:microsoft.com/office/officeart/2005/8/layout/hierarchy1"/>
    <dgm:cxn modelId="{5849DDD5-0983-4C2E-BDA6-912EB24A32A3}" srcId="{D223C796-FD31-4DAA-8D8F-F2CB86461856}" destId="{C451B39E-588C-480C-9D93-2A7E7CE7D4F2}" srcOrd="0" destOrd="0" parTransId="{7A953863-5B6B-4DEB-A6CE-5B29EB4808A9}" sibTransId="{7F20AFF9-809E-45B3-B5E3-8E71515EE09D}"/>
    <dgm:cxn modelId="{43CC684B-B4CA-410B-BA51-FD65A002EF8E}" type="presParOf" srcId="{9C79D226-1825-4C46-99B2-1D1B6EB988F9}" destId="{CBFC74C6-C3AE-42B1-8729-79166ACDC8EC}" srcOrd="0" destOrd="0" presId="urn:microsoft.com/office/officeart/2005/8/layout/hierarchy1"/>
    <dgm:cxn modelId="{421AAFAD-F603-4450-A2F3-628689F20435}" type="presParOf" srcId="{CBFC74C6-C3AE-42B1-8729-79166ACDC8EC}" destId="{4A75EA61-1825-47C4-B89F-C335E67D05F9}" srcOrd="0" destOrd="0" presId="urn:microsoft.com/office/officeart/2005/8/layout/hierarchy1"/>
    <dgm:cxn modelId="{C46B6DF9-29D1-47FD-A066-8232F988F7EF}" type="presParOf" srcId="{4A75EA61-1825-47C4-B89F-C335E67D05F9}" destId="{ABE4FBC2-AD58-4870-A7C8-8E853E1DC8A5}" srcOrd="0" destOrd="0" presId="urn:microsoft.com/office/officeart/2005/8/layout/hierarchy1"/>
    <dgm:cxn modelId="{6A97F59F-141A-47C1-827D-4E02AF791318}" type="presParOf" srcId="{4A75EA61-1825-47C4-B89F-C335E67D05F9}" destId="{B95F29A1-7E8B-4FC0-97A2-EA2B53C6CB7F}" srcOrd="1" destOrd="0" presId="urn:microsoft.com/office/officeart/2005/8/layout/hierarchy1"/>
    <dgm:cxn modelId="{4A45A9E3-FDC0-4CF3-900A-8E47D29CB25D}" type="presParOf" srcId="{CBFC74C6-C3AE-42B1-8729-79166ACDC8EC}" destId="{EEE66CD2-4E87-4BFD-ABFB-55613A087566}" srcOrd="1" destOrd="0" presId="urn:microsoft.com/office/officeart/2005/8/layout/hierarchy1"/>
    <dgm:cxn modelId="{AA37EC2B-4E44-4B6C-BDDE-39609F59FCBC}" type="presParOf" srcId="{9C79D226-1825-4C46-99B2-1D1B6EB988F9}" destId="{60F4DD12-7B46-48DB-BAEA-A9648A4D4514}" srcOrd="1" destOrd="0" presId="urn:microsoft.com/office/officeart/2005/8/layout/hierarchy1"/>
    <dgm:cxn modelId="{7BD625FC-9D9B-45A0-9E93-F7042F838D59}" type="presParOf" srcId="{60F4DD12-7B46-48DB-BAEA-A9648A4D4514}" destId="{1AE62550-5623-4F9A-B58E-3EB9E4605D4C}" srcOrd="0" destOrd="0" presId="urn:microsoft.com/office/officeart/2005/8/layout/hierarchy1"/>
    <dgm:cxn modelId="{19507F8B-4723-442D-A43A-A0C8BFC10D6E}" type="presParOf" srcId="{1AE62550-5623-4F9A-B58E-3EB9E4605D4C}" destId="{8DE1E836-41E9-4F30-BB2D-49046664C53D}" srcOrd="0" destOrd="0" presId="urn:microsoft.com/office/officeart/2005/8/layout/hierarchy1"/>
    <dgm:cxn modelId="{C27F5668-EB92-4D02-AD4D-C81B344C2C54}" type="presParOf" srcId="{1AE62550-5623-4F9A-B58E-3EB9E4605D4C}" destId="{1A9DE24D-A9B7-4542-88FB-A718765A9164}" srcOrd="1" destOrd="0" presId="urn:microsoft.com/office/officeart/2005/8/layout/hierarchy1"/>
    <dgm:cxn modelId="{F95C2505-EF05-4E22-A1AC-E2F1F1A9DCD4}" type="presParOf" srcId="{60F4DD12-7B46-48DB-BAEA-A9648A4D4514}" destId="{CAFC4B34-E6F2-4B9D-86BC-49B33F24F4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FBC2-AD58-4870-A7C8-8E853E1DC8A5}">
      <dsp:nvSpPr>
        <dsp:cNvPr id="0" name=""/>
        <dsp:cNvSpPr/>
      </dsp:nvSpPr>
      <dsp:spPr>
        <a:xfrm>
          <a:off x="1283" y="507350"/>
          <a:ext cx="4505585" cy="2861046"/>
        </a:xfrm>
        <a:prstGeom prst="roundRect">
          <a:avLst>
            <a:gd name="adj" fmla="val 10000"/>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F29A1-7E8B-4FC0-97A2-EA2B53C6CB7F}">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What will it look like? Will you pool budgets and have one tobacco alliance?</a:t>
          </a:r>
          <a:endParaRPr lang="en-US" sz="3600" kern="1200" dirty="0"/>
        </a:p>
      </dsp:txBody>
      <dsp:txXfrm>
        <a:off x="585701" y="1066737"/>
        <a:ext cx="4337991" cy="2693452"/>
      </dsp:txXfrm>
    </dsp:sp>
    <dsp:sp modelId="{8DE1E836-41E9-4F30-BB2D-49046664C53D}">
      <dsp:nvSpPr>
        <dsp:cNvPr id="0" name=""/>
        <dsp:cNvSpPr/>
      </dsp:nvSpPr>
      <dsp:spPr>
        <a:xfrm>
          <a:off x="5508110" y="507350"/>
          <a:ext cx="4505585" cy="2861046"/>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DE24D-A9B7-4542-88FB-A718765A9164}">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It’s different in Yorkshire! We couldn't do it here. </a:t>
          </a:r>
          <a:endParaRPr lang="en-US" sz="3600" kern="120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79AD6-6A97-2D44-91C7-6FF5E3439835}" type="datetimeFigureOut">
              <a:rPr lang="en-GB" smtClean="0"/>
              <a:t>12/07/2023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0726-C8AA-D649-840D-535827402731}" type="slidenum">
              <a:rPr lang="en-GB" smtClean="0"/>
              <a:t>‹#›</a:t>
            </a:fld>
            <a:endParaRPr lang="en-GB"/>
          </a:p>
        </p:txBody>
      </p:sp>
    </p:spTree>
    <p:extLst>
      <p:ext uri="{BB962C8B-B14F-4D97-AF65-F5344CB8AC3E}">
        <p14:creationId xmlns:p14="http://schemas.microsoft.com/office/powerpoint/2010/main" val="341766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D7E5B5-CC64-4E2E-B50D-B04FF4055390}" type="slidenum">
              <a:rPr lang="en-GB" smtClean="0"/>
              <a:t>2</a:t>
            </a:fld>
            <a:endParaRPr lang="en-GB"/>
          </a:p>
        </p:txBody>
      </p:sp>
    </p:spTree>
    <p:extLst>
      <p:ext uri="{BB962C8B-B14F-4D97-AF65-F5344CB8AC3E}">
        <p14:creationId xmlns:p14="http://schemas.microsoft.com/office/powerpoint/2010/main" val="32694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3</a:t>
            </a:fld>
            <a:endParaRPr lang="en-GB"/>
          </a:p>
        </p:txBody>
      </p:sp>
    </p:spTree>
    <p:extLst>
      <p:ext uri="{BB962C8B-B14F-4D97-AF65-F5344CB8AC3E}">
        <p14:creationId xmlns:p14="http://schemas.microsoft.com/office/powerpoint/2010/main" val="299750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5</a:t>
            </a:fld>
            <a:endParaRPr lang="en-GB"/>
          </a:p>
        </p:txBody>
      </p:sp>
    </p:spTree>
    <p:extLst>
      <p:ext uri="{BB962C8B-B14F-4D97-AF65-F5344CB8AC3E}">
        <p14:creationId xmlns:p14="http://schemas.microsoft.com/office/powerpoint/2010/main" val="343059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41414"/>
                </a:solidFill>
                <a:effectLst/>
              </a:rPr>
              <a:t>Humber and North Yorkshire Integrated Care Board (ICB) is drawing on health inequalities funding from NHS England to finance its contribution to the programme, and this will add to the funding earmarked by public health teams rather than substituting for it.</a:t>
            </a:r>
            <a:endParaRPr lang="en-GB" dirty="0"/>
          </a:p>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7</a:t>
            </a:fld>
            <a:endParaRPr lang="en-GB"/>
          </a:p>
        </p:txBody>
      </p:sp>
    </p:spTree>
    <p:extLst>
      <p:ext uri="{BB962C8B-B14F-4D97-AF65-F5344CB8AC3E}">
        <p14:creationId xmlns:p14="http://schemas.microsoft.com/office/powerpoint/2010/main" val="34305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EC0000"/>
                </a:solidFill>
                <a:effectLst/>
                <a:latin typeface="santander-headline-bold"/>
              </a:rPr>
              <a:t>Identifying and maximising opportunities</a:t>
            </a:r>
            <a:endParaRPr lang="en-GB" b="1" i="0" dirty="0">
              <a:solidFill>
                <a:srgbClr val="191919"/>
              </a:solidFill>
              <a:effectLst/>
              <a:latin typeface="santander-headline-regular"/>
            </a:endParaRPr>
          </a:p>
          <a:p>
            <a:pPr marL="285750" indent="-285750">
              <a:buFont typeface="Arial" panose="020B0604020202020204" pitchFamily="34" charset="0"/>
              <a:buChar char="•"/>
            </a:pPr>
            <a:r>
              <a:rPr lang="en-GB" dirty="0"/>
              <a:t>Do the ground work </a:t>
            </a:r>
          </a:p>
          <a:p>
            <a:pPr marL="285750" indent="-285750">
              <a:buFont typeface="Arial" panose="020B0604020202020204" pitchFamily="34" charset="0"/>
              <a:buChar char="•"/>
            </a:pPr>
            <a:r>
              <a:rPr lang="en-GB" dirty="0"/>
              <a:t>Leadership ICB and </a:t>
            </a:r>
            <a:r>
              <a:rPr lang="en-GB" dirty="0" err="1"/>
              <a:t>DsPH</a:t>
            </a:r>
            <a:r>
              <a:rPr lang="en-GB" dirty="0"/>
              <a:t> </a:t>
            </a:r>
          </a:p>
          <a:p>
            <a:pPr marL="285750" indent="-285750">
              <a:buFont typeface="Arial" panose="020B0604020202020204" pitchFamily="34" charset="0"/>
              <a:buChar char="•"/>
            </a:pPr>
            <a:r>
              <a:rPr lang="en-GB" dirty="0"/>
              <a:t>Opportunity for Funding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Hull 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North East Lincolnshire 16.5%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North Lincolnshire 12.3% </a:t>
            </a:r>
          </a:p>
          <a:p>
            <a:pPr marL="285750" indent="-285750">
              <a:buFont typeface="Arial" panose="020B0604020202020204" pitchFamily="34" charset="0"/>
              <a:buChar char="•"/>
            </a:pPr>
            <a:r>
              <a:rPr lang="en-GB" dirty="0"/>
              <a:t>York 9.2%</a:t>
            </a:r>
          </a:p>
          <a:p>
            <a:pPr marL="285750" indent="-285750">
              <a:buFont typeface="Arial" panose="020B0604020202020204" pitchFamily="34" charset="0"/>
              <a:buChar char="•"/>
            </a:pPr>
            <a:r>
              <a:rPr lang="en-GB" dirty="0"/>
              <a:t>East Riding 10.2%</a:t>
            </a:r>
          </a:p>
          <a:p>
            <a:pPr marL="285750" indent="-285750">
              <a:buFont typeface="Arial" panose="020B0604020202020204" pitchFamily="34" charset="0"/>
              <a:buChar char="•"/>
            </a:pPr>
            <a:r>
              <a:rPr lang="en-GB" dirty="0"/>
              <a:t>North Yorkshire 11.1</a:t>
            </a:r>
          </a:p>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8</a:t>
            </a:fld>
            <a:endParaRPr lang="en-GB"/>
          </a:p>
        </p:txBody>
      </p:sp>
    </p:spTree>
    <p:extLst>
      <p:ext uri="{BB962C8B-B14F-4D97-AF65-F5344CB8AC3E}">
        <p14:creationId xmlns:p14="http://schemas.microsoft.com/office/powerpoint/2010/main" val="343059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A75-5C0C-4184-A226-BD56A5FDDEE1}"/>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92ABD2F-CC22-4537-8356-A976C7B77D2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C0B8A9-957F-4335-84A5-C4B80A0F07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5" name="Footer Placeholder 4">
            <a:extLst>
              <a:ext uri="{FF2B5EF4-FFF2-40B4-BE49-F238E27FC236}">
                <a16:creationId xmlns:a16="http://schemas.microsoft.com/office/drawing/2014/main" id="{0B2D2E72-0FA6-4B33-83E3-8CEFDEE84AA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73FFD68-7007-4B26-A659-D873A495A6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3231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E33-6095-45B3-9DAB-AB4A0F2C43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3088A-3849-41CB-95F9-58FC8A934A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C8A6A-C874-435C-ADDF-FA7C292BBA5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5" name="Footer Placeholder 4">
            <a:extLst>
              <a:ext uri="{FF2B5EF4-FFF2-40B4-BE49-F238E27FC236}">
                <a16:creationId xmlns:a16="http://schemas.microsoft.com/office/drawing/2014/main" id="{E0DDB143-B810-47B2-A2E4-DECB81EAC3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57147BBF-0691-4506-BB21-56F39CEB51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5524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223-CCBD-40C8-B945-E60A154ED55B}"/>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57F96-8C24-44F1-A448-FCEB717B54BA}"/>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8626-C233-491F-A2DC-FA42A08C24B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5" name="Footer Placeholder 4">
            <a:extLst>
              <a:ext uri="{FF2B5EF4-FFF2-40B4-BE49-F238E27FC236}">
                <a16:creationId xmlns:a16="http://schemas.microsoft.com/office/drawing/2014/main" id="{30C0704E-1FF2-42C9-8471-F14C101A474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CEFCC291-501B-4F5B-A2F1-A8D3066A22B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6857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34AC-2937-4EF5-AFA9-3ECA85970275}"/>
              </a:ext>
            </a:extLst>
          </p:cNvPr>
          <p:cNvSpPr>
            <a:spLocks noGrp="1"/>
          </p:cNvSpPr>
          <p:nvPr>
            <p:ph type="title"/>
          </p:nvPr>
        </p:nvSpPr>
        <p:spPr>
          <a:xfrm>
            <a:off x="838200" y="681037"/>
            <a:ext cx="10515600" cy="1009651"/>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8EEA06-C0DE-49F4-A1F2-0AE16E3D870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5472DCD-2FB0-487F-91BE-2183F59AD61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5" name="Footer Placeholder 4">
            <a:extLst>
              <a:ext uri="{FF2B5EF4-FFF2-40B4-BE49-F238E27FC236}">
                <a16:creationId xmlns:a16="http://schemas.microsoft.com/office/drawing/2014/main" id="{92F53D79-6415-4E1D-A014-09A15564B5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0B14B46-F88A-4435-8E3A-420A4A863AA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97418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67F-3DBA-4A4F-B312-AD7DBEC964F4}"/>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1975D-6340-4F8E-BC8A-B4A91174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E063C-52A5-4278-BE75-68BD4AD9EB5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5" name="Footer Placeholder 4">
            <a:extLst>
              <a:ext uri="{FF2B5EF4-FFF2-40B4-BE49-F238E27FC236}">
                <a16:creationId xmlns:a16="http://schemas.microsoft.com/office/drawing/2014/main" id="{D6CCE9F1-F06F-400F-8F48-0DF9F9D5227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1A82827-6550-4B64-A366-F69754BD1A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62047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DA3-2054-4AFD-B9DE-CC336A4628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FFE3-44BF-48CE-A770-A7EC535D278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72159-FCF1-424F-8D47-0F8A4031837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D339C-51B4-4AFC-BFDE-3FAA011F6EF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6" name="Footer Placeholder 5">
            <a:extLst>
              <a:ext uri="{FF2B5EF4-FFF2-40B4-BE49-F238E27FC236}">
                <a16:creationId xmlns:a16="http://schemas.microsoft.com/office/drawing/2014/main" id="{BE86C58C-4007-4F6A-8CEC-B0ACD4B63A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F15B9C9F-5149-4AF3-A905-5800569281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4037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C2E-290E-42B1-9588-F44E861A30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E18E56-2471-4A6D-807B-4FDFEEB1EA8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EB355-6781-4AFE-BAA4-F26C8EE8155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E21623-DFE5-44A5-B426-564C95095B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5BC1-E608-43E6-AA0C-56E14AA1368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76584-2EF7-4DB4-BDB6-DCEF31BBEFB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8" name="Footer Placeholder 7">
            <a:extLst>
              <a:ext uri="{FF2B5EF4-FFF2-40B4-BE49-F238E27FC236}">
                <a16:creationId xmlns:a16="http://schemas.microsoft.com/office/drawing/2014/main" id="{2F0BF5CE-C37F-48B2-89EE-FF7ADF818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EABC7600-99E7-4E3E-B545-F087255BC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001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F7F-A4B5-4F28-8287-035D1BD8865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81FE894-AC6B-4B02-B32B-11ADCA35DDB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4" name="Footer Placeholder 3">
            <a:extLst>
              <a:ext uri="{FF2B5EF4-FFF2-40B4-BE49-F238E27FC236}">
                <a16:creationId xmlns:a16="http://schemas.microsoft.com/office/drawing/2014/main" id="{C4B58084-43FE-41EB-A66D-74125945990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D88BADB5-82B8-41BA-B93F-F7D912DA0EA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98460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F560E-813A-4F83-A832-D79D522588C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3" name="Footer Placeholder 2">
            <a:extLst>
              <a:ext uri="{FF2B5EF4-FFF2-40B4-BE49-F238E27FC236}">
                <a16:creationId xmlns:a16="http://schemas.microsoft.com/office/drawing/2014/main" id="{48F0C6A4-964C-467B-B856-8D06E1F470B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E71E6528-43A0-44E4-BA27-63B8F14CC7A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8107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68-7F13-4979-965A-1A8C86FD9F9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7E337-6262-422C-92D6-85657D82739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32A10C-54A1-45AE-B3A8-05BB88846A4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EA00B-EE48-411D-B94A-B297805B78A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6" name="Footer Placeholder 5">
            <a:extLst>
              <a:ext uri="{FF2B5EF4-FFF2-40B4-BE49-F238E27FC236}">
                <a16:creationId xmlns:a16="http://schemas.microsoft.com/office/drawing/2014/main" id="{F349EB8B-030A-47FB-A075-43BDC4156AF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4518A490-C955-4F6F-8FFF-2E06D46BC02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66059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49AC-2E61-45A2-AE6A-17B06312D9D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83885-F29A-4720-8D6B-0D6A61113962}"/>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F5EE983-C8F3-47DB-8462-78B215B1438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5F0C-B1FA-4035-AFC9-064FC1A0D6B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12/07/2023</a:t>
            </a:fld>
            <a:endParaRPr lang="en-GB"/>
          </a:p>
        </p:txBody>
      </p:sp>
      <p:sp>
        <p:nvSpPr>
          <p:cNvPr id="6" name="Footer Placeholder 5">
            <a:extLst>
              <a:ext uri="{FF2B5EF4-FFF2-40B4-BE49-F238E27FC236}">
                <a16:creationId xmlns:a16="http://schemas.microsoft.com/office/drawing/2014/main" id="{F35DE4EE-2538-4ED8-98D7-67BCBCB7215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D43F1744-3E63-47CC-8CDC-57C2CC02836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0246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907EE-B4D0-405F-8280-0078FD7A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FBEB-9B40-4759-92CA-0CD70FC5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F3081-43B9-4F38-A764-42D4D50C0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F128F-A268-4394-B121-16B06B629BC0}" type="datetimeFigureOut">
              <a:rPr lang="en-GB" smtClean="0"/>
              <a:t>12/07/2023</a:t>
            </a:fld>
            <a:endParaRPr lang="en-GB"/>
          </a:p>
        </p:txBody>
      </p:sp>
      <p:sp>
        <p:nvSpPr>
          <p:cNvPr id="5" name="Footer Placeholder 4">
            <a:extLst>
              <a:ext uri="{FF2B5EF4-FFF2-40B4-BE49-F238E27FC236}">
                <a16:creationId xmlns:a16="http://schemas.microsoft.com/office/drawing/2014/main" id="{ABED2039-6CC0-4938-9FB0-81896E797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54EFA5-DD67-4891-B53C-20EC9351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37E8-03F2-4A2A-B1E5-E6479DDAD58D}" type="slidenum">
              <a:rPr lang="en-GB" smtClean="0"/>
              <a:t>‹#›</a:t>
            </a:fld>
            <a:endParaRPr lang="en-GB"/>
          </a:p>
        </p:txBody>
      </p:sp>
    </p:spTree>
    <p:extLst>
      <p:ext uri="{BB962C8B-B14F-4D97-AF65-F5344CB8AC3E}">
        <p14:creationId xmlns:p14="http://schemas.microsoft.com/office/powerpoint/2010/main" val="36820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2" descr="A picture containing person, indoor&#10;&#10;Description automatically generated">
            <a:extLst>
              <a:ext uri="{FF2B5EF4-FFF2-40B4-BE49-F238E27FC236}">
                <a16:creationId xmlns:a16="http://schemas.microsoft.com/office/drawing/2014/main" id="{FB655474-230C-4A99-85ED-CDBA0F129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Subtitle 2">
            <a:extLst>
              <a:ext uri="{FF2B5EF4-FFF2-40B4-BE49-F238E27FC236}">
                <a16:creationId xmlns:a16="http://schemas.microsoft.com/office/drawing/2014/main" id="{AD54F936-77C1-411D-A00D-BEAE328C1D04}"/>
              </a:ext>
            </a:extLst>
          </p:cNvPr>
          <p:cNvSpPr>
            <a:spLocks noGrp="1" noChangeArrowheads="1"/>
          </p:cNvSpPr>
          <p:nvPr>
            <p:ph type="subTitle" idx="1"/>
          </p:nvPr>
        </p:nvSpPr>
        <p:spPr>
          <a:xfrm>
            <a:off x="1524000" y="3789363"/>
            <a:ext cx="9144000" cy="1655762"/>
          </a:xfrm>
        </p:spPr>
        <p:txBody>
          <a:bodyPr/>
          <a:lstStyle/>
          <a:p>
            <a:r>
              <a:rPr lang="en-GB" sz="5400" dirty="0">
                <a:solidFill>
                  <a:srgbClr val="57B9E7"/>
                </a:solidFill>
              </a:rPr>
              <a:t>The Vision for Humber and North Yorkshire</a:t>
            </a:r>
            <a:endParaRPr lang="en-US" altLang="en-US" sz="2000" dirty="0">
              <a:solidFill>
                <a:srgbClr val="57B9E7"/>
              </a:solidFill>
              <a:latin typeface="Arial" panose="020B0604020202020204" pitchFamily="34" charset="0"/>
              <a:cs typeface="Arial" panose="020B0604020202020204" pitchFamily="34" charset="0"/>
            </a:endParaRPr>
          </a:p>
        </p:txBody>
      </p:sp>
      <p:pic>
        <p:nvPicPr>
          <p:cNvPr id="3075" name="Picture 10">
            <a:extLst>
              <a:ext uri="{FF2B5EF4-FFF2-40B4-BE49-F238E27FC236}">
                <a16:creationId xmlns:a16="http://schemas.microsoft.com/office/drawing/2014/main" id="{126B02BE-DE76-4113-8BC9-27DC850B0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2798763"/>
            <a:ext cx="4946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7">
            <a:extLst>
              <a:ext uri="{FF2B5EF4-FFF2-40B4-BE49-F238E27FC236}">
                <a16:creationId xmlns:a16="http://schemas.microsoft.com/office/drawing/2014/main" id="{F8BDEFB8-1195-9677-B14E-5E7610AB9C1B}"/>
              </a:ext>
            </a:extLst>
          </p:cNvPr>
          <p:cNvSpPr txBox="1">
            <a:spLocks/>
          </p:cNvSpPr>
          <p:nvPr/>
        </p:nvSpPr>
        <p:spPr>
          <a:xfrm>
            <a:off x="1524000" y="55006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bg1"/>
                </a:solidFill>
              </a:rPr>
              <a:t>Peter Roderick, Consultant in Public 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DAF9-E4C7-4DC7-C68E-00F998BB6FB1}"/>
              </a:ext>
            </a:extLst>
          </p:cNvPr>
          <p:cNvSpPr>
            <a:spLocks noGrp="1"/>
          </p:cNvSpPr>
          <p:nvPr>
            <p:ph type="title"/>
          </p:nvPr>
        </p:nvSpPr>
        <p:spPr>
          <a:xfrm>
            <a:off x="287938" y="137666"/>
            <a:ext cx="10515600" cy="1325563"/>
          </a:xfrm>
        </p:spPr>
        <p:txBody>
          <a:bodyPr/>
          <a:lstStyle/>
          <a:p>
            <a:r>
              <a:rPr lang="en-US" dirty="0">
                <a:latin typeface="Arial" panose="020B0604020202020204" pitchFamily="34" charset="0"/>
                <a:cs typeface="Arial" panose="020B0604020202020204" pitchFamily="34" charset="0"/>
              </a:rPr>
              <a:t>The project in HNY</a:t>
            </a:r>
            <a:endParaRPr lang="en-GB"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59726472-B266-4B3A-A2E8-C35DA2DDBD8C}"/>
              </a:ext>
            </a:extLst>
          </p:cNvPr>
          <p:cNvSpPr txBox="1">
            <a:spLocks/>
          </p:cNvSpPr>
          <p:nvPr/>
        </p:nvSpPr>
        <p:spPr>
          <a:xfrm>
            <a:off x="287938" y="1463228"/>
            <a:ext cx="11313019" cy="5036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GB" sz="2400" dirty="0">
                <a:latin typeface="Arial" panose="020B0604020202020204" pitchFamily="34" charset="0"/>
                <a:ea typeface="Times New Roman" panose="02020603050405020304" pitchFamily="18" charset="0"/>
                <a:cs typeface="Arial" panose="020B0604020202020204" pitchFamily="34" charset="0"/>
              </a:rPr>
              <a:t>Financial resource secured for expansion of current ICB Tobacco Programme, beyond the current resources required to deliver the LTP in acute, maternity and mental health settings</a:t>
            </a:r>
          </a:p>
          <a:p>
            <a:pPr>
              <a:lnSpc>
                <a:spcPct val="107000"/>
              </a:lnSpc>
              <a:spcBef>
                <a:spcPts val="0"/>
              </a:spcBef>
              <a:spcAft>
                <a:spcPts val="800"/>
              </a:spcAft>
            </a:pPr>
            <a:r>
              <a:rPr lang="en-GB" sz="2400" dirty="0">
                <a:latin typeface="Arial" panose="020B0604020202020204" pitchFamily="34" charset="0"/>
                <a:ea typeface="Times New Roman" panose="02020603050405020304" pitchFamily="18" charset="0"/>
                <a:cs typeface="Arial" panose="020B0604020202020204" pitchFamily="34" charset="0"/>
              </a:rPr>
              <a:t>The ICB has allocated a portion of its health inequalities funding, £365,00 (2023/24) and £863,000 (2024/25) set aside for regional work on tobacco control</a:t>
            </a:r>
          </a:p>
          <a:p>
            <a:pPr>
              <a:lnSpc>
                <a:spcPct val="107000"/>
              </a:lnSpc>
              <a:spcBef>
                <a:spcPts val="0"/>
              </a:spcBef>
              <a:spcAft>
                <a:spcPts val="800"/>
              </a:spcAft>
            </a:pPr>
            <a:r>
              <a:rPr lang="en-GB" sz="2400" dirty="0">
                <a:latin typeface="Arial" panose="020B0604020202020204" pitchFamily="34" charset="0"/>
                <a:ea typeface="Times New Roman" panose="02020603050405020304" pitchFamily="18" charset="0"/>
                <a:cs typeface="Arial" panose="020B0604020202020204" pitchFamily="34" charset="0"/>
              </a:rPr>
              <a:t>This will enable use to take a comprehensive tobacco control approach forward, beyond cessation service provision </a:t>
            </a:r>
          </a:p>
          <a:p>
            <a:pPr>
              <a:lnSpc>
                <a:spcPct val="107000"/>
              </a:lnSpc>
              <a:spcBef>
                <a:spcPts val="0"/>
              </a:spcBef>
              <a:spcAft>
                <a:spcPts val="800"/>
              </a:spcAft>
            </a:pPr>
            <a:r>
              <a:rPr lang="en-GB" sz="2400" dirty="0">
                <a:latin typeface="Arial" panose="020B0604020202020204" pitchFamily="34" charset="0"/>
                <a:ea typeface="Times New Roman" panose="02020603050405020304" pitchFamily="18" charset="0"/>
                <a:cs typeface="Arial" panose="020B0604020202020204" pitchFamily="34" charset="0"/>
              </a:rPr>
              <a:t>So far, in collaboration with ASH:</a:t>
            </a:r>
          </a:p>
          <a:p>
            <a:pPr lvl="1">
              <a:lnSpc>
                <a:spcPct val="107000"/>
              </a:lnSpc>
              <a:spcBef>
                <a:spcPts val="0"/>
              </a:spcBef>
              <a:spcAft>
                <a:spcPts val="800"/>
              </a:spcAft>
            </a:pPr>
            <a:r>
              <a:rPr lang="en-GB" sz="2000" dirty="0">
                <a:latin typeface="Arial" panose="020B0604020202020204" pitchFamily="34" charset="0"/>
                <a:ea typeface="Times New Roman" panose="02020603050405020304" pitchFamily="18" charset="0"/>
                <a:cs typeface="Arial" panose="020B0604020202020204" pitchFamily="34" charset="0"/>
              </a:rPr>
              <a:t>Mapping exercise of existing activity within local authorities and priorities of partners</a:t>
            </a:r>
          </a:p>
          <a:p>
            <a:pPr lvl="1">
              <a:lnSpc>
                <a:spcPct val="107000"/>
              </a:lnSpc>
              <a:spcBef>
                <a:spcPts val="0"/>
              </a:spcBef>
              <a:spcAft>
                <a:spcPts val="800"/>
              </a:spcAft>
            </a:pPr>
            <a:r>
              <a:rPr lang="en-GB" sz="2000" dirty="0">
                <a:latin typeface="Arial" panose="020B0604020202020204" pitchFamily="34" charset="0"/>
                <a:ea typeface="Times New Roman" panose="02020603050405020304" pitchFamily="18" charset="0"/>
                <a:cs typeface="Arial" panose="020B0604020202020204" pitchFamily="34" charset="0"/>
              </a:rPr>
              <a:t>Development of priority areas for the strategy based on learning from other programmes</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0"/>
              </a:spcBef>
              <a:spcAft>
                <a:spcPts val="800"/>
              </a:spcAft>
            </a:pPr>
            <a:r>
              <a:rPr lang="en-GB" sz="2400" dirty="0">
                <a:latin typeface="Arial" panose="020B0604020202020204" pitchFamily="34" charset="0"/>
                <a:ea typeface="Times New Roman" panose="02020603050405020304" pitchFamily="18" charset="0"/>
                <a:cs typeface="Arial" panose="020B0604020202020204" pitchFamily="34" charset="0"/>
              </a:rPr>
              <a:t>WORKING TITLE: Centre for Excellence in Tobacco Control</a:t>
            </a:r>
          </a:p>
          <a:p>
            <a:pPr lvl="1">
              <a:lnSpc>
                <a:spcPct val="107000"/>
              </a:lnSpc>
              <a:spcBef>
                <a:spcPts val="0"/>
              </a:spcBef>
              <a:spcAft>
                <a:spcPts val="800"/>
              </a:spcAft>
            </a:pPr>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sz="2300" dirty="0"/>
          </a:p>
        </p:txBody>
      </p:sp>
    </p:spTree>
    <p:extLst>
      <p:ext uri="{BB962C8B-B14F-4D97-AF65-F5344CB8AC3E}">
        <p14:creationId xmlns:p14="http://schemas.microsoft.com/office/powerpoint/2010/main" val="254073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D1DED-FE5A-1FA5-9746-5D3C7867FD65}"/>
              </a:ext>
            </a:extLst>
          </p:cNvPr>
          <p:cNvSpPr>
            <a:spLocks noGrp="1"/>
          </p:cNvSpPr>
          <p:nvPr>
            <p:ph idx="1"/>
          </p:nvPr>
        </p:nvSpPr>
        <p:spPr>
          <a:xfrm>
            <a:off x="838200" y="1788554"/>
            <a:ext cx="10515600" cy="4351338"/>
          </a:xfrm>
        </p:spPr>
        <p:txBody>
          <a:bodyPr/>
          <a:lstStyle/>
          <a:p>
            <a:endParaRPr lang="en-GB"/>
          </a:p>
        </p:txBody>
      </p:sp>
      <p:sp>
        <p:nvSpPr>
          <p:cNvPr id="4" name="Title 1">
            <a:extLst>
              <a:ext uri="{FF2B5EF4-FFF2-40B4-BE49-F238E27FC236}">
                <a16:creationId xmlns:a16="http://schemas.microsoft.com/office/drawing/2014/main" id="{BE8A43BD-F5A4-1699-B79A-3B7F1AB615AF}"/>
              </a:ext>
            </a:extLst>
          </p:cNvPr>
          <p:cNvSpPr txBox="1">
            <a:spLocks/>
          </p:cNvSpPr>
          <p:nvPr/>
        </p:nvSpPr>
        <p:spPr>
          <a:xfrm>
            <a:off x="240631"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b="0" dirty="0">
                <a:solidFill>
                  <a:srgbClr val="002060"/>
                </a:solidFill>
                <a:latin typeface="Arial" panose="020B0604020202020204" pitchFamily="34" charset="0"/>
                <a:cs typeface="Arial" panose="020B0604020202020204" pitchFamily="34" charset="0"/>
              </a:rPr>
              <a:t>The proposal</a:t>
            </a:r>
            <a:endParaRPr lang="en-GB" b="0" dirty="0">
              <a:solidFill>
                <a:srgbClr val="00206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C62F7288-5D6E-3916-7A3F-4A6F61F71959}"/>
              </a:ext>
            </a:extLst>
          </p:cNvPr>
          <p:cNvSpPr txBox="1">
            <a:spLocks/>
          </p:cNvSpPr>
          <p:nvPr/>
        </p:nvSpPr>
        <p:spPr>
          <a:xfrm>
            <a:off x="1222236" y="15051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lvl="1"/>
            <a:endParaRPr lang="en-GB"/>
          </a:p>
        </p:txBody>
      </p:sp>
      <p:graphicFrame>
        <p:nvGraphicFramePr>
          <p:cNvPr id="9" name="Table 6">
            <a:extLst>
              <a:ext uri="{FF2B5EF4-FFF2-40B4-BE49-F238E27FC236}">
                <a16:creationId xmlns:a16="http://schemas.microsoft.com/office/drawing/2014/main" id="{54C31A8D-8856-90F2-8513-37EB83155E4B}"/>
              </a:ext>
            </a:extLst>
          </p:cNvPr>
          <p:cNvGraphicFramePr>
            <a:graphicFrameLocks noGrp="1"/>
          </p:cNvGraphicFramePr>
          <p:nvPr>
            <p:extLst>
              <p:ext uri="{D42A27DB-BD31-4B8C-83A1-F6EECF244321}">
                <p14:modId xmlns:p14="http://schemas.microsoft.com/office/powerpoint/2010/main" val="379783225"/>
              </p:ext>
            </p:extLst>
          </p:nvPr>
        </p:nvGraphicFramePr>
        <p:xfrm>
          <a:off x="652427" y="1269699"/>
          <a:ext cx="3277590" cy="5346323"/>
        </p:xfrm>
        <a:graphic>
          <a:graphicData uri="http://schemas.openxmlformats.org/drawingml/2006/table">
            <a:tbl>
              <a:tblPr firstRow="1" bandRow="1">
                <a:tableStyleId>{93296810-A885-4BE3-A3E7-6D5BEEA58F35}</a:tableStyleId>
              </a:tblPr>
              <a:tblGrid>
                <a:gridCol w="3277590">
                  <a:extLst>
                    <a:ext uri="{9D8B030D-6E8A-4147-A177-3AD203B41FA5}">
                      <a16:colId xmlns:a16="http://schemas.microsoft.com/office/drawing/2014/main" val="826304562"/>
                    </a:ext>
                  </a:extLst>
                </a:gridCol>
              </a:tblGrid>
              <a:tr h="1140083">
                <a:tc>
                  <a:txBody>
                    <a:bodyPr/>
                    <a:lstStyle/>
                    <a:p>
                      <a:r>
                        <a:rPr lang="en-US" sz="2800" dirty="0"/>
                        <a:t>Co-ordination across ICS</a:t>
                      </a:r>
                      <a:endParaRPr lang="en-GB" sz="2800" dirty="0">
                        <a:latin typeface="Arial" panose="020B0604020202020204" pitchFamily="34" charset="0"/>
                        <a:cs typeface="Arial" panose="020B0604020202020204" pitchFamily="34" charset="0"/>
                      </a:endParaRPr>
                    </a:p>
                  </a:txBody>
                  <a:tcPr>
                    <a:solidFill>
                      <a:srgbClr val="57B9E7"/>
                    </a:solidFill>
                  </a:tcPr>
                </a:tc>
                <a:extLst>
                  <a:ext uri="{0D108BD9-81ED-4DB2-BD59-A6C34878D82A}">
                    <a16:rowId xmlns:a16="http://schemas.microsoft.com/office/drawing/2014/main" val="3608653304"/>
                  </a:ext>
                </a:extLst>
              </a:tr>
              <a:tr h="4060273">
                <a:tc>
                  <a:txBody>
                    <a:bodyPr/>
                    <a:lstStyle/>
                    <a:p>
                      <a:pPr marL="285750" indent="-285750" rtl="0" fontAlgn="ctr">
                        <a:buFont typeface="Arial" panose="020B0604020202020204" pitchFamily="34" charset="0"/>
                        <a:buChar char="•"/>
                      </a:pPr>
                      <a:r>
                        <a:rPr lang="en-GB" sz="1800" kern="1200" dirty="0">
                          <a:solidFill>
                            <a:schemeClr val="dk1"/>
                          </a:solidFill>
                          <a:effectLst/>
                        </a:rPr>
                        <a:t>Well-funded regional  communications and mass media campaigns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rPr>
                        <a:t>Illicit tobacco leadership</a:t>
                      </a:r>
                    </a:p>
                    <a:p>
                      <a:pPr marL="285750" indent="-285750" rtl="0" fontAlgn="ctr">
                        <a:buFont typeface="Arial" panose="020B0604020202020204" pitchFamily="34" charset="0"/>
                        <a:buChar char="•"/>
                      </a:pPr>
                      <a:r>
                        <a:rPr lang="en-GB" sz="1800" kern="1200" dirty="0">
                          <a:solidFill>
                            <a:schemeClr val="dk1"/>
                          </a:solidFill>
                          <a:effectLst/>
                        </a:rPr>
                        <a:t>A strong HNY voice to lobby and advocate on behalf of effective national policy. </a:t>
                      </a:r>
                    </a:p>
                    <a:p>
                      <a:pPr marL="285750" indent="-285750" rtl="0" fontAlgn="ctr">
                        <a:buFont typeface="Arial" panose="020B0604020202020204" pitchFamily="34" charset="0"/>
                        <a:buChar char="•"/>
                      </a:pPr>
                      <a:r>
                        <a:rPr lang="en-GB" sz="1800" kern="1200" dirty="0">
                          <a:solidFill>
                            <a:schemeClr val="dk1"/>
                          </a:solidFill>
                          <a:effectLst/>
                        </a:rPr>
                        <a:t>Policy expertise / data and intelligence e.g. vaping</a:t>
                      </a:r>
                    </a:p>
                    <a:p>
                      <a:pPr marL="285750" indent="-285750" rtl="0" fontAlgn="ctr">
                        <a:buFont typeface="Arial" panose="020B0604020202020204" pitchFamily="34" charset="0"/>
                        <a:buChar char="•"/>
                      </a:pPr>
                      <a:r>
                        <a:rPr lang="en-GB" sz="1800" kern="1200" dirty="0">
                          <a:solidFill>
                            <a:schemeClr val="dk1"/>
                          </a:solidFill>
                          <a:effectLst/>
                        </a:rPr>
                        <a:t>Research and evaluation</a:t>
                      </a:r>
                    </a:p>
                    <a:p>
                      <a:pPr marL="285750" indent="-285750" rtl="0" fontAlgn="ctr">
                        <a:buFont typeface="Arial" panose="020B0604020202020204" pitchFamily="34" charset="0"/>
                        <a:buChar char="•"/>
                      </a:pPr>
                      <a:r>
                        <a:rPr lang="en-GB" sz="1800" kern="1200" dirty="0">
                          <a:solidFill>
                            <a:schemeClr val="dk1"/>
                          </a:solidFill>
                          <a:effectLst/>
                        </a:rPr>
                        <a:t>Long-term leadership / quality improvement for NHS tobacco dependency treatment services</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a:solidFill>
                      <a:srgbClr val="E9F6FC"/>
                    </a:solidFill>
                  </a:tcPr>
                </a:tc>
                <a:extLst>
                  <a:ext uri="{0D108BD9-81ED-4DB2-BD59-A6C34878D82A}">
                    <a16:rowId xmlns:a16="http://schemas.microsoft.com/office/drawing/2014/main" val="3413475692"/>
                  </a:ext>
                </a:extLst>
              </a:tr>
            </a:tbl>
          </a:graphicData>
        </a:graphic>
      </p:graphicFrame>
      <p:graphicFrame>
        <p:nvGraphicFramePr>
          <p:cNvPr id="10" name="Table 9">
            <a:extLst>
              <a:ext uri="{FF2B5EF4-FFF2-40B4-BE49-F238E27FC236}">
                <a16:creationId xmlns:a16="http://schemas.microsoft.com/office/drawing/2014/main" id="{8B034D26-18CA-AB5F-4169-7038572223A8}"/>
              </a:ext>
            </a:extLst>
          </p:cNvPr>
          <p:cNvGraphicFramePr>
            <a:graphicFrameLocks noGrp="1"/>
          </p:cNvGraphicFramePr>
          <p:nvPr>
            <p:extLst>
              <p:ext uri="{D42A27DB-BD31-4B8C-83A1-F6EECF244321}">
                <p14:modId xmlns:p14="http://schemas.microsoft.com/office/powerpoint/2010/main" val="2785538839"/>
              </p:ext>
            </p:extLst>
          </p:nvPr>
        </p:nvGraphicFramePr>
        <p:xfrm>
          <a:off x="4416802" y="1269699"/>
          <a:ext cx="3277590" cy="5346322"/>
        </p:xfrm>
        <a:graphic>
          <a:graphicData uri="http://schemas.openxmlformats.org/drawingml/2006/table">
            <a:tbl>
              <a:tblPr firstRow="1" bandRow="1">
                <a:tableStyleId>{93296810-A885-4BE3-A3E7-6D5BEEA58F35}</a:tableStyleId>
              </a:tblPr>
              <a:tblGrid>
                <a:gridCol w="3277590">
                  <a:extLst>
                    <a:ext uri="{9D8B030D-6E8A-4147-A177-3AD203B41FA5}">
                      <a16:colId xmlns:a16="http://schemas.microsoft.com/office/drawing/2014/main" val="125520379"/>
                    </a:ext>
                  </a:extLst>
                </a:gridCol>
              </a:tblGrid>
              <a:tr h="1191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System investment</a:t>
                      </a:r>
                      <a:endParaRPr lang="en-US" sz="3200" dirty="0">
                        <a:latin typeface="Arial" panose="020B0604020202020204" pitchFamily="34" charset="0"/>
                        <a:cs typeface="Arial" panose="020B0604020202020204" pitchFamily="34" charset="0"/>
                      </a:endParaRPr>
                    </a:p>
                  </a:txBody>
                  <a:tcPr>
                    <a:solidFill>
                      <a:srgbClr val="79B147"/>
                    </a:solidFill>
                  </a:tcPr>
                </a:tc>
                <a:extLst>
                  <a:ext uri="{0D108BD9-81ED-4DB2-BD59-A6C34878D82A}">
                    <a16:rowId xmlns:a16="http://schemas.microsoft.com/office/drawing/2014/main" val="1568996686"/>
                  </a:ext>
                </a:extLst>
              </a:tr>
              <a:tr h="4154828">
                <a:tc>
                  <a:txBody>
                    <a:bodyPr/>
                    <a:lstStyle/>
                    <a:p>
                      <a:pPr marL="285750" indent="-285750" rtl="0" fontAlgn="ctr">
                        <a:buFont typeface="Arial" panose="020B0604020202020204" pitchFamily="34" charset="0"/>
                        <a:buChar char="•"/>
                      </a:pPr>
                      <a:r>
                        <a:rPr lang="en-GB" sz="2000" kern="1200" dirty="0">
                          <a:solidFill>
                            <a:schemeClr val="dk1"/>
                          </a:solidFill>
                          <a:effectLst/>
                        </a:rPr>
                        <a:t>Lung Health Checks</a:t>
                      </a:r>
                    </a:p>
                    <a:p>
                      <a:pPr marL="285750" indent="-285750" rtl="0" fontAlgn="ctr">
                        <a:buFont typeface="Arial" panose="020B0604020202020204" pitchFamily="34" charset="0"/>
                        <a:buChar char="•"/>
                      </a:pPr>
                      <a:r>
                        <a:rPr lang="en-GB" sz="2000" kern="1200" dirty="0">
                          <a:solidFill>
                            <a:schemeClr val="dk1"/>
                          </a:solidFill>
                          <a:effectLst/>
                        </a:rPr>
                        <a:t>Sector-specific support e.g. primary care and community pharmacy</a:t>
                      </a:r>
                    </a:p>
                    <a:p>
                      <a:pPr marL="285750" indent="-285750" rtl="0" fontAlgn="ctr">
                        <a:buFont typeface="Arial" panose="020B0604020202020204" pitchFamily="34" charset="0"/>
                        <a:buChar char="•"/>
                      </a:pPr>
                      <a:r>
                        <a:rPr lang="en-GB" sz="2000" kern="1200" dirty="0">
                          <a:solidFill>
                            <a:schemeClr val="dk1"/>
                          </a:solidFill>
                          <a:effectLst/>
                        </a:rPr>
                        <a:t>Systematic approach to work within social care and housing services</a:t>
                      </a:r>
                    </a:p>
                    <a:p>
                      <a:pPr marL="285750" indent="-285750" rtl="0" fontAlgn="ctr">
                        <a:buFont typeface="Arial" panose="020B0604020202020204" pitchFamily="34" charset="0"/>
                        <a:buChar char="•"/>
                      </a:pPr>
                      <a:r>
                        <a:rPr lang="en-GB" sz="2000" kern="1200" dirty="0">
                          <a:solidFill>
                            <a:schemeClr val="dk1"/>
                          </a:solidFill>
                          <a:effectLst/>
                        </a:rPr>
                        <a:t>Embedding tobacco control in nursing, midwifery and undergraduate / postgraduate medical education</a:t>
                      </a:r>
                      <a:endParaRPr lang="en-GB" sz="2000" kern="1200" dirty="0">
                        <a:solidFill>
                          <a:schemeClr val="dk1"/>
                        </a:solidFill>
                        <a:effectLst/>
                        <a:latin typeface="Arial" panose="020B0604020202020204" pitchFamily="34" charset="0"/>
                        <a:ea typeface="+mn-ea"/>
                        <a:cs typeface="Arial" panose="020B0604020202020204" pitchFamily="34" charset="0"/>
                      </a:endParaRPr>
                    </a:p>
                  </a:txBody>
                  <a:tcPr>
                    <a:solidFill>
                      <a:srgbClr val="EDF5E5"/>
                    </a:solidFill>
                  </a:tcPr>
                </a:tc>
                <a:extLst>
                  <a:ext uri="{0D108BD9-81ED-4DB2-BD59-A6C34878D82A}">
                    <a16:rowId xmlns:a16="http://schemas.microsoft.com/office/drawing/2014/main" val="1587998055"/>
                  </a:ext>
                </a:extLst>
              </a:tr>
            </a:tbl>
          </a:graphicData>
        </a:graphic>
      </p:graphicFrame>
      <p:graphicFrame>
        <p:nvGraphicFramePr>
          <p:cNvPr id="11" name="Table 7">
            <a:extLst>
              <a:ext uri="{FF2B5EF4-FFF2-40B4-BE49-F238E27FC236}">
                <a16:creationId xmlns:a16="http://schemas.microsoft.com/office/drawing/2014/main" id="{0FBDE957-7C0A-721B-4807-F6A701069ACF}"/>
              </a:ext>
            </a:extLst>
          </p:cNvPr>
          <p:cNvGraphicFramePr>
            <a:graphicFrameLocks noGrp="1"/>
          </p:cNvGraphicFramePr>
          <p:nvPr>
            <p:extLst>
              <p:ext uri="{D42A27DB-BD31-4B8C-83A1-F6EECF244321}">
                <p14:modId xmlns:p14="http://schemas.microsoft.com/office/powerpoint/2010/main" val="1242342554"/>
              </p:ext>
            </p:extLst>
          </p:nvPr>
        </p:nvGraphicFramePr>
        <p:xfrm>
          <a:off x="8181177" y="1269697"/>
          <a:ext cx="3277590" cy="5346321"/>
        </p:xfrm>
        <a:graphic>
          <a:graphicData uri="http://schemas.openxmlformats.org/drawingml/2006/table">
            <a:tbl>
              <a:tblPr firstRow="1" bandRow="1">
                <a:tableStyleId>{93296810-A885-4BE3-A3E7-6D5BEEA58F35}</a:tableStyleId>
              </a:tblPr>
              <a:tblGrid>
                <a:gridCol w="3277590">
                  <a:extLst>
                    <a:ext uri="{9D8B030D-6E8A-4147-A177-3AD203B41FA5}">
                      <a16:colId xmlns:a16="http://schemas.microsoft.com/office/drawing/2014/main" val="125520379"/>
                    </a:ext>
                  </a:extLst>
                </a:gridCol>
              </a:tblGrid>
              <a:tr h="1181911">
                <a:tc>
                  <a:txBody>
                    <a:bodyPr/>
                    <a:lstStyle/>
                    <a:p>
                      <a:r>
                        <a:rPr lang="en-US" sz="3200" dirty="0"/>
                        <a:t>Place-based investment</a:t>
                      </a:r>
                      <a:endParaRPr lang="en-US" sz="3200" dirty="0">
                        <a:latin typeface="Arial" panose="020B0604020202020204" pitchFamily="34" charset="0"/>
                        <a:cs typeface="Arial" panose="020B0604020202020204" pitchFamily="34" charset="0"/>
                      </a:endParaRPr>
                    </a:p>
                  </a:txBody>
                  <a:tcPr>
                    <a:solidFill>
                      <a:srgbClr val="B73880"/>
                    </a:solidFill>
                  </a:tcPr>
                </a:tc>
                <a:extLst>
                  <a:ext uri="{0D108BD9-81ED-4DB2-BD59-A6C34878D82A}">
                    <a16:rowId xmlns:a16="http://schemas.microsoft.com/office/drawing/2014/main" val="1568996686"/>
                  </a:ext>
                </a:extLst>
              </a:tr>
              <a:tr h="4164410">
                <a:tc>
                  <a:txBody>
                    <a:bodyPr/>
                    <a:lstStyle/>
                    <a:p>
                      <a:pPr marL="285750" indent="-285750" rtl="0" fontAlgn="ctr">
                        <a:buFont typeface="Arial" panose="020B0604020202020204" pitchFamily="34" charset="0"/>
                        <a:buChar char="•"/>
                      </a:pPr>
                      <a:r>
                        <a:rPr lang="en-GB" sz="2000" kern="1200" dirty="0">
                          <a:solidFill>
                            <a:schemeClr val="dk1"/>
                          </a:solidFill>
                          <a:effectLst/>
                        </a:rPr>
                        <a:t>Supporting LSSS to provide NICE-standard services, including e cigarettes</a:t>
                      </a:r>
                    </a:p>
                    <a:p>
                      <a:pPr marL="285750" indent="-285750" rtl="0" fontAlgn="ctr">
                        <a:buFont typeface="Arial" panose="020B0604020202020204" pitchFamily="34" charset="0"/>
                        <a:buChar char="•"/>
                      </a:pPr>
                      <a:r>
                        <a:rPr lang="en-GB" sz="2000" kern="1200" dirty="0">
                          <a:solidFill>
                            <a:schemeClr val="dk1"/>
                          </a:solidFill>
                          <a:effectLst/>
                        </a:rPr>
                        <a:t>Investment in financial incentives for pregnant smokers</a:t>
                      </a:r>
                    </a:p>
                    <a:p>
                      <a:pPr marL="285750" indent="-285750" rtl="0" fontAlgn="ctr">
                        <a:buFont typeface="Arial" panose="020B0604020202020204" pitchFamily="34" charset="0"/>
                        <a:buChar char="•"/>
                      </a:pPr>
                      <a:r>
                        <a:rPr lang="en-GB" sz="2000" kern="1200" dirty="0">
                          <a:solidFill>
                            <a:schemeClr val="dk1"/>
                          </a:solidFill>
                          <a:effectLst/>
                        </a:rPr>
                        <a:t>Funded VBA resources and training capacity</a:t>
                      </a:r>
                    </a:p>
                    <a:p>
                      <a:pPr marL="285750" indent="-285750" rtl="0" fontAlgn="ctr">
                        <a:buFont typeface="Arial" panose="020B0604020202020204" pitchFamily="34" charset="0"/>
                        <a:buChar char="•"/>
                      </a:pPr>
                      <a:r>
                        <a:rPr lang="en-GB" sz="2000" kern="1200" dirty="0">
                          <a:solidFill>
                            <a:schemeClr val="dk1"/>
                          </a:solidFill>
                          <a:effectLst/>
                        </a:rPr>
                        <a:t>Funding for LAs to target inequalities </a:t>
                      </a:r>
                      <a:endParaRPr lang="en-GB" sz="2000" kern="1200" dirty="0">
                        <a:solidFill>
                          <a:schemeClr val="dk1"/>
                        </a:solidFill>
                        <a:effectLst/>
                        <a:latin typeface="Arial" panose="020B0604020202020204" pitchFamily="34" charset="0"/>
                        <a:ea typeface="+mn-ea"/>
                        <a:cs typeface="Arial" panose="020B0604020202020204" pitchFamily="34" charset="0"/>
                      </a:endParaRPr>
                    </a:p>
                  </a:txBody>
                  <a:tcPr>
                    <a:solidFill>
                      <a:srgbClr val="F3E2EE"/>
                    </a:solidFill>
                  </a:tcPr>
                </a:tc>
                <a:extLst>
                  <a:ext uri="{0D108BD9-81ED-4DB2-BD59-A6C34878D82A}">
                    <a16:rowId xmlns:a16="http://schemas.microsoft.com/office/drawing/2014/main" val="1587998055"/>
                  </a:ext>
                </a:extLst>
              </a:tr>
            </a:tbl>
          </a:graphicData>
        </a:graphic>
      </p:graphicFrame>
    </p:spTree>
    <p:extLst>
      <p:ext uri="{BB962C8B-B14F-4D97-AF65-F5344CB8AC3E}">
        <p14:creationId xmlns:p14="http://schemas.microsoft.com/office/powerpoint/2010/main" val="17841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627-AAA6-0871-ED9A-3EC147507598}"/>
              </a:ext>
            </a:extLst>
          </p:cNvPr>
          <p:cNvSpPr>
            <a:spLocks noGrp="1"/>
          </p:cNvSpPr>
          <p:nvPr>
            <p:ph type="title"/>
          </p:nvPr>
        </p:nvSpPr>
        <p:spPr>
          <a:xfrm>
            <a:off x="465220" y="0"/>
            <a:ext cx="10515600" cy="1325563"/>
          </a:xfrm>
        </p:spPr>
        <p:txBody>
          <a:bodyPr/>
          <a:lstStyle/>
          <a:p>
            <a:pPr algn="l"/>
            <a:r>
              <a:rPr lang="en-US" dirty="0">
                <a:latin typeface="Arial" panose="020B0604020202020204" pitchFamily="34" charset="0"/>
                <a:cs typeface="Arial" panose="020B0604020202020204" pitchFamily="34" charset="0"/>
              </a:rPr>
              <a:t>Co-ordination across the ICB</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2AE89C-50B2-5B6E-8183-D3C39FACF873}"/>
              </a:ext>
            </a:extLst>
          </p:cNvPr>
          <p:cNvSpPr>
            <a:spLocks noGrp="1"/>
          </p:cNvSpPr>
          <p:nvPr>
            <p:ph idx="1"/>
          </p:nvPr>
        </p:nvSpPr>
        <p:spPr>
          <a:xfrm>
            <a:off x="465220" y="1325563"/>
            <a:ext cx="11421979" cy="5099300"/>
          </a:xfrm>
        </p:spPr>
        <p:txBody>
          <a:bodyPr/>
          <a:lstStyle/>
          <a:p>
            <a:r>
              <a:rPr lang="en-US" sz="3200" dirty="0">
                <a:latin typeface="Arial" panose="020B0604020202020204" pitchFamily="34" charset="0"/>
                <a:cs typeface="Arial" panose="020B0604020202020204" pitchFamily="34" charset="0"/>
              </a:rPr>
              <a:t>Tobacco control leadership through experienced specialist </a:t>
            </a:r>
            <a:r>
              <a:rPr lang="en-US" sz="3200" dirty="0" err="1">
                <a:latin typeface="Arial" panose="020B0604020202020204" pitchFamily="34" charset="0"/>
                <a:cs typeface="Arial" panose="020B0604020202020204" pitchFamily="34" charset="0"/>
              </a:rPr>
              <a:t>programme</a:t>
            </a:r>
            <a:r>
              <a:rPr lang="en-US" sz="3200" dirty="0">
                <a:latin typeface="Arial" panose="020B0604020202020204" pitchFamily="34" charset="0"/>
                <a:cs typeface="Arial" panose="020B0604020202020204" pitchFamily="34" charset="0"/>
              </a:rPr>
              <a:t> lead and team</a:t>
            </a:r>
          </a:p>
          <a:p>
            <a:r>
              <a:rPr lang="en-US" sz="3200" dirty="0">
                <a:latin typeface="Arial" panose="020B0604020202020204" pitchFamily="34" charset="0"/>
                <a:cs typeface="Arial" panose="020B0604020202020204" pitchFamily="34" charset="0"/>
              </a:rPr>
              <a:t>Coordinated action</a:t>
            </a:r>
          </a:p>
          <a:p>
            <a:pPr lvl="1"/>
            <a:r>
              <a:rPr lang="en-US" sz="2800" dirty="0">
                <a:latin typeface="Arial" panose="020B0604020202020204" pitchFamily="34" charset="0"/>
                <a:cs typeface="Arial" panose="020B0604020202020204" pitchFamily="34" charset="0"/>
              </a:rPr>
              <a:t>Communications and campaigns</a:t>
            </a:r>
          </a:p>
          <a:p>
            <a:pPr lvl="1"/>
            <a:r>
              <a:rPr lang="en-US" sz="2800" dirty="0">
                <a:latin typeface="Arial" panose="020B0604020202020204" pitchFamily="34" charset="0"/>
                <a:cs typeface="Arial" panose="020B0604020202020204" pitchFamily="34" charset="0"/>
              </a:rPr>
              <a:t>Enforcement and tackling illicit tobacco </a:t>
            </a:r>
          </a:p>
          <a:p>
            <a:pPr lvl="1"/>
            <a:r>
              <a:rPr lang="en-US" sz="2800" dirty="0">
                <a:latin typeface="Arial" panose="020B0604020202020204" pitchFamily="34" charset="0"/>
                <a:cs typeface="Arial" panose="020B0604020202020204" pitchFamily="34" charset="0"/>
              </a:rPr>
              <a:t>Advocating for effective national policy </a:t>
            </a:r>
          </a:p>
          <a:p>
            <a:pPr lvl="1"/>
            <a:r>
              <a:rPr lang="en-US" sz="2800" dirty="0">
                <a:latin typeface="Arial" panose="020B0604020202020204" pitchFamily="34" charset="0"/>
                <a:cs typeface="Arial" panose="020B0604020202020204" pitchFamily="34" charset="0"/>
              </a:rPr>
              <a:t>Data and intelligence </a:t>
            </a:r>
          </a:p>
          <a:p>
            <a:pPr lvl="1"/>
            <a:r>
              <a:rPr lang="en-US" sz="2800" dirty="0">
                <a:latin typeface="Arial" panose="020B0604020202020204" pitchFamily="34" charset="0"/>
                <a:cs typeface="Arial" panose="020B0604020202020204" pitchFamily="34" charset="0"/>
              </a:rPr>
              <a:t>Research and evaluation </a:t>
            </a:r>
          </a:p>
          <a:p>
            <a:pPr lvl="1"/>
            <a:r>
              <a:rPr lang="en-US" sz="2800" dirty="0">
                <a:latin typeface="Arial" panose="020B0604020202020204" pitchFamily="34" charset="0"/>
                <a:cs typeface="Arial" panose="020B0604020202020204" pitchFamily="34" charset="0"/>
              </a:rPr>
              <a:t>Quality improvement of NHS stop smoking services </a:t>
            </a:r>
          </a:p>
          <a:p>
            <a:pPr lvl="1"/>
            <a:r>
              <a:rPr lang="en-US" sz="2800" dirty="0">
                <a:latin typeface="Arial" panose="020B0604020202020204" pitchFamily="34" charset="0"/>
                <a:cs typeface="Arial" panose="020B0604020202020204" pitchFamily="34" charset="0"/>
              </a:rPr>
              <a:t>Supporting tobacco alliances </a:t>
            </a:r>
          </a:p>
          <a:p>
            <a:pPr marL="457200" lvl="1" indent="0">
              <a:buNone/>
            </a:pPr>
            <a:endParaRPr lang="en-US" dirty="0"/>
          </a:p>
          <a:p>
            <a:pPr marL="0" indent="0">
              <a:buNone/>
            </a:pPr>
            <a:endParaRPr lang="en-GB" dirty="0"/>
          </a:p>
        </p:txBody>
      </p:sp>
    </p:spTree>
    <p:extLst>
      <p:ext uri="{BB962C8B-B14F-4D97-AF65-F5344CB8AC3E}">
        <p14:creationId xmlns:p14="http://schemas.microsoft.com/office/powerpoint/2010/main" val="290890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627-AAA6-0871-ED9A-3EC147507598}"/>
              </a:ext>
            </a:extLst>
          </p:cNvPr>
          <p:cNvSpPr>
            <a:spLocks noGrp="1"/>
          </p:cNvSpPr>
          <p:nvPr>
            <p:ph type="title"/>
          </p:nvPr>
        </p:nvSpPr>
        <p:spPr>
          <a:xfrm>
            <a:off x="360947" y="70016"/>
            <a:ext cx="10515600" cy="1325563"/>
          </a:xfrm>
        </p:spPr>
        <p:txBody>
          <a:bodyPr/>
          <a:lstStyle/>
          <a:p>
            <a:pPr algn="l"/>
            <a:r>
              <a:rPr lang="en-US" dirty="0">
                <a:latin typeface="Arial" panose="020B0604020202020204" pitchFamily="34" charset="0"/>
                <a:cs typeface="Arial" panose="020B0604020202020204" pitchFamily="34" charset="0"/>
              </a:rPr>
              <a:t>Looking forward</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2AE89C-50B2-5B6E-8183-D3C39FACF873}"/>
              </a:ext>
            </a:extLst>
          </p:cNvPr>
          <p:cNvSpPr>
            <a:spLocks noGrp="1"/>
          </p:cNvSpPr>
          <p:nvPr>
            <p:ph idx="1"/>
          </p:nvPr>
        </p:nvSpPr>
        <p:spPr>
          <a:xfrm>
            <a:off x="871935" y="1395579"/>
            <a:ext cx="11470106" cy="5154077"/>
          </a:xfrm>
        </p:spPr>
        <p:txBody>
          <a:bodyPr>
            <a:normAutofit/>
          </a:bodyPr>
          <a:lstStyle/>
          <a:p>
            <a:pPr marL="0" indent="0">
              <a:buNone/>
            </a:pPr>
            <a:r>
              <a:rPr lang="en-US" b="1" dirty="0">
                <a:latin typeface="Arial" panose="020B0604020202020204" pitchFamily="34" charset="0"/>
                <a:cs typeface="Arial" panose="020B0604020202020204" pitchFamily="34" charset="0"/>
              </a:rPr>
              <a:t>What are we trying to build?</a:t>
            </a:r>
          </a:p>
          <a:p>
            <a:pPr marL="0" indent="0">
              <a:buNone/>
            </a:pPr>
            <a:endParaRPr lang="en-US" dirty="0">
              <a:latin typeface="Arial" panose="020B0604020202020204" pitchFamily="34" charset="0"/>
              <a:cs typeface="Arial" panose="020B0604020202020204" pitchFamily="34" charset="0"/>
            </a:endParaRPr>
          </a:p>
          <a:p>
            <a:r>
              <a:rPr lang="en-US" dirty="0"/>
              <a:t>Must add values to the system  - additional, not a replacement</a:t>
            </a:r>
          </a:p>
          <a:p>
            <a:r>
              <a:rPr lang="en-US" dirty="0"/>
              <a:t>Must be aligned not duplicating</a:t>
            </a:r>
          </a:p>
          <a:p>
            <a:r>
              <a:rPr lang="en-US" dirty="0">
                <a:latin typeface="Arial" panose="020B0604020202020204" pitchFamily="34" charset="0"/>
                <a:cs typeface="Arial" panose="020B0604020202020204" pitchFamily="34" charset="0"/>
              </a:rPr>
              <a:t>Must </a:t>
            </a:r>
            <a:r>
              <a:rPr lang="en-US" dirty="0"/>
              <a:t>be </a:t>
            </a:r>
            <a:r>
              <a:rPr lang="en-US" dirty="0">
                <a:latin typeface="Arial" panose="020B0604020202020204" pitchFamily="34" charset="0"/>
                <a:cs typeface="Arial" panose="020B0604020202020204" pitchFamily="34" charset="0"/>
              </a:rPr>
              <a:t>system, not NHS</a:t>
            </a:r>
          </a:p>
          <a:p>
            <a:r>
              <a:rPr lang="en-US" dirty="0"/>
              <a:t>Must be nimble and innovative, not another ‘</a:t>
            </a:r>
            <a:r>
              <a:rPr lang="en-US" dirty="0" err="1"/>
              <a:t>programme</a:t>
            </a:r>
            <a:r>
              <a:rPr lang="en-US" dirty="0"/>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Must be generous not parochial (sharing learning across Y+H and beyond)</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a:p>
            <a:endParaRPr lang="en-US" b="1" dirty="0"/>
          </a:p>
        </p:txBody>
      </p:sp>
    </p:spTree>
    <p:extLst>
      <p:ext uri="{BB962C8B-B14F-4D97-AF65-F5344CB8AC3E}">
        <p14:creationId xmlns:p14="http://schemas.microsoft.com/office/powerpoint/2010/main" val="214030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99E4-DBC2-1B8A-2188-B804522ED332}"/>
              </a:ext>
            </a:extLst>
          </p:cNvPr>
          <p:cNvSpPr>
            <a:spLocks noGrp="1"/>
          </p:cNvSpPr>
          <p:nvPr>
            <p:ph type="title"/>
          </p:nvPr>
        </p:nvSpPr>
        <p:spPr>
          <a:xfrm>
            <a:off x="663388" y="493060"/>
            <a:ext cx="8794377" cy="1081088"/>
          </a:xfrm>
        </p:spPr>
        <p:txBody>
          <a:bodyPr>
            <a:normAutofit/>
          </a:bodyPr>
          <a:lstStyle/>
          <a:p>
            <a:pPr algn="l"/>
            <a:r>
              <a:rPr lang="en-GB" dirty="0"/>
              <a:t>Most Common Questions</a:t>
            </a:r>
          </a:p>
        </p:txBody>
      </p:sp>
      <p:graphicFrame>
        <p:nvGraphicFramePr>
          <p:cNvPr id="4" name="Content Placeholder 2">
            <a:extLst>
              <a:ext uri="{FF2B5EF4-FFF2-40B4-BE49-F238E27FC236}">
                <a16:creationId xmlns:a16="http://schemas.microsoft.com/office/drawing/2014/main" id="{56E96872-3968-27FE-093A-2ADF412F89CC}"/>
              </a:ext>
            </a:extLst>
          </p:cNvPr>
          <p:cNvGraphicFramePr>
            <a:graphicFrameLocks noGrp="1"/>
          </p:cNvGraphicFramePr>
          <p:nvPr>
            <p:ph idx="1"/>
            <p:extLst>
              <p:ext uri="{D42A27DB-BD31-4B8C-83A1-F6EECF244321}">
                <p14:modId xmlns:p14="http://schemas.microsoft.com/office/powerpoint/2010/main" val="1642949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05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627-AAA6-0871-ED9A-3EC147507598}"/>
              </a:ext>
            </a:extLst>
          </p:cNvPr>
          <p:cNvSpPr>
            <a:spLocks noGrp="1"/>
          </p:cNvSpPr>
          <p:nvPr>
            <p:ph type="title"/>
          </p:nvPr>
        </p:nvSpPr>
        <p:spPr>
          <a:xfrm>
            <a:off x="360947" y="70016"/>
            <a:ext cx="10515600" cy="1325563"/>
          </a:xfrm>
        </p:spPr>
        <p:txBody>
          <a:bodyPr/>
          <a:lstStyle/>
          <a:p>
            <a:pPr algn="l"/>
            <a:r>
              <a:rPr lang="en-GB" dirty="0">
                <a:latin typeface="Arial" panose="020B0604020202020204" pitchFamily="34" charset="0"/>
                <a:cs typeface="Arial" panose="020B0604020202020204" pitchFamily="34" charset="0"/>
              </a:rPr>
              <a:t>Added investment and added value </a:t>
            </a:r>
          </a:p>
        </p:txBody>
      </p:sp>
      <p:sp>
        <p:nvSpPr>
          <p:cNvPr id="3" name="Content Placeholder 2">
            <a:extLst>
              <a:ext uri="{FF2B5EF4-FFF2-40B4-BE49-F238E27FC236}">
                <a16:creationId xmlns:a16="http://schemas.microsoft.com/office/drawing/2014/main" id="{9C2AE89C-50B2-5B6E-8183-D3C39FACF873}"/>
              </a:ext>
            </a:extLst>
          </p:cNvPr>
          <p:cNvSpPr>
            <a:spLocks noGrp="1"/>
          </p:cNvSpPr>
          <p:nvPr>
            <p:ph idx="1"/>
          </p:nvPr>
        </p:nvSpPr>
        <p:spPr>
          <a:xfrm>
            <a:off x="360947" y="1404542"/>
            <a:ext cx="11470106" cy="5154077"/>
          </a:xfrm>
        </p:spPr>
        <p:txBody>
          <a:bodyPr>
            <a:normAutofit/>
          </a:bodyPr>
          <a:lstStyle/>
          <a:p>
            <a:endParaRPr lang="en-US" dirty="0">
              <a:latin typeface="Arial" panose="020B0604020202020204" pitchFamily="34" charset="0"/>
              <a:cs typeface="Arial" panose="020B0604020202020204" pitchFamily="34" charset="0"/>
            </a:endParaRPr>
          </a:p>
          <a:p>
            <a:pPr marL="0" indent="0">
              <a:buNone/>
            </a:pPr>
            <a:endParaRPr lang="en-US" dirty="0"/>
          </a:p>
          <a:p>
            <a:endParaRPr lang="en-US" b="1" dirty="0"/>
          </a:p>
        </p:txBody>
      </p:sp>
      <p:sp>
        <p:nvSpPr>
          <p:cNvPr id="5" name="TextBox 4">
            <a:extLst>
              <a:ext uri="{FF2B5EF4-FFF2-40B4-BE49-F238E27FC236}">
                <a16:creationId xmlns:a16="http://schemas.microsoft.com/office/drawing/2014/main" id="{21B8E8A2-A1AC-19A5-9E3A-14B5406EF1CE}"/>
              </a:ext>
            </a:extLst>
          </p:cNvPr>
          <p:cNvSpPr txBox="1"/>
          <p:nvPr/>
        </p:nvSpPr>
        <p:spPr>
          <a:xfrm>
            <a:off x="932328" y="1256467"/>
            <a:ext cx="10515599" cy="5293757"/>
          </a:xfrm>
          <a:prstGeom prst="rect">
            <a:avLst/>
          </a:prstGeom>
          <a:noFill/>
        </p:spPr>
        <p:txBody>
          <a:bodyPr wrap="square">
            <a:spAutoFit/>
          </a:bodyPr>
          <a:lstStyle/>
          <a:p>
            <a:pPr marL="285750" indent="-285750">
              <a:buFont typeface="Arial" panose="020B0604020202020204" pitchFamily="34" charset="0"/>
              <a:buChar char="•"/>
            </a:pPr>
            <a:r>
              <a:rPr lang="en-GB" sz="2000" dirty="0">
                <a:solidFill>
                  <a:srgbClr val="141414"/>
                </a:solidFill>
              </a:rPr>
              <a:t>W</a:t>
            </a:r>
            <a:r>
              <a:rPr lang="en-GB" sz="2000" b="0" i="0" dirty="0">
                <a:solidFill>
                  <a:srgbClr val="141414"/>
                </a:solidFill>
                <a:effectLst/>
              </a:rPr>
              <a:t>ork together at system level to increase </a:t>
            </a:r>
            <a:r>
              <a:rPr lang="en-GB" sz="2000" dirty="0">
                <a:solidFill>
                  <a:srgbClr val="141414"/>
                </a:solidFill>
              </a:rPr>
              <a:t>our</a:t>
            </a:r>
            <a:r>
              <a:rPr lang="en-GB" sz="2000" b="0" i="0" dirty="0">
                <a:solidFill>
                  <a:srgbClr val="141414"/>
                </a:solidFill>
                <a:effectLst/>
              </a:rPr>
              <a:t> </a:t>
            </a:r>
            <a:r>
              <a:rPr lang="en-GB" sz="2000" b="1" i="0" dirty="0">
                <a:solidFill>
                  <a:srgbClr val="141414"/>
                </a:solidFill>
                <a:effectLst/>
              </a:rPr>
              <a:t>collective impact</a:t>
            </a:r>
            <a:r>
              <a:rPr lang="en-GB" sz="2000" b="0" i="0" dirty="0">
                <a:solidFill>
                  <a:srgbClr val="141414"/>
                </a:solidFill>
                <a:effectLst/>
              </a:rPr>
              <a:t>. </a:t>
            </a:r>
          </a:p>
          <a:p>
            <a:endParaRPr lang="en-GB" sz="2000" b="0" i="0" dirty="0">
              <a:solidFill>
                <a:srgbClr val="141414"/>
              </a:solidFill>
              <a:effectLst/>
            </a:endParaRPr>
          </a:p>
          <a:p>
            <a:pPr marL="285750" indent="-285750">
              <a:buFont typeface="Arial" panose="020B0604020202020204" pitchFamily="34" charset="0"/>
              <a:buChar char="•"/>
            </a:pPr>
            <a:r>
              <a:rPr lang="en-GB" sz="2000" b="0" i="0" dirty="0">
                <a:solidFill>
                  <a:srgbClr val="141414"/>
                </a:solidFill>
                <a:effectLst/>
              </a:rPr>
              <a:t>The programme is </a:t>
            </a:r>
            <a:r>
              <a:rPr lang="en-GB" sz="2000" b="1" i="0" dirty="0">
                <a:solidFill>
                  <a:srgbClr val="141414"/>
                </a:solidFill>
                <a:effectLst/>
              </a:rPr>
              <a:t>a partnership between the NHS and local authorities </a:t>
            </a:r>
            <a:r>
              <a:rPr lang="en-GB" sz="2000" b="0" i="0" dirty="0">
                <a:solidFill>
                  <a:srgbClr val="141414"/>
                </a:solidFill>
                <a:effectLst/>
              </a:rPr>
              <a:t>aiming to work with voluntary sector organisations and academic bodies to accelerate reductions in smoking rates. </a:t>
            </a:r>
          </a:p>
          <a:p>
            <a:pPr marL="285750" indent="-285750">
              <a:buFont typeface="Arial" panose="020B0604020202020204" pitchFamily="34" charset="0"/>
              <a:buChar char="•"/>
            </a:pPr>
            <a:endParaRPr lang="en-GB" sz="2000" dirty="0">
              <a:solidFill>
                <a:srgbClr val="141414"/>
              </a:solidFill>
            </a:endParaRPr>
          </a:p>
          <a:p>
            <a:pPr marL="285750" indent="-285750">
              <a:buFont typeface="Arial" panose="020B0604020202020204" pitchFamily="34" charset="0"/>
              <a:buChar char="•"/>
            </a:pPr>
            <a:r>
              <a:rPr lang="en-GB" sz="2000" b="0" i="0" dirty="0">
                <a:solidFill>
                  <a:srgbClr val="141414"/>
                </a:solidFill>
                <a:effectLst/>
              </a:rPr>
              <a:t>By working together, </a:t>
            </a:r>
            <a:r>
              <a:rPr lang="en-GB" sz="2000" dirty="0">
                <a:solidFill>
                  <a:srgbClr val="141414"/>
                </a:solidFill>
              </a:rPr>
              <a:t>our</a:t>
            </a:r>
            <a:r>
              <a:rPr lang="en-GB" sz="2000" b="0" i="0" dirty="0">
                <a:solidFill>
                  <a:srgbClr val="141414"/>
                </a:solidFill>
                <a:effectLst/>
              </a:rPr>
              <a:t> organisations involved intend to </a:t>
            </a:r>
            <a:r>
              <a:rPr lang="en-GB" sz="2000" b="1" i="0" dirty="0">
                <a:solidFill>
                  <a:srgbClr val="141414"/>
                </a:solidFill>
                <a:effectLst/>
              </a:rPr>
              <a:t>co-ordinate activities more closely</a:t>
            </a:r>
            <a:r>
              <a:rPr lang="en-GB" sz="2000" b="0" i="0" dirty="0">
                <a:solidFill>
                  <a:srgbClr val="141414"/>
                </a:solidFill>
                <a:effectLst/>
              </a:rPr>
              <a:t>, including through a range of population-level interventions such as tackling illicit tobacco, mass media campaigns and joint advocacy for effective national policy. </a:t>
            </a:r>
          </a:p>
          <a:p>
            <a:pPr marL="285750" indent="-285750">
              <a:buFont typeface="Arial" panose="020B0604020202020204" pitchFamily="34" charset="0"/>
              <a:buChar char="•"/>
            </a:pPr>
            <a:endParaRPr lang="en-GB" sz="2000" dirty="0">
              <a:solidFill>
                <a:srgbClr val="141414"/>
              </a:solidFill>
            </a:endParaRPr>
          </a:p>
          <a:p>
            <a:pPr marL="285750" indent="-285750">
              <a:buFont typeface="Arial" panose="020B0604020202020204" pitchFamily="34" charset="0"/>
              <a:buChar char="•"/>
            </a:pPr>
            <a:r>
              <a:rPr lang="en-GB" sz="2000" b="0" i="0" dirty="0">
                <a:solidFill>
                  <a:srgbClr val="141414"/>
                </a:solidFill>
                <a:effectLst/>
              </a:rPr>
              <a:t>There will be action to ensure there is </a:t>
            </a:r>
            <a:r>
              <a:rPr lang="en-GB" sz="2000" b="1" i="0" dirty="0">
                <a:solidFill>
                  <a:srgbClr val="141414"/>
                </a:solidFill>
                <a:effectLst/>
              </a:rPr>
              <a:t>consistent stop smoking support available</a:t>
            </a:r>
            <a:r>
              <a:rPr lang="en-GB" sz="2000" b="0" i="0" dirty="0">
                <a:solidFill>
                  <a:srgbClr val="141414"/>
                </a:solidFill>
                <a:effectLst/>
              </a:rPr>
              <a:t> across the ICS with equitable access to nicotine-replacement and e-cigarettes (as quit aids). </a:t>
            </a:r>
          </a:p>
          <a:p>
            <a:pPr marL="285750" indent="-285750">
              <a:buFont typeface="Arial" panose="020B0604020202020204" pitchFamily="34" charset="0"/>
              <a:buChar char="•"/>
            </a:pPr>
            <a:endParaRPr lang="en-GB" sz="2000" dirty="0">
              <a:solidFill>
                <a:srgbClr val="141414"/>
              </a:solidFill>
            </a:endParaRPr>
          </a:p>
          <a:p>
            <a:pPr marL="285750" indent="-285750">
              <a:buFont typeface="Arial" panose="020B0604020202020204" pitchFamily="34" charset="0"/>
              <a:buChar char="•"/>
            </a:pPr>
            <a:r>
              <a:rPr lang="en-GB" sz="2000" b="0" i="0" dirty="0">
                <a:solidFill>
                  <a:srgbClr val="141414"/>
                </a:solidFill>
                <a:effectLst/>
              </a:rPr>
              <a:t>There will also be support for local authorities to deliver </a:t>
            </a:r>
            <a:r>
              <a:rPr lang="en-GB" sz="2000" b="1" i="0" dirty="0">
                <a:solidFill>
                  <a:srgbClr val="141414"/>
                </a:solidFill>
                <a:effectLst/>
              </a:rPr>
              <a:t>targeted interventions to specific communities. </a:t>
            </a:r>
          </a:p>
          <a:p>
            <a:pPr marL="285750" indent="-285750">
              <a:buFont typeface="Arial" panose="020B0604020202020204" pitchFamily="34" charset="0"/>
              <a:buChar char="•"/>
            </a:pPr>
            <a:endParaRPr lang="en-GB" dirty="0">
              <a:solidFill>
                <a:srgbClr val="141414"/>
              </a:solidFill>
            </a:endParaRPr>
          </a:p>
        </p:txBody>
      </p:sp>
    </p:spTree>
    <p:extLst>
      <p:ext uri="{BB962C8B-B14F-4D97-AF65-F5344CB8AC3E}">
        <p14:creationId xmlns:p14="http://schemas.microsoft.com/office/powerpoint/2010/main" val="297154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627-AAA6-0871-ED9A-3EC147507598}"/>
              </a:ext>
            </a:extLst>
          </p:cNvPr>
          <p:cNvSpPr>
            <a:spLocks noGrp="1"/>
          </p:cNvSpPr>
          <p:nvPr>
            <p:ph type="title"/>
          </p:nvPr>
        </p:nvSpPr>
        <p:spPr>
          <a:xfrm>
            <a:off x="360947" y="70016"/>
            <a:ext cx="10515600" cy="1325563"/>
          </a:xfrm>
        </p:spPr>
        <p:txBody>
          <a:bodyPr/>
          <a:lstStyle/>
          <a:p>
            <a:pPr algn="l"/>
            <a:r>
              <a:rPr lang="en-GB" dirty="0">
                <a:latin typeface="Arial" panose="020B0604020202020204" pitchFamily="34" charset="0"/>
                <a:cs typeface="Arial" panose="020B0604020202020204" pitchFamily="34" charset="0"/>
              </a:rPr>
              <a:t>If we can do it – you can do it!</a:t>
            </a:r>
          </a:p>
        </p:txBody>
      </p:sp>
      <p:sp>
        <p:nvSpPr>
          <p:cNvPr id="3" name="Content Placeholder 2">
            <a:extLst>
              <a:ext uri="{FF2B5EF4-FFF2-40B4-BE49-F238E27FC236}">
                <a16:creationId xmlns:a16="http://schemas.microsoft.com/office/drawing/2014/main" id="{9C2AE89C-50B2-5B6E-8183-D3C39FACF873}"/>
              </a:ext>
            </a:extLst>
          </p:cNvPr>
          <p:cNvSpPr>
            <a:spLocks noGrp="1"/>
          </p:cNvSpPr>
          <p:nvPr>
            <p:ph idx="1"/>
          </p:nvPr>
        </p:nvSpPr>
        <p:spPr>
          <a:xfrm>
            <a:off x="871935" y="1395579"/>
            <a:ext cx="11470106" cy="5154077"/>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a:p>
            <a:r>
              <a:rPr lang="en-US" b="1" dirty="0" err="1"/>
              <a:t>DsPH</a:t>
            </a:r>
            <a:r>
              <a:rPr lang="en-US" b="1" dirty="0"/>
              <a:t> Leadership </a:t>
            </a:r>
            <a:r>
              <a:rPr lang="en-US" b="1" dirty="0" err="1"/>
              <a:t>aaa</a:t>
            </a:r>
            <a:endParaRPr lang="en-US" b="1" dirty="0"/>
          </a:p>
        </p:txBody>
      </p:sp>
      <p:pic>
        <p:nvPicPr>
          <p:cNvPr id="5" name="Picture 4" descr="A picture containing map, text, atlas&#10;&#10;Description automatically generated">
            <a:extLst>
              <a:ext uri="{FF2B5EF4-FFF2-40B4-BE49-F238E27FC236}">
                <a16:creationId xmlns:a16="http://schemas.microsoft.com/office/drawing/2014/main" id="{26D6605D-7522-CDA7-A004-2FD401A17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71" y="1829614"/>
            <a:ext cx="5915717" cy="4027270"/>
          </a:xfrm>
          <a:prstGeom prst="rect">
            <a:avLst/>
          </a:prstGeom>
        </p:spPr>
      </p:pic>
      <p:sp>
        <p:nvSpPr>
          <p:cNvPr id="7" name="TextBox 6">
            <a:extLst>
              <a:ext uri="{FF2B5EF4-FFF2-40B4-BE49-F238E27FC236}">
                <a16:creationId xmlns:a16="http://schemas.microsoft.com/office/drawing/2014/main" id="{02335575-6DA7-E732-19A2-294B16D53D0F}"/>
              </a:ext>
            </a:extLst>
          </p:cNvPr>
          <p:cNvSpPr txBox="1"/>
          <p:nvPr/>
        </p:nvSpPr>
        <p:spPr>
          <a:xfrm>
            <a:off x="5328529" y="1829614"/>
            <a:ext cx="6172200" cy="1477328"/>
          </a:xfrm>
          <a:prstGeom prst="rect">
            <a:avLst/>
          </a:prstGeom>
          <a:noFill/>
        </p:spPr>
        <p:txBody>
          <a:bodyPr wrap="square">
            <a:spAutoFit/>
          </a:bodyPr>
          <a:lstStyle/>
          <a:p>
            <a:r>
              <a:rPr lang="en-GB" dirty="0">
                <a:solidFill>
                  <a:srgbClr val="222222"/>
                </a:solidFill>
                <a:latin typeface="+mj-lt"/>
              </a:rPr>
              <a:t>G</a:t>
            </a:r>
            <a:r>
              <a:rPr lang="en-GB" b="0" i="0" dirty="0">
                <a:solidFill>
                  <a:srgbClr val="222222"/>
                </a:solidFill>
                <a:effectLst/>
                <a:latin typeface="+mj-lt"/>
              </a:rPr>
              <a:t>eographical area of more than 1,500 square miles and serve a population of 1.7 million people, all with different health and care needs. Our area includes the cities of Hull and York and the large rural areas across East Yorkshire, North Yorkshire and Northern Lincolnshire.</a:t>
            </a:r>
            <a:endParaRPr lang="en-GB" dirty="0">
              <a:latin typeface="+mj-lt"/>
            </a:endParaRPr>
          </a:p>
        </p:txBody>
      </p:sp>
      <p:sp>
        <p:nvSpPr>
          <p:cNvPr id="9" name="TextBox 8">
            <a:extLst>
              <a:ext uri="{FF2B5EF4-FFF2-40B4-BE49-F238E27FC236}">
                <a16:creationId xmlns:a16="http://schemas.microsoft.com/office/drawing/2014/main" id="{ADC06870-39EF-68ED-6DD5-2108B7DD57AA}"/>
              </a:ext>
            </a:extLst>
          </p:cNvPr>
          <p:cNvSpPr txBox="1"/>
          <p:nvPr/>
        </p:nvSpPr>
        <p:spPr>
          <a:xfrm>
            <a:off x="6169841" y="3671670"/>
            <a:ext cx="6172200" cy="1015663"/>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There are stark </a:t>
            </a:r>
            <a:r>
              <a:rPr lang="en-GB" sz="2000" b="1" dirty="0">
                <a:solidFill>
                  <a:schemeClr val="accent6">
                    <a:lumMod val="60000"/>
                    <a:lumOff val="40000"/>
                  </a:schemeClr>
                </a:solidFill>
                <a:latin typeface="Arial" panose="020B0604020202020204" pitchFamily="34" charset="0"/>
                <a:cs typeface="Arial" panose="020B0604020202020204" pitchFamily="34" charset="0"/>
              </a:rPr>
              <a:t>inequalities</a:t>
            </a:r>
            <a:r>
              <a:rPr lang="en-GB" sz="2000" b="1" dirty="0">
                <a:solidFill>
                  <a:srgbClr val="F9991C"/>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the region:</a:t>
            </a:r>
          </a:p>
          <a:p>
            <a:pPr marL="285750" indent="-285750">
              <a:buFont typeface="Arial" panose="020B0604020202020204" pitchFamily="34" charset="0"/>
              <a:buChar char="•"/>
            </a:pPr>
            <a:r>
              <a:rPr lang="en-GB" sz="2000" b="1" dirty="0">
                <a:solidFill>
                  <a:schemeClr val="accent6">
                    <a:lumMod val="60000"/>
                    <a:lumOff val="40000"/>
                  </a:schemeClr>
                </a:solidFill>
                <a:latin typeface="Arial" panose="020B0604020202020204" pitchFamily="34" charset="0"/>
                <a:cs typeface="Arial" panose="020B0604020202020204" pitchFamily="34" charset="0"/>
              </a:rPr>
              <a:t>Hull</a:t>
            </a:r>
            <a:r>
              <a:rPr lang="en-GB" sz="2000" b="1" dirty="0">
                <a:solidFill>
                  <a:srgbClr val="F9991C"/>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has the </a:t>
            </a:r>
            <a:r>
              <a:rPr lang="en-GB" sz="2000" b="1" dirty="0">
                <a:solidFill>
                  <a:schemeClr val="accent6">
                    <a:lumMod val="60000"/>
                    <a:lumOff val="40000"/>
                  </a:schemeClr>
                </a:solidFill>
                <a:latin typeface="Arial" panose="020B0604020202020204" pitchFamily="34" charset="0"/>
                <a:cs typeface="Arial" panose="020B0604020202020204" pitchFamily="34" charset="0"/>
              </a:rPr>
              <a:t>highest smoking rates in England (22%) </a:t>
            </a:r>
            <a:r>
              <a:rPr lang="en-GB" sz="2000" dirty="0">
                <a:latin typeface="Arial" panose="020B0604020202020204" pitchFamily="34" charset="0"/>
                <a:cs typeface="Arial" panose="020B0604020202020204" pitchFamily="34" charset="0"/>
              </a:rPr>
              <a:t>versus 9.2% in York (9</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lowest)</a:t>
            </a:r>
          </a:p>
        </p:txBody>
      </p:sp>
      <p:sp>
        <p:nvSpPr>
          <p:cNvPr id="10" name="TextBox 9">
            <a:extLst>
              <a:ext uri="{FF2B5EF4-FFF2-40B4-BE49-F238E27FC236}">
                <a16:creationId xmlns:a16="http://schemas.microsoft.com/office/drawing/2014/main" id="{463D0D56-712E-3C9D-2107-5A2123CC7B87}"/>
              </a:ext>
            </a:extLst>
          </p:cNvPr>
          <p:cNvSpPr txBox="1"/>
          <p:nvPr/>
        </p:nvSpPr>
        <p:spPr>
          <a:xfrm flipH="1">
            <a:off x="7172660" y="5366565"/>
            <a:ext cx="4328069" cy="646331"/>
          </a:xfrm>
          <a:prstGeom prst="rect">
            <a:avLst/>
          </a:prstGeom>
          <a:noFill/>
        </p:spPr>
        <p:txBody>
          <a:bodyPr wrap="square" rtlCol="0">
            <a:spAutoFit/>
          </a:bodyPr>
          <a:lstStyle/>
          <a:p>
            <a:r>
              <a:rPr lang="en-GB" dirty="0"/>
              <a:t> </a:t>
            </a:r>
          </a:p>
          <a:p>
            <a:r>
              <a:rPr lang="en-GB" dirty="0"/>
              <a:t> </a:t>
            </a:r>
          </a:p>
        </p:txBody>
      </p:sp>
    </p:spTree>
    <p:extLst>
      <p:ext uri="{BB962C8B-B14F-4D97-AF65-F5344CB8AC3E}">
        <p14:creationId xmlns:p14="http://schemas.microsoft.com/office/powerpoint/2010/main" val="316163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2">
            <a:extLst>
              <a:ext uri="{FF2B5EF4-FFF2-40B4-BE49-F238E27FC236}">
                <a16:creationId xmlns:a16="http://schemas.microsoft.com/office/drawing/2014/main" id="{030C3182-D064-4766-9311-F8FDD23A1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Subtitle 2">
            <a:extLst>
              <a:ext uri="{FF2B5EF4-FFF2-40B4-BE49-F238E27FC236}">
                <a16:creationId xmlns:a16="http://schemas.microsoft.com/office/drawing/2014/main" id="{0ABE0146-1951-4F95-9505-C6BAD7E8AFEB}"/>
              </a:ext>
            </a:extLst>
          </p:cNvPr>
          <p:cNvSpPr>
            <a:spLocks noGrp="1" noChangeArrowheads="1"/>
          </p:cNvSpPr>
          <p:nvPr>
            <p:ph type="subTitle" idx="1"/>
          </p:nvPr>
        </p:nvSpPr>
        <p:spPr>
          <a:xfrm>
            <a:off x="1524000" y="3789363"/>
            <a:ext cx="9144000" cy="1655762"/>
          </a:xfrm>
        </p:spPr>
        <p:txBody>
          <a:bodyPr/>
          <a:lstStyle/>
          <a:p>
            <a:r>
              <a:rPr lang="en-US" altLang="en-US" b="1" dirty="0">
                <a:solidFill>
                  <a:srgbClr val="34B0E4"/>
                </a:solidFill>
                <a:latin typeface="Arial" panose="020B0604020202020204" pitchFamily="34" charset="0"/>
                <a:cs typeface="Arial" panose="020B0604020202020204" pitchFamily="34" charset="0"/>
              </a:rPr>
              <a:t>Thank You</a:t>
            </a:r>
          </a:p>
        </p:txBody>
      </p:sp>
      <p:pic>
        <p:nvPicPr>
          <p:cNvPr id="26627" name="Picture 10">
            <a:extLst>
              <a:ext uri="{FF2B5EF4-FFF2-40B4-BE49-F238E27FC236}">
                <a16:creationId xmlns:a16="http://schemas.microsoft.com/office/drawing/2014/main" id="{C4B88645-C5EC-4DA9-BA71-A861115B6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2798763"/>
            <a:ext cx="4946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2A0BDE-A175-4A11-8E91-F9A722563A32}" vid="{8AC18460-2919-4BDB-B83B-F77B74549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7" ma:contentTypeDescription="Create a new document." ma:contentTypeScope="" ma:versionID="bf412a5901c1418756e22a0c84bf888f">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bd440cbcdc8eb7c1232d37c01bdfdc26"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7C6E27-B7FA-40D3-A754-D39E80576579}">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68df95fc-bd10-4e84-9245-53167c622b16"/>
    <ds:schemaRef ds:uri="http://schemas.microsoft.com/sharepoint/v3"/>
  </ds:schemaRefs>
</ds:datastoreItem>
</file>

<file path=customXml/itemProps2.xml><?xml version="1.0" encoding="utf-8"?>
<ds:datastoreItem xmlns:ds="http://schemas.openxmlformats.org/officeDocument/2006/customXml" ds:itemID="{9B71CDBE-6F9B-40FB-BDD8-0335C0E26176}">
  <ds:schemaRefs>
    <ds:schemaRef ds:uri="http://schemas.microsoft.com/sharepoint/v3/contenttype/forms"/>
  </ds:schemaRefs>
</ds:datastoreItem>
</file>

<file path=customXml/itemProps3.xml><?xml version="1.0" encoding="utf-8"?>
<ds:datastoreItem xmlns:ds="http://schemas.openxmlformats.org/officeDocument/2006/customXml" ds:itemID="{A179618A-AC10-4E01-885F-0F8471CBE15F}"/>
</file>

<file path=docProps/app.xml><?xml version="1.0" encoding="utf-8"?>
<Properties xmlns="http://schemas.openxmlformats.org/officeDocument/2006/extended-properties" xmlns:vt="http://schemas.openxmlformats.org/officeDocument/2006/docPropsVTypes">
  <Template>Wisp</Template>
  <TotalTime>900</TotalTime>
  <Words>702</Words>
  <Application>Microsoft Office PowerPoint</Application>
  <PresentationFormat>Widescreen</PresentationFormat>
  <Paragraphs>91</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santander-headline-bold</vt:lpstr>
      <vt:lpstr>santander-headline-regular</vt:lpstr>
      <vt:lpstr>Office Theme</vt:lpstr>
      <vt:lpstr>PowerPoint Presentation</vt:lpstr>
      <vt:lpstr>The project in HNY</vt:lpstr>
      <vt:lpstr>PowerPoint Presentation</vt:lpstr>
      <vt:lpstr>Co-ordination across the ICB</vt:lpstr>
      <vt:lpstr>Looking forward</vt:lpstr>
      <vt:lpstr>Most Common Questions</vt:lpstr>
      <vt:lpstr>Added investment and added value </vt:lpstr>
      <vt:lpstr>If we can do it – you can do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SYKES, Richard (NHS EAST RIDING OF YORKSHIRE CCG)</dc:creator>
  <cp:lastModifiedBy>Claire Wells</cp:lastModifiedBy>
  <cp:revision>9</cp:revision>
  <dcterms:created xsi:type="dcterms:W3CDTF">2022-03-28T10:14:50Z</dcterms:created>
  <dcterms:modified xsi:type="dcterms:W3CDTF">2023-07-12T12:55:41Z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