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477" r:id="rId5"/>
    <p:sldId id="511" r:id="rId6"/>
    <p:sldId id="520" r:id="rId7"/>
    <p:sldId id="521" r:id="rId8"/>
    <p:sldId id="515" r:id="rId9"/>
    <p:sldId id="513" r:id="rId10"/>
    <p:sldId id="514" r:id="rId11"/>
    <p:sldId id="516" r:id="rId12"/>
    <p:sldId id="517" r:id="rId13"/>
    <p:sldId id="5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76352" autoAdjust="0"/>
  </p:normalViewPr>
  <p:slideViewPr>
    <p:cSldViewPr snapToGrid="0">
      <p:cViewPr varScale="1">
        <p:scale>
          <a:sx n="65" d="100"/>
          <a:sy n="65" d="100"/>
        </p:scale>
        <p:origin x="12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fe Mamuzo" userId="d3d99fb4-0174-4449-937a-11f3cb53a336" providerId="ADAL" clId="{76B2C643-1B76-48C9-88AA-B191C976BE01}"/>
    <pc:docChg chg="modSld">
      <pc:chgData name="Efe Mamuzo" userId="d3d99fb4-0174-4449-937a-11f3cb53a336" providerId="ADAL" clId="{76B2C643-1B76-48C9-88AA-B191C976BE01}" dt="2021-11-02T14:37:08.789" v="0" actId="1076"/>
      <pc:docMkLst>
        <pc:docMk/>
      </pc:docMkLst>
      <pc:sldChg chg="modSp mod">
        <pc:chgData name="Efe Mamuzo" userId="d3d99fb4-0174-4449-937a-11f3cb53a336" providerId="ADAL" clId="{76B2C643-1B76-48C9-88AA-B191C976BE01}" dt="2021-11-02T14:37:08.789" v="0" actId="1076"/>
        <pc:sldMkLst>
          <pc:docMk/>
          <pc:sldMk cId="1966911082" sldId="521"/>
        </pc:sldMkLst>
        <pc:picChg chg="mod">
          <ac:chgData name="Efe Mamuzo" userId="d3d99fb4-0174-4449-937a-11f3cb53a336" providerId="ADAL" clId="{76B2C643-1B76-48C9-88AA-B191C976BE01}" dt="2021-11-02T14:37:08.789" v="0" actId="1076"/>
          <ac:picMkLst>
            <pc:docMk/>
            <pc:sldMk cId="1966911082" sldId="521"/>
            <ac:picMk id="9" creationId="{CD776B66-161D-4BD1-96CD-D42A614DC7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82ACE-774E-4536-B3BE-02EC7E55E3F8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46E71-1155-4421-8A40-824A4B3A6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1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6E71-1155-4421-8A40-824A4B3A63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7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6E71-1155-4421-8A40-824A4B3A63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9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6E71-1155-4421-8A40-824A4B3A63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0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6E71-1155-4421-8A40-824A4B3A63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3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0" indent="-368300"/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6E71-1155-4421-8A40-824A4B3A63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00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6E71-1155-4421-8A40-824A4B3A63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5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68437D-458E-4EE9-8E7C-DFB537DEE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1500000">
            <a:off x="2160281" y="282800"/>
            <a:ext cx="11690767" cy="120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88EBE8-C8EB-404C-BCE4-D940C94ED6D5}"/>
              </a:ext>
            </a:extLst>
          </p:cNvPr>
          <p:cNvSpPr/>
          <p:nvPr userDrawn="1"/>
        </p:nvSpPr>
        <p:spPr>
          <a:xfrm>
            <a:off x="-105799" y="-401255"/>
            <a:ext cx="13154628" cy="82625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07201" y="2865857"/>
            <a:ext cx="10336535" cy="9144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003087"/>
                </a:solidFill>
              </a:defRPr>
            </a:lvl1pPr>
            <a:lvl2pPr marL="609585" indent="0">
              <a:buNone/>
              <a:defRPr>
                <a:solidFill>
                  <a:schemeClr val="accent1"/>
                </a:solidFill>
              </a:defRPr>
            </a:lvl2pPr>
            <a:lvl3pPr marL="1219170" indent="0">
              <a:buNone/>
              <a:defRPr>
                <a:solidFill>
                  <a:schemeClr val="accent1"/>
                </a:solidFill>
              </a:defRPr>
            </a:lvl3pPr>
            <a:lvl4pPr marL="1828754" indent="0">
              <a:buNone/>
              <a:defRPr>
                <a:solidFill>
                  <a:schemeClr val="accent1"/>
                </a:solidFill>
              </a:defRPr>
            </a:lvl4pPr>
            <a:lvl5pPr marL="2438339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7201" y="3852469"/>
            <a:ext cx="10336535" cy="57606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09834"/>
                </a:solidFill>
              </a:defRPr>
            </a:lvl1pPr>
            <a:lvl2pPr marL="609585" indent="0">
              <a:buNone/>
              <a:defRPr>
                <a:solidFill>
                  <a:schemeClr val="accent1"/>
                </a:solidFill>
              </a:defRPr>
            </a:lvl2pPr>
            <a:lvl3pPr marL="1219170" indent="0">
              <a:buNone/>
              <a:defRPr>
                <a:solidFill>
                  <a:schemeClr val="accent1"/>
                </a:solidFill>
              </a:defRPr>
            </a:lvl3pPr>
            <a:lvl4pPr marL="1828754" indent="0">
              <a:buNone/>
              <a:defRPr>
                <a:solidFill>
                  <a:schemeClr val="accent1"/>
                </a:solidFill>
              </a:defRPr>
            </a:lvl4pPr>
            <a:lvl5pPr marL="2438339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0DA820-408B-4D22-B9FA-7FF6892544C1}"/>
              </a:ext>
            </a:extLst>
          </p:cNvPr>
          <p:cNvSpPr txBox="1"/>
          <p:nvPr userDrawn="1"/>
        </p:nvSpPr>
        <p:spPr>
          <a:xfrm>
            <a:off x="77410" y="6409802"/>
            <a:ext cx="392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tx2"/>
                </a:solidFill>
              </a:rPr>
              <a:t>#</a:t>
            </a:r>
            <a:r>
              <a:rPr lang="en-GB" sz="1600" b="1" dirty="0" err="1">
                <a:solidFill>
                  <a:schemeClr val="tx2"/>
                </a:solidFill>
              </a:rPr>
              <a:t>TogetherForDevon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49E68FC-B3F0-4DDE-92B3-0A3BDF1BB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436391"/>
            <a:ext cx="2592000" cy="12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7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58F2BD-918D-4293-9A6E-F1F7D0A0D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1500000">
            <a:off x="2065453" y="282800"/>
            <a:ext cx="11690767" cy="12000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7102" y="2865857"/>
            <a:ext cx="10299701" cy="9144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accent1"/>
                </a:solidFill>
              </a:defRPr>
            </a:lvl2pPr>
            <a:lvl3pPr marL="1219170" indent="0">
              <a:buNone/>
              <a:defRPr>
                <a:solidFill>
                  <a:schemeClr val="accent1"/>
                </a:solidFill>
              </a:defRPr>
            </a:lvl3pPr>
            <a:lvl4pPr marL="1828754" indent="0">
              <a:buNone/>
              <a:defRPr>
                <a:solidFill>
                  <a:schemeClr val="accent1"/>
                </a:solidFill>
              </a:defRPr>
            </a:lvl4pPr>
            <a:lvl5pPr marL="2438339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41607" y="3852469"/>
            <a:ext cx="10297724" cy="57606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accent1"/>
                </a:solidFill>
              </a:defRPr>
            </a:lvl2pPr>
            <a:lvl3pPr marL="1219170" indent="0">
              <a:buNone/>
              <a:defRPr>
                <a:solidFill>
                  <a:schemeClr val="accent1"/>
                </a:solidFill>
              </a:defRPr>
            </a:lvl3pPr>
            <a:lvl4pPr marL="1828754" indent="0">
              <a:buNone/>
              <a:defRPr>
                <a:solidFill>
                  <a:schemeClr val="accent1"/>
                </a:solidFill>
              </a:defRPr>
            </a:lvl4pPr>
            <a:lvl5pPr marL="2438339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7410" y="6282802"/>
            <a:ext cx="392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</a:rPr>
              <a:t>#</a:t>
            </a:r>
            <a:r>
              <a:rPr lang="en-GB" sz="2400" b="1" dirty="0" err="1">
                <a:solidFill>
                  <a:schemeClr val="bg1"/>
                </a:solidFill>
              </a:rPr>
              <a:t>TogetherForDevon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9B71254-2D01-4D4C-AD69-CB0C94646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436391"/>
            <a:ext cx="2592000" cy="12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6753" y="404477"/>
            <a:ext cx="10902105" cy="54130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003087"/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6751" y="1295400"/>
            <a:ext cx="10973152" cy="4702629"/>
          </a:xfrm>
          <a:prstGeom prst="rect">
            <a:avLst/>
          </a:prstGeom>
        </p:spPr>
        <p:txBody>
          <a:bodyPr vert="horz" lIns="0" tIns="0" rIns="0" bIns="0"/>
          <a:lstStyle>
            <a:lvl1pPr marL="380990" indent="-380990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 b="0" i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sz="2667" baseline="0">
                <a:solidFill>
                  <a:schemeClr val="tx1"/>
                </a:solidFill>
              </a:defRPr>
            </a:lvl2pPr>
            <a:lvl3pPr marL="0" indent="0">
              <a:lnSpc>
                <a:spcPts val="2533"/>
              </a:lnSpc>
              <a:spcBef>
                <a:spcPts val="0"/>
              </a:spcBef>
              <a:spcAft>
                <a:spcPts val="1333"/>
              </a:spcAft>
              <a:buClr>
                <a:schemeClr val="accent2"/>
              </a:buClr>
              <a:buFont typeface="Arial"/>
              <a:buNone/>
              <a:defRPr sz="2400"/>
            </a:lvl3pPr>
            <a:lvl4pPr marL="0" indent="0">
              <a:lnSpc>
                <a:spcPts val="2533"/>
              </a:lnSpc>
              <a:spcBef>
                <a:spcPts val="0"/>
              </a:spcBef>
              <a:spcAft>
                <a:spcPts val="1333"/>
              </a:spcAft>
              <a:buClr>
                <a:schemeClr val="accent2"/>
              </a:buClr>
              <a:buFont typeface="Arial"/>
              <a:buNone/>
              <a:defRPr sz="2400" baseline="0"/>
            </a:lvl4pPr>
            <a:lvl5pPr marL="237061" indent="-237061">
              <a:lnSpc>
                <a:spcPts val="2000"/>
              </a:lnSpc>
              <a:spcBef>
                <a:spcPts val="0"/>
              </a:spcBef>
              <a:spcAft>
                <a:spcPts val="1333"/>
              </a:spcAft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49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F30B459-BBBF-4611-B55B-DB24FA2065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8300" y="6182973"/>
            <a:ext cx="1397000" cy="4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3CB00-D6DF-4AAD-AB03-8135FFA29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7102" y="1879600"/>
            <a:ext cx="10299701" cy="1900657"/>
          </a:xfrm>
        </p:spPr>
        <p:txBody>
          <a:bodyPr/>
          <a:lstStyle/>
          <a:p>
            <a:r>
              <a:rPr lang="en-GB" sz="4000" dirty="0"/>
              <a:t>Working in Partnership to Treat Tobacco Dependency in Devon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4F6CF-07DA-45FB-A425-1E347F5F8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November 2021</a:t>
            </a:r>
          </a:p>
          <a:p>
            <a:r>
              <a:rPr lang="en-GB" dirty="0"/>
              <a:t>Dr Helena Posnett, Speciality Registrar in Public Health and Public Health SRO for TTD Workstream.</a:t>
            </a:r>
          </a:p>
        </p:txBody>
      </p:sp>
    </p:spTree>
    <p:extLst>
      <p:ext uri="{BB962C8B-B14F-4D97-AF65-F5344CB8AC3E}">
        <p14:creationId xmlns:p14="http://schemas.microsoft.com/office/powerpoint/2010/main" val="187482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9DB52B-27C3-4970-BF49-5D5A0F948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Where are we now?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D13D1-3824-4333-92C2-EB243D67F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1" y="1295400"/>
            <a:ext cx="5044238" cy="47026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Establishing local steering groups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Maternity pathway audit underway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Developing an evaluation framework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Of course, questions remain unanswered…..</a:t>
            </a:r>
          </a:p>
        </p:txBody>
      </p:sp>
      <p:pic>
        <p:nvPicPr>
          <p:cNvPr id="1028" name="Picture 4" descr="Image result for keep going">
            <a:extLst>
              <a:ext uri="{FF2B5EF4-FFF2-40B4-BE49-F238E27FC236}">
                <a16:creationId xmlns:a16="http://schemas.microsoft.com/office/drawing/2014/main" id="{92EACD95-2A0F-4E2F-958B-200FE413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05" y="1742860"/>
            <a:ext cx="5645530" cy="40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F4EAA8-04D3-4C68-B337-FBD1ABB3410C}"/>
              </a:ext>
            </a:extLst>
          </p:cNvPr>
          <p:cNvSpPr txBox="1"/>
          <p:nvPr/>
        </p:nvSpPr>
        <p:spPr>
          <a:xfrm rot="21354267">
            <a:off x="398275" y="3803283"/>
            <a:ext cx="37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Who is our ICS clinical lead?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AA632-4FE5-4C1F-AE20-F3CCD4318AA1}"/>
              </a:ext>
            </a:extLst>
          </p:cNvPr>
          <p:cNvSpPr txBox="1"/>
          <p:nvPr/>
        </p:nvSpPr>
        <p:spPr>
          <a:xfrm>
            <a:off x="2797285" y="4395516"/>
            <a:ext cx="2798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How do we bring the patient voice into our steering group?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7A1FC-9147-4E17-AEED-FEE96794CA6C}"/>
              </a:ext>
            </a:extLst>
          </p:cNvPr>
          <p:cNvSpPr txBox="1"/>
          <p:nvPr/>
        </p:nvSpPr>
        <p:spPr>
          <a:xfrm rot="20958043">
            <a:off x="532610" y="4900880"/>
            <a:ext cx="2175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How do we mitigate a £1m shortfall/ annum? </a:t>
            </a:r>
          </a:p>
        </p:txBody>
      </p:sp>
    </p:spTree>
    <p:extLst>
      <p:ext uri="{BB962C8B-B14F-4D97-AF65-F5344CB8AC3E}">
        <p14:creationId xmlns:p14="http://schemas.microsoft.com/office/powerpoint/2010/main" val="159459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72AD6-1F4E-4C95-9BA7-94702B0E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Our Experience in Devon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A4F14-BA8D-428B-A170-291037F25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1" y="1295400"/>
            <a:ext cx="5734049" cy="4702629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Devon and Our Population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</a:rPr>
              <a:t>r Provider Landscape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Our journey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to forming a TTD Project Steering Group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Our Values and Behaviours, and Governance Structure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Stakeholder views on ‘what partnership feels like’ – the good, and not so good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What is helping us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Next steps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FFB95-95CB-46E0-ABFE-277DE4C20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34" t="14947" r="28929" b="14259"/>
          <a:stretch/>
        </p:blipFill>
        <p:spPr>
          <a:xfrm>
            <a:off x="6662572" y="1163757"/>
            <a:ext cx="4767428" cy="48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5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0C109-870B-4915-AF10-36D951A9A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Devon Population is large and diverse, and spread across rural and urban areas.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95693-344B-4EEB-B553-97924F0FDC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2" y="1828800"/>
            <a:ext cx="4210048" cy="4762500"/>
          </a:xfrm>
        </p:spPr>
        <p:txBody>
          <a:bodyPr/>
          <a:lstStyle/>
          <a:p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1.2 million residents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 patterns of rural and urban deprivation</a:t>
            </a:r>
          </a:p>
          <a:p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Diverse needs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arriers to accessing services across a large geographic area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B202E3-63C1-45D3-A04C-0B945EFAE2CF}"/>
              </a:ext>
            </a:extLst>
          </p:cNvPr>
          <p:cNvGrpSpPr/>
          <p:nvPr/>
        </p:nvGrpSpPr>
        <p:grpSpPr>
          <a:xfrm>
            <a:off x="5601729" y="1574655"/>
            <a:ext cx="6328356" cy="3554909"/>
            <a:chOff x="4813301" y="3835400"/>
            <a:chExt cx="6631346" cy="33387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D35E2-1337-448E-A023-90F8CCA2E5AB}"/>
                </a:ext>
              </a:extLst>
            </p:cNvPr>
            <p:cNvGrpSpPr/>
            <p:nvPr/>
          </p:nvGrpSpPr>
          <p:grpSpPr>
            <a:xfrm>
              <a:off x="5018310" y="3835400"/>
              <a:ext cx="6426337" cy="2921000"/>
              <a:chOff x="6293218" y="3349060"/>
              <a:chExt cx="5646487" cy="2320401"/>
            </a:xfrm>
          </p:grpSpPr>
          <p:pic>
            <p:nvPicPr>
              <p:cNvPr id="15" name="Picture 14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B99600BC-F8FE-4E6C-96C6-A82C6CE78E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9" t="51388" b="45338"/>
              <a:stretch/>
            </p:blipFill>
            <p:spPr>
              <a:xfrm>
                <a:off x="6293218" y="5252698"/>
                <a:ext cx="5624683" cy="416763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application, table, timeline&#10;&#10;Description automatically generated">
                <a:extLst>
                  <a:ext uri="{FF2B5EF4-FFF2-40B4-BE49-F238E27FC236}">
                    <a16:creationId xmlns:a16="http://schemas.microsoft.com/office/drawing/2014/main" id="{90356754-D4EC-4D7B-A39F-6EFC41919C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1" t="38032" r="-62" b="45691"/>
              <a:stretch/>
            </p:blipFill>
            <p:spPr>
              <a:xfrm>
                <a:off x="6293218" y="3349060"/>
                <a:ext cx="5624682" cy="1169671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804026E7-8291-44D5-B7C2-61BC8FAD7F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4" t="30403" r="-375" b="63313"/>
              <a:stretch/>
            </p:blipFill>
            <p:spPr>
              <a:xfrm>
                <a:off x="6315023" y="4495799"/>
                <a:ext cx="5624682" cy="800101"/>
              </a:xfrm>
              <a:prstGeom prst="rect">
                <a:avLst/>
              </a:prstGeom>
            </p:spPr>
          </p:pic>
        </p:grpSp>
        <p:pic>
          <p:nvPicPr>
            <p:cNvPr id="16" name="Picture 15" descr="Graphical user interface, application, table, timeline&#10;&#10;Description automatically generated">
              <a:extLst>
                <a:ext uri="{FF2B5EF4-FFF2-40B4-BE49-F238E27FC236}">
                  <a16:creationId xmlns:a16="http://schemas.microsoft.com/office/drawing/2014/main" id="{6E0A20DA-02F5-45B6-88D9-AD100999A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89"/>
            <a:stretch/>
          </p:blipFill>
          <p:spPr>
            <a:xfrm>
              <a:off x="4813301" y="6756400"/>
              <a:ext cx="6605272" cy="417716"/>
            </a:xfrm>
            <a:prstGeom prst="rect">
              <a:avLst/>
            </a:prstGeom>
          </p:spPr>
        </p:pic>
      </p:grpSp>
      <p:pic>
        <p:nvPicPr>
          <p:cNvPr id="20" name="Picture 19" descr="A picture containing table&#10;&#10;Description automatically generated">
            <a:extLst>
              <a:ext uri="{FF2B5EF4-FFF2-40B4-BE49-F238E27FC236}">
                <a16:creationId xmlns:a16="http://schemas.microsoft.com/office/drawing/2014/main" id="{36235743-1807-4CE0-AFA6-C6085192D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36"/>
          <a:stretch/>
        </p:blipFill>
        <p:spPr>
          <a:xfrm>
            <a:off x="5757554" y="6004692"/>
            <a:ext cx="3720709" cy="5679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31C95E-96D3-4B26-9310-49A54FE9B754}"/>
              </a:ext>
            </a:extLst>
          </p:cNvPr>
          <p:cNvSpPr txBox="1"/>
          <p:nvPr/>
        </p:nvSpPr>
        <p:spPr>
          <a:xfrm>
            <a:off x="5757554" y="5223610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OHID Fingertips</a:t>
            </a:r>
          </a:p>
        </p:txBody>
      </p:sp>
    </p:spTree>
    <p:extLst>
      <p:ext uri="{BB962C8B-B14F-4D97-AF65-F5344CB8AC3E}">
        <p14:creationId xmlns:p14="http://schemas.microsoft.com/office/powerpoint/2010/main" val="351569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3F2981-A4DA-4571-B8D3-B9F5B5914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Provider Landscape also varies. 4 Implementation Groups.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76B66-161D-4BD1-96CD-D42A614D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844" y="992676"/>
            <a:ext cx="8542100" cy="591221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8912E02-79F3-4921-99F5-03C3AC1A6D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3" y="1618882"/>
            <a:ext cx="2406648" cy="4972417"/>
          </a:xfrm>
        </p:spPr>
        <p:txBody>
          <a:bodyPr/>
          <a:lstStyle/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6 Trusts across 3 Local Authorities</a:t>
            </a:r>
          </a:p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 PH-commissioned life style services providers </a:t>
            </a:r>
          </a:p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All Trusts refer to Lifestyle Services</a:t>
            </a:r>
          </a:p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RD&amp;E has inhouse stop smoking advisor</a:t>
            </a:r>
          </a:p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Different degrees/stages of integration</a:t>
            </a:r>
          </a:p>
          <a:p>
            <a:endParaRPr lang="en-GB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CB9E0083-2AAA-473D-A1A6-853EE2315E9D}"/>
              </a:ext>
            </a:extLst>
          </p:cNvPr>
          <p:cNvSpPr/>
          <p:nvPr/>
        </p:nvSpPr>
        <p:spPr>
          <a:xfrm>
            <a:off x="3645844" y="2375235"/>
            <a:ext cx="73152" cy="54130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9E07CA81-E4B4-4A7F-B5F8-C0E53BEE5F1C}"/>
              </a:ext>
            </a:extLst>
          </p:cNvPr>
          <p:cNvSpPr/>
          <p:nvPr/>
        </p:nvSpPr>
        <p:spPr>
          <a:xfrm>
            <a:off x="3614874" y="5065528"/>
            <a:ext cx="86114" cy="160534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560337-67AF-46E4-BE86-8C76DCD88FDA}"/>
              </a:ext>
            </a:extLst>
          </p:cNvPr>
          <p:cNvSpPr txBox="1"/>
          <p:nvPr/>
        </p:nvSpPr>
        <p:spPr>
          <a:xfrm>
            <a:off x="3354393" y="2445833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967ED0-DC84-4F8B-AE7A-13B1060BF86E}"/>
              </a:ext>
            </a:extLst>
          </p:cNvPr>
          <p:cNvSpPr txBox="1"/>
          <p:nvPr/>
        </p:nvSpPr>
        <p:spPr>
          <a:xfrm>
            <a:off x="5925943" y="3235080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0E0013-DD88-4797-9E68-9345EEBBA963}"/>
              </a:ext>
            </a:extLst>
          </p:cNvPr>
          <p:cNvSpPr txBox="1"/>
          <p:nvPr/>
        </p:nvSpPr>
        <p:spPr>
          <a:xfrm>
            <a:off x="3337929" y="5146215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7E7A55-2F2C-400D-82CB-56EF346E9700}"/>
              </a:ext>
            </a:extLst>
          </p:cNvPr>
          <p:cNvSpPr txBox="1"/>
          <p:nvPr/>
        </p:nvSpPr>
        <p:spPr>
          <a:xfrm>
            <a:off x="5964043" y="6002613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669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BB2983FA-53E4-41BD-9613-7C56FFAC5CB6}"/>
              </a:ext>
            </a:extLst>
          </p:cNvPr>
          <p:cNvSpPr/>
          <p:nvPr/>
        </p:nvSpPr>
        <p:spPr>
          <a:xfrm>
            <a:off x="182880" y="1638300"/>
            <a:ext cx="3906520" cy="52197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411565-53EE-4ACA-A28C-D3789897D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It’s complex, and we have been working together since June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2EB3-75E9-4C04-BCC8-7586746C02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700" y="1727200"/>
            <a:ext cx="3378200" cy="3877129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Devon ICS/Devon Smokefree Alliance (Alliance) - CLeaR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Devon ICS p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resented options to Alliance</a:t>
            </a:r>
          </a:p>
          <a:p>
            <a:pPr marL="0" indent="0" algn="ctr">
              <a:buNone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Devon ICS shared Draft Investment Plan to Alliance &amp; ICS Health Inequalities Exec Group. </a:t>
            </a:r>
          </a:p>
          <a:p>
            <a:pPr marL="0" indent="0" algn="ctr">
              <a:buNone/>
            </a:pP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Animated Feedback</a:t>
            </a:r>
          </a:p>
          <a:p>
            <a:pPr marL="0" indent="0" algn="ctr">
              <a:buNone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TTD Project Steering Group formed Sep 2021 </a:t>
            </a:r>
          </a:p>
          <a:p>
            <a:pPr marL="0" indent="0" algn="ctr">
              <a:buNone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(3 pathways)</a:t>
            </a:r>
          </a:p>
          <a:p>
            <a:pPr marL="0" indent="0" algn="ctr">
              <a:buNone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96F5767-AD48-4CF4-A9A3-1821CE2BF659}"/>
              </a:ext>
            </a:extLst>
          </p:cNvPr>
          <p:cNvSpPr/>
          <p:nvPr/>
        </p:nvSpPr>
        <p:spPr>
          <a:xfrm>
            <a:off x="4610100" y="1498600"/>
            <a:ext cx="1079500" cy="4546600"/>
          </a:xfrm>
          <a:prstGeom prst="leftBrace">
            <a:avLst>
              <a:gd name="adj1" fmla="val 8333"/>
              <a:gd name="adj2" fmla="val 891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0768280-CBB2-49E5-A62B-0B88A61F0A0C}"/>
              </a:ext>
            </a:extLst>
          </p:cNvPr>
          <p:cNvSpPr txBox="1">
            <a:spLocks/>
          </p:cNvSpPr>
          <p:nvPr/>
        </p:nvSpPr>
        <p:spPr>
          <a:xfrm>
            <a:off x="6096000" y="1498600"/>
            <a:ext cx="5270500" cy="47371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/>
          <a:lstStyle>
            <a:lvl1pPr marL="380990" indent="-38099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sz="26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lnSpc>
                <a:spcPts val="2533"/>
              </a:lnSpc>
              <a:spcBef>
                <a:spcPts val="0"/>
              </a:spcBef>
              <a:spcAft>
                <a:spcPts val="1333"/>
              </a:spcAft>
              <a:buClr>
                <a:schemeClr val="accent2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lnSpc>
                <a:spcPts val="2533"/>
              </a:lnSpc>
              <a:spcBef>
                <a:spcPts val="0"/>
              </a:spcBef>
              <a:spcAft>
                <a:spcPts val="1333"/>
              </a:spcAft>
              <a:buClr>
                <a:schemeClr val="accent2"/>
              </a:buClr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1" indent="-237061" algn="l" defTabSz="121917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</a:rPr>
              <a:t>TTD Project Steering Group Membership: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Public Health Senior Responsible Officer (SRO)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Local Maternity Neonatal System SRO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Clinical Lead – tbc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Local Authority Public Health x3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Lifestyles providers x3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Trusts x5 (strategic, clinical and operational leads)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OHID National and Regional rep, NHSE SW rep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Devon ICS Health Inequalities and Prevention Programme Manager and Project Manager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Academic Health Science Network rep</a:t>
            </a:r>
          </a:p>
        </p:txBody>
      </p:sp>
    </p:spTree>
    <p:extLst>
      <p:ext uri="{BB962C8B-B14F-4D97-AF65-F5344CB8AC3E}">
        <p14:creationId xmlns:p14="http://schemas.microsoft.com/office/powerpoint/2010/main" val="250724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B9D92-5F5F-490F-9C34-5896ABF050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Values and Behaviours have we signed up to?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2D463-8AC2-4049-AA68-4A2ECCF2C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1" y="1524000"/>
            <a:ext cx="10973152" cy="4474029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focus on the communities in Devon, Plymouth and Torbay we serve, and their needs.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 inclusive culture of listening and supportive challenge, to hold itself – the Steering Group - to account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 agile, ‘Can do’ approach, underpinned by the evidence base, and when lacking, a robust approach to monitoring and evaluation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commitment to turn up and be present; members acting as ambassadors for their respective populations, and contributing positively to discussions to target action and investment to areas of greatest need, wherever it may be in Devon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willingness to share and learn within Devon, and contribute to the wider evidence base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92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F391C7-BCAE-41DD-A3D1-CFF4CD67A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53" y="404477"/>
            <a:ext cx="3155947" cy="1754523"/>
          </a:xfrm>
        </p:spPr>
        <p:txBody>
          <a:bodyPr/>
          <a:lstStyle/>
          <a:p>
            <a:r>
              <a:rPr lang="en-GB" dirty="0"/>
              <a:t>What is Our Governance Structure?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3A36AC-9744-4153-B8FB-E6C3B793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6" y="128813"/>
            <a:ext cx="10181232" cy="67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0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248DFA-0AF1-457E-B316-FA51D37E3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does partnership working feel like?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26817A5-A0EC-48A4-818E-833E01F49407}"/>
              </a:ext>
            </a:extLst>
          </p:cNvPr>
          <p:cNvSpPr/>
          <p:nvPr/>
        </p:nvSpPr>
        <p:spPr>
          <a:xfrm>
            <a:off x="666753" y="2926621"/>
            <a:ext cx="3109147" cy="1978603"/>
          </a:xfrm>
          <a:prstGeom prst="wedgeRoundRectCallout">
            <a:avLst>
              <a:gd name="adj1" fmla="val -35179"/>
              <a:gd name="adj2" fmla="val 590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Frustrating, at times</a:t>
            </a:r>
            <a:r>
              <a:rPr lang="en-GB" dirty="0"/>
              <a:t>. I can’t control what happens outside the hospital in the community. Some of our patient information systems don’t talk to each other.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C2E03FE-D8BD-4ECA-B182-4DAA50B9124A}"/>
              </a:ext>
            </a:extLst>
          </p:cNvPr>
          <p:cNvSpPr/>
          <p:nvPr/>
        </p:nvSpPr>
        <p:spPr>
          <a:xfrm>
            <a:off x="4721538" y="3000505"/>
            <a:ext cx="3672815" cy="125931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It’s </a:t>
            </a:r>
            <a:r>
              <a:rPr lang="en-GB" b="1" dirty="0"/>
              <a:t>rewarding</a:t>
            </a:r>
            <a:r>
              <a:rPr lang="en-GB" dirty="0"/>
              <a:t>. If we can negotiate the way to make this work, we can take lessons to other programmes.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E6EF92D-CA12-453D-9518-5285F6AD8589}"/>
              </a:ext>
            </a:extLst>
          </p:cNvPr>
          <p:cNvSpPr/>
          <p:nvPr/>
        </p:nvSpPr>
        <p:spPr>
          <a:xfrm>
            <a:off x="8863932" y="1549308"/>
            <a:ext cx="2984165" cy="139265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I’ve learnt about perspectives I wasn’t aware of. Colleagues bring </a:t>
            </a:r>
            <a:r>
              <a:rPr lang="en-GB" b="1" dirty="0"/>
              <a:t>expertise</a:t>
            </a:r>
            <a:endParaRPr lang="en-GB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83ED88C-5C0C-4026-A40B-412171FBF952}"/>
              </a:ext>
            </a:extLst>
          </p:cNvPr>
          <p:cNvSpPr/>
          <p:nvPr/>
        </p:nvSpPr>
        <p:spPr>
          <a:xfrm>
            <a:off x="8863932" y="3705727"/>
            <a:ext cx="2984165" cy="23989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Hard work, but valuable and the right thing to do </a:t>
            </a:r>
            <a:r>
              <a:rPr lang="en-GB" dirty="0"/>
              <a:t>– to capture local expertise and deliver the best service and outcomes possible for our local populations.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6EF67A1-7D38-4FFF-A357-066FE7F88A0F}"/>
              </a:ext>
            </a:extLst>
          </p:cNvPr>
          <p:cNvSpPr/>
          <p:nvPr/>
        </p:nvSpPr>
        <p:spPr>
          <a:xfrm>
            <a:off x="5197395" y="1216280"/>
            <a:ext cx="3282441" cy="937379"/>
          </a:xfrm>
          <a:prstGeom prst="wedgeRoundRectCallout">
            <a:avLst>
              <a:gd name="adj1" fmla="val -23722"/>
              <a:gd name="adj2" fmla="val 708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Continual reflection and learning is enabling us to </a:t>
            </a:r>
            <a:r>
              <a:rPr lang="en-GB" b="1" dirty="0"/>
              <a:t>seed and grow innovation</a:t>
            </a:r>
            <a:r>
              <a:rPr lang="en-GB" dirty="0"/>
              <a:t>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C17B2EB-336D-4776-962C-1ABD36325866}"/>
              </a:ext>
            </a:extLst>
          </p:cNvPr>
          <p:cNvSpPr/>
          <p:nvPr/>
        </p:nvSpPr>
        <p:spPr>
          <a:xfrm>
            <a:off x="3931318" y="5032090"/>
            <a:ext cx="3848100" cy="1259317"/>
          </a:xfrm>
          <a:prstGeom prst="wedgeRoundRectCallout">
            <a:avLst>
              <a:gd name="adj1" fmla="val -32001"/>
              <a:gd name="adj2" fmla="val 69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Finding common ground among such a diverse membership needs us to value and learn from a platform of </a:t>
            </a:r>
            <a:r>
              <a:rPr lang="en-GB" b="1" dirty="0"/>
              <a:t>trusting relationships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0BCA9FC-E2A7-4F02-A357-21F5E5DDE73E}"/>
              </a:ext>
            </a:extLst>
          </p:cNvPr>
          <p:cNvSpPr/>
          <p:nvPr/>
        </p:nvSpPr>
        <p:spPr>
          <a:xfrm>
            <a:off x="461356" y="1504454"/>
            <a:ext cx="4260182" cy="937379"/>
          </a:xfrm>
          <a:prstGeom prst="wedgeRoundRectCallout">
            <a:avLst>
              <a:gd name="adj1" fmla="val -23770"/>
              <a:gd name="adj2" fmla="val 674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Striving for a truly cohesive system approach is </a:t>
            </a:r>
            <a:r>
              <a:rPr lang="en-GB" b="1" dirty="0"/>
              <a:t>challenging</a:t>
            </a:r>
            <a:r>
              <a:rPr lang="en-GB" dirty="0"/>
              <a:t>. The system is </a:t>
            </a:r>
            <a:r>
              <a:rPr lang="en-GB" b="1" dirty="0"/>
              <a:t>complex </a:t>
            </a:r>
            <a:r>
              <a:rPr lang="en-GB" dirty="0"/>
              <a:t>and ‘budgets’ are real.</a:t>
            </a:r>
          </a:p>
        </p:txBody>
      </p:sp>
    </p:spTree>
    <p:extLst>
      <p:ext uri="{BB962C8B-B14F-4D97-AF65-F5344CB8AC3E}">
        <p14:creationId xmlns:p14="http://schemas.microsoft.com/office/powerpoint/2010/main" val="157189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82AF71-A9C8-486F-B849-7E5A4BCE4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do we feel has helped us work together?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BCC15-34D1-4E82-B042-B0DC9FEF6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 dirty="0"/>
              <a:t>Leveraging existing relationships</a:t>
            </a:r>
          </a:p>
          <a:p>
            <a:r>
              <a:rPr lang="en-GB" sz="2400" dirty="0"/>
              <a:t>Keeping a System focus, but allowing for variation</a:t>
            </a:r>
          </a:p>
          <a:p>
            <a:r>
              <a:rPr lang="en-GB" sz="2400" dirty="0"/>
              <a:t>Open and collaborative culture </a:t>
            </a:r>
          </a:p>
          <a:p>
            <a:r>
              <a:rPr lang="en-GB" sz="2400" dirty="0"/>
              <a:t>Demonstrable evidence of tangible benefits</a:t>
            </a:r>
          </a:p>
          <a:p>
            <a:r>
              <a:rPr lang="en-GB" sz="2400" dirty="0"/>
              <a:t>Use of available national tools, transparently </a:t>
            </a:r>
          </a:p>
          <a:p>
            <a:r>
              <a:rPr lang="en-GB" sz="2400" dirty="0"/>
              <a:t>Pragmatism and respect for colleagues’ time </a:t>
            </a:r>
          </a:p>
          <a:p>
            <a:r>
              <a:rPr lang="en-GB" sz="2400" dirty="0"/>
              <a:t>A tight scope - but recognition that for some, this can be limiting </a:t>
            </a:r>
          </a:p>
          <a:p>
            <a:r>
              <a:rPr lang="en-GB" sz="2400" dirty="0"/>
              <a:t>Support from regional and national colleagues</a:t>
            </a:r>
          </a:p>
          <a:p>
            <a:r>
              <a:rPr lang="en-GB" sz="2400" dirty="0"/>
              <a:t>Welcoming challenge and debate – framing it as part of the journey</a:t>
            </a:r>
          </a:p>
        </p:txBody>
      </p:sp>
    </p:spTree>
    <p:extLst>
      <p:ext uri="{BB962C8B-B14F-4D97-AF65-F5344CB8AC3E}">
        <p14:creationId xmlns:p14="http://schemas.microsoft.com/office/powerpoint/2010/main" val="3690685254"/>
      </p:ext>
    </p:extLst>
  </p:cSld>
  <p:clrMapOvr>
    <a:masterClrMapping/>
  </p:clrMapOvr>
</p:sld>
</file>

<file path=ppt/theme/theme1.xml><?xml version="1.0" encoding="utf-8"?>
<a:theme xmlns:a="http://schemas.openxmlformats.org/drawingml/2006/main" name="Your Future Care_Covers">
  <a:themeElements>
    <a:clrScheme name="Shaping Future Care">
      <a:dk1>
        <a:srgbClr val="230000"/>
      </a:dk1>
      <a:lt1>
        <a:sysClr val="window" lastClr="FFFFFF"/>
      </a:lt1>
      <a:dk2>
        <a:srgbClr val="637380"/>
      </a:dk2>
      <a:lt2>
        <a:srgbClr val="E8EDEE"/>
      </a:lt2>
      <a:accent1>
        <a:srgbClr val="0072C6"/>
      </a:accent1>
      <a:accent2>
        <a:srgbClr val="009834"/>
      </a:accent2>
      <a:accent3>
        <a:srgbClr val="57BE87"/>
      </a:accent3>
      <a:accent4>
        <a:srgbClr val="FFD740"/>
      </a:accent4>
      <a:accent5>
        <a:srgbClr val="ED8B00"/>
      </a:accent5>
      <a:accent6>
        <a:srgbClr val="DA291C"/>
      </a:accent6>
      <a:hlink>
        <a:srgbClr val="003087"/>
      </a:hlink>
      <a:folHlink>
        <a:srgbClr val="330072"/>
      </a:folHlink>
    </a:clrScheme>
    <a:fontScheme name="Sky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79969A-3203-4554-BBEB-AA865702D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CC014-8134-4CDB-9C5A-F3F36616438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79AFA6-14F1-4372-BCE1-15E39E3D01F1}"/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714</Words>
  <Application>Microsoft Office PowerPoint</Application>
  <PresentationFormat>Widescreen</PresentationFormat>
  <Paragraphs>84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Your Future Care_Covers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Posnett</dc:creator>
  <cp:lastModifiedBy>Efe Mamuzo</cp:lastModifiedBy>
  <cp:revision>42</cp:revision>
  <dcterms:created xsi:type="dcterms:W3CDTF">2021-06-21T08:18:48Z</dcterms:created>
  <dcterms:modified xsi:type="dcterms:W3CDTF">2021-11-02T14:37:17Z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</Properties>
</file>