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12" r:id="rId6"/>
    <p:sldId id="338" r:id="rId7"/>
    <p:sldId id="324" r:id="rId8"/>
    <p:sldId id="281" r:id="rId9"/>
    <p:sldId id="283" r:id="rId10"/>
    <p:sldId id="326" r:id="rId11"/>
    <p:sldId id="307" r:id="rId12"/>
    <p:sldId id="304" r:id="rId13"/>
    <p:sldId id="339" r:id="rId14"/>
    <p:sldId id="269" r:id="rId15"/>
    <p:sldId id="273" r:id="rId16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Arnott" initials="DA" lastIdx="1" clrIdx="0">
    <p:extLst>
      <p:ext uri="{19B8F6BF-5375-455C-9EA6-DF929625EA0E}">
        <p15:presenceInfo xmlns:p15="http://schemas.microsoft.com/office/powerpoint/2012/main" userId="Deborah Arn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2B363-EEBB-4CD6-9468-B652B36566FA}" v="16" dt="2022-12-12T16:52:42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533" cy="470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431" y="0"/>
            <a:ext cx="3070533" cy="470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04CD-0C82-46C6-99E2-143EB5F425A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34" y="4510750"/>
            <a:ext cx="5669934" cy="3691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482"/>
            <a:ext cx="3070533" cy="470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431" y="8902482"/>
            <a:ext cx="3070533" cy="470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0103-313A-450F-B9F6-01FECE3D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8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70103-313A-450F-B9F6-01FECE3D61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70103-313A-450F-B9F6-01FECE3D61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70103-313A-450F-B9F6-01FECE3D61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8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70103-313A-450F-B9F6-01FECE3D61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4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F278-F6D3-4AFA-9557-36251CFC6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00679-8E58-42CC-8318-FFACA58BB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5322-473D-4B6F-8105-CC23E2DA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69817-A8FB-410B-8F7C-712F4052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241D-8A93-40BC-B69D-5A1BDA01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7400-3ABE-4FA3-87C9-41ED4C67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30E8C-0CC0-4192-8144-CE700DDF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6E6B-95D0-46D9-A4F5-38E1AF47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20F3-478E-41C6-A85E-BB6711A8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1304-9A44-4E55-9ABA-732678C0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E1BC4-C8D0-4ECA-ADC4-340BBA982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88E68-6075-4C77-8E53-11C887B3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F260-A45C-4662-ABA9-52DEF3C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EEF31-C95F-46DD-8EA1-11BF5F65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FA221-4176-4E73-89B0-B4C0D23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6213-724B-491B-8E93-D9199BD2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764D-F5F5-44E3-AB96-9E0717A4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DB46-447D-48EC-B724-ADE12419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6729-F343-4441-88CF-0AD41158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65D4-960D-4873-A9F6-A88EC5A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9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3C3E-5077-4993-8BA7-31578BCD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39C9-4D48-47E0-8B13-5173D9158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1CB1A-0EC8-4A23-9946-37EB42A4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EEC41-0099-4399-A420-B877F25D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6E8E-53D2-4BA2-9537-102C2657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0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6EC5-FEAC-4799-BF52-3F8E6A7F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EC95-01B4-44DD-8116-3AECA8D37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98C5-DCD8-4DA8-B262-D9174D8D7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5E3A1-0C47-4E40-BC1C-16742A19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FEFF4-3DA4-44AF-B3E4-74C67E56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4B240-EA0B-4135-A166-1EC06931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5E7-74ED-4820-8874-5F241F20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4CF46-FEBC-4766-B991-D6E6056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302D3-289D-4845-93A2-F61DA712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5D84D-C74A-426E-89F1-187F35CD2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5AC7B-2297-4DC8-8ACA-EFF959199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5E205-F3E7-40D3-84D2-9849686D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C53F6-7A2D-46A4-9729-ABE253F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A296A-75FA-4F76-B96D-157501DD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3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9D73-C1AE-4C2C-A421-5B960BBD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FACF1-806C-46C4-A932-2FB04D02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944B0-6497-4DB4-90B3-868D9F55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20AFE-1EB9-4D8D-86B5-202AF210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1DA3E-0843-4823-B3E0-EDCAFFD5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6DF15-4EBE-4B12-83B2-50FC62C7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4406-3F8F-40D5-A879-9561DC33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1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FED2-611D-43B0-B145-A6D09383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0C72-A0B2-4E03-8FC2-17B58A1A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8F3F4-587A-4E6E-8571-7FA00F31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BCD15-326C-4C0E-80A1-D9BB3265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10D36-5DA2-4CFC-8003-1898277B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B57F-3CEC-4798-B8FA-D08C056D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0DDE-27E4-454D-B018-3ECC6FDF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2291D-53AC-4CA2-AC8D-8D61B758F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66274-2153-4224-8381-D7CDB2F6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B2A78-BF23-486B-B779-5DFFF7FE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5D27D-F803-43F7-95DE-91CB2796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C93A4-9B27-4D39-B34B-FF2A9526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0BEF4-7045-43D1-99DE-D47F7232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66B58-AA14-47EF-9325-68E1F578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1E67-48AF-475A-AF4A-9EA7F2FA9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3C47-B68A-48E7-8E61-2A50F0DD1756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F0AA-4B76-4AEA-BFB1-29764D0E1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F1EB-5BB5-497E-A892-EDC30C131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F791-33E4-466C-850A-63E38AD7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zel.Cheeseman@ash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A6AD-6E0B-429E-8497-782AA7F99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4900" b="1" dirty="0">
                <a:latin typeface="+mn-lt"/>
              </a:rPr>
            </a:br>
            <a:br>
              <a:rPr lang="en-US" sz="4900" b="1" dirty="0">
                <a:latin typeface="+mn-lt"/>
              </a:rPr>
            </a:br>
            <a:br>
              <a:rPr lang="en-US" sz="4900" b="1" dirty="0">
                <a:latin typeface="+mn-lt"/>
              </a:rPr>
            </a:br>
            <a:br>
              <a:rPr lang="en-US" sz="4900" b="1" dirty="0">
                <a:latin typeface="+mn-lt"/>
              </a:rPr>
            </a:br>
            <a:r>
              <a:rPr lang="en-GB" sz="4900" b="1" dirty="0">
                <a:latin typeface="+mn-lt"/>
              </a:rPr>
              <a:t>The national Smokefree 2030 ambition and the role of the NHS</a:t>
            </a:r>
            <a:br>
              <a:rPr lang="en-US" sz="4900" b="1" dirty="0">
                <a:latin typeface="+mn-lt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4B058-A80D-46E7-8006-BAE2C38E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320" y="370154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>
                <a:latin typeface="+mn-lt"/>
              </a:rPr>
              <a:t>Hazel Cheeseman</a:t>
            </a:r>
          </a:p>
          <a:p>
            <a:r>
              <a:rPr lang="en-US" b="1" dirty="0"/>
              <a:t>Deputy Chief Executive </a:t>
            </a:r>
          </a:p>
          <a:p>
            <a:r>
              <a:rPr lang="en-US" b="1" dirty="0"/>
              <a:t>Action on Smoking and Health</a:t>
            </a:r>
          </a:p>
          <a:p>
            <a:r>
              <a:rPr lang="en-US" b="1" dirty="0"/>
              <a:t>@HazelCheeseman </a:t>
            </a:r>
          </a:p>
          <a:p>
            <a:r>
              <a:rPr lang="en-US" b="1" dirty="0">
                <a:hlinkClick r:id="rId3"/>
              </a:rPr>
              <a:t>Hazel.Cheeseman@ash.org.uk</a:t>
            </a:r>
            <a:r>
              <a:rPr lang="en-US" b="1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017FD-756C-4374-9FF9-F2C77DD1601B}"/>
              </a:ext>
            </a:extLst>
          </p:cNvPr>
          <p:cNvSpPr txBox="1"/>
          <p:nvPr/>
        </p:nvSpPr>
        <p:spPr>
          <a:xfrm>
            <a:off x="862445" y="5115777"/>
            <a:ext cx="94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ASH receives funding from: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239DA7-5E96-4C0E-BD21-3E8AA7BF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7" y="5672587"/>
            <a:ext cx="2246746" cy="8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EE16C5F9-FBF6-4603-9B2F-CEAC5D1FB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85" y="5485109"/>
            <a:ext cx="1027165" cy="117436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93400FD-0A73-44C7-9569-44E519590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5388320"/>
            <a:ext cx="3211460" cy="12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21AD-967C-4B03-93ED-F252C3B7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8752-816B-4B78-9C39-764BE343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75" y="186483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701461D-A0D6-4A94-A0AB-364630B3B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5772877"/>
            <a:ext cx="2239910" cy="886597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D22306-B502-C179-8D8E-5FDFD6208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81233"/>
              </p:ext>
            </p:extLst>
          </p:nvPr>
        </p:nvGraphicFramePr>
        <p:xfrm>
          <a:off x="427511" y="137160"/>
          <a:ext cx="1163267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337">
                  <a:extLst>
                    <a:ext uri="{9D8B030D-6E8A-4147-A177-3AD203B41FA5}">
                      <a16:colId xmlns:a16="http://schemas.microsoft.com/office/drawing/2014/main" val="400536821"/>
                    </a:ext>
                  </a:extLst>
                </a:gridCol>
                <a:gridCol w="5816337">
                  <a:extLst>
                    <a:ext uri="{9D8B030D-6E8A-4147-A177-3AD203B41FA5}">
                      <a16:colId xmlns:a16="http://schemas.microsoft.com/office/drawing/2014/main" val="2418293500"/>
                    </a:ext>
                  </a:extLst>
                </a:gridCol>
              </a:tblGrid>
              <a:tr h="542488"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interventions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Role of the NHS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65061"/>
                  </a:ext>
                </a:extLst>
              </a:tr>
              <a:tr h="936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1. Regional tobacco programmes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Commissioning/ partnering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92778"/>
                  </a:ext>
                </a:extLst>
              </a:tr>
              <a:tr h="1337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2. </a:t>
                      </a:r>
                      <a:r>
                        <a:rPr lang="en-GB" sz="2800" dirty="0"/>
                        <a:t>Behaviour change mass media campaigns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Funding/ advocating for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80084"/>
                  </a:ext>
                </a:extLst>
              </a:tr>
              <a:tr h="1337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3. </a:t>
                      </a:r>
                      <a:r>
                        <a:rPr lang="en-GB" sz="2800" dirty="0"/>
                        <a:t>Universal access to Stop Smoking Services + opt-out referral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Funding/ delivering/ advocating for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51208"/>
                  </a:ext>
                </a:extLst>
              </a:tr>
              <a:tr h="1337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4. Financial incentives to use Stop Smoking Services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Funding/ delivering/ advocating for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5604"/>
                  </a:ext>
                </a:extLst>
              </a:tr>
              <a:tr h="8025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5. </a:t>
                      </a:r>
                      <a:r>
                        <a:rPr lang="en-GB" sz="2800" dirty="0"/>
                        <a:t>Tougher regulation</a:t>
                      </a:r>
                    </a:p>
                    <a:p>
                      <a:pPr marL="0" indent="0"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Advocating for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7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55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1310-9909-4010-ACE5-A7F4161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NHS leadership is crucial</a:t>
            </a:r>
            <a:b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3560-7C3A-4D86-AA29-AE357BDE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106" y="1557644"/>
            <a:ext cx="4135447" cy="4351338"/>
          </a:xfrm>
        </p:spPr>
        <p:txBody>
          <a:bodyPr>
            <a:normAutofit/>
          </a:bodyPr>
          <a:lstStyle/>
          <a:p>
            <a:r>
              <a:rPr lang="en-US" dirty="0"/>
              <a:t>Internally – drive forward culture change needed to embed new services and support</a:t>
            </a:r>
          </a:p>
          <a:p>
            <a:r>
              <a:rPr lang="en-US" dirty="0"/>
              <a:t>Across region – support and collaborate with local government on shared vision</a:t>
            </a:r>
          </a:p>
          <a:p>
            <a:r>
              <a:rPr lang="en-US" dirty="0"/>
              <a:t>Nationally – to secure the change we need</a:t>
            </a:r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B565E14-C30C-4F32-9BC4-2EAE4BCD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E1465-D90E-1B3D-AB1B-E7D9ACFC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53" y="1268135"/>
            <a:ext cx="3519948" cy="1978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BABFA-F524-873B-1A62-FFEEE0DC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002" y="2219030"/>
            <a:ext cx="1282998" cy="1936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59DF6-2260-9EEC-5C2D-69A706E69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6" y="1438015"/>
            <a:ext cx="3581584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1E4B-A778-43DF-A1AB-DE7ECE17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365125"/>
            <a:ext cx="11907762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NHS leadership on tobacco look like?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4C5C-B1FF-48CD-9A7B-AEDE57DC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4" y="1628167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Visible commitment from the top – </a:t>
            </a:r>
            <a:r>
              <a:rPr lang="en-US" dirty="0" err="1"/>
              <a:t>utilising</a:t>
            </a:r>
            <a:r>
              <a:rPr lang="en-US" dirty="0"/>
              <a:t> the NHS Smokefree Pledge</a:t>
            </a:r>
          </a:p>
          <a:p>
            <a:r>
              <a:rPr lang="en-US" dirty="0"/>
              <a:t>Fully implemented Tobacco Dependency Treatment services across all three strands and for staff plus longer term commitment to maintain</a:t>
            </a:r>
          </a:p>
          <a:p>
            <a:r>
              <a:rPr lang="en-US" dirty="0"/>
              <a:t>Clear objectives and commitments in strategies: Trust and ICB; Prevention and health inequalities</a:t>
            </a:r>
          </a:p>
          <a:p>
            <a:r>
              <a:rPr lang="en-US" dirty="0"/>
              <a:t>Creative partnerships with local government that address smoking in vulnerable populations</a:t>
            </a:r>
          </a:p>
          <a:p>
            <a:r>
              <a:rPr lang="en-US" dirty="0"/>
              <a:t>Exploration of wider opportunities to address smoking e.g. through system-wide/ regional action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DF74FE-7AA6-4FAA-B790-01FC1A21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D0F9-27A7-4DD8-86B3-8122927F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7383-BAF2-47AE-A465-50F7FAA1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Set up 1971 by Royal College of Physicians  - respiratory physicians have played a key role in ASH throughout its history </a:t>
            </a:r>
          </a:p>
          <a:p>
            <a:r>
              <a:rPr lang="en-GB" dirty="0"/>
              <a:t>Core funding: BHF + CRUK remainder project and contract funding, legacies and donations</a:t>
            </a:r>
          </a:p>
          <a:p>
            <a:r>
              <a:rPr lang="en-US" dirty="0"/>
              <a:t> ASH does not receive funding from any commercial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GB" dirty="0"/>
              <a:t>Networking: coordinate Smokefree Action Coalition &gt;300 orgs and local government, NHS, mental health and smoking in pregnancy networks; secretariat for All Party Parliamentary Group on Smoking and Health. Member of the SPECTRUM public health research collaboration.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59E28B-BE58-4834-82C0-FD8C6E1D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D0F9-27A7-4DD8-86B3-8122927F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Where have we got to on Smokefree 2030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7383-BAF2-47AE-A465-50F7FAA1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58"/>
            <a:ext cx="607091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2019 Conservative government ambition for England to be smokefree by 2030 (5% or less adult smoking rates) announced</a:t>
            </a:r>
          </a:p>
          <a:p>
            <a:r>
              <a:rPr lang="en-US" dirty="0"/>
              <a:t>Commitment to ‘bold action’ and investigating new sources of funding to make it happen. Since then prevarication and delay </a:t>
            </a:r>
          </a:p>
          <a:p>
            <a:r>
              <a:rPr lang="en-US" dirty="0"/>
              <a:t>In 2020 committed to new Tobacco Control Plan in 2021 </a:t>
            </a:r>
          </a:p>
          <a:p>
            <a:r>
              <a:rPr lang="en-US" dirty="0"/>
              <a:t>In 2022 commissioned Khan Independent review to inform TCP to be published by end 2022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59E28B-BE58-4834-82C0-FD8C6E1D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C3B1D-D96E-9EC6-37BF-E6ABB48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113" y="1690688"/>
            <a:ext cx="4953473" cy="37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A32B-AF4C-4839-B5E6-3D314554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Smokefree 2030 not on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5C43-627C-4DDD-B3F0-3CEF8B6E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59" y="1690688"/>
            <a:ext cx="11932281" cy="4351338"/>
          </a:xfrm>
        </p:spPr>
        <p:txBody>
          <a:bodyPr>
            <a:normAutofit/>
          </a:bodyPr>
          <a:lstStyle/>
          <a:p>
            <a:r>
              <a:rPr lang="en-GB" dirty="0"/>
              <a:t>In 2019 CRUK calculated &lt;5% would take till 2037 for England to be smokefree</a:t>
            </a:r>
          </a:p>
          <a:p>
            <a:r>
              <a:rPr lang="en-GB" dirty="0"/>
              <a:t>Since then UCL indicate slowing of progress (latest official stats run to 2021)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9BA71A-93FC-417E-8AFB-0A0701CE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6CBEB-E0EF-C404-A88A-AC24D7F8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3" y="3049958"/>
            <a:ext cx="11700387" cy="35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4A7E-F988-462B-9753-C8A55586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78654-3880-49E0-AB3B-48792325B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814" y="259109"/>
            <a:ext cx="9692372" cy="5451959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2CD5087-1D57-4F77-B24E-E239BFDD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9BA2B6A-3361-4E3E-BB38-3238F3BA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282" y="365125"/>
            <a:ext cx="9692372" cy="54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8F32-F661-4FD1-AD76-EC873895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+mn-lt"/>
              </a:rPr>
              <a:t>Smoking harms quality and length of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E9E86-100D-4ECD-8269-FBA79558C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1" y="1537566"/>
            <a:ext cx="8809438" cy="495530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F9248-3B1E-44D0-AA3E-5CBA2C7A971C}"/>
              </a:ext>
            </a:extLst>
          </p:cNvPr>
          <p:cNvSpPr txBox="1"/>
          <p:nvPr/>
        </p:nvSpPr>
        <p:spPr>
          <a:xfrm>
            <a:off x="8995769" y="1379403"/>
            <a:ext cx="3181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Smokefree 2030 helps deliver government manifesto commitments to reduce inequalities, level up and increase healthy life expectancy by 5 years by 2035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10F42DB-13B6-4161-9F81-7575CF37D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5772877"/>
            <a:ext cx="2239910" cy="8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B5C94C-6453-7139-B823-D6993D74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292"/>
            <a:ext cx="10515600" cy="1325563"/>
          </a:xfrm>
        </p:spPr>
        <p:txBody>
          <a:bodyPr/>
          <a:lstStyle/>
          <a:p>
            <a:pPr marL="0" indent="0"/>
            <a:r>
              <a:rPr lang="en-GB" sz="4400" b="1" dirty="0">
                <a:latin typeface="+mn-lt"/>
              </a:rPr>
              <a:t>HIGH IMPACT INTERVENTIONS 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7383-BAF2-47AE-A465-50F7FAA11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98575" cy="4351338"/>
          </a:xfrm>
        </p:spPr>
        <p:txBody>
          <a:bodyPr>
            <a:normAutofit/>
          </a:bodyPr>
          <a:lstStyle/>
          <a:p>
            <a:pPr lvl="1"/>
            <a:r>
              <a:rPr lang="en-GB" sz="4000" b="1" dirty="0"/>
              <a:t>REDUCE INEQUALITIES</a:t>
            </a:r>
          </a:p>
          <a:p>
            <a:pPr lvl="1"/>
            <a:r>
              <a:rPr lang="en-GB" sz="4000" b="1" dirty="0"/>
              <a:t>REDUCE UPTAKE</a:t>
            </a:r>
          </a:p>
          <a:p>
            <a:pPr lvl="1"/>
            <a:r>
              <a:rPr lang="en-GB" sz="4000" b="1" dirty="0"/>
              <a:t>INCREASE QUITTING</a:t>
            </a:r>
          </a:p>
          <a:p>
            <a:pPr algn="ctr"/>
            <a:endParaRPr lang="en-US" sz="5400" b="1" dirty="0"/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94189E-3484-F361-E012-C5E2D7F3C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5174" y="4232817"/>
            <a:ext cx="5181600" cy="2400352"/>
          </a:xfr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3C35C76-F8F2-F74C-B107-7D651745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076" y="1486158"/>
            <a:ext cx="3598607" cy="51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D8C6-4723-4591-A564-E9B1C39C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32" y="207962"/>
            <a:ext cx="105156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Funding: the ‘polluter pays’ levy</a:t>
            </a:r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C8254DA-CA5F-4D7A-B2C7-77E94761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2" y="1589643"/>
            <a:ext cx="7735712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DB6876-D8C2-47BE-A09B-784FD71468B3}"/>
              </a:ext>
            </a:extLst>
          </p:cNvPr>
          <p:cNvSpPr txBox="1"/>
          <p:nvPr/>
        </p:nvSpPr>
        <p:spPr>
          <a:xfrm>
            <a:off x="8655279" y="1304362"/>
            <a:ext cx="34068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/>
          </a:p>
          <a:p>
            <a:r>
              <a:rPr lang="en-US" sz="2000" b="1"/>
              <a:t>CMO, </a:t>
            </a:r>
            <a:r>
              <a:rPr lang="en-US" sz="2000" b="1" i="1"/>
              <a:t>“</a:t>
            </a:r>
            <a:r>
              <a:rPr lang="en-GB" sz="2000" b="1" i="1"/>
              <a:t>a small number of companies can make profits from the people who they have addicted in young ages, and then keep addicted to something which they know will kill them.”</a:t>
            </a:r>
          </a:p>
          <a:p>
            <a:endParaRPr lang="en-GB" sz="2000" b="1" i="1"/>
          </a:p>
          <a:p>
            <a:r>
              <a:rPr lang="en-GB" sz="2000" b="1"/>
              <a:t>If profits limited to 10% fund could raise £700M a year given current sales</a:t>
            </a:r>
            <a:endParaRPr lang="en-US" i="1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E1A397E-79EB-43F2-B663-EAF63FB3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5712294"/>
            <a:ext cx="2239910" cy="8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21AD-967C-4B03-93ED-F252C3B7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Population interventions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8752-816B-4B78-9C39-764BE343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75" y="1864837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600" dirty="0"/>
              <a:t>Regional tobacco programmes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Behaviour change mass media campaigns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Universal access to Stop Smoking Services + opt-out referral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Financial incentives to use Stop Smoking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/>
              <a:t>Tougher regulation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701461D-A0D6-4A94-A0AB-364630B3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5772877"/>
            <a:ext cx="2239910" cy="886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74F8C-BA7B-AEC7-52F1-A4FBA2D9549A}"/>
              </a:ext>
            </a:extLst>
          </p:cNvPr>
          <p:cNvSpPr txBox="1"/>
          <p:nvPr/>
        </p:nvSpPr>
        <p:spPr>
          <a:xfrm>
            <a:off x="422787" y="5692877"/>
            <a:ext cx="930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b="1" dirty="0"/>
              <a:t>APPG Smoking &amp; Health report and recommendations developed by ASH with support from SPECTRUM academics – in particular UCL Emma Beard, Jamie Brown &amp; Lion Shahab</a:t>
            </a:r>
          </a:p>
        </p:txBody>
      </p:sp>
    </p:spTree>
    <p:extLst>
      <p:ext uri="{BB962C8B-B14F-4D97-AF65-F5344CB8AC3E}">
        <p14:creationId xmlns:p14="http://schemas.microsoft.com/office/powerpoint/2010/main" val="67984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BD9D6A4E-B1EF-4A64-9743-B8B86CA00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133BB-88E3-48ED-9D04-9ECD20EBE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144DE-8424-4320-AEA2-3A2D86F4D47A}">
  <ds:schemaRefs>
    <ds:schemaRef ds:uri="3a4543a0-6766-456e-a2ee-4414459d9a0a"/>
    <ds:schemaRef ds:uri="af7b454b-5578-4b92-ad2d-05626e0910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588</Words>
  <Application>Microsoft Office PowerPoint</Application>
  <PresentationFormat>Widescreen</PresentationFormat>
  <Paragraphs>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 The national Smokefree 2030 ambition and the role of the NHS </vt:lpstr>
      <vt:lpstr>Who we are</vt:lpstr>
      <vt:lpstr>Where have we got to on Smokefree 2030  </vt:lpstr>
      <vt:lpstr>Smokefree 2030 not on track</vt:lpstr>
      <vt:lpstr>PowerPoint Presentation</vt:lpstr>
      <vt:lpstr>Smoking harms quality and length of life</vt:lpstr>
      <vt:lpstr>HIGH IMPACT INTERVENTIONS TO: </vt:lpstr>
      <vt:lpstr>Funding: the ‘polluter pays’ levy</vt:lpstr>
      <vt:lpstr>Population interventions key</vt:lpstr>
      <vt:lpstr>PowerPoint Presentation</vt:lpstr>
      <vt:lpstr>NHS leadership is crucial </vt:lpstr>
      <vt:lpstr>What does NHS leadership on tobacco look like?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APPG Smoking &amp; Health recommendations for  Tobacco Control Plan 2021 Presentation to Jonathan Marron 9th September 2021</dc:title>
  <dc:creator>Deborah Arnott</dc:creator>
  <cp:lastModifiedBy>Hazel Cheeseman</cp:lastModifiedBy>
  <cp:revision>5</cp:revision>
  <cp:lastPrinted>2022-01-24T14:27:13Z</cp:lastPrinted>
  <dcterms:created xsi:type="dcterms:W3CDTF">2021-09-08T14:24:43Z</dcterms:created>
  <dcterms:modified xsi:type="dcterms:W3CDTF">2022-12-12T16:56:21Z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MediaServiceImageTags">
    <vt:lpwstr/>
  </property>
</Properties>
</file>