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66" r:id="rId2"/>
    <p:sldId id="280" r:id="rId3"/>
    <p:sldId id="374" r:id="rId4"/>
    <p:sldId id="376" r:id="rId5"/>
    <p:sldId id="345" r:id="rId6"/>
    <p:sldId id="256" r:id="rId7"/>
    <p:sldId id="380" r:id="rId8"/>
    <p:sldId id="381" r:id="rId9"/>
    <p:sldId id="354" r:id="rId10"/>
    <p:sldId id="355" r:id="rId11"/>
    <p:sldId id="356" r:id="rId12"/>
    <p:sldId id="398" r:id="rId13"/>
    <p:sldId id="399" r:id="rId14"/>
    <p:sldId id="358" r:id="rId15"/>
    <p:sldId id="389" r:id="rId16"/>
    <p:sldId id="400" r:id="rId17"/>
    <p:sldId id="392" r:id="rId18"/>
    <p:sldId id="393" r:id="rId19"/>
    <p:sldId id="39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ter Ailsa (RXP) Director FRESH NE" initials="RA(DF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6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8736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sz="1200" dirty="0"/>
              <a:t>Bringing the model to life: some examples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6440427-EBB4-49C1-868F-119D91BD53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3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Good example of a long, hard fought campaign</a:t>
            </a:r>
          </a:p>
          <a:p>
            <a:r>
              <a:rPr lang="en-GB" altLang="en-US"/>
              <a:t>It shows what a unified PH community can do</a:t>
            </a:r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F57F42-C53E-4D4E-A762-F886CAD7A1BA}" type="slidenum">
              <a:rPr lang="en-GB" altLang="en-US" sz="1200" smtClean="0">
                <a:solidFill>
                  <a:srgbClr val="000000"/>
                </a:solidFill>
              </a:rPr>
              <a:pPr/>
              <a:t>8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5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Good example of a long, hard fought campaign</a:t>
            </a:r>
          </a:p>
          <a:p>
            <a:r>
              <a:rPr lang="en-GB" altLang="en-US"/>
              <a:t>It shows what a unified PH community can do</a:t>
            </a:r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F57F42-C53E-4D4E-A762-F886CAD7A1BA}" type="slidenum">
              <a:rPr lang="en-GB" altLang="en-US" sz="1200" smtClean="0">
                <a:solidFill>
                  <a:srgbClr val="000000"/>
                </a:solidFill>
              </a:rPr>
              <a:pPr/>
              <a:t>10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5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DC51814-3B91-4036-94D2-3977634EE2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9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5C221D6-6818-484C-90BF-235F6035A8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8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 descr="Image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274543" y="-1293819"/>
            <a:ext cx="3497663" cy="38729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"/>
          <p:cNvSpPr/>
          <p:nvPr/>
        </p:nvSpPr>
        <p:spPr>
          <a:xfrm>
            <a:off x="0" y="8784438"/>
            <a:ext cx="13004800" cy="325578"/>
          </a:xfrm>
          <a:prstGeom prst="rect">
            <a:avLst/>
          </a:prstGeom>
          <a:solidFill>
            <a:srgbClr val="0095D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0" name="Fresh Logo 2023 Colour.png" descr="Fresh Logo 2023 Colo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8345061"/>
            <a:ext cx="1762532" cy="120433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42" y="9220978"/>
            <a:ext cx="297943" cy="2867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Credit ASH slide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45125" y="9205031"/>
            <a:ext cx="307777" cy="30264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4D0A-CEF9-49C2-8F0B-B684248B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8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817707"/>
            <a:ext cx="5418667" cy="5852160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Credit ASH slide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45125" y="9205031"/>
            <a:ext cx="307777" cy="30264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7812-42FA-46B7-ACDB-003DB3DD3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96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45125" y="9205031"/>
            <a:ext cx="307777" cy="302647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96240" y="1754295"/>
            <a:ext cx="2961444" cy="7064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505265" y="1754295"/>
            <a:ext cx="2961444" cy="7064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614290" y="1754295"/>
            <a:ext cx="2961444" cy="7064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723315" y="1772357"/>
            <a:ext cx="2961444" cy="70645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7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630669" y="5292231"/>
            <a:ext cx="24925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739694" y="5292231"/>
            <a:ext cx="24925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848719" y="5292231"/>
            <a:ext cx="24925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957744" y="5292231"/>
            <a:ext cx="24925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4720" y="2474525"/>
            <a:ext cx="1801707" cy="19868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5134" y="6063264"/>
            <a:ext cx="1801707" cy="19868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4159" y="2474525"/>
            <a:ext cx="1801707" cy="19868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303184" y="6063264"/>
            <a:ext cx="1801707" cy="19868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920" y="5617351"/>
            <a:ext cx="2492587" cy="2637084"/>
          </a:xfrm>
        </p:spPr>
        <p:txBody>
          <a:bodyPr>
            <a:noAutofit/>
          </a:bodyPr>
          <a:lstStyle>
            <a:lvl1pPr marL="0" indent="0" algn="ctr">
              <a:buNone/>
              <a:defRPr sz="1920">
                <a:solidFill>
                  <a:schemeClr val="bg1"/>
                </a:solidFill>
              </a:defRPr>
            </a:lvl1pPr>
            <a:lvl2pPr marL="487695" indent="0">
              <a:buNone/>
              <a:defRPr sz="1707">
                <a:solidFill>
                  <a:schemeClr val="bg1"/>
                </a:solidFill>
              </a:defRPr>
            </a:lvl2pPr>
            <a:lvl3pPr marL="975390" indent="0">
              <a:buNone/>
              <a:defRPr sz="1493">
                <a:solidFill>
                  <a:schemeClr val="bg1"/>
                </a:solidFill>
              </a:defRPr>
            </a:lvl3pPr>
            <a:lvl4pPr marL="1463086" indent="0">
              <a:buNone/>
              <a:defRPr sz="1280">
                <a:solidFill>
                  <a:schemeClr val="bg1"/>
                </a:solidFill>
              </a:defRPr>
            </a:lvl4pPr>
            <a:lvl5pPr marL="1950781" indent="0">
              <a:buNone/>
              <a:defRPr sz="128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9694" y="2269632"/>
            <a:ext cx="2492587" cy="2637084"/>
          </a:xfrm>
        </p:spPr>
        <p:txBody>
          <a:bodyPr anchor="b">
            <a:noAutofit/>
          </a:bodyPr>
          <a:lstStyle>
            <a:lvl1pPr marL="0" indent="0" algn="ctr">
              <a:buNone/>
              <a:defRPr sz="1920">
                <a:solidFill>
                  <a:schemeClr val="bg1"/>
                </a:solidFill>
              </a:defRPr>
            </a:lvl1pPr>
            <a:lvl2pPr marL="487695" indent="0">
              <a:buNone/>
              <a:defRPr sz="1707">
                <a:solidFill>
                  <a:schemeClr val="bg1"/>
                </a:solidFill>
              </a:defRPr>
            </a:lvl2pPr>
            <a:lvl3pPr marL="975390" indent="0">
              <a:buNone/>
              <a:defRPr sz="1493">
                <a:solidFill>
                  <a:schemeClr val="bg1"/>
                </a:solidFill>
              </a:defRPr>
            </a:lvl3pPr>
            <a:lvl4pPr marL="1463086" indent="0">
              <a:buNone/>
              <a:defRPr sz="1280">
                <a:solidFill>
                  <a:schemeClr val="bg1"/>
                </a:solidFill>
              </a:defRPr>
            </a:lvl4pPr>
            <a:lvl5pPr marL="1950781" indent="0">
              <a:buNone/>
              <a:defRPr sz="128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48719" y="5617351"/>
            <a:ext cx="2492587" cy="2637084"/>
          </a:xfrm>
        </p:spPr>
        <p:txBody>
          <a:bodyPr>
            <a:noAutofit/>
          </a:bodyPr>
          <a:lstStyle>
            <a:lvl1pPr marL="0" indent="0" algn="ctr">
              <a:buNone/>
              <a:defRPr sz="1920">
                <a:solidFill>
                  <a:schemeClr val="bg1"/>
                </a:solidFill>
              </a:defRPr>
            </a:lvl1pPr>
            <a:lvl2pPr marL="487695" indent="0">
              <a:buNone/>
              <a:defRPr sz="1707">
                <a:solidFill>
                  <a:schemeClr val="bg1"/>
                </a:solidFill>
              </a:defRPr>
            </a:lvl2pPr>
            <a:lvl3pPr marL="975390" indent="0">
              <a:buNone/>
              <a:defRPr sz="1493">
                <a:solidFill>
                  <a:schemeClr val="bg1"/>
                </a:solidFill>
              </a:defRPr>
            </a:lvl3pPr>
            <a:lvl4pPr marL="1463086" indent="0">
              <a:buNone/>
              <a:defRPr sz="1280">
                <a:solidFill>
                  <a:schemeClr val="bg1"/>
                </a:solidFill>
              </a:defRPr>
            </a:lvl4pPr>
            <a:lvl5pPr marL="1950781" indent="0">
              <a:buNone/>
              <a:defRPr sz="128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57744" y="2269632"/>
            <a:ext cx="2492587" cy="2637084"/>
          </a:xfrm>
        </p:spPr>
        <p:txBody>
          <a:bodyPr anchor="b">
            <a:noAutofit/>
          </a:bodyPr>
          <a:lstStyle>
            <a:lvl1pPr marL="0" indent="0" algn="ctr">
              <a:buNone/>
              <a:defRPr sz="1920">
                <a:solidFill>
                  <a:schemeClr val="bg1"/>
                </a:solidFill>
              </a:defRPr>
            </a:lvl1pPr>
            <a:lvl2pPr marL="487695" indent="0">
              <a:buNone/>
              <a:defRPr sz="1707">
                <a:solidFill>
                  <a:schemeClr val="bg1"/>
                </a:solidFill>
              </a:defRPr>
            </a:lvl2pPr>
            <a:lvl3pPr marL="975390" indent="0">
              <a:buNone/>
              <a:defRPr sz="1493">
                <a:solidFill>
                  <a:schemeClr val="bg1"/>
                </a:solidFill>
              </a:defRPr>
            </a:lvl3pPr>
            <a:lvl4pPr marL="1463086" indent="0">
              <a:buNone/>
              <a:defRPr sz="1280">
                <a:solidFill>
                  <a:schemeClr val="bg1"/>
                </a:solidFill>
              </a:defRPr>
            </a:lvl4pPr>
            <a:lvl5pPr marL="1950781" indent="0">
              <a:buNone/>
              <a:defRPr sz="128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558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55245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55245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shquit.co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9f2DjCDPfU" TargetMode="External"/><Relationship Id="rId7" Type="http://schemas.openxmlformats.org/officeDocument/2006/relationships/image" Target="../media/image35.jpeg"/><Relationship Id="rId2" Type="http://schemas.openxmlformats.org/officeDocument/2006/relationships/hyperlink" Target="https://youtu.be/TXE9Bj62vJ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hyperlink" Target="https://youtu.be/u-iQ901R61U" TargetMode="External"/><Relationship Id="rId4" Type="http://schemas.openxmlformats.org/officeDocument/2006/relationships/hyperlink" Target="https://youtu.be/8Xzq8vu1aD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hquit.co.uk/" TargetMode="External"/><Relationship Id="rId2" Type="http://schemas.openxmlformats.org/officeDocument/2006/relationships/hyperlink" Target="mailto:info@fresh-balance.co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tion.cancerresearchuk.org/page/126364/petition/1?ea.tracking.id=web&amp;_gl=1*2tvo8t*_gcl_au*MTM5Mzg5ODE1Mi4xNjg3MjU2NDk2*_ga*MjEwODcwOTAxOC4xNjc0NTY4NDk0*_ga_58736Z2GNN*MTY4ODQ4NTMwNC44LjAuMTY4ODQ4NTMwNC42MC4wLjA.&amp;_ga=2.124983043.869703350.1688485305-2108709018.1674568494" TargetMode="External"/><Relationship Id="rId5" Type="http://schemas.openxmlformats.org/officeDocument/2006/relationships/hyperlink" Target="https://smokefreeaction.org.uk/about-html/join-html/" TargetMode="External"/><Relationship Id="rId4" Type="http://schemas.openxmlformats.org/officeDocument/2006/relationships/hyperlink" Target="http://www.keep-it-out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243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1" name="Image" descr="Image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4605968" y="247005"/>
            <a:ext cx="11165142" cy="12363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" descr="Image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39358" y="-1690352"/>
            <a:ext cx="6757597" cy="748265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Line"/>
          <p:cNvSpPr/>
          <p:nvPr/>
        </p:nvSpPr>
        <p:spPr>
          <a:xfrm>
            <a:off x="5742785" y="3698880"/>
            <a:ext cx="1379094" cy="1"/>
          </a:xfrm>
          <a:prstGeom prst="line">
            <a:avLst/>
          </a:prstGeom>
          <a:ln w="38100" cap="rnd">
            <a:solidFill>
              <a:srgbClr val="FFD1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338">
              <a:defRPr sz="2400"/>
            </a:pPr>
            <a:endParaRPr/>
          </a:p>
        </p:txBody>
      </p:sp>
      <p:pic>
        <p:nvPicPr>
          <p:cNvPr id="34" name="Fresh Logo 2023 Colour.png" descr="Fresh Logo 2023 Colo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94" y="6724195"/>
            <a:ext cx="3015155" cy="206024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ctangle"/>
          <p:cNvSpPr/>
          <p:nvPr/>
        </p:nvSpPr>
        <p:spPr>
          <a:xfrm>
            <a:off x="0" y="8784438"/>
            <a:ext cx="13004800" cy="325578"/>
          </a:xfrm>
          <a:prstGeom prst="rect">
            <a:avLst/>
          </a:prstGeom>
          <a:solidFill>
            <a:srgbClr val="0095D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" name="Subhead (Arial Regular 32pt)"/>
          <p:cNvSpPr txBox="1"/>
          <p:nvPr/>
        </p:nvSpPr>
        <p:spPr>
          <a:xfrm>
            <a:off x="6451072" y="3985693"/>
            <a:ext cx="102656" cy="639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37" name="Presentation title (Arial Bold 54pt)"/>
          <p:cNvSpPr txBox="1"/>
          <p:nvPr/>
        </p:nvSpPr>
        <p:spPr>
          <a:xfrm>
            <a:off x="277090" y="2511647"/>
            <a:ext cx="12192001" cy="336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2438338"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6000" dirty="0"/>
              <a:t>System wide tobacco control approach: ASH Webinar</a:t>
            </a:r>
          </a:p>
          <a:p>
            <a:r>
              <a:rPr lang="en-GB" sz="6000" dirty="0"/>
              <a:t>10/7/23</a:t>
            </a:r>
          </a:p>
          <a:p>
            <a:r>
              <a:rPr lang="en-GB" sz="3200" dirty="0"/>
              <a:t>Ailsa Rutter OBE Director of Fresh and Balance </a:t>
            </a:r>
          </a:p>
        </p:txBody>
      </p:sp>
    </p:spTree>
    <p:extLst>
      <p:ext uri="{BB962C8B-B14F-4D97-AF65-F5344CB8AC3E}">
        <p14:creationId xmlns:p14="http://schemas.microsoft.com/office/powerpoint/2010/main" val="3437590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858838"/>
            <a:ext cx="12773891" cy="1295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–</a:t>
            </a:r>
            <a:r>
              <a:rPr lang="en-GB" alt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key ask right now- funding for a comprehensive tobacco control plan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256309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071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768246-2496-4F97-8FCA-02252116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9" y="440266"/>
            <a:ext cx="11841963" cy="1016001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Critical recommendations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‘must dos’ from the Khan Review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1B6E4D-6942-45C5-99A9-6B769E8902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676" y="5432214"/>
            <a:ext cx="2492587" cy="197781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INCREASED INVESTMENT</a:t>
            </a:r>
            <a:endParaRPr lang="en-GB" sz="1493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kern="1200" dirty="0">
                <a:latin typeface="Arial" panose="020B0604020202020204" pitchFamily="34" charset="0"/>
                <a:cs typeface="Arial" panose="020B0604020202020204" pitchFamily="34" charset="0"/>
              </a:rPr>
              <a:t>Urgently invest £125 million per year.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kern="1200" dirty="0">
                <a:latin typeface="Arial" panose="020B0604020202020204" pitchFamily="34" charset="0"/>
                <a:cs typeface="Arial" panose="020B0604020202020204" pitchFamily="34" charset="0"/>
              </a:rPr>
              <a:t> tobacco industry levy is preferred option.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269992-EA9D-41F6-85C3-B789218471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39694" y="3065834"/>
            <a:ext cx="2492587" cy="1977813"/>
          </a:xfrm>
        </p:spPr>
        <p:txBody>
          <a:bodyPr anchor="b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INCREASE THE AGE OF SALE</a:t>
            </a:r>
          </a:p>
          <a:p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the age of sale from 18, by one year, every year until no one can buy a tobacco product.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FAA7E0-5467-48C2-A0A1-08FFCDD0A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97348" y="5432214"/>
            <a:ext cx="2645609" cy="197781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PROMOTE VAPING</a:t>
            </a:r>
          </a:p>
          <a:p>
            <a:r>
              <a:rPr lang="en-GB">
                <a:latin typeface="Arial" panose="020B0604020202020204" pitchFamily="34" charset="0"/>
                <a:cs typeface="Times New Roman" panose="02020603050405020304" pitchFamily="18" charset="0"/>
              </a:rPr>
              <a:t>Provide accurate information on the benefits of switching.</a:t>
            </a:r>
          </a:p>
          <a:p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Whilst preventing young people’s uptake.</a:t>
            </a:r>
            <a:endParaRPr lang="en-GB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6CD0F95-69FE-4CD4-B47D-11711D394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13448" y="2925841"/>
            <a:ext cx="2727015" cy="2122223"/>
          </a:xfrm>
        </p:spPr>
        <p:txBody>
          <a:bodyPr anchor="b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IMPROVE PREVENTION IN THE NHS</a:t>
            </a:r>
          </a:p>
          <a:p>
            <a:r>
              <a:rPr lang="en-GB">
                <a:latin typeface="Arial" panose="020B0604020202020204" pitchFamily="34" charset="0"/>
                <a:cs typeface="Times New Roman" panose="02020603050405020304" pitchFamily="18" charset="0"/>
              </a:rPr>
              <a:t>NHS needs to prioritise - embedding at every opportunity including primary care.</a:t>
            </a:r>
            <a:endParaRPr lang="en-US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B17F8-59B5-4C93-9884-D304462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Placeholder 8" descr="Coins outline">
            <a:extLst>
              <a:ext uri="{FF2B5EF4-FFF2-40B4-BE49-F238E27FC236}">
                <a16:creationId xmlns:a16="http://schemas.microsoft.com/office/drawing/2014/main" id="{28BDF7A3-D39C-495E-B9D2-75FBA6708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647" b="8647"/>
          <a:stretch>
            <a:fillRect/>
          </a:stretch>
        </p:blipFill>
        <p:spPr/>
      </p:pic>
      <p:pic>
        <p:nvPicPr>
          <p:cNvPr id="34" name="Picture Placeholder 33" descr="Medical with solid fill">
            <a:extLst>
              <a:ext uri="{FF2B5EF4-FFF2-40B4-BE49-F238E27FC236}">
                <a16:creationId xmlns:a16="http://schemas.microsoft.com/office/drawing/2014/main" id="{2937919D-64F7-43FD-8B1D-B939EEABFE5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8647" b="8647"/>
          <a:stretch>
            <a:fillRect/>
          </a:stretch>
        </p:blipFill>
        <p:spPr/>
      </p:pic>
      <p:pic>
        <p:nvPicPr>
          <p:cNvPr id="39" name="Graphic 38" descr="Bar graph with upward trend with solid fill">
            <a:extLst>
              <a:ext uri="{FF2B5EF4-FFF2-40B4-BE49-F238E27FC236}">
                <a16:creationId xmlns:a16="http://schemas.microsoft.com/office/drawing/2014/main" id="{DE1757B2-37F8-429D-B444-E138875B6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4531" y="5685550"/>
            <a:ext cx="1571231" cy="1571231"/>
          </a:xfrm>
          <a:prstGeom prst="rect">
            <a:avLst/>
          </a:prstGeom>
        </p:spPr>
      </p:pic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17B478-1A0A-4AE3-B117-864E3F7A3D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0959" y="3159579"/>
            <a:ext cx="1503810" cy="1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4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787526" y="568036"/>
            <a:ext cx="10380768" cy="2454564"/>
          </a:xfrm>
        </p:spPr>
        <p:txBody>
          <a:bodyPr>
            <a:normAutofit/>
          </a:bodyPr>
          <a:lstStyle/>
          <a:p>
            <a:pPr algn="ctr"/>
            <a:r>
              <a:rPr lang="en-GB" alt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of support for Government action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3" y="2244436"/>
            <a:ext cx="4773709" cy="483667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94" y="2244436"/>
            <a:ext cx="5545599" cy="483667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51653" y="7749089"/>
            <a:ext cx="6502400" cy="654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71" indent="-365771" algn="just">
              <a:lnSpc>
                <a:spcPct val="107000"/>
              </a:lnSpc>
              <a:spcAft>
                <a:spcPts val="853"/>
              </a:spcAft>
              <a:buFont typeface="+mj-lt"/>
              <a:buAutoNum type="arabicPeriod"/>
            </a:pPr>
            <a:r>
              <a:rPr lang="en-GB" sz="170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YouGov</a:t>
            </a:r>
            <a:r>
              <a:rPr lang="en-GB" sz="170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PLC </a:t>
            </a:r>
            <a:r>
              <a:rPr lang="en-GB" sz="170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Smokefree</a:t>
            </a:r>
            <a:r>
              <a:rPr lang="en-GB" sz="170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Great Britain Survey (2021), based on an unweighted North east sample of 487</a:t>
            </a:r>
            <a:endParaRPr lang="en-GB" sz="170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303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205"/>
            <a:ext cx="6742156" cy="64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56" y="1933205"/>
            <a:ext cx="6777434" cy="72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6255" y="96982"/>
            <a:ext cx="12510654" cy="1094509"/>
          </a:xfrm>
        </p:spPr>
        <p:txBody>
          <a:bodyPr>
            <a:normAutofit/>
          </a:bodyPr>
          <a:lstStyle/>
          <a:p>
            <a:pPr algn="ctr"/>
            <a:r>
              <a:rPr lang="en-GB" sz="4267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from many – unity for your cause </a:t>
            </a:r>
          </a:p>
        </p:txBody>
      </p:sp>
    </p:spTree>
    <p:extLst>
      <p:ext uri="{BB962C8B-B14F-4D97-AF65-F5344CB8AC3E}">
        <p14:creationId xmlns:p14="http://schemas.microsoft.com/office/powerpoint/2010/main" val="3898744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126423"/>
            <a:ext cx="11996738" cy="247650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messengers for same messages </a:t>
            </a:r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0" y="6830291"/>
            <a:ext cx="3720329" cy="20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52FD0-8C05-FC22-95B6-5CCF84C6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57" y="1808587"/>
            <a:ext cx="3588904" cy="2601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BF5651-DEFB-8762-0498-D48A46960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26" y="2432627"/>
            <a:ext cx="3714325" cy="3150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FB3EE0-7BF3-CD49-C30E-1C7A639123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316" t="11734" r="34842" b="5211"/>
          <a:stretch/>
        </p:blipFill>
        <p:spPr>
          <a:xfrm>
            <a:off x="9203641" y="1808587"/>
            <a:ext cx="3735360" cy="50217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4897" y="7120073"/>
            <a:ext cx="3710665" cy="2923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600" y="2368421"/>
            <a:ext cx="5829600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9750"/>
            <a:ext cx="12566073" cy="1192068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also part of year round media and communications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8486" y="2133600"/>
            <a:ext cx="11224241" cy="6040582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Year round PR/earned media-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lots of different topics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Fresh is a 24/7; 365 days press office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– be responsive- proactive and reactive- autonomy to respond key- have clear leader/s who can respond very quickly-clear sense of vision of what striving for now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Average £2-3M coverage PA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Also insight led mass media campaigns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www.freshquit.co.uk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as hub to find out all about quitting in the North East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46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6474" y="481829"/>
            <a:ext cx="12122726" cy="1016001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Smoking Survivors- can become your biggest advocates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Sue 40 second TV ad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https://youtu.be/TXE9Bj62vJw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Sue 20 second 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https://youtu.be/C9f2DjCDPfU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/>
              <a:t>Cathy 40 second TV ad </a:t>
            </a:r>
            <a:r>
              <a:rPr lang="en-GB" sz="2800" u="sng" dirty="0">
                <a:hlinkClick r:id="rId4"/>
              </a:rPr>
              <a:t>https://youtu.be/8Xzq8vu1aDs</a:t>
            </a:r>
            <a:endParaRPr lang="en-GB" sz="2800" dirty="0"/>
          </a:p>
          <a:p>
            <a:r>
              <a:rPr lang="en-GB" sz="2800" dirty="0"/>
              <a:t>Cathy 20 second </a:t>
            </a:r>
            <a:r>
              <a:rPr lang="en-GB" sz="2800" u="sng" dirty="0">
                <a:hlinkClick r:id="rId5"/>
              </a:rPr>
              <a:t>https://youtu.be/u-iQ901R61U</a:t>
            </a:r>
            <a:endParaRPr lang="en-GB" sz="2800" dirty="0"/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17" y="2054253"/>
            <a:ext cx="4797028" cy="336063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17" y="5971309"/>
            <a:ext cx="4797028" cy="31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307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498763"/>
            <a:ext cx="11776364" cy="1745674"/>
          </a:xfrm>
        </p:spPr>
        <p:txBody>
          <a:bodyPr>
            <a:normAutofit/>
          </a:bodyPr>
          <a:lstStyle/>
          <a:p>
            <a:pPr algn="ctr"/>
            <a:br>
              <a:rPr lang="en-GB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9492" y="1246910"/>
            <a:ext cx="12385964" cy="7043016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Things don’t happen quickly- be tenacious– and still lots to do to achieve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2030: 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Importance of endorsing APPG on Smoking report; Khan review; ASH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NHS Pledge; ASH Local Government Declaration 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Importance of collaboration with SFAC for your programme 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Keep going and be ambitious and bold- be positive things will, should and can change 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Feel confident to ‘out’ the role of the industry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is political will amongst voters and we need to use this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just about health- wealth, economy, mental health, environment, social justice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Real people over stats- a compelling narrative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Yours, our loved ones </a:t>
            </a:r>
          </a:p>
        </p:txBody>
      </p:sp>
    </p:spTree>
    <p:extLst>
      <p:ext uri="{BB962C8B-B14F-4D97-AF65-F5344CB8AC3E}">
        <p14:creationId xmlns:p14="http://schemas.microsoft.com/office/powerpoint/2010/main" val="278409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9" y="1219200"/>
            <a:ext cx="11749123" cy="704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6333" y="7489815"/>
            <a:ext cx="10432131" cy="57663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147" b="1" dirty="0">
                <a:solidFill>
                  <a:srgbClr val="FF0000"/>
                </a:solidFill>
                <a:latin typeface="Calibri" panose="020F0502020204030204" pitchFamily="34" charset="0"/>
              </a:rPr>
              <a:t>26% of all deaths in last 50 years due to the tobacco industry </a:t>
            </a:r>
          </a:p>
        </p:txBody>
      </p:sp>
    </p:spTree>
    <p:extLst>
      <p:ext uri="{BB962C8B-B14F-4D97-AF65-F5344CB8AC3E}">
        <p14:creationId xmlns:p14="http://schemas.microsoft.com/office/powerpoint/2010/main" val="15470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65563" y="290946"/>
            <a:ext cx="8631381" cy="1302327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89709" y="2667000"/>
            <a:ext cx="8423564" cy="51673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560" dirty="0" err="1">
                <a:latin typeface="Arial" panose="020B0604020202020204" pitchFamily="34" charset="0"/>
                <a:cs typeface="Arial" panose="020B0604020202020204" pitchFamily="34" charset="0"/>
              </a:rPr>
              <a:t>FreshSmokeFree</a:t>
            </a: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560" dirty="0" err="1">
                <a:latin typeface="Arial" panose="020B0604020202020204" pitchFamily="34" charset="0"/>
                <a:cs typeface="Arial" panose="020B0604020202020204" pitchFamily="34" charset="0"/>
              </a:rPr>
              <a:t>BalanceNE</a:t>
            </a: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 (Alcohol) </a:t>
            </a:r>
          </a:p>
          <a:p>
            <a:pPr marL="0" indent="0">
              <a:buNone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560" dirty="0" err="1">
                <a:latin typeface="Arial" panose="020B0604020202020204" pitchFamily="34" charset="0"/>
                <a:cs typeface="Arial" panose="020B0604020202020204" pitchFamily="34" charset="0"/>
              </a:rPr>
              <a:t>SmokeFreeNHS_NE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560" dirty="0" err="1">
                <a:latin typeface="Arial" panose="020B0604020202020204" pitchFamily="34" charset="0"/>
                <a:cs typeface="Arial" panose="020B0604020202020204" pitchFamily="34" charset="0"/>
              </a:rPr>
              <a:t>keep_it_outUK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info@fresh-balance.co.uk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www.freshquit.co.uk</a:t>
            </a:r>
            <a:endParaRPr lang="en-GB" sz="25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www.keep-it-out.co.uk</a:t>
            </a: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560">
                <a:latin typeface="Arial" panose="020B0604020202020204" pitchFamily="34" charset="0"/>
                <a:cs typeface="Arial" panose="020B0604020202020204" pitchFamily="34" charset="0"/>
              </a:rPr>
              <a:t>www.fresh-balance.co.uk-</a:t>
            </a:r>
            <a:r>
              <a:rPr lang="en-GB" sz="2560" dirty="0">
                <a:latin typeface="Arial" panose="020B0604020202020204" pitchFamily="34" charset="0"/>
                <a:cs typeface="Arial" panose="020B0604020202020204" pitchFamily="34" charset="0"/>
              </a:rPr>
              <a:t>  NEW WEBSITE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874327" y="2570163"/>
            <a:ext cx="7130473" cy="4941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Join the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Smokefree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Action </a:t>
            </a:r>
            <a:r>
              <a:rPr lang="en-GB" dirty="0">
                <a:solidFill>
                  <a:srgbClr val="FF0000"/>
                </a:solidFill>
                <a:hlinkClick r:id="rId5"/>
              </a:rPr>
              <a:t>Coalition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CRUK focus: </a:t>
            </a:r>
            <a:r>
              <a:rPr lang="en-GB" dirty="0">
                <a:hlinkClick r:id="rId6"/>
              </a:rPr>
              <a:t>Petition</a:t>
            </a:r>
            <a:r>
              <a:rPr lang="en-GB" dirty="0"/>
              <a:t> now- have you signed?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7207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his is an example presentation"/>
          <p:cNvSpPr txBox="1"/>
          <p:nvPr/>
        </p:nvSpPr>
        <p:spPr>
          <a:xfrm>
            <a:off x="12379298" y="508000"/>
            <a:ext cx="10265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 defTabSz="2438338">
              <a:defRPr sz="2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47" name="Example text. (Arial Regular 28pt). Lorem ipsum dolor sit amet consectetur adipiscing elit aliquam lobortis."/>
          <p:cNvSpPr txBox="1"/>
          <p:nvPr/>
        </p:nvSpPr>
        <p:spPr>
          <a:xfrm>
            <a:off x="571500" y="3048000"/>
            <a:ext cx="1186180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2438338">
              <a:spcBef>
                <a:spcPts val="48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48" name="Heading (Arial Bold 44pt)"/>
          <p:cNvSpPr txBox="1"/>
          <p:nvPr/>
        </p:nvSpPr>
        <p:spPr>
          <a:xfrm>
            <a:off x="969818" y="369500"/>
            <a:ext cx="320921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2438338">
              <a:defRPr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10 minutes 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720437" y="1764407"/>
            <a:ext cx="1076498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are/how set up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altLang="en-US" sz="2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key focus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altLang="en-US" sz="2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advocacy role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altLang="en-US" sz="2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altLang="en-US" sz="4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altLang="en-US" sz="4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altLang="en-US" sz="4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473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41042" cy="8103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283570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357745" y="106810"/>
            <a:ext cx="10030691" cy="1043117"/>
          </a:xfrm>
        </p:spPr>
        <p:txBody>
          <a:bodyPr>
            <a:normAutofit/>
          </a:bodyPr>
          <a:lstStyle/>
          <a:p>
            <a:pPr algn="ctr"/>
            <a:r>
              <a:rPr lang="en-GB" alt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Programme launched 2005 </a:t>
            </a:r>
          </a:p>
        </p:txBody>
      </p:sp>
      <p:sp>
        <p:nvSpPr>
          <p:cNvPr id="28676" name="Content Placeholder 1"/>
          <p:cNvSpPr>
            <a:spLocks noGrp="1"/>
          </p:cNvSpPr>
          <p:nvPr>
            <p:ph sz="half" idx="4294967295"/>
          </p:nvPr>
        </p:nvSpPr>
        <p:spPr>
          <a:xfrm>
            <a:off x="6885709" y="1336675"/>
            <a:ext cx="6119091" cy="7035800"/>
          </a:xfrm>
        </p:spPr>
        <p:txBody>
          <a:bodyPr>
            <a:noAutofit/>
          </a:bodyPr>
          <a:lstStyle/>
          <a:p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Evidence base 1962 </a:t>
            </a:r>
          </a:p>
          <a:p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International to local level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Population level working – as opposed to simply targeting individuals – recognition around role of industry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Shifting societal norms- importance of making tobacco use/industry less attractive, affordable, accessible </a:t>
            </a:r>
            <a:endParaRPr lang="en-GB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Comprehensive- synergistic</a:t>
            </a:r>
          </a:p>
          <a:p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Partnership and collaboration key e.g. OHID, ASH</a:t>
            </a:r>
          </a:p>
          <a:p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Also help coordinate SFNHS as parallel programme- separate funding </a:t>
            </a:r>
          </a:p>
          <a:p>
            <a:endParaRPr lang="en-GB" altLang="en-US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1" y="1653381"/>
            <a:ext cx="5957888" cy="59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74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his is an example presentation"/>
          <p:cNvSpPr txBox="1"/>
          <p:nvPr/>
        </p:nvSpPr>
        <p:spPr>
          <a:xfrm>
            <a:off x="12379298" y="508000"/>
            <a:ext cx="102657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 defTabSz="2438338">
              <a:defRPr sz="2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47" name="Example text. (Arial Regular 28pt). Lorem ipsum dolor sit amet consectetur adipiscing elit aliquam lobortis."/>
          <p:cNvSpPr txBox="1"/>
          <p:nvPr/>
        </p:nvSpPr>
        <p:spPr>
          <a:xfrm>
            <a:off x="571500" y="3048000"/>
            <a:ext cx="1186180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2438338">
              <a:spcBef>
                <a:spcPts val="48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48" name="Heading (Arial Bold 44pt)"/>
          <p:cNvSpPr txBox="1"/>
          <p:nvPr/>
        </p:nvSpPr>
        <p:spPr>
          <a:xfrm>
            <a:off x="1454728" y="231001"/>
            <a:ext cx="951863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2438338">
              <a:defRPr sz="4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GB" dirty="0"/>
              <a:t>Fresh Strategic Delivery Plan 23-25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49201"/>
            <a:ext cx="5743419" cy="707967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6708351" y="1343891"/>
            <a:ext cx="6296449" cy="7325447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Joint funding 50/50 LA12 and North East and North Cumbria NHS Integrated Care Board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0.27p per head from both LAs and ICB= 0.54p (circa £1.53M)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Durham County Council lead commissioner (Amanda Healy DPH)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Hosted by County Durham and Darlington NHS FT (since 2012)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Population level focus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Partnership approach: suggested roles and responsibilities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Local tobacco alliances important 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646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243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1" name="Image" descr="Image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4605968" y="247005"/>
            <a:ext cx="11165142" cy="12363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" descr="Image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539358" y="-1690352"/>
            <a:ext cx="6757597" cy="748265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Line"/>
          <p:cNvSpPr/>
          <p:nvPr/>
        </p:nvSpPr>
        <p:spPr>
          <a:xfrm>
            <a:off x="5742785" y="3698880"/>
            <a:ext cx="1379094" cy="1"/>
          </a:xfrm>
          <a:prstGeom prst="line">
            <a:avLst/>
          </a:prstGeom>
          <a:ln w="38100" cap="rnd">
            <a:solidFill>
              <a:srgbClr val="FFD1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338">
              <a:defRPr sz="2400"/>
            </a:pPr>
            <a:endParaRPr/>
          </a:p>
        </p:txBody>
      </p:sp>
      <p:pic>
        <p:nvPicPr>
          <p:cNvPr id="34" name="Fresh Logo 2023 Colour.png" descr="Fresh Logo 2023 Colo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94" y="6724195"/>
            <a:ext cx="3015155" cy="206024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ctangle"/>
          <p:cNvSpPr/>
          <p:nvPr/>
        </p:nvSpPr>
        <p:spPr>
          <a:xfrm>
            <a:off x="0" y="8784438"/>
            <a:ext cx="13004800" cy="325578"/>
          </a:xfrm>
          <a:prstGeom prst="rect">
            <a:avLst/>
          </a:prstGeom>
          <a:solidFill>
            <a:srgbClr val="0095D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" name="Subhead (Arial Regular 32pt)"/>
          <p:cNvSpPr txBox="1"/>
          <p:nvPr/>
        </p:nvSpPr>
        <p:spPr>
          <a:xfrm>
            <a:off x="6451072" y="3985693"/>
            <a:ext cx="102656" cy="639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37" name="Presentation title (Arial Bold 54pt)"/>
          <p:cNvSpPr txBox="1"/>
          <p:nvPr/>
        </p:nvSpPr>
        <p:spPr>
          <a:xfrm>
            <a:off x="277090" y="2511647"/>
            <a:ext cx="121920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2438338">
              <a:defRPr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6000" dirty="0"/>
              <a:t>Our advocacy focus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 noChangeArrowheads="1"/>
          </p:cNvSpPr>
          <p:nvPr>
            <p:ph type="title" idx="4294967295"/>
          </p:nvPr>
        </p:nvSpPr>
        <p:spPr>
          <a:xfrm>
            <a:off x="374073" y="-277813"/>
            <a:ext cx="10647940" cy="1801813"/>
          </a:xfrm>
        </p:spPr>
        <p:txBody>
          <a:bodyPr>
            <a:noAutofit/>
          </a:bodyPr>
          <a:lstStyle/>
          <a:p>
            <a:pPr algn="ctr"/>
            <a:br>
              <a:rPr lang="en-US" altLang="en-US" sz="42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approach- </a:t>
            </a:r>
            <a:b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 at the helm </a:t>
            </a:r>
          </a:p>
        </p:txBody>
      </p:sp>
      <p:sp>
        <p:nvSpPr>
          <p:cNvPr id="19459" name="Content Placeholder 5"/>
          <p:cNvSpPr>
            <a:spLocks noGrp="1" noChangeArrowheads="1"/>
          </p:cNvSpPr>
          <p:nvPr>
            <p:ph idx="4294967295"/>
          </p:nvPr>
        </p:nvSpPr>
        <p:spPr>
          <a:xfrm>
            <a:off x="124691" y="1316910"/>
            <a:ext cx="12880109" cy="6530104"/>
          </a:xfrm>
        </p:spPr>
        <p:txBody>
          <a:bodyPr>
            <a:noAutofit/>
          </a:bodyPr>
          <a:lstStyle/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Set clear objectives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 5% by 2030 (and also Fresh talking about making smoking ultimately a thing of the past)</a:t>
            </a:r>
          </a:p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Clear ask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need a properly funded new TC Plan (profit of TI flag) with key policy asks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T21</a:t>
            </a:r>
          </a:p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Work collaboratively- leadership of ASH leading the SFAC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 responding to consultations – Major Conditions Strategy last week. Local role crucial too. </a:t>
            </a:r>
          </a:p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Frame the debate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 2023 increasingly around economic recovery </a:t>
            </a:r>
          </a:p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Build the evidence and the case for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 costs to health, social care, economy (use Ash ready reckoner)</a:t>
            </a:r>
          </a:p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Develop political champions-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role of APPG on Smoking or Health and Fresh role with this – NE MPs</a:t>
            </a:r>
          </a:p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Show them the votes, keep tracking public opinion-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 annual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YouGov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survey</a:t>
            </a:r>
          </a:p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Power of real people –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their voices are crucial</a:t>
            </a:r>
          </a:p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Find the lever-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 Economic and regeneration bill-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pavement licenses </a:t>
            </a:r>
          </a:p>
          <a:p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7C94C595-E791-4B8F-BAA6-6BBE5D174E53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54" y="12405"/>
            <a:ext cx="2945946" cy="13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74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95" y="2880362"/>
            <a:ext cx="2441787" cy="362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6638" y="1517650"/>
            <a:ext cx="5941435" cy="1219200"/>
          </a:xfrm>
        </p:spPr>
        <p:txBody>
          <a:bodyPr>
            <a:normAutofit/>
          </a:bodyPr>
          <a:lstStyle/>
          <a:p>
            <a:r>
              <a:rPr lang="en-GB" alt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clear objectives</a:t>
            </a:r>
          </a:p>
        </p:txBody>
      </p:sp>
      <p:pic>
        <p:nvPicPr>
          <p:cNvPr id="40964" name="Picture 4" descr="SilkCutPur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61" y="4262122"/>
            <a:ext cx="1060027" cy="278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87" y="5095240"/>
            <a:ext cx="1950720" cy="287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34" y="3462867"/>
            <a:ext cx="4631266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244254" y="4795522"/>
            <a:ext cx="2294466" cy="1459653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707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765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71D1-A34A-43CB-A810-D06DB56192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9075" y="585788"/>
            <a:ext cx="11515725" cy="242887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Advocacy- </a:t>
            </a:r>
            <a:b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champions- regional coordination- national impact</a:t>
            </a:r>
            <a:endParaRPr lang="en-GB" sz="4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9F182DB-148C-4983-AE65-95F6D51270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61806" t="18250" r="18257" b="25193"/>
          <a:stretch/>
        </p:blipFill>
        <p:spPr>
          <a:xfrm>
            <a:off x="9500466" y="4029235"/>
            <a:ext cx="2867025" cy="2439988"/>
          </a:xfr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D449026-2742-49C4-9976-1BB0BA722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06" t="5640" r="31402" b="35518"/>
          <a:stretch/>
        </p:blipFill>
        <p:spPr>
          <a:xfrm>
            <a:off x="134267" y="3199181"/>
            <a:ext cx="3236237" cy="3785412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05F30B9-EEE7-497B-9D21-10292E795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76" t="35459" r="13011" b="21188"/>
          <a:stretch/>
        </p:blipFill>
        <p:spPr>
          <a:xfrm rot="451405">
            <a:off x="1573612" y="4585353"/>
            <a:ext cx="2033616" cy="3107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C8B8A-DB2A-47D6-B17F-A900517115B2}"/>
              </a:ext>
            </a:extLst>
          </p:cNvPr>
          <p:cNvSpPr txBox="1"/>
          <p:nvPr/>
        </p:nvSpPr>
        <p:spPr>
          <a:xfrm>
            <a:off x="0" y="8144934"/>
            <a:ext cx="8241792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80" dirty="0"/>
              <a:t>https://extranet.who.int/kobe_centre/sites/default/files/pdf/WCTOH-2012_04_Smokefree-Liverpool_DawsonJ.pdf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EC8D0EB-B8E2-4F0C-ABCC-61187AAF8F0B}"/>
              </a:ext>
            </a:extLst>
          </p:cNvPr>
          <p:cNvSpPr/>
          <p:nvPr/>
        </p:nvSpPr>
        <p:spPr>
          <a:xfrm>
            <a:off x="3841144" y="4964582"/>
            <a:ext cx="1008411" cy="88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20"/>
          </a:p>
        </p:txBody>
      </p:sp>
      <p:pic>
        <p:nvPicPr>
          <p:cNvPr id="14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5BDA7EC-1A4F-4606-A53B-7E239C42B3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50" t="6000" r="19150" b="38500"/>
          <a:stretch/>
        </p:blipFill>
        <p:spPr>
          <a:xfrm>
            <a:off x="4977241" y="3840417"/>
            <a:ext cx="3046080" cy="281762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6C4A8F4-2175-48E2-99DD-BF4BCC6F9CD8}"/>
              </a:ext>
            </a:extLst>
          </p:cNvPr>
          <p:cNvSpPr/>
          <p:nvPr/>
        </p:nvSpPr>
        <p:spPr>
          <a:xfrm>
            <a:off x="8151007" y="4929190"/>
            <a:ext cx="1008411" cy="889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20"/>
          </a:p>
        </p:txBody>
      </p:sp>
    </p:spTree>
    <p:extLst>
      <p:ext uri="{BB962C8B-B14F-4D97-AF65-F5344CB8AC3E}">
        <p14:creationId xmlns:p14="http://schemas.microsoft.com/office/powerpoint/2010/main" val="18428265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7" ma:contentTypeDescription="Create a new document." ma:contentTypeScope="" ma:versionID="bf412a5901c1418756e22a0c84bf888f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bd440cbcdc8eb7c1232d37c01bdfdc26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03F262EA-FB44-48BC-AC8B-C2B9C4B22912}"/>
</file>

<file path=customXml/itemProps2.xml><?xml version="1.0" encoding="utf-8"?>
<ds:datastoreItem xmlns:ds="http://schemas.openxmlformats.org/officeDocument/2006/customXml" ds:itemID="{9F54EF57-1776-483D-AC24-FD346126D901}"/>
</file>

<file path=customXml/itemProps3.xml><?xml version="1.0" encoding="utf-8"?>
<ds:datastoreItem xmlns:ds="http://schemas.openxmlformats.org/officeDocument/2006/customXml" ds:itemID="{D9D8A744-3212-43F4-8518-A3153460E7D7}"/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923</Words>
  <Application>Microsoft Office PowerPoint</Application>
  <PresentationFormat>Custom</PresentationFormat>
  <Paragraphs>105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 Neue</vt:lpstr>
      <vt:lpstr>Helvetica Neue Medium</vt:lpstr>
      <vt:lpstr>Wingdings</vt:lpstr>
      <vt:lpstr>21_BasicWhite</vt:lpstr>
      <vt:lpstr>PowerPoint Presentation</vt:lpstr>
      <vt:lpstr>PowerPoint Presentation</vt:lpstr>
      <vt:lpstr>PowerPoint Presentation</vt:lpstr>
      <vt:lpstr>Fresh Programme launched 2005 </vt:lpstr>
      <vt:lpstr>PowerPoint Presentation</vt:lpstr>
      <vt:lpstr>PowerPoint Presentation</vt:lpstr>
      <vt:lpstr> Advocacy approach-  ASH at the helm </vt:lpstr>
      <vt:lpstr>Set clear objectives</vt:lpstr>
      <vt:lpstr>Advocacy-  Local champions- regional coordination- national impact</vt:lpstr>
      <vt:lpstr>Advocacy – our key ask right now- funding for a comprehensive tobacco control plan   </vt:lpstr>
      <vt:lpstr>Critical recommendations - ‘must dos’ from the Khan Review</vt:lpstr>
      <vt:lpstr>High level of support for Government action</vt:lpstr>
      <vt:lpstr>Leadership from many – unity for your cause </vt:lpstr>
      <vt:lpstr>Many messengers for same messages </vt:lpstr>
      <vt:lpstr>Advocacy also part of year round media and communications </vt:lpstr>
      <vt:lpstr>Smoking Survivors- can become your biggest advocates </vt:lpstr>
      <vt:lpstr> Advocacy lessons learned</vt:lpstr>
      <vt:lpstr>PowerPoint Presentation</vt:lpstr>
      <vt:lpstr>More information?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Rutter Ailsa (RXP) Director FRESH NE</dc:creator>
  <cp:lastModifiedBy>Jim Pattison</cp:lastModifiedBy>
  <cp:revision>57</cp:revision>
  <dcterms:modified xsi:type="dcterms:W3CDTF">2023-07-12T13:10:43Z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</Properties>
</file>