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63" r:id="rId3"/>
    <p:sldId id="264" r:id="rId4"/>
    <p:sldId id="265" r:id="rId5"/>
    <p:sldId id="266" r:id="rId6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647" autoAdjust="0"/>
  </p:normalViewPr>
  <p:slideViewPr>
    <p:cSldViewPr snapToGrid="0">
      <p:cViewPr varScale="1">
        <p:scale>
          <a:sx n="62" d="100"/>
          <a:sy n="62" d="100"/>
        </p:scale>
        <p:origin x="16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645A2DA-919A-4EE8-991E-6739B8BD2512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850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B57FFF19-D72A-423B-84D7-E5170F8B4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57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FFF19-D72A-423B-84D7-E5170F8B4DB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6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FFF19-D72A-423B-84D7-E5170F8B4DB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973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FFF19-D72A-423B-84D7-E5170F8B4DB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05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FFF19-D72A-423B-84D7-E5170F8B4DB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541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7FFF19-D72A-423B-84D7-E5170F8B4DB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29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5A845-7A18-41B4-A944-78A2229AE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8BAFF-DE15-4CFA-B101-FA39E54AB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663AF-8C92-4DE1-997F-20BE1691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22D59-C96B-4A9D-80EA-54568D050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92B42-D40E-4B3F-9DC6-0027085B9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73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03ADA-4191-49C4-8882-31284AEE7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D14-843C-4029-BD02-1C57BF396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9D1EF-4B96-4291-94CD-5A3E36F7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84BA8-1349-46E5-9F59-22F50166B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ADC1B-D56A-4A98-8470-3404D032A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85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A77CE-AFFB-4898-A647-5C4ED93EC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F9F24-1A4F-496C-9DD4-4F389F2BF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893B8-B20E-4390-8F20-593430907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73DB4-E945-4FCF-AEFE-EC16E0DCE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1F699-ECAA-4CBC-AEEC-146F4BCF6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98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12060-BCC5-482C-BCC1-AFD7FBE9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28EB6-9276-4D8F-847D-68B35F614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34F35-A82D-474D-8D14-6AEA11BE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A4073-7649-403D-8F1F-7BD451C5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CCE3C-8124-4F41-8EAE-97F218F91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4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B87CB-200E-402A-8053-F8BDB3DBC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365F42-4BAC-4901-934C-343C94582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09A0C-E58A-4188-AA48-4B5660384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37162-F56B-4BF1-86EA-0E94AB156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CD982-41F8-4296-83FB-AC9323987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81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49A47-A1C6-4BDB-A6AA-7D96E4A2B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26068-B18F-4E7A-9B43-9254C41FF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A2AC1-0B1E-4082-BA9D-92CC26676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49E13-808F-4FE8-806A-BD52E6FC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B3BE9-152B-4FF6-8773-B5D568472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3E4447-D80A-45DA-A035-F767E92F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73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24D5-1F8A-40C9-8CAA-1663E138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F3352-BD5E-4E57-BFF1-31FAC6F3B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5E8FB-CA74-4FA0-9965-5191487B7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434B0-3BC8-4238-A341-96EB82C9B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41968-5B54-45B8-82AA-D0749DC29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5A4F0-6394-4641-BE48-C558EFAC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823173-A20E-4ACB-B944-5426D70D1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C80362-1EE6-4850-8D61-9E891BC22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06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FDC03-BDAE-4080-9267-125A1800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2CED3-62C7-410E-A22C-70A64B2B5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3FEBAE-D380-4643-A68A-43DFC9009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2EE94-CE2D-45F4-94B2-1DBABAD7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62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FF3423-D135-497F-A571-A235D9A33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8FC666-577E-4FF6-BAA5-FAC9D06B4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DE203-CD7B-4199-90A6-68DB99D5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15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41199-EFA6-4882-9A6D-4A4A0EBD1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44096-2C10-49FA-AD8D-83A1A6B2F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74AF7A-ABB3-4DE8-A321-CEE2AF486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7795C-15D8-4B96-931C-EA9443A4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D5BFA-D4AC-40FC-A305-19AF2A4E5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C5C73-7BC5-416A-8BDF-97AA8A873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75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C50D-F024-4BFC-BA14-4EA8C108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D1C742-9427-4481-9BA0-D1A2D09AEA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9EFBB-0B0F-447D-8E96-2A0F9B44C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00B5D-AF08-4018-9682-F1B0BF02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DC9A0-EA72-4D32-8462-53B7F2C96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C2EA4-042E-46F2-B29B-4C8412C7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52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76312B-8687-4E80-A06A-F1606859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2C1EB-8488-4571-B0A9-40E0E7A9A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ACF34-3294-41F0-8FCA-FB15EDB75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C7926-1A3F-405E-9641-CD54971B584F}" type="datetimeFigureOut">
              <a:rPr lang="en-GB" smtClean="0"/>
              <a:t>08/06/2021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48781-0E4B-4E36-83E5-107955EBE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F94D0-44BC-4EB3-A62B-2C99438BB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AEF3D-F633-4BC4-8734-1F677722B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95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196A5-DA3C-460B-9115-70368E7FEC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/>
              <a:t>Establishing a </a:t>
            </a:r>
            <a:br>
              <a:rPr lang="en-US" sz="6600" dirty="0"/>
            </a:br>
            <a:r>
              <a:rPr lang="en-US" sz="6600" dirty="0"/>
              <a:t>Smoke-free 2030 Fund</a:t>
            </a:r>
            <a:endParaRPr lang="en-GB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DA0D51-9D56-4BD9-A428-65C58107A5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022" y="5006797"/>
            <a:ext cx="3609304" cy="982841"/>
          </a:xfrm>
        </p:spPr>
        <p:txBody>
          <a:bodyPr/>
          <a:lstStyle/>
          <a:p>
            <a:pPr algn="r"/>
            <a:r>
              <a:rPr lang="en-GB" dirty="0"/>
              <a:t>Dr Henry Featherstone </a:t>
            </a:r>
          </a:p>
          <a:p>
            <a:pPr algn="r"/>
            <a:r>
              <a:rPr lang="en-GB" dirty="0"/>
              <a:t>Policy Advisor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E8D963-32D4-4B4A-B3B2-454D28C61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7" y="6135030"/>
            <a:ext cx="2028825" cy="60960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4B11F-1AFD-4EF2-9CF2-C76AB18D9E31}"/>
              </a:ext>
            </a:extLst>
          </p:cNvPr>
          <p:cNvCxnSpPr>
            <a:cxnSpLocks/>
          </p:cNvCxnSpPr>
          <p:nvPr/>
        </p:nvCxnSpPr>
        <p:spPr>
          <a:xfrm flipH="1" flipV="1">
            <a:off x="405624" y="6135029"/>
            <a:ext cx="7886702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1384379-858E-4CDD-88EB-93E7674F09E1}"/>
              </a:ext>
            </a:extLst>
          </p:cNvPr>
          <p:cNvSpPr/>
          <p:nvPr/>
        </p:nvSpPr>
        <p:spPr>
          <a:xfrm>
            <a:off x="341229" y="6228905"/>
            <a:ext cx="1629238" cy="4641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88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F6413-A2FA-4F31-9DCB-70AEEF85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3820"/>
          </a:xfrm>
        </p:spPr>
        <p:txBody>
          <a:bodyPr/>
          <a:lstStyle/>
          <a:p>
            <a:r>
              <a:rPr lang="en-GB" b="1" dirty="0"/>
              <a:t>What’s the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9D1A5-19C9-403E-9D31-180A3C594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5317"/>
            <a:ext cx="7886700" cy="472164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Without much faster declines in smoking UK Government's Smoke-free 2030 ambition won’t be achieved in the most deprived communities until 2045:</a:t>
            </a:r>
          </a:p>
          <a:p>
            <a:pPr lvl="2"/>
            <a:r>
              <a:rPr lang="en-GB" dirty="0"/>
              <a:t>450,000 households and 260,000 children in tobacco poverty  </a:t>
            </a:r>
          </a:p>
          <a:p>
            <a:endParaRPr lang="en-GB" dirty="0"/>
          </a:p>
          <a:p>
            <a:r>
              <a:rPr lang="en-GB" dirty="0">
                <a:solidFill>
                  <a:srgbClr val="202124"/>
                </a:solidFill>
              </a:rPr>
              <a:t>Pre-Covid government promised to consider a US style ‘polluter pays’ approach to funding tobacco control</a:t>
            </a:r>
          </a:p>
          <a:p>
            <a:pPr lvl="2"/>
            <a:r>
              <a:rPr lang="en-GB" dirty="0"/>
              <a:t>Public health measures chronically under funded pre-Covid. </a:t>
            </a:r>
          </a:p>
          <a:p>
            <a:pPr marL="685800" lvl="2" indent="0">
              <a:buNone/>
            </a:pPr>
            <a:endParaRPr lang="en-GB" dirty="0">
              <a:solidFill>
                <a:srgbClr val="202124"/>
              </a:solidFill>
            </a:endParaRPr>
          </a:p>
          <a:p>
            <a:r>
              <a:rPr lang="en-GB" dirty="0">
                <a:solidFill>
                  <a:srgbClr val="202124"/>
                </a:solidFill>
              </a:rPr>
              <a:t>Covid saw Government borrow £303 billion (14.5% of GDP) in 2020-2021: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Post-Covid new sources of funding for </a:t>
            </a:r>
            <a:r>
              <a:rPr lang="en-GB"/>
              <a:t>tobacco control </a:t>
            </a:r>
            <a:r>
              <a:rPr lang="en-GB" dirty="0"/>
              <a:t>essential</a:t>
            </a:r>
          </a:p>
          <a:p>
            <a:pPr marL="685800" lvl="2" indent="0">
              <a:lnSpc>
                <a:spcPct val="100000"/>
              </a:lnSpc>
              <a:buNone/>
            </a:pPr>
            <a:endParaRPr lang="en-GB" dirty="0"/>
          </a:p>
          <a:p>
            <a:r>
              <a:rPr lang="en-GB" dirty="0"/>
              <a:t>Tobacco company oligopoly in the UK market with estimated profits of £900M and margins of up to 70%:</a:t>
            </a:r>
          </a:p>
          <a:p>
            <a:pPr lvl="2"/>
            <a:r>
              <a:rPr lang="en-GB" dirty="0"/>
              <a:t> Companies ‘over-shifting’ by increasing prices alongside excise duty escalator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F840EF-F667-48D9-85C1-9A2BF9200681}"/>
              </a:ext>
            </a:extLst>
          </p:cNvPr>
          <p:cNvCxnSpPr/>
          <p:nvPr/>
        </p:nvCxnSpPr>
        <p:spPr>
          <a:xfrm>
            <a:off x="628650" y="1081825"/>
            <a:ext cx="78867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826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F6413-A2FA-4F31-9DCB-70AEEF85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3820"/>
          </a:xfrm>
        </p:spPr>
        <p:txBody>
          <a:bodyPr/>
          <a:lstStyle/>
          <a:p>
            <a:r>
              <a:rPr lang="en-GB" b="1" dirty="0"/>
              <a:t>What could be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9D1A5-19C9-403E-9D31-180A3C594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5317"/>
            <a:ext cx="7886700" cy="4721646"/>
          </a:xfrm>
        </p:spPr>
        <p:txBody>
          <a:bodyPr/>
          <a:lstStyle/>
          <a:p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Pharmaceutical company profits on the sale of branded medicines to the NHS are heavily regulated, with repayment to DHSC:</a:t>
            </a:r>
          </a:p>
          <a:p>
            <a:pPr lvl="2"/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Profit control scheme in operation since 1957</a:t>
            </a:r>
          </a:p>
          <a:p>
            <a:pPr lvl="2"/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Typical repayment £560M per annum </a:t>
            </a: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dirty="0"/>
          </a:p>
          <a:p>
            <a:r>
              <a:rPr lang="en-GB" dirty="0"/>
              <a:t>DHSC has expertise in monitoring company profits &amp; closing loopholes through evolution of the pharmaceutical scheme:</a:t>
            </a:r>
          </a:p>
          <a:p>
            <a:pPr lvl="2"/>
            <a:r>
              <a:rPr lang="en-GB" dirty="0"/>
              <a:t>Specific allowances encourage desired behaviour e.g. innovation and R&amp;D</a:t>
            </a:r>
          </a:p>
          <a:p>
            <a:endParaRPr lang="en-GB" dirty="0"/>
          </a:p>
          <a:p>
            <a:r>
              <a:rPr lang="en-GB" dirty="0"/>
              <a:t>Brexit gives UK Government freedom to set tobacco prices:</a:t>
            </a:r>
          </a:p>
          <a:p>
            <a:pPr lvl="2"/>
            <a:r>
              <a:rPr lang="en-GB" dirty="0"/>
              <a:t>Excise duty and VAT currently make up ~90% of tobacco price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F840EF-F667-48D9-85C1-9A2BF9200681}"/>
              </a:ext>
            </a:extLst>
          </p:cNvPr>
          <p:cNvCxnSpPr/>
          <p:nvPr/>
        </p:nvCxnSpPr>
        <p:spPr>
          <a:xfrm>
            <a:off x="628650" y="1081825"/>
            <a:ext cx="78867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540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F6413-A2FA-4F31-9DCB-70AEEF85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3820"/>
          </a:xfrm>
        </p:spPr>
        <p:txBody>
          <a:bodyPr>
            <a:normAutofit/>
          </a:bodyPr>
          <a:lstStyle/>
          <a:p>
            <a:r>
              <a:rPr lang="en-GB" b="1" dirty="0"/>
              <a:t>Profit cap &amp; price control scheme for tobacco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9D1A5-19C9-403E-9D31-180A3C594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5317"/>
            <a:ext cx="7886700" cy="47216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The objectives of the proposed scheme are:</a:t>
            </a:r>
          </a:p>
          <a:p>
            <a:pPr marL="0" indent="0">
              <a:buNone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To control the market power and limit the profits of tobacco companies operating in the UK</a:t>
            </a:r>
          </a:p>
          <a:p>
            <a:pPr lvl="2"/>
            <a:r>
              <a:rPr lang="en-GB" dirty="0"/>
              <a:t>Annual Financial Return for top 4 tobacco companies</a:t>
            </a:r>
          </a:p>
          <a:p>
            <a:pPr lvl="2"/>
            <a:r>
              <a:rPr lang="en-GB" dirty="0"/>
              <a:t>Suggested 10% profit for tobacco companies, whereas 17-21% for pharma</a:t>
            </a:r>
          </a:p>
          <a:p>
            <a:pPr lvl="2"/>
            <a:r>
              <a:rPr lang="en-GB" dirty="0"/>
              <a:t>Implemented as simple sales-based levy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Shift tobacco company behaviour to focus on e-cigarettes and vaping products</a:t>
            </a:r>
          </a:p>
          <a:p>
            <a:pPr lvl="2"/>
            <a:r>
              <a:rPr lang="en-GB" dirty="0"/>
              <a:t>Need to ensure exemptions don’t  distort new markets 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Raise funds to fund the Smoke-free 2030 ambition, plus other public health initiatives </a:t>
            </a:r>
          </a:p>
          <a:p>
            <a:pPr lvl="2"/>
            <a:r>
              <a:rPr lang="en-GB" dirty="0"/>
              <a:t>Could raise £700M: Smoke-free 2030 fund £315M p.a., </a:t>
            </a:r>
          </a:p>
          <a:p>
            <a:pPr lvl="2"/>
            <a:r>
              <a:rPr lang="en-GB" dirty="0"/>
              <a:t>£385M ‘surplus’ for public health initiatives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F840EF-F667-48D9-85C1-9A2BF9200681}"/>
              </a:ext>
            </a:extLst>
          </p:cNvPr>
          <p:cNvCxnSpPr/>
          <p:nvPr/>
        </p:nvCxnSpPr>
        <p:spPr>
          <a:xfrm>
            <a:off x="628650" y="1081825"/>
            <a:ext cx="78867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24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F6413-A2FA-4F31-9DCB-70AEEF85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3820"/>
          </a:xfrm>
        </p:spPr>
        <p:txBody>
          <a:bodyPr/>
          <a:lstStyle/>
          <a:p>
            <a:r>
              <a:rPr lang="en-GB" b="1" dirty="0"/>
              <a:t>What should happen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9D1A5-19C9-403E-9D31-180A3C594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5317"/>
            <a:ext cx="7886700" cy="4721646"/>
          </a:xfrm>
        </p:spPr>
        <p:txBody>
          <a:bodyPr/>
          <a:lstStyle/>
          <a:p>
            <a:r>
              <a:rPr lang="en-GB" dirty="0"/>
              <a:t>Forthcoming NHS Bill would require just 10 paragraphs of primary legislation to give the </a:t>
            </a:r>
            <a:r>
              <a:rPr lang="en-GB" dirty="0" err="1"/>
              <a:t>SoS</a:t>
            </a:r>
            <a:r>
              <a:rPr lang="en-GB" dirty="0"/>
              <a:t> profit &amp; pricing powers over the tobacco industry:</a:t>
            </a:r>
          </a:p>
          <a:p>
            <a:pPr lvl="2"/>
            <a:r>
              <a:rPr lang="en-GB" dirty="0"/>
              <a:t>Public support for producer ‘polluter pays’ approach with tobacco</a:t>
            </a:r>
          </a:p>
          <a:p>
            <a:endParaRPr lang="en-GB" dirty="0"/>
          </a:p>
          <a:p>
            <a:r>
              <a:rPr lang="en-GB" dirty="0"/>
              <a:t>Secondary legislation could be designed &amp; refined with DHSC expertise and learnings from the pharmaceutical scheme:</a:t>
            </a:r>
          </a:p>
          <a:p>
            <a:pPr lvl="2"/>
            <a:r>
              <a:rPr lang="en-GB" dirty="0"/>
              <a:t>Important information gathering powers e.g. cost of goods, distribution</a:t>
            </a:r>
          </a:p>
          <a:p>
            <a:pPr lvl="2"/>
            <a:r>
              <a:rPr lang="en-GB" dirty="0"/>
              <a:t>Publication in aggregate form for Parliamentary Committee review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New Office for Health Promotion in DHSC would be key organisation to oversee administration of Smoke-free 2030 Fund:</a:t>
            </a:r>
          </a:p>
          <a:p>
            <a:pPr lvl="2"/>
            <a:r>
              <a:rPr lang="en-GB" dirty="0"/>
              <a:t>Consider how to fund the post-2030 position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F840EF-F667-48D9-85C1-9A2BF9200681}"/>
              </a:ext>
            </a:extLst>
          </p:cNvPr>
          <p:cNvCxnSpPr/>
          <p:nvPr/>
        </p:nvCxnSpPr>
        <p:spPr>
          <a:xfrm>
            <a:off x="628650" y="1081825"/>
            <a:ext cx="78867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17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814D33-1F51-41A8-9B1F-1F2612B33633}"/>
</file>

<file path=customXml/itemProps2.xml><?xml version="1.0" encoding="utf-8"?>
<ds:datastoreItem xmlns:ds="http://schemas.openxmlformats.org/officeDocument/2006/customXml" ds:itemID="{E71E30C6-BEA0-4AD8-A00B-63D2FA062D51}"/>
</file>

<file path=customXml/itemProps3.xml><?xml version="1.0" encoding="utf-8"?>
<ds:datastoreItem xmlns:ds="http://schemas.openxmlformats.org/officeDocument/2006/customXml" ds:itemID="{F677DD5C-954D-4A2B-A7BB-67E92ACBF82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443</Words>
  <Application>Microsoft Office PowerPoint</Application>
  <PresentationFormat>On-screen Show (4:3)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Establishing a  Smoke-free 2030 Fund</vt:lpstr>
      <vt:lpstr>What’s the problem?</vt:lpstr>
      <vt:lpstr>What could be done?</vt:lpstr>
      <vt:lpstr>Profit cap &amp; price control scheme for tobacco</vt:lpstr>
      <vt:lpstr>What should happen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Polluter pays Principle</dc:title>
  <dc:creator>Featherstone, Henry /GB</dc:creator>
  <cp:lastModifiedBy>Deborah Arnott</cp:lastModifiedBy>
  <cp:revision>51</cp:revision>
  <cp:lastPrinted>2021-06-08T12:19:02Z</cp:lastPrinted>
  <dcterms:created xsi:type="dcterms:W3CDTF">2020-07-15T19:16:14Z</dcterms:created>
  <dcterms:modified xsi:type="dcterms:W3CDTF">2021-06-08T18:53:42Z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</Properties>
</file>