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5"/>
    <p:sldMasterId id="2147483651" r:id="rId6"/>
  </p:sldMasterIdLst>
  <p:notesMasterIdLst>
    <p:notesMasterId r:id="rId23"/>
  </p:notesMasterIdLst>
  <p:sldIdLst>
    <p:sldId id="256" r:id="rId7"/>
    <p:sldId id="262" r:id="rId8"/>
    <p:sldId id="266" r:id="rId9"/>
    <p:sldId id="265" r:id="rId10"/>
    <p:sldId id="264"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6858000" type="screen4x3"/>
  <p:notesSz cx="6669088" cy="9928225"/>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6"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6"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6"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6"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6"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16"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16"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16"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16"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2861"/>
    <a:srgbClr val="5C3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CC579-4A4B-46E7-846D-A4E48D582ED3}" v="40" dt="2024-04-16T07:46:16.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0" autoAdjust="0"/>
    <p:restoredTop sz="94660"/>
  </p:normalViewPr>
  <p:slideViewPr>
    <p:cSldViewPr>
      <p:cViewPr varScale="1">
        <p:scale>
          <a:sx n="105" d="100"/>
          <a:sy n="105" d="100"/>
        </p:scale>
        <p:origin x="17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26A19C2-BF9E-4C76-8237-A1070E6B5554}"/>
              </a:ext>
            </a:extLst>
          </p:cNvPr>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ltLang="en-US" dirty="0"/>
          </a:p>
        </p:txBody>
      </p:sp>
      <p:sp>
        <p:nvSpPr>
          <p:cNvPr id="17411" name="Rectangle 3">
            <a:extLst>
              <a:ext uri="{FF2B5EF4-FFF2-40B4-BE49-F238E27FC236}">
                <a16:creationId xmlns:a16="http://schemas.microsoft.com/office/drawing/2014/main" id="{29EC3124-7784-450B-B7CF-58285EE376F0}"/>
              </a:ext>
            </a:extLst>
          </p:cNvPr>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ltLang="en-US" dirty="0"/>
          </a:p>
        </p:txBody>
      </p:sp>
      <p:sp>
        <p:nvSpPr>
          <p:cNvPr id="4100" name="Rectangle 4">
            <a:extLst>
              <a:ext uri="{FF2B5EF4-FFF2-40B4-BE49-F238E27FC236}">
                <a16:creationId xmlns:a16="http://schemas.microsoft.com/office/drawing/2014/main" id="{C229F4F7-0252-4B52-BB3A-6857106FF7EC}"/>
              </a:ext>
            </a:extLst>
          </p:cNvPr>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AF142143-A669-4808-9D2D-CA7564228F62}"/>
              </a:ext>
            </a:extLst>
          </p:cNvPr>
          <p:cNvSpPr>
            <a:spLocks noGrp="1" noChangeArrowheads="1"/>
          </p:cNvSpPr>
          <p:nvPr>
            <p:ph type="body" sz="quarter" idx="3"/>
          </p:nvPr>
        </p:nvSpPr>
        <p:spPr bwMode="auto">
          <a:xfrm>
            <a:off x="666750" y="4716463"/>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7414" name="Rectangle 6">
            <a:extLst>
              <a:ext uri="{FF2B5EF4-FFF2-40B4-BE49-F238E27FC236}">
                <a16:creationId xmlns:a16="http://schemas.microsoft.com/office/drawing/2014/main" id="{63FB557C-C700-4E56-B7FE-E478C94661CB}"/>
              </a:ext>
            </a:extLst>
          </p:cNvPr>
          <p:cNvSpPr>
            <a:spLocks noGrp="1" noChangeArrowheads="1"/>
          </p:cNvSpPr>
          <p:nvPr>
            <p:ph type="ftr" sz="quarter" idx="4"/>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ltLang="en-US" dirty="0"/>
          </a:p>
        </p:txBody>
      </p:sp>
      <p:sp>
        <p:nvSpPr>
          <p:cNvPr id="17415" name="Rectangle 7">
            <a:extLst>
              <a:ext uri="{FF2B5EF4-FFF2-40B4-BE49-F238E27FC236}">
                <a16:creationId xmlns:a16="http://schemas.microsoft.com/office/drawing/2014/main" id="{42256521-70A2-4B7B-B495-343E02F674FA}"/>
              </a:ext>
            </a:extLst>
          </p:cNvPr>
          <p:cNvSpPr>
            <a:spLocks noGrp="1" noChangeArrowheads="1"/>
          </p:cNvSpPr>
          <p:nvPr>
            <p:ph type="sldNum" sz="quarter" idx="5"/>
          </p:nvPr>
        </p:nvSpPr>
        <p:spPr bwMode="auto">
          <a:xfrm>
            <a:off x="377825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288B7A4-77A3-4491-85F4-FBA0AC7A9712}" type="slidenum">
              <a:rPr lang="en-GB" altLang="en-US"/>
              <a:pPr/>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6"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6"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6"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6"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sct.co.uk/usr/pub/Smoking%20cessation%20and%20smokefree%20policies%20-%20Good%20practice%20for%20mental%20health%20service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No form of blanket restriction should be implemented unless expressly authorised by the hospital managers on the basis of the organisation’s policy and subject to local accountability and governance arrangements. (para 8.9)</a:t>
            </a:r>
            <a:endParaRPr lang="en-GB" sz="11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288B7A4-77A3-4491-85F4-FBA0AC7A9712}" type="slidenum">
              <a:rPr lang="en-GB" altLang="en-US" smtClean="0"/>
              <a:pPr/>
              <a:t>7</a:t>
            </a:fld>
            <a:endParaRPr lang="en-GB" altLang="en-US" dirty="0"/>
          </a:p>
        </p:txBody>
      </p:sp>
    </p:spTree>
    <p:extLst>
      <p:ext uri="{BB962C8B-B14F-4D97-AF65-F5344CB8AC3E}">
        <p14:creationId xmlns:p14="http://schemas.microsoft.com/office/powerpoint/2010/main" val="198628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Arial"/>
                <a:ea typeface="Times New Roman"/>
                <a:cs typeface="Times New Roman"/>
              </a:rPr>
              <a:t>Are all staff aware of the smokefree policy and do they comply with it?</a:t>
            </a:r>
            <a:endParaRPr lang="en-GB" sz="1400" dirty="0">
              <a:effectLst/>
              <a:latin typeface="Arial"/>
              <a:ea typeface="Times New Roman"/>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Arial"/>
                <a:ea typeface="Times New Roman"/>
                <a:cs typeface="Times New Roman"/>
              </a:rPr>
              <a:t>Does the organisation provide everyone with verbal and written information and advice about the smokefree policy before their appointment, procedure or hospital stay?</a:t>
            </a:r>
            <a:endParaRPr lang="en-GB" sz="1400" dirty="0">
              <a:effectLst/>
              <a:latin typeface="Arial"/>
              <a:ea typeface="Times New Roman"/>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No form of blanket restriction should be implemented unless expressly authorised by the hospital managers on the basis of the organisation’s policy and subject to local accountability and governance arrangements. (para 8.9)</a:t>
            </a:r>
            <a:endParaRPr lang="en-GB" sz="1100" kern="1200" dirty="0">
              <a:solidFill>
                <a:schemeClr val="tx1"/>
              </a:solidFill>
              <a:latin typeface="+mn-lt"/>
              <a:ea typeface="+mn-ea"/>
              <a:cs typeface="+mn-cs"/>
            </a:endParaRPr>
          </a:p>
          <a:p>
            <a:pPr marL="342900" lvl="0" indent="-342900">
              <a:lnSpc>
                <a:spcPct val="115000"/>
              </a:lnSpc>
              <a:spcAft>
                <a:spcPts val="1000"/>
              </a:spcAft>
              <a:buFont typeface="Symbol"/>
              <a:buChar char=""/>
            </a:pPr>
            <a:r>
              <a:rPr lang="en-GB" sz="1200" dirty="0">
                <a:effectLst/>
                <a:latin typeface="Arial"/>
                <a:ea typeface="Times New Roman"/>
                <a:cs typeface="Times New Roman"/>
              </a:rPr>
              <a:t>Stopping smoking can reduce metabolism of several psychotropic medicines resulting in higher, sometimes toxic blood levels over a few days.  This applies in particular to clozapine and olanzapine, two commonly used antipsychotic medications   Clinical guidelines recommend reducing doses of these drugs  and monitoring blood levels before and at weekly intervals after stopping smoking until levels have stabilised.</a:t>
            </a:r>
            <a:endParaRPr lang="en-GB" sz="1800" dirty="0">
              <a:effectLst/>
              <a:latin typeface="Arial"/>
              <a:ea typeface="Times New Roman"/>
              <a:cs typeface="Times New Roman"/>
            </a:endParaRPr>
          </a:p>
          <a:p>
            <a:pPr marL="342900" lvl="0" indent="-342900">
              <a:lnSpc>
                <a:spcPct val="115000"/>
              </a:lnSpc>
              <a:spcAft>
                <a:spcPts val="1000"/>
              </a:spcAft>
              <a:buFont typeface="Symbol"/>
              <a:buChar char=""/>
            </a:pPr>
            <a:r>
              <a:rPr lang="en-GB" sz="1200" dirty="0">
                <a:effectLst/>
                <a:latin typeface="Arial"/>
                <a:ea typeface="Times New Roman"/>
                <a:cs typeface="Times New Roman"/>
              </a:rPr>
              <a:t>Services should be mindful of potential consequences to medication plasma-levels should patients resume smoking upon discharge, or smoke heavily when given off-site leave.    </a:t>
            </a:r>
          </a:p>
          <a:p>
            <a:pPr marL="342900" marR="0" lvl="0" indent="-342900" algn="l" defTabSz="914400" rtl="0" eaLnBrk="0" fontAlgn="base" latinLnBrk="0" hangingPunct="0">
              <a:lnSpc>
                <a:spcPct val="115000"/>
              </a:lnSpc>
              <a:spcBef>
                <a:spcPct val="30000"/>
              </a:spcBef>
              <a:spcAft>
                <a:spcPts val="1000"/>
              </a:spcAft>
              <a:buClrTx/>
              <a:buSzTx/>
              <a:buFont typeface="Symbol"/>
              <a:buChar char=""/>
              <a:tabLst/>
              <a:defRPr/>
            </a:pPr>
            <a:r>
              <a:rPr lang="en-GB" sz="1800" dirty="0">
                <a:effectLst/>
                <a:latin typeface="Arial"/>
                <a:ea typeface="Times New Roman"/>
                <a:cs typeface="Times New Roman"/>
              </a:rPr>
              <a:t>When people are discharged from hospital, do staff ensure they have sufficient stop smoking pharmacotherapy to last at least 1 week or until their next contact with a stop smoking service?</a:t>
            </a:r>
            <a:endParaRPr lang="en-GB" sz="2400" dirty="0">
              <a:effectLst/>
              <a:latin typeface="Arial"/>
              <a:ea typeface="Times New Roman"/>
              <a:cs typeface="Times New Roman"/>
            </a:endParaRPr>
          </a:p>
          <a:p>
            <a:pPr marL="342900" lvl="0" indent="-342900">
              <a:lnSpc>
                <a:spcPct val="115000"/>
              </a:lnSpc>
              <a:spcAft>
                <a:spcPts val="1000"/>
              </a:spcAft>
              <a:buFont typeface="Symbol"/>
              <a:buChar char=""/>
            </a:pPr>
            <a:endParaRPr lang="en-GB" sz="1800" dirty="0">
              <a:effectLst/>
              <a:latin typeface="Arial"/>
              <a:ea typeface="Times New Roman"/>
              <a:cs typeface="Times New Roman"/>
            </a:endParaRPr>
          </a:p>
          <a:p>
            <a:endParaRPr lang="en-GB" dirty="0"/>
          </a:p>
        </p:txBody>
      </p:sp>
      <p:sp>
        <p:nvSpPr>
          <p:cNvPr id="4" name="Slide Number Placeholder 3"/>
          <p:cNvSpPr>
            <a:spLocks noGrp="1"/>
          </p:cNvSpPr>
          <p:nvPr>
            <p:ph type="sldNum" sz="quarter" idx="5"/>
          </p:nvPr>
        </p:nvSpPr>
        <p:spPr/>
        <p:txBody>
          <a:bodyPr/>
          <a:lstStyle/>
          <a:p>
            <a:fld id="{D288B7A4-77A3-4491-85F4-FBA0AC7A9712}" type="slidenum">
              <a:rPr lang="en-GB" altLang="en-US" smtClean="0"/>
              <a:pPr/>
              <a:t>12</a:t>
            </a:fld>
            <a:endParaRPr lang="en-GB" altLang="en-US" dirty="0"/>
          </a:p>
        </p:txBody>
      </p:sp>
    </p:spTree>
    <p:extLst>
      <p:ext uri="{BB962C8B-B14F-4D97-AF65-F5344CB8AC3E}">
        <p14:creationId xmlns:p14="http://schemas.microsoft.com/office/powerpoint/2010/main" val="2050678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1000"/>
              </a:spcAft>
              <a:buFont typeface="Symbol"/>
              <a:buChar char=""/>
            </a:pPr>
            <a:r>
              <a:rPr lang="en-GB" sz="1200" dirty="0">
                <a:solidFill>
                  <a:prstClr val="black"/>
                </a:solidFill>
                <a:latin typeface="Arial"/>
                <a:ea typeface="Times New Roman"/>
                <a:cs typeface="Times New Roman"/>
              </a:rPr>
              <a:t>Check whether the smokefree policy (or any safety issue arising from surreptitious smoking) is being enforced by searches, and if so how the service is ensuring proportionality in such security measures.  In general terms, searching people on a health promotion premise is unlikely to be appropriate, but searching may be a proportionate response to risks associated with cigarette lighters etc. </a:t>
            </a:r>
          </a:p>
          <a:p>
            <a:pPr marL="342900" lvl="0" indent="-342900">
              <a:lnSpc>
                <a:spcPct val="115000"/>
              </a:lnSpc>
              <a:spcAft>
                <a:spcPts val="1000"/>
              </a:spcAft>
              <a:buFont typeface="Symbol"/>
              <a:buChar char=""/>
            </a:pPr>
            <a:r>
              <a:rPr lang="en-GB" sz="1200" dirty="0">
                <a:solidFill>
                  <a:prstClr val="black"/>
                </a:solidFill>
                <a:latin typeface="Arial"/>
                <a:ea typeface="Times New Roman"/>
                <a:cs typeface="Times New Roman"/>
              </a:rPr>
              <a:t>Likely problems in the implementation of the smokefree policy include fire-risks through surreptitious smoking, or the risk of exploitation of vulnerable patients as a result of illicit markets in smoking materials.  </a:t>
            </a:r>
          </a:p>
          <a:p>
            <a:pPr marL="342900" lvl="0" indent="-342900">
              <a:lnSpc>
                <a:spcPct val="115000"/>
              </a:lnSpc>
              <a:spcAft>
                <a:spcPts val="1000"/>
              </a:spcAft>
              <a:buFont typeface="Symbol"/>
              <a:buChar char=""/>
            </a:pPr>
            <a:r>
              <a:rPr lang="en-GB" sz="1200" dirty="0">
                <a:solidFill>
                  <a:prstClr val="black"/>
                </a:solidFill>
                <a:latin typeface="Arial"/>
                <a:ea typeface="Times New Roman"/>
                <a:cs typeface="Times New Roman"/>
              </a:rPr>
              <a:t>Services should have identified any patient at risk of exploitation and sought to counter this.</a:t>
            </a:r>
          </a:p>
          <a:p>
            <a:pPr marL="180340">
              <a:lnSpc>
                <a:spcPct val="107000"/>
              </a:lnSpc>
            </a:pPr>
            <a:r>
              <a:rPr lang="en-GB" sz="1800" b="1" dirty="0">
                <a:effectLst/>
                <a:latin typeface="Arial" panose="020B0604020202020204" pitchFamily="34" charset="0"/>
                <a:ea typeface="Calibri" panose="020F0502020204030204" pitchFamily="34" charset="0"/>
                <a:cs typeface="Arial" panose="020B0604020202020204" pitchFamily="34" charset="0"/>
              </a:rPr>
              <a:t>Section 17 leave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07000"/>
              </a:lnSpc>
            </a:pPr>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07000"/>
              </a:lnSpc>
            </a:pPr>
            <a:r>
              <a:rPr lang="en-GB" sz="1800" dirty="0">
                <a:effectLst/>
                <a:latin typeface="Arial" panose="020B0604020202020204" pitchFamily="34" charset="0"/>
                <a:ea typeface="Calibri" panose="020F0502020204030204" pitchFamily="34" charset="0"/>
                <a:cs typeface="Arial" panose="020B0604020202020204" pitchFamily="34" charset="0"/>
              </a:rPr>
              <a:t>CQC recommends that, on wards where patients are using s.17 leave to take smoking breaks just outside the hospital perimeter, services should consider how this practice undermines their smokefree policy to promote smokefree practices and patient health improvement. W</a:t>
            </a:r>
            <a:r>
              <a:rPr lang="en-GB" sz="1800" dirty="0">
                <a:effectLst/>
                <a:latin typeface="Arial" panose="020B0604020202020204" pitchFamily="34" charset="0"/>
                <a:ea typeface="Calibri" panose="020F0502020204030204" pitchFamily="34" charset="0"/>
                <a:cs typeface="Segoe UI" panose="020B0502040204020203" pitchFamily="34" charset="0"/>
              </a:rPr>
              <a:t>ards are discouraged from using s.17 leave for smoking breaks as this undermines the principles of the duty of care to protect health. </a:t>
            </a:r>
            <a:r>
              <a:rPr lang="en-GB" sz="1800" dirty="0">
                <a:effectLst/>
                <a:latin typeface="Arial" panose="020B0604020202020204" pitchFamily="34" charset="0"/>
                <a:ea typeface="Calibri" panose="020F0502020204030204" pitchFamily="34" charset="0"/>
                <a:cs typeface="Arial" panose="020B0604020202020204" pitchFamily="34" charset="0"/>
              </a:rPr>
              <a:t>Supporting guidance can be found on page 20 of </a:t>
            </a:r>
            <a:r>
              <a:rPr lang="en-GB" sz="1800" dirty="0">
                <a:solidFill>
                  <a:srgbClr val="0000FF"/>
                </a:solidFill>
                <a:effectLst/>
                <a:latin typeface="Arial" panose="020B0604020202020204" pitchFamily="34" charset="0"/>
                <a:ea typeface="Calibri" panose="020F0502020204030204" pitchFamily="34" charset="0"/>
                <a:cs typeface="Segoe UI" panose="020B0502040204020203" pitchFamily="34" charset="0"/>
                <a:hlinkClick r:id="rId3"/>
              </a:rPr>
              <a:t>National Centre for Smoking Cessation and Training’s (NCSCT) Smoking cessation and smoke free policies: good practice for mental health services</a:t>
            </a:r>
            <a:r>
              <a:rPr lang="en-GB" sz="1800" dirty="0">
                <a:effectLst/>
                <a:latin typeface="Arial" panose="020B0604020202020204" pitchFamily="34" charset="0"/>
                <a:ea typeface="Calibri" panose="020F0502020204030204" pitchFamily="34" charset="0"/>
                <a:cs typeface="Arial" panose="020B0604020202020204" pitchFamily="34" charset="0"/>
              </a:rPr>
              <a: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07000"/>
              </a:lnSpc>
            </a:pPr>
            <a:r>
              <a:rPr lang="en-GB" sz="1800"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07000"/>
              </a:lnSpc>
            </a:pPr>
            <a:r>
              <a:rPr lang="en-GB" sz="1800"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180340">
              <a:lnSpc>
                <a:spcPct val="107000"/>
              </a:lnSpc>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To support appropriate use of s. 17 leave, services should: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450215" indent="-269875">
              <a:lnSpc>
                <a:spcPct val="107000"/>
              </a:lnSpc>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450215" indent="-269875">
              <a:lnSpc>
                <a:spcPct val="107000"/>
              </a:lnSpc>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explain that the purpose of s. 17 leave is to support the patient achieve a therapeutic goal at the point of and throughout their admission to the ward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450215" indent="-269875">
              <a:lnSpc>
                <a:spcPct val="107000"/>
              </a:lnSpc>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explain at the point of granting s. 17 leave and immediately before s.17 leave is used that escorting staff should not facilitate smoking because this would undermine the patient’s recovery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450215" indent="-269875">
              <a:lnSpc>
                <a:spcPct val="107000"/>
              </a:lnSpc>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have appropriately trained staff to deliver </a:t>
            </a:r>
            <a:r>
              <a:rPr lang="en-GB" sz="1800" dirty="0">
                <a:effectLst/>
                <a:latin typeface="Segoe UI" panose="020B0502040204020203" pitchFamily="34" charset="0"/>
                <a:ea typeface="Calibri" panose="020F0502020204030204" pitchFamily="34" charset="0"/>
                <a:cs typeface="Segoe UI" panose="020B0502040204020203" pitchFamily="34" charset="0"/>
              </a:rPr>
              <a:t>Treating Tobacco Dependency (TTD)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450215" indent="-269875">
              <a:lnSpc>
                <a:spcPct val="107000"/>
              </a:lnSpc>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ensure ward staff are supported by senior leaders to deliver smokefree policy and health promotion activity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450215" indent="-269875">
              <a:lnSpc>
                <a:spcPct val="107000"/>
              </a:lnSpc>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provide patients with a range of </a:t>
            </a:r>
            <a:r>
              <a:rPr lang="en-GB" sz="1800" dirty="0">
                <a:effectLst/>
                <a:latin typeface="Arial" panose="020B0604020202020204" pitchFamily="34" charset="0"/>
                <a:ea typeface="Calibri" panose="020F0502020204030204" pitchFamily="34" charset="0"/>
                <a:cs typeface="Segoe UI" panose="020B0502040204020203" pitchFamily="34" charset="0"/>
              </a:rPr>
              <a:t>stop smoking aids (medicines, nicotine replacement therapies and vapes) including </a:t>
            </a: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e-cigarettes containing nicotine for adult smokers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450215" indent="-269875">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evidence ongoing interactions with patients to encourage smoking cessation.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D288B7A4-77A3-4491-85F4-FBA0AC7A9712}" type="slidenum">
              <a:rPr lang="en-GB" altLang="en-US" smtClean="0"/>
              <a:pPr/>
              <a:t>13</a:t>
            </a:fld>
            <a:endParaRPr lang="en-GB" altLang="en-US" dirty="0"/>
          </a:p>
        </p:txBody>
      </p:sp>
    </p:spTree>
    <p:extLst>
      <p:ext uri="{BB962C8B-B14F-4D97-AF65-F5344CB8AC3E}">
        <p14:creationId xmlns:p14="http://schemas.microsoft.com/office/powerpoint/2010/main" val="452725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30556-C1D6-9532-6614-104FE2B8B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55E92-7A76-F7F7-D374-F803E719A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BC14E-901D-170C-EF12-F9459A89934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Arial"/>
                <a:ea typeface="Times New Roman"/>
                <a:cs typeface="Times New Roman"/>
              </a:rPr>
              <a:t>Are all staff aware of the smokefree policy and do they comply with it?</a:t>
            </a:r>
            <a:endParaRPr lang="en-GB" sz="1400" dirty="0">
              <a:effectLst/>
              <a:latin typeface="Arial"/>
              <a:ea typeface="Times New Roman"/>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Arial"/>
                <a:ea typeface="Times New Roman"/>
                <a:cs typeface="Times New Roman"/>
              </a:rPr>
              <a:t>Does the organisation provide everyone with verbal and written information and advice about the smokefree policy before their appointment, procedure or hospital stay?</a:t>
            </a:r>
            <a:endParaRPr lang="en-GB" sz="1400" dirty="0">
              <a:effectLst/>
              <a:latin typeface="Arial"/>
              <a:ea typeface="Times New Roman"/>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No form of blanket restriction should be implemented unless expressly authorised by the hospital managers on the basis of the organisation’s policy and subject to local accountability and governance arrangements. (para 8.9)</a:t>
            </a:r>
            <a:endParaRPr lang="en-GB" sz="1100" kern="1200" dirty="0">
              <a:solidFill>
                <a:schemeClr val="tx1"/>
              </a:solidFill>
              <a:latin typeface="+mn-lt"/>
              <a:ea typeface="+mn-ea"/>
              <a:cs typeface="+mn-cs"/>
            </a:endParaRPr>
          </a:p>
          <a:p>
            <a:pPr marL="342900" lvl="0" indent="-342900">
              <a:lnSpc>
                <a:spcPct val="115000"/>
              </a:lnSpc>
              <a:spcAft>
                <a:spcPts val="1000"/>
              </a:spcAft>
              <a:buFont typeface="Symbol"/>
              <a:buChar char=""/>
            </a:pPr>
            <a:r>
              <a:rPr lang="en-GB" sz="1200" dirty="0">
                <a:effectLst/>
                <a:latin typeface="Arial"/>
                <a:ea typeface="Times New Roman"/>
                <a:cs typeface="Times New Roman"/>
              </a:rPr>
              <a:t>Stopping smoking can reduce metabolism of several psychotropic medicines resulting in higher, sometimes toxic blood levels over a few days.  This applies in particular to clozapine and olanzapine, two commonly used antipsychotic medications   Clinical guidelines recommend reducing doses of these drugs  and monitoring blood levels before and at weekly intervals after stopping smoking until levels have stabilised.</a:t>
            </a:r>
            <a:endParaRPr lang="en-GB" sz="1800" dirty="0">
              <a:effectLst/>
              <a:latin typeface="Arial"/>
              <a:ea typeface="Times New Roman"/>
              <a:cs typeface="Times New Roman"/>
            </a:endParaRPr>
          </a:p>
          <a:p>
            <a:pPr marL="342900" lvl="0" indent="-342900">
              <a:lnSpc>
                <a:spcPct val="115000"/>
              </a:lnSpc>
              <a:spcAft>
                <a:spcPts val="1000"/>
              </a:spcAft>
              <a:buFont typeface="Symbol"/>
              <a:buChar char=""/>
            </a:pPr>
            <a:r>
              <a:rPr lang="en-GB" sz="1200" dirty="0">
                <a:effectLst/>
                <a:latin typeface="Arial"/>
                <a:ea typeface="Times New Roman"/>
                <a:cs typeface="Times New Roman"/>
              </a:rPr>
              <a:t>Services should be mindful of potential consequences to medication plasma-levels should patients resume smoking upon discharge, or smoke heavily when given off-site leave.    </a:t>
            </a:r>
          </a:p>
          <a:p>
            <a:pPr marL="342900" marR="0" lvl="0" indent="-342900" algn="l" defTabSz="914400" rtl="0" eaLnBrk="0" fontAlgn="base" latinLnBrk="0" hangingPunct="0">
              <a:lnSpc>
                <a:spcPct val="115000"/>
              </a:lnSpc>
              <a:spcBef>
                <a:spcPct val="30000"/>
              </a:spcBef>
              <a:spcAft>
                <a:spcPts val="1000"/>
              </a:spcAft>
              <a:buClrTx/>
              <a:buSzTx/>
              <a:buFont typeface="Symbol"/>
              <a:buChar char=""/>
              <a:tabLst/>
              <a:defRPr/>
            </a:pPr>
            <a:r>
              <a:rPr lang="en-GB" sz="1800" dirty="0">
                <a:effectLst/>
                <a:latin typeface="Arial"/>
                <a:ea typeface="Times New Roman"/>
                <a:cs typeface="Times New Roman"/>
              </a:rPr>
              <a:t>When people are discharged from hospital, do staff ensure they have sufficient stop smoking pharmacotherapy to last at least 1 week or until their next contact with a stop smoking service?</a:t>
            </a:r>
            <a:endParaRPr lang="en-GB" sz="2400" dirty="0">
              <a:effectLst/>
              <a:latin typeface="Arial"/>
              <a:ea typeface="Times New Roman"/>
              <a:cs typeface="Times New Roman"/>
            </a:endParaRPr>
          </a:p>
          <a:p>
            <a:pPr marL="342900" lvl="0" indent="-342900">
              <a:lnSpc>
                <a:spcPct val="115000"/>
              </a:lnSpc>
              <a:spcAft>
                <a:spcPts val="1000"/>
              </a:spcAft>
              <a:buFont typeface="Symbol"/>
              <a:buChar char=""/>
            </a:pPr>
            <a:endParaRPr lang="en-GB" sz="1800" dirty="0">
              <a:effectLst/>
              <a:latin typeface="Arial"/>
              <a:ea typeface="Times New Roman"/>
              <a:cs typeface="Times New Roman"/>
            </a:endParaRPr>
          </a:p>
          <a:p>
            <a:endParaRPr lang="en-GB" dirty="0"/>
          </a:p>
        </p:txBody>
      </p:sp>
      <p:sp>
        <p:nvSpPr>
          <p:cNvPr id="4" name="Slide Number Placeholder 3">
            <a:extLst>
              <a:ext uri="{FF2B5EF4-FFF2-40B4-BE49-F238E27FC236}">
                <a16:creationId xmlns:a16="http://schemas.microsoft.com/office/drawing/2014/main" id="{D823E633-92B5-CC07-8239-1C5244134B65}"/>
              </a:ext>
            </a:extLst>
          </p:cNvPr>
          <p:cNvSpPr>
            <a:spLocks noGrp="1"/>
          </p:cNvSpPr>
          <p:nvPr>
            <p:ph type="sldNum" sz="quarter" idx="5"/>
          </p:nvPr>
        </p:nvSpPr>
        <p:spPr/>
        <p:txBody>
          <a:bodyPr/>
          <a:lstStyle/>
          <a:p>
            <a:fld id="{D288B7A4-77A3-4491-85F4-FBA0AC7A9712}" type="slidenum">
              <a:rPr lang="en-GB" altLang="en-US" smtClean="0"/>
              <a:pPr/>
              <a:t>15</a:t>
            </a:fld>
            <a:endParaRPr lang="en-GB" altLang="en-US" dirty="0"/>
          </a:p>
        </p:txBody>
      </p:sp>
    </p:spTree>
    <p:extLst>
      <p:ext uri="{BB962C8B-B14F-4D97-AF65-F5344CB8AC3E}">
        <p14:creationId xmlns:p14="http://schemas.microsoft.com/office/powerpoint/2010/main" val="507263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6EB6286E-6C97-43B1-BB6D-71CDBEA6230A}"/>
              </a:ext>
            </a:extLst>
          </p:cNvPr>
          <p:cNvSpPr>
            <a:spLocks noChangeArrowheads="1"/>
          </p:cNvSpPr>
          <p:nvPr/>
        </p:nvSpPr>
        <p:spPr bwMode="auto">
          <a:xfrm flipV="1">
            <a:off x="449263" y="1528763"/>
            <a:ext cx="6118225" cy="2159000"/>
          </a:xfrm>
          <a:prstGeom prst="roundRect">
            <a:avLst>
              <a:gd name="adj" fmla="val 4407"/>
            </a:avLst>
          </a:prstGeom>
          <a:solidFill>
            <a:srgbClr val="5F286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endParaRPr lang="en-GB" altLang="en-US" dirty="0"/>
          </a:p>
        </p:txBody>
      </p:sp>
      <p:pic>
        <p:nvPicPr>
          <p:cNvPr id="5" name="Picture 4" descr="CQC_logo_CMYK">
            <a:extLst>
              <a:ext uri="{FF2B5EF4-FFF2-40B4-BE49-F238E27FC236}">
                <a16:creationId xmlns:a16="http://schemas.microsoft.com/office/drawing/2014/main" id="{BF940CB1-A542-4472-BD3E-8C7D7250F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457200"/>
            <a:ext cx="27051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BBE7A612-A806-4EA8-B8F2-87A58251CE52}"/>
              </a:ext>
            </a:extLst>
          </p:cNvPr>
          <p:cNvSpPr>
            <a:spLocks noGrp="1" noChangeArrowheads="1"/>
          </p:cNvSpPr>
          <p:nvPr>
            <p:ph type="ctrTitle"/>
          </p:nvPr>
        </p:nvSpPr>
        <p:spPr>
          <a:xfrm>
            <a:off x="647700" y="1676400"/>
            <a:ext cx="5715000" cy="990600"/>
          </a:xfrm>
        </p:spPr>
        <p:txBody>
          <a:bodyPr anchor="t"/>
          <a:lstStyle>
            <a:lvl1pPr>
              <a:defRPr sz="3500"/>
            </a:lvl1pPr>
          </a:lstStyle>
          <a:p>
            <a:pPr lvl="0"/>
            <a:r>
              <a:rPr lang="en-US" altLang="en-US" noProof="0"/>
              <a:t>Click to edit Master title style</a:t>
            </a:r>
          </a:p>
        </p:txBody>
      </p:sp>
      <p:sp>
        <p:nvSpPr>
          <p:cNvPr id="7173" name="Rectangle 5">
            <a:extLst>
              <a:ext uri="{FF2B5EF4-FFF2-40B4-BE49-F238E27FC236}">
                <a16:creationId xmlns:a16="http://schemas.microsoft.com/office/drawing/2014/main" id="{A8257551-F62C-407B-9EDD-675051339279}"/>
              </a:ext>
            </a:extLst>
          </p:cNvPr>
          <p:cNvSpPr>
            <a:spLocks noGrp="1" noChangeArrowheads="1"/>
          </p:cNvSpPr>
          <p:nvPr>
            <p:ph type="subTitle" sz="quarter" idx="1"/>
          </p:nvPr>
        </p:nvSpPr>
        <p:spPr>
          <a:xfrm>
            <a:off x="647700" y="2895600"/>
            <a:ext cx="3657600" cy="381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bg1"/>
                </a:solidFill>
              </a:defRPr>
            </a:lvl1pPr>
          </a:lstStyle>
          <a:p>
            <a:pPr lvl="0"/>
            <a:r>
              <a:rPr lang="en-US" altLang="en-US" noProof="0"/>
              <a:t>Click to edit Master subtitle style</a:t>
            </a:r>
          </a:p>
        </p:txBody>
      </p:sp>
    </p:spTree>
    <p:extLst>
      <p:ext uri="{BB962C8B-B14F-4D97-AF65-F5344CB8AC3E}">
        <p14:creationId xmlns:p14="http://schemas.microsoft.com/office/powerpoint/2010/main" val="418398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014B-E24A-4A38-AFA5-2E3D8C17263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E92C26-1609-43A2-ABEA-818ED17447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B0845E24-47D7-4095-A64A-6B8AA577BEB8}"/>
              </a:ext>
            </a:extLst>
          </p:cNvPr>
          <p:cNvSpPr>
            <a:spLocks noGrp="1" noChangeArrowheads="1"/>
          </p:cNvSpPr>
          <p:nvPr>
            <p:ph type="sldNum" sz="quarter" idx="10"/>
          </p:nvPr>
        </p:nvSpPr>
        <p:spPr>
          <a:ln/>
        </p:spPr>
        <p:txBody>
          <a:bodyPr/>
          <a:lstStyle>
            <a:lvl1pPr>
              <a:defRPr/>
            </a:lvl1pPr>
          </a:lstStyle>
          <a:p>
            <a:fld id="{0434B545-FB83-4811-92A6-B60C58D1493F}"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2089066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7D4170-1342-4CA6-8613-7AA4527E01B1}"/>
              </a:ext>
            </a:extLst>
          </p:cNvPr>
          <p:cNvSpPr>
            <a:spLocks noGrp="1"/>
          </p:cNvSpPr>
          <p:nvPr>
            <p:ph type="title" orient="vert"/>
          </p:nvPr>
        </p:nvSpPr>
        <p:spPr>
          <a:xfrm>
            <a:off x="6451600" y="485775"/>
            <a:ext cx="1933575" cy="563086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36A39F-5022-43CF-896E-01BE7B9EE6E9}"/>
              </a:ext>
            </a:extLst>
          </p:cNvPr>
          <p:cNvSpPr>
            <a:spLocks noGrp="1"/>
          </p:cNvSpPr>
          <p:nvPr>
            <p:ph type="body" orient="vert" idx="1"/>
          </p:nvPr>
        </p:nvSpPr>
        <p:spPr>
          <a:xfrm>
            <a:off x="647700" y="485775"/>
            <a:ext cx="56515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6867DD2E-292F-4ACA-B642-CDC0995E55B1}"/>
              </a:ext>
            </a:extLst>
          </p:cNvPr>
          <p:cNvSpPr>
            <a:spLocks noGrp="1" noChangeArrowheads="1"/>
          </p:cNvSpPr>
          <p:nvPr>
            <p:ph type="sldNum" sz="quarter" idx="10"/>
          </p:nvPr>
        </p:nvSpPr>
        <p:spPr>
          <a:ln/>
        </p:spPr>
        <p:txBody>
          <a:bodyPr/>
          <a:lstStyle>
            <a:lvl1pPr>
              <a:defRPr/>
            </a:lvl1pPr>
          </a:lstStyle>
          <a:p>
            <a:fld id="{D8D178DF-0A65-476E-BEEB-ACBBC3E2655C}"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131752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7C977-B722-43B4-8617-C108903E079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5E3DA8-8C43-46C1-817E-925C7924274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61476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7BC12-8107-4798-B1B2-0E8A11DF11F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C450B-54F3-4A9C-8B81-560A7DA6ACC3}"/>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43108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846D-4D7B-407A-9030-FA3ACFFCB141}"/>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ABE902-F835-4169-BC66-A3874149CF4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782897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8540-222C-49BC-A164-783A7AF9AC3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2A5DFF-3121-4D79-8B36-0C5267BBE476}"/>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A25B42F-4E95-4285-B6A4-18EB55550A90}"/>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08320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4CD7-8F5A-4EFA-B4BB-F25E1E841D40}"/>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62DEAF-20F9-474F-98AB-F1B7B7CC9F05}"/>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824FC-C3FE-498B-8DFA-62C5D24AE05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E499D4-FBC0-4492-9670-82F4317F9E9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B1F93-07E7-4320-98E5-548060EAF2FA}"/>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53609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7C571-14EE-4AD6-8D66-E1BC8454C48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9983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803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22DE6-3E53-4433-ADCE-79CBB1E00B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4BC59D-B3BB-4628-8341-CC7D644D4C7D}"/>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7BEB93-920C-4183-9A5F-6ADB3F0471D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62436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25A9-02A1-442A-81BF-2A0827BB25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C183F8-FF6D-47F1-AE1A-9B9A868007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BC29CC64-9E5F-4E0A-AAE8-167816DE6F67}"/>
              </a:ext>
            </a:extLst>
          </p:cNvPr>
          <p:cNvSpPr>
            <a:spLocks noGrp="1" noChangeArrowheads="1"/>
          </p:cNvSpPr>
          <p:nvPr>
            <p:ph type="sldNum" sz="quarter" idx="10"/>
          </p:nvPr>
        </p:nvSpPr>
        <p:spPr>
          <a:ln/>
        </p:spPr>
        <p:txBody>
          <a:bodyPr/>
          <a:lstStyle>
            <a:lvl1pPr>
              <a:defRPr/>
            </a:lvl1pPr>
          </a:lstStyle>
          <a:p>
            <a:fld id="{E9B949F7-2DFC-4E43-8147-7F7B12A57CB5}"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1644179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FDF9-8500-457A-A097-884ADC1BF03C}"/>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0D6AB8B-22BC-4B26-99D8-A4D7F16DF21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a:extLst>
              <a:ext uri="{FF2B5EF4-FFF2-40B4-BE49-F238E27FC236}">
                <a16:creationId xmlns:a16="http://schemas.microsoft.com/office/drawing/2014/main" id="{9B00B91E-9D46-40DD-B171-E97A1128D8F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7336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C5CF-BD74-4A68-9349-481BF6975E9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CDCBE6-4C12-4742-A95D-15E2BE5A3F03}"/>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2803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595702-2059-423F-B243-AF0780E8DE4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B449B3-BABC-43C8-A51E-BE553968EDCD}"/>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9515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F6D-9FFE-4FA5-BA0F-E549D9C294D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837704-03B2-4518-85DA-681D33D0F91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1F52396C-4481-4A48-809D-C6A805EFEAB9}"/>
              </a:ext>
            </a:extLst>
          </p:cNvPr>
          <p:cNvSpPr>
            <a:spLocks noGrp="1" noChangeArrowheads="1"/>
          </p:cNvSpPr>
          <p:nvPr>
            <p:ph type="sldNum" sz="quarter" idx="10"/>
          </p:nvPr>
        </p:nvSpPr>
        <p:spPr>
          <a:ln/>
        </p:spPr>
        <p:txBody>
          <a:bodyPr/>
          <a:lstStyle>
            <a:lvl1pPr>
              <a:defRPr/>
            </a:lvl1pPr>
          </a:lstStyle>
          <a:p>
            <a:fld id="{44F3B1AA-C200-4833-B6C1-DEF0B4C13C97}"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287103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561F-02EA-464B-9BBC-60ED5BB65C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6041CF-E2C2-4AC8-8375-79B0F2B1D9A4}"/>
              </a:ext>
            </a:extLst>
          </p:cNvPr>
          <p:cNvSpPr>
            <a:spLocks noGrp="1"/>
          </p:cNvSpPr>
          <p:nvPr>
            <p:ph sz="half" idx="1"/>
          </p:nvPr>
        </p:nvSpPr>
        <p:spPr>
          <a:xfrm>
            <a:off x="647700" y="1798638"/>
            <a:ext cx="3792538"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813132-3305-48BA-A0A5-C007AD3E5DCE}"/>
              </a:ext>
            </a:extLst>
          </p:cNvPr>
          <p:cNvSpPr>
            <a:spLocks noGrp="1"/>
          </p:cNvSpPr>
          <p:nvPr>
            <p:ph sz="half" idx="2"/>
          </p:nvPr>
        </p:nvSpPr>
        <p:spPr>
          <a:xfrm>
            <a:off x="4592638" y="1798638"/>
            <a:ext cx="3792537"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977F7707-DA2B-4571-B37F-FE82A76F809E}"/>
              </a:ext>
            </a:extLst>
          </p:cNvPr>
          <p:cNvSpPr>
            <a:spLocks noGrp="1" noChangeArrowheads="1"/>
          </p:cNvSpPr>
          <p:nvPr>
            <p:ph type="sldNum" sz="quarter" idx="10"/>
          </p:nvPr>
        </p:nvSpPr>
        <p:spPr>
          <a:ln/>
        </p:spPr>
        <p:txBody>
          <a:bodyPr/>
          <a:lstStyle>
            <a:lvl1pPr>
              <a:defRPr/>
            </a:lvl1pPr>
          </a:lstStyle>
          <a:p>
            <a:fld id="{A7782E96-A7BD-4871-BEBF-E21156D22751}"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3014699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8713E-1D56-45D2-930E-B2DE7E0A3603}"/>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D83DD1-E285-4748-AC09-3489222AC6C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2B2F2-C28C-4958-B6DC-DC53EC89DAA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C9067F-1793-46E9-98B1-326CAB810E3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C123A9-E2AE-4098-9062-B3A347AE528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C5E21C12-4723-4AA6-A85C-33295DA54A39}"/>
              </a:ext>
            </a:extLst>
          </p:cNvPr>
          <p:cNvSpPr>
            <a:spLocks noGrp="1" noChangeArrowheads="1"/>
          </p:cNvSpPr>
          <p:nvPr>
            <p:ph type="sldNum" sz="quarter" idx="10"/>
          </p:nvPr>
        </p:nvSpPr>
        <p:spPr>
          <a:ln/>
        </p:spPr>
        <p:txBody>
          <a:bodyPr/>
          <a:lstStyle>
            <a:lvl1pPr>
              <a:defRPr/>
            </a:lvl1pPr>
          </a:lstStyle>
          <a:p>
            <a:fld id="{4171B742-8233-42A7-859E-FE78E2BDF1EB}"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17279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9658-2921-4461-9A6D-C07930CA559D}"/>
              </a:ext>
            </a:extLst>
          </p:cNvPr>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AC7EC628-9085-4B7C-B47D-081E06A702CC}"/>
              </a:ext>
            </a:extLst>
          </p:cNvPr>
          <p:cNvSpPr>
            <a:spLocks noGrp="1" noChangeArrowheads="1"/>
          </p:cNvSpPr>
          <p:nvPr>
            <p:ph type="sldNum" sz="quarter" idx="10"/>
          </p:nvPr>
        </p:nvSpPr>
        <p:spPr>
          <a:ln/>
        </p:spPr>
        <p:txBody>
          <a:bodyPr/>
          <a:lstStyle>
            <a:lvl1pPr>
              <a:defRPr/>
            </a:lvl1pPr>
          </a:lstStyle>
          <a:p>
            <a:fld id="{837056A0-C3B9-4D1F-B452-41A7F3DD7D4A}"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282838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9E300CE-3317-45D3-8900-AFAE2AC4DFB6}"/>
              </a:ext>
            </a:extLst>
          </p:cNvPr>
          <p:cNvSpPr>
            <a:spLocks noGrp="1" noChangeArrowheads="1"/>
          </p:cNvSpPr>
          <p:nvPr>
            <p:ph type="sldNum" sz="quarter" idx="10"/>
          </p:nvPr>
        </p:nvSpPr>
        <p:spPr>
          <a:ln/>
        </p:spPr>
        <p:txBody>
          <a:bodyPr/>
          <a:lstStyle>
            <a:lvl1pPr>
              <a:defRPr/>
            </a:lvl1pPr>
          </a:lstStyle>
          <a:p>
            <a:fld id="{898BB9D4-14B6-4BC4-85AC-EEE9004EF242}"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3689511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88A7-E440-49C2-9C0A-37B20D10DB0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587D61-5C2C-423D-92D0-A9CFE4F9710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7458C2-687E-43A8-A02A-1CDEEB9FEB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FB8DEB82-D812-4CF8-8CD9-DC3F7D40877C}"/>
              </a:ext>
            </a:extLst>
          </p:cNvPr>
          <p:cNvSpPr>
            <a:spLocks noGrp="1" noChangeArrowheads="1"/>
          </p:cNvSpPr>
          <p:nvPr>
            <p:ph type="sldNum" sz="quarter" idx="10"/>
          </p:nvPr>
        </p:nvSpPr>
        <p:spPr>
          <a:ln/>
        </p:spPr>
        <p:txBody>
          <a:bodyPr/>
          <a:lstStyle>
            <a:lvl1pPr>
              <a:defRPr/>
            </a:lvl1pPr>
          </a:lstStyle>
          <a:p>
            <a:fld id="{3DEF8404-0F8D-41C7-9C42-7626FA91CD1F}"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258050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6451-5142-49D6-94CB-195794BE723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97D639-9025-4D32-AE0E-41FDCC8F29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a:extLst>
              <a:ext uri="{FF2B5EF4-FFF2-40B4-BE49-F238E27FC236}">
                <a16:creationId xmlns:a16="http://schemas.microsoft.com/office/drawing/2014/main" id="{B119539C-5E82-4549-BD65-56B155A3D67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35E1BA83-6271-41DD-AB42-F12FD0E8FECC}"/>
              </a:ext>
            </a:extLst>
          </p:cNvPr>
          <p:cNvSpPr>
            <a:spLocks noGrp="1" noChangeArrowheads="1"/>
          </p:cNvSpPr>
          <p:nvPr>
            <p:ph type="sldNum" sz="quarter" idx="10"/>
          </p:nvPr>
        </p:nvSpPr>
        <p:spPr>
          <a:ln/>
        </p:spPr>
        <p:txBody>
          <a:bodyPr/>
          <a:lstStyle>
            <a:lvl1pPr>
              <a:defRPr/>
            </a:lvl1pPr>
          </a:lstStyle>
          <a:p>
            <a:fld id="{D4D051B9-5347-43B4-8BD7-2C0EA35C6148}" type="slidenum">
              <a:rPr lang="en-US" altLang="en-US"/>
              <a:pPr/>
              <a:t>‹#›</a:t>
            </a:fld>
            <a:endParaRPr lang="en-US" altLang="en-US" sz="1400" dirty="0">
              <a:solidFill>
                <a:srgbClr val="6D2E69"/>
              </a:solidFill>
            </a:endParaRPr>
          </a:p>
        </p:txBody>
      </p:sp>
    </p:spTree>
    <p:extLst>
      <p:ext uri="{BB962C8B-B14F-4D97-AF65-F5344CB8AC3E}">
        <p14:creationId xmlns:p14="http://schemas.microsoft.com/office/powerpoint/2010/main" val="118793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utoShape 2">
            <a:extLst>
              <a:ext uri="{FF2B5EF4-FFF2-40B4-BE49-F238E27FC236}">
                <a16:creationId xmlns:a16="http://schemas.microsoft.com/office/drawing/2014/main" id="{394CF5CC-7EFF-43A7-88D9-BD6614DACF2D}"/>
              </a:ext>
            </a:extLst>
          </p:cNvPr>
          <p:cNvSpPr>
            <a:spLocks noChangeArrowheads="1"/>
          </p:cNvSpPr>
          <p:nvPr/>
        </p:nvSpPr>
        <p:spPr bwMode="auto">
          <a:xfrm>
            <a:off x="449263" y="449263"/>
            <a:ext cx="8277225" cy="990600"/>
          </a:xfrm>
          <a:prstGeom prst="roundRect">
            <a:avLst>
              <a:gd name="adj" fmla="val 7213"/>
            </a:avLst>
          </a:prstGeom>
          <a:solidFill>
            <a:srgbClr val="5F286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endParaRPr lang="en-GB" altLang="en-US" dirty="0"/>
          </a:p>
        </p:txBody>
      </p:sp>
      <p:sp>
        <p:nvSpPr>
          <p:cNvPr id="1027" name="Rectangle 3">
            <a:extLst>
              <a:ext uri="{FF2B5EF4-FFF2-40B4-BE49-F238E27FC236}">
                <a16:creationId xmlns:a16="http://schemas.microsoft.com/office/drawing/2014/main" id="{63537351-89C7-4689-A733-25B28415035F}"/>
              </a:ext>
            </a:extLst>
          </p:cNvPr>
          <p:cNvSpPr>
            <a:spLocks noGrp="1" noChangeArrowheads="1"/>
          </p:cNvSpPr>
          <p:nvPr>
            <p:ph type="title"/>
          </p:nvPr>
        </p:nvSpPr>
        <p:spPr bwMode="auto">
          <a:xfrm>
            <a:off x="647700" y="485775"/>
            <a:ext cx="5578475" cy="90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F5890128-37CF-4FAF-94B5-583DBEADA4DE}"/>
              </a:ext>
            </a:extLst>
          </p:cNvPr>
          <p:cNvSpPr>
            <a:spLocks noGrp="1" noChangeArrowheads="1"/>
          </p:cNvSpPr>
          <p:nvPr>
            <p:ph type="body" idx="1"/>
          </p:nvPr>
        </p:nvSpPr>
        <p:spPr bwMode="auto">
          <a:xfrm>
            <a:off x="647700" y="1798638"/>
            <a:ext cx="7737475" cy="431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6149" name="Rectangle 5">
            <a:extLst>
              <a:ext uri="{FF2B5EF4-FFF2-40B4-BE49-F238E27FC236}">
                <a16:creationId xmlns:a16="http://schemas.microsoft.com/office/drawing/2014/main" id="{7A66C69C-630B-47B0-92D6-108435F1D5F9}"/>
              </a:ext>
            </a:extLst>
          </p:cNvPr>
          <p:cNvSpPr>
            <a:spLocks noGrp="1" noChangeArrowheads="1"/>
          </p:cNvSpPr>
          <p:nvPr>
            <p:ph type="sldNum" sz="quarter" idx="4"/>
          </p:nvPr>
        </p:nvSpPr>
        <p:spPr bwMode="auto">
          <a:xfrm>
            <a:off x="6821488"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a:defRPr sz="900">
                <a:solidFill>
                  <a:srgbClr val="5F2861"/>
                </a:solidFill>
                <a:ea typeface="ＭＳ Ｐゴシック" panose="020B0600070205080204" pitchFamily="34" charset="-128"/>
              </a:defRPr>
            </a:lvl1pPr>
          </a:lstStyle>
          <a:p>
            <a:fld id="{3A1DF37C-B99B-4028-98FC-8B857A3F9287}" type="slidenum">
              <a:rPr lang="en-US" altLang="en-US"/>
              <a:pPr/>
              <a:t>‹#›</a:t>
            </a:fld>
            <a:endParaRPr lang="en-US" altLang="en-US" sz="1400" dirty="0">
              <a:solidFill>
                <a:srgbClr val="6D2E69"/>
              </a:solidFill>
            </a:endParaRPr>
          </a:p>
        </p:txBody>
      </p:sp>
      <p:sp>
        <p:nvSpPr>
          <p:cNvPr id="1030" name="Line 6">
            <a:extLst>
              <a:ext uri="{FF2B5EF4-FFF2-40B4-BE49-F238E27FC236}">
                <a16:creationId xmlns:a16="http://schemas.microsoft.com/office/drawing/2014/main" id="{41E8DCD2-D298-4A64-891B-610ED535BF7E}"/>
              </a:ext>
            </a:extLst>
          </p:cNvPr>
          <p:cNvSpPr>
            <a:spLocks noChangeShapeType="1"/>
          </p:cNvSpPr>
          <p:nvPr/>
        </p:nvSpPr>
        <p:spPr bwMode="auto">
          <a:xfrm flipH="1">
            <a:off x="449263" y="6505575"/>
            <a:ext cx="8277225" cy="0"/>
          </a:xfrm>
          <a:prstGeom prst="line">
            <a:avLst/>
          </a:prstGeom>
          <a:noFill/>
          <a:ln w="12700">
            <a:solidFill>
              <a:srgbClr val="5F286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pic>
        <p:nvPicPr>
          <p:cNvPr id="1031" name="Picture 4">
            <a:extLst>
              <a:ext uri="{FF2B5EF4-FFF2-40B4-BE49-F238E27FC236}">
                <a16:creationId xmlns:a16="http://schemas.microsoft.com/office/drawing/2014/main" id="{21B1007B-F98D-456E-8A1F-B0843F32BEA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t="-4266"/>
          <a:stretch>
            <a:fillRect/>
          </a:stretch>
        </p:blipFill>
        <p:spPr bwMode="auto">
          <a:xfrm>
            <a:off x="6530975" y="620713"/>
            <a:ext cx="1997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0" fontAlgn="base" hangingPunct="0">
        <a:lnSpc>
          <a:spcPct val="85000"/>
        </a:lnSpc>
        <a:spcBef>
          <a:spcPct val="0"/>
        </a:spcBef>
        <a:spcAft>
          <a:spcPct val="0"/>
        </a:spcAft>
        <a:defRPr sz="2600" kern="1200">
          <a:solidFill>
            <a:schemeClr val="bg1"/>
          </a:solidFill>
          <a:latin typeface="+mj-lt"/>
          <a:ea typeface="+mj-ea"/>
          <a:cs typeface="+mj-cs"/>
        </a:defRPr>
      </a:lvl1pPr>
      <a:lvl2pPr algn="l" rtl="0" eaLnBrk="0" fontAlgn="base" hangingPunct="0">
        <a:lnSpc>
          <a:spcPct val="85000"/>
        </a:lnSpc>
        <a:spcBef>
          <a:spcPct val="0"/>
        </a:spcBef>
        <a:spcAft>
          <a:spcPct val="0"/>
        </a:spcAft>
        <a:defRPr sz="2600">
          <a:solidFill>
            <a:schemeClr val="bg1"/>
          </a:solidFill>
          <a:latin typeface="Arial" panose="020B0604020202020204" pitchFamily="34" charset="0"/>
          <a:ea typeface="ＭＳ Ｐゴシック" panose="020B0600070205080204" pitchFamily="34" charset="-128"/>
        </a:defRPr>
      </a:lvl2pPr>
      <a:lvl3pPr algn="l" rtl="0" eaLnBrk="0" fontAlgn="base" hangingPunct="0">
        <a:lnSpc>
          <a:spcPct val="85000"/>
        </a:lnSpc>
        <a:spcBef>
          <a:spcPct val="0"/>
        </a:spcBef>
        <a:spcAft>
          <a:spcPct val="0"/>
        </a:spcAft>
        <a:defRPr sz="2600">
          <a:solidFill>
            <a:schemeClr val="bg1"/>
          </a:solidFill>
          <a:latin typeface="Arial" panose="020B0604020202020204" pitchFamily="34" charset="0"/>
          <a:ea typeface="ＭＳ Ｐゴシック" panose="020B0600070205080204" pitchFamily="34" charset="-128"/>
        </a:defRPr>
      </a:lvl3pPr>
      <a:lvl4pPr algn="l" rtl="0" eaLnBrk="0" fontAlgn="base" hangingPunct="0">
        <a:lnSpc>
          <a:spcPct val="85000"/>
        </a:lnSpc>
        <a:spcBef>
          <a:spcPct val="0"/>
        </a:spcBef>
        <a:spcAft>
          <a:spcPct val="0"/>
        </a:spcAft>
        <a:defRPr sz="2600">
          <a:solidFill>
            <a:schemeClr val="bg1"/>
          </a:solidFill>
          <a:latin typeface="Arial" panose="020B0604020202020204" pitchFamily="34" charset="0"/>
          <a:ea typeface="ＭＳ Ｐゴシック" panose="020B0600070205080204" pitchFamily="34" charset="-128"/>
        </a:defRPr>
      </a:lvl4pPr>
      <a:lvl5pPr algn="l" rtl="0" eaLnBrk="0" fontAlgn="base" hangingPunct="0">
        <a:lnSpc>
          <a:spcPct val="85000"/>
        </a:lnSpc>
        <a:spcBef>
          <a:spcPct val="0"/>
        </a:spcBef>
        <a:spcAft>
          <a:spcPct val="0"/>
        </a:spcAft>
        <a:defRPr sz="2600">
          <a:solidFill>
            <a:schemeClr val="bg1"/>
          </a:solidFill>
          <a:latin typeface="Arial" panose="020B0604020202020204" pitchFamily="34" charset="0"/>
          <a:ea typeface="ＭＳ Ｐゴシック" panose="020B0600070205080204" pitchFamily="34" charset="-128"/>
        </a:defRPr>
      </a:lvl5pPr>
      <a:lvl6pPr marL="457200" algn="l" rtl="0" fontAlgn="base">
        <a:lnSpc>
          <a:spcPct val="85000"/>
        </a:lnSpc>
        <a:spcBef>
          <a:spcPct val="0"/>
        </a:spcBef>
        <a:spcAft>
          <a:spcPct val="0"/>
        </a:spcAft>
        <a:defRPr sz="2600">
          <a:solidFill>
            <a:schemeClr val="bg1"/>
          </a:solidFill>
          <a:latin typeface="Arial" panose="020B0604020202020204" pitchFamily="34" charset="0"/>
          <a:ea typeface="ＭＳ Ｐゴシック" panose="020B0600070205080204" pitchFamily="34" charset="-128"/>
        </a:defRPr>
      </a:lvl6pPr>
      <a:lvl7pPr marL="914400" algn="l" rtl="0" fontAlgn="base">
        <a:lnSpc>
          <a:spcPct val="85000"/>
        </a:lnSpc>
        <a:spcBef>
          <a:spcPct val="0"/>
        </a:spcBef>
        <a:spcAft>
          <a:spcPct val="0"/>
        </a:spcAft>
        <a:defRPr sz="2600">
          <a:solidFill>
            <a:schemeClr val="bg1"/>
          </a:solidFill>
          <a:latin typeface="Arial" panose="020B0604020202020204" pitchFamily="34" charset="0"/>
          <a:ea typeface="ＭＳ Ｐゴシック" panose="020B0600070205080204" pitchFamily="34" charset="-128"/>
        </a:defRPr>
      </a:lvl7pPr>
      <a:lvl8pPr marL="1371600" algn="l" rtl="0" fontAlgn="base">
        <a:lnSpc>
          <a:spcPct val="85000"/>
        </a:lnSpc>
        <a:spcBef>
          <a:spcPct val="0"/>
        </a:spcBef>
        <a:spcAft>
          <a:spcPct val="0"/>
        </a:spcAft>
        <a:defRPr sz="2600">
          <a:solidFill>
            <a:schemeClr val="bg1"/>
          </a:solidFill>
          <a:latin typeface="Arial" panose="020B0604020202020204" pitchFamily="34" charset="0"/>
          <a:ea typeface="ＭＳ Ｐゴシック" panose="020B0600070205080204" pitchFamily="34" charset="-128"/>
        </a:defRPr>
      </a:lvl8pPr>
      <a:lvl9pPr marL="1828800" algn="l" rtl="0" fontAlgn="base">
        <a:lnSpc>
          <a:spcPct val="85000"/>
        </a:lnSpc>
        <a:spcBef>
          <a:spcPct val="0"/>
        </a:spcBef>
        <a:spcAft>
          <a:spcPct val="0"/>
        </a:spcAft>
        <a:defRPr sz="2600">
          <a:solidFill>
            <a:schemeClr val="bg1"/>
          </a:solidFill>
          <a:latin typeface="Arial" panose="020B0604020202020204" pitchFamily="34" charset="0"/>
          <a:ea typeface="ＭＳ Ｐゴシック" panose="020B0600070205080204" pitchFamily="34" charset="-128"/>
        </a:defRPr>
      </a:lvl9pPr>
    </p:titleStyle>
    <p:bodyStyle>
      <a:lvl1pPr algn="l" rtl="0" eaLnBrk="0" fontAlgn="base" hangingPunct="0">
        <a:lnSpc>
          <a:spcPct val="90000"/>
        </a:lnSpc>
        <a:spcBef>
          <a:spcPct val="60000"/>
        </a:spcBef>
        <a:spcAft>
          <a:spcPct val="0"/>
        </a:spcAft>
        <a:buClr>
          <a:srgbClr val="5F2861"/>
        </a:buClr>
        <a:buSzPct val="120000"/>
        <a:tabLst>
          <a:tab pos="261938" algn="l"/>
        </a:tabLst>
        <a:defRPr sz="2000" kern="1200">
          <a:solidFill>
            <a:schemeClr val="tx1"/>
          </a:solidFill>
          <a:latin typeface="+mn-lt"/>
          <a:ea typeface="+mn-ea"/>
          <a:cs typeface="+mn-cs"/>
        </a:defRPr>
      </a:lvl1pPr>
      <a:lvl2pPr marL="700088" indent="-258763" algn="l" rtl="0" eaLnBrk="0" fontAlgn="base" hangingPunct="0">
        <a:lnSpc>
          <a:spcPct val="90000"/>
        </a:lnSpc>
        <a:spcBef>
          <a:spcPct val="50000"/>
        </a:spcBef>
        <a:spcAft>
          <a:spcPct val="0"/>
        </a:spcAft>
        <a:buClr>
          <a:srgbClr val="5F2861"/>
        </a:buClr>
        <a:buSzPct val="120000"/>
        <a:buChar char="•"/>
        <a:tabLst>
          <a:tab pos="261938" algn="l"/>
        </a:tabLst>
        <a:defRPr sz="2000" kern="1200">
          <a:solidFill>
            <a:schemeClr val="tx1"/>
          </a:solidFill>
          <a:latin typeface="+mn-lt"/>
          <a:ea typeface="+mn-ea"/>
          <a:cs typeface="+mn-cs"/>
        </a:defRPr>
      </a:lvl2pPr>
      <a:lvl3pPr marL="1162050" indent="-282575" algn="l" rtl="0" eaLnBrk="0" fontAlgn="base" hangingPunct="0">
        <a:lnSpc>
          <a:spcPct val="90000"/>
        </a:lnSpc>
        <a:spcBef>
          <a:spcPct val="50000"/>
        </a:spcBef>
        <a:spcAft>
          <a:spcPct val="0"/>
        </a:spcAft>
        <a:buFont typeface="Arial" panose="020B0604020202020204" pitchFamily="34" charset="0"/>
        <a:buChar char="-"/>
        <a:tabLst>
          <a:tab pos="261938" algn="l"/>
        </a:tabLst>
        <a:defRPr sz="2000" kern="1200">
          <a:solidFill>
            <a:schemeClr val="tx1"/>
          </a:solidFill>
          <a:latin typeface="+mn-lt"/>
          <a:ea typeface="+mn-ea"/>
          <a:cs typeface="+mn-cs"/>
        </a:defRPr>
      </a:lvl3pPr>
      <a:lvl4pPr marL="1627188" indent="-285750" algn="l" rtl="0" eaLnBrk="0" fontAlgn="base" hangingPunct="0">
        <a:lnSpc>
          <a:spcPct val="90000"/>
        </a:lnSpc>
        <a:spcBef>
          <a:spcPct val="50000"/>
        </a:spcBef>
        <a:spcAft>
          <a:spcPct val="0"/>
        </a:spcAft>
        <a:buFont typeface="Wingdings 2" panose="05020102010507070707" pitchFamily="18" charset="2"/>
        <a:buChar char=""/>
        <a:tabLst>
          <a:tab pos="261938" algn="l"/>
        </a:tabLst>
        <a:defRPr sz="2000" kern="1200">
          <a:solidFill>
            <a:schemeClr val="tx1"/>
          </a:solidFill>
          <a:latin typeface="+mn-lt"/>
          <a:ea typeface="+mn-ea"/>
          <a:cs typeface="+mn-cs"/>
        </a:defRPr>
      </a:lvl4pPr>
      <a:lvl5pPr marL="2087563" indent="-280988" algn="l" rtl="0" eaLnBrk="0" fontAlgn="base" hangingPunct="0">
        <a:lnSpc>
          <a:spcPct val="90000"/>
        </a:lnSpc>
        <a:spcBef>
          <a:spcPct val="50000"/>
        </a:spcBef>
        <a:spcAft>
          <a:spcPct val="0"/>
        </a:spcAft>
        <a:buFont typeface="Wingdings 2" panose="05020102010507070707" pitchFamily="18" charset="2"/>
        <a:buChar char=""/>
        <a:tabLst>
          <a:tab pos="261938" algn="l"/>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CQC_logo_CMYK">
            <a:extLst>
              <a:ext uri="{FF2B5EF4-FFF2-40B4-BE49-F238E27FC236}">
                <a16:creationId xmlns:a16="http://schemas.microsoft.com/office/drawing/2014/main" id="{04300C04-64D1-4B3D-8265-259D018A7E1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47700" y="647700"/>
            <a:ext cx="19812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hyperlink" Target="https://www.cqc.org.uk/about-us/our-strategy-plans/new-strategy-changing-world-health-social-care-cqcs-strategy-202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C8F1A15-B11D-4EE8-88CC-B01D5BA37F1A}"/>
              </a:ext>
            </a:extLst>
          </p:cNvPr>
          <p:cNvSpPr>
            <a:spLocks noGrp="1" noChangeArrowheads="1"/>
          </p:cNvSpPr>
          <p:nvPr>
            <p:ph type="ctrTitle"/>
          </p:nvPr>
        </p:nvSpPr>
        <p:spPr/>
        <p:txBody>
          <a:bodyPr/>
          <a:lstStyle/>
          <a:p>
            <a:pPr algn="ctr" eaLnBrk="1" hangingPunct="1"/>
            <a:r>
              <a:rPr lang="en-US" sz="3200" b="1" dirty="0">
                <a:effectLst/>
                <a:latin typeface="+mn-lt"/>
                <a:ea typeface="Aptos" panose="020B0004020202020204" pitchFamily="34" charset="0"/>
              </a:rPr>
              <a:t>Smokefree policies in mental health inpatient services</a:t>
            </a:r>
            <a:endParaRPr lang="en-US" altLang="en-US" sz="3200" dirty="0">
              <a:latin typeface="+mn-lt"/>
            </a:endParaRPr>
          </a:p>
        </p:txBody>
      </p:sp>
      <p:sp>
        <p:nvSpPr>
          <p:cNvPr id="5123" name="Rectangle 3">
            <a:extLst>
              <a:ext uri="{FF2B5EF4-FFF2-40B4-BE49-F238E27FC236}">
                <a16:creationId xmlns:a16="http://schemas.microsoft.com/office/drawing/2014/main" id="{D2F97B56-9A3F-4847-953D-53507EDE23F2}"/>
              </a:ext>
            </a:extLst>
          </p:cNvPr>
          <p:cNvSpPr>
            <a:spLocks noGrp="1" noChangeArrowheads="1"/>
          </p:cNvSpPr>
          <p:nvPr>
            <p:ph type="subTitle" idx="1"/>
          </p:nvPr>
        </p:nvSpPr>
        <p:spPr>
          <a:xfrm>
            <a:off x="647700" y="2895600"/>
            <a:ext cx="4610100" cy="381000"/>
          </a:xfrm>
        </p:spPr>
        <p:txBody>
          <a:bodyPr/>
          <a:lstStyle/>
          <a:p>
            <a:pPr algn="ctr" eaLnBrk="1" hangingPunct="1"/>
            <a:r>
              <a:rPr lang="en-US" altLang="en-US" dirty="0"/>
              <a:t>CQC Brief Guide</a:t>
            </a:r>
          </a:p>
          <a:p>
            <a:pPr eaLnBrk="1" hangingPunct="1"/>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30B4E-3368-4757-AC4E-436619B28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28065-FC49-E951-54A6-0D19BDBDAC6F}"/>
              </a:ext>
            </a:extLst>
          </p:cNvPr>
          <p:cNvSpPr>
            <a:spLocks noGrp="1"/>
          </p:cNvSpPr>
          <p:nvPr>
            <p:ph type="title"/>
          </p:nvPr>
        </p:nvSpPr>
        <p:spPr/>
        <p:txBody>
          <a:bodyPr/>
          <a:lstStyle/>
          <a:p>
            <a:br>
              <a:rPr lang="en-US" sz="2000" b="1" i="0" dirty="0">
                <a:solidFill>
                  <a:srgbClr val="242424"/>
                </a:solidFill>
                <a:effectLst/>
                <a:latin typeface="+mn-lt"/>
              </a:rPr>
            </a:br>
            <a:r>
              <a:rPr lang="en-US" sz="2400" b="1" i="0" dirty="0">
                <a:solidFill>
                  <a:srgbClr val="242424"/>
                </a:solidFill>
                <a:effectLst/>
                <a:latin typeface="+mn-lt"/>
              </a:rPr>
              <a:t>Providers will:</a:t>
            </a:r>
            <a:br>
              <a:rPr lang="en-US" sz="2000" b="1" i="0" dirty="0">
                <a:solidFill>
                  <a:srgbClr val="242424"/>
                </a:solidFill>
                <a:effectLst/>
                <a:latin typeface="+mn-lt"/>
              </a:rPr>
            </a:br>
            <a:endParaRPr lang="en-GB" sz="2000" dirty="0">
              <a:latin typeface="+mn-lt"/>
            </a:endParaRPr>
          </a:p>
        </p:txBody>
      </p:sp>
      <p:sp>
        <p:nvSpPr>
          <p:cNvPr id="3" name="Content Placeholder 2">
            <a:extLst>
              <a:ext uri="{FF2B5EF4-FFF2-40B4-BE49-F238E27FC236}">
                <a16:creationId xmlns:a16="http://schemas.microsoft.com/office/drawing/2014/main" id="{6792FB04-81BF-2CBB-DED6-914175660D6E}"/>
              </a:ext>
            </a:extLst>
          </p:cNvPr>
          <p:cNvSpPr>
            <a:spLocks noGrp="1"/>
          </p:cNvSpPr>
          <p:nvPr>
            <p:ph sz="half" idx="1"/>
          </p:nvPr>
        </p:nvSpPr>
        <p:spPr/>
        <p:txBody>
          <a:bodyPr/>
          <a:lstStyle/>
          <a:p>
            <a:pPr algn="l">
              <a:buFont typeface="Arial" panose="020B0604020202020204" pitchFamily="34" charset="0"/>
              <a:buChar char="•"/>
            </a:pPr>
            <a:r>
              <a:rPr lang="en-US" sz="1400" b="0" i="0" dirty="0">
                <a:solidFill>
                  <a:srgbClr val="242424"/>
                </a:solidFill>
                <a:effectLst/>
              </a:rPr>
              <a:t>have a clear understanding of our expectations, a positive ongoing relationship and spend less time sharing information and preparing for site visits </a:t>
            </a:r>
          </a:p>
          <a:p>
            <a:pPr algn="l">
              <a:buFont typeface="Arial" panose="020B0604020202020204" pitchFamily="34" charset="0"/>
              <a:buChar char="•"/>
            </a:pPr>
            <a:r>
              <a:rPr lang="en-US" sz="1400" b="0" i="0" dirty="0">
                <a:solidFill>
                  <a:srgbClr val="242424"/>
                </a:solidFill>
                <a:effectLst/>
              </a:rPr>
              <a:t>feel our approach is proportionate, consistent and tailored to their individual circumstances, confident that we update ratings and judgements at the right time </a:t>
            </a:r>
          </a:p>
          <a:p>
            <a:pPr algn="l">
              <a:buFont typeface="Arial" panose="020B0604020202020204" pitchFamily="34" charset="0"/>
              <a:buChar char="•"/>
            </a:pPr>
            <a:r>
              <a:rPr lang="en-US" sz="1400" b="0" i="0" dirty="0">
                <a:solidFill>
                  <a:srgbClr val="242424"/>
                </a:solidFill>
                <a:effectLst/>
              </a:rPr>
              <a:t>understand how they can improve and how they work across the local health and care system to do that </a:t>
            </a:r>
          </a:p>
          <a:p>
            <a:pPr algn="l">
              <a:buFont typeface="Arial" panose="020B0604020202020204" pitchFamily="34" charset="0"/>
              <a:buChar char="•"/>
            </a:pPr>
            <a:r>
              <a:rPr lang="en-US" sz="1400" b="0" i="0" dirty="0">
                <a:solidFill>
                  <a:srgbClr val="242424"/>
                </a:solidFill>
                <a:effectLst/>
              </a:rPr>
              <a:t>feel empowered to set ambitious standards for safety alongside a learning culture that supports people to speak up when they have concerns </a:t>
            </a:r>
          </a:p>
          <a:p>
            <a:pPr algn="l">
              <a:buFont typeface="Arial" panose="020B0604020202020204" pitchFamily="34" charset="0"/>
              <a:buChar char="•"/>
            </a:pPr>
            <a:r>
              <a:rPr lang="en-US" sz="1400" b="0" i="0" dirty="0">
                <a:solidFill>
                  <a:srgbClr val="242424"/>
                </a:solidFill>
                <a:effectLst/>
              </a:rPr>
              <a:t>understand how CQC is changing and have confidence that this change will give us the ability to deliver our strategy </a:t>
            </a:r>
          </a:p>
          <a:p>
            <a:pPr algn="l">
              <a:buFont typeface="Arial" panose="020B0604020202020204" pitchFamily="34" charset="0"/>
              <a:buChar char="•"/>
            </a:pPr>
            <a:r>
              <a:rPr lang="en-US" sz="1400" b="0" i="0" dirty="0">
                <a:solidFill>
                  <a:srgbClr val="242424"/>
                </a:solidFill>
                <a:effectLst/>
              </a:rPr>
              <a:t>understand how we will collect, use and share data.</a:t>
            </a:r>
            <a:endParaRPr lang="en-GB" sz="1400" dirty="0"/>
          </a:p>
        </p:txBody>
      </p:sp>
      <p:pic>
        <p:nvPicPr>
          <p:cNvPr id="6" name="Content Placeholder 5" descr="Workers in office">
            <a:extLst>
              <a:ext uri="{FF2B5EF4-FFF2-40B4-BE49-F238E27FC236}">
                <a16:creationId xmlns:a16="http://schemas.microsoft.com/office/drawing/2014/main" id="{0D50E5A5-D09D-8312-548A-58B54A3045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988840"/>
            <a:ext cx="3867150" cy="4248472"/>
          </a:xfrm>
        </p:spPr>
      </p:pic>
    </p:spTree>
    <p:extLst>
      <p:ext uri="{BB962C8B-B14F-4D97-AF65-F5344CB8AC3E}">
        <p14:creationId xmlns:p14="http://schemas.microsoft.com/office/powerpoint/2010/main" val="2660965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D4AB-F05F-ADF6-6A6B-A6BFF7BA04A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8A613E-F40A-7F59-DCB7-677E7816A35E}"/>
              </a:ext>
            </a:extLst>
          </p:cNvPr>
          <p:cNvSpPr>
            <a:spLocks noGrp="1"/>
          </p:cNvSpPr>
          <p:nvPr>
            <p:ph type="sldNum" sz="quarter" idx="10"/>
          </p:nvPr>
        </p:nvSpPr>
        <p:spPr bwMode="auto">
          <a:xfrm>
            <a:off x="6821488"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defPPr>
              <a:defRPr lang="en-US"/>
            </a:defPPr>
            <a:lvl1pPr algn="r" rtl="0" eaLnBrk="0" fontAlgn="base" hangingPunct="0">
              <a:spcBef>
                <a:spcPct val="0"/>
              </a:spcBef>
              <a:spcAft>
                <a:spcPct val="0"/>
              </a:spcAft>
              <a:defRPr sz="900" kern="1200">
                <a:solidFill>
                  <a:srgbClr val="5F286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6"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6"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6"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16"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16"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16"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16"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16" charset="-128"/>
                <a:cs typeface="+mn-cs"/>
              </a:defRPr>
            </a:lvl9pPr>
          </a:lstStyle>
          <a:p>
            <a:fld id="{E9B949F7-2DFC-4E43-8147-7F7B12A57CB5}" type="slidenum">
              <a:rPr lang="en-US" altLang="en-US" smtClean="0"/>
              <a:pPr/>
              <a:t>11</a:t>
            </a:fld>
            <a:endParaRPr lang="en-US" altLang="en-US" sz="1400" dirty="0">
              <a:solidFill>
                <a:srgbClr val="6D2E69"/>
              </a:solidFill>
              <a:ea typeface="ＭＳ Ｐゴシック" panose="020B0600070205080204" pitchFamily="34" charset="-128"/>
            </a:endParaRPr>
          </a:p>
        </p:txBody>
      </p:sp>
      <p:sp>
        <p:nvSpPr>
          <p:cNvPr id="6147" name="Rectangle 2">
            <a:extLst>
              <a:ext uri="{FF2B5EF4-FFF2-40B4-BE49-F238E27FC236}">
                <a16:creationId xmlns:a16="http://schemas.microsoft.com/office/drawing/2014/main" id="{E27F623A-241C-E319-1AF2-380A81AFDC0F}"/>
              </a:ext>
            </a:extLst>
          </p:cNvPr>
          <p:cNvSpPr>
            <a:spLocks noGrp="1" noChangeArrowheads="1"/>
          </p:cNvSpPr>
          <p:nvPr>
            <p:ph type="title"/>
          </p:nvPr>
        </p:nvSpPr>
        <p:spPr/>
        <p:txBody>
          <a:bodyPr/>
          <a:lstStyle/>
          <a:p>
            <a:pPr eaLnBrk="1" hangingPunct="1"/>
            <a:r>
              <a:rPr lang="en-GB" altLang="en-US" sz="2400" dirty="0"/>
              <a:t>What does the</a:t>
            </a:r>
            <a:br>
              <a:rPr lang="en-GB" altLang="en-US" sz="2400" dirty="0"/>
            </a:br>
            <a:r>
              <a:rPr lang="en-GB" altLang="en-US" sz="2400" dirty="0"/>
              <a:t> new brief guide cover </a:t>
            </a:r>
            <a:br>
              <a:rPr lang="en-GB" altLang="en-US" sz="2400" dirty="0"/>
            </a:br>
            <a:r>
              <a:rPr lang="en-GB" altLang="en-US" sz="2400" dirty="0"/>
              <a:t>&amp; implications</a:t>
            </a:r>
          </a:p>
        </p:txBody>
      </p:sp>
      <p:sp>
        <p:nvSpPr>
          <p:cNvPr id="6148" name="Rectangle 3">
            <a:extLst>
              <a:ext uri="{FF2B5EF4-FFF2-40B4-BE49-F238E27FC236}">
                <a16:creationId xmlns:a16="http://schemas.microsoft.com/office/drawing/2014/main" id="{115A16F9-E464-79B4-056D-0A29409C78CE}"/>
              </a:ext>
            </a:extLst>
          </p:cNvPr>
          <p:cNvSpPr>
            <a:spLocks noGrp="1" noChangeArrowheads="1"/>
          </p:cNvSpPr>
          <p:nvPr>
            <p:ph type="body" idx="1"/>
          </p:nvPr>
        </p:nvSpPr>
        <p:spPr/>
        <p:txBody>
          <a:bodyPr/>
          <a:lstStyle/>
          <a:p>
            <a:pPr marL="45720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Policy</a:t>
            </a:r>
          </a:p>
          <a:p>
            <a:pPr marL="457200">
              <a:lnSpc>
                <a:spcPct val="107000"/>
              </a:lnSpc>
              <a:spcAft>
                <a:spcPts val="800"/>
              </a:spcAft>
            </a:pPr>
            <a:r>
              <a:rPr lang="en-US" sz="1800" kern="100" dirty="0">
                <a:latin typeface="Calibri" panose="020F0502020204030204" pitchFamily="34" charset="0"/>
                <a:ea typeface="Aptos" panose="020B0004020202020204" pitchFamily="34" charset="0"/>
                <a:cs typeface="Times New Roman" panose="02020603050405020304" pitchFamily="18" charset="0"/>
              </a:rPr>
              <a:t>Leadership and staff</a:t>
            </a:r>
          </a:p>
          <a:p>
            <a:pPr marL="457200">
              <a:lnSpc>
                <a:spcPct val="107000"/>
              </a:lnSpc>
              <a:spcAft>
                <a:spcPts val="800"/>
              </a:spcAft>
            </a:pPr>
            <a:r>
              <a:rPr lang="en-US" sz="1800" kern="100" dirty="0">
                <a:latin typeface="Calibri" panose="020F0502020204030204" pitchFamily="34" charset="0"/>
                <a:ea typeface="Aptos" panose="020B0004020202020204" pitchFamily="34" charset="0"/>
                <a:cs typeface="Times New Roman" panose="02020603050405020304" pitchFamily="18" charset="0"/>
              </a:rPr>
              <a:t>Supporting people</a:t>
            </a:r>
          </a:p>
          <a:p>
            <a:pPr marL="457200">
              <a:lnSpc>
                <a:spcPct val="107000"/>
              </a:lnSpc>
              <a:spcAft>
                <a:spcPts val="800"/>
              </a:spcAft>
            </a:pPr>
            <a:r>
              <a:rPr lang="en-US" sz="1800" kern="100" dirty="0">
                <a:latin typeface="Calibri" panose="020F0502020204030204" pitchFamily="34" charset="0"/>
                <a:ea typeface="Aptos" panose="020B0004020202020204" pitchFamily="34" charset="0"/>
                <a:cs typeface="Times New Roman" panose="02020603050405020304" pitchFamily="18" charset="0"/>
              </a:rPr>
              <a:t>Supporting staff</a:t>
            </a:r>
          </a:p>
          <a:p>
            <a:pPr marL="457200">
              <a:lnSpc>
                <a:spcPct val="107000"/>
              </a:lnSpc>
              <a:spcAft>
                <a:spcPts val="800"/>
              </a:spcAft>
            </a:pPr>
            <a:r>
              <a:rPr lang="en-US" sz="1800" kern="100" dirty="0">
                <a:latin typeface="Calibri" panose="020F0502020204030204" pitchFamily="34" charset="0"/>
                <a:ea typeface="Aptos" panose="020B0004020202020204" pitchFamily="34" charset="0"/>
                <a:cs typeface="Times New Roman" panose="02020603050405020304" pitchFamily="18" charset="0"/>
              </a:rPr>
              <a:t>Environment </a:t>
            </a:r>
          </a:p>
          <a:p>
            <a:pPr marL="45720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Section 17 leave</a:t>
            </a:r>
          </a:p>
          <a:p>
            <a:pPr marL="457200">
              <a:lnSpc>
                <a:spcPct val="107000"/>
              </a:lnSpc>
              <a:spcAft>
                <a:spcPts val="800"/>
              </a:spcAft>
            </a:pPr>
            <a:r>
              <a:rPr lang="en-US" sz="1800" kern="100" dirty="0">
                <a:latin typeface="Calibri" panose="020F0502020204030204" pitchFamily="34" charset="0"/>
                <a:ea typeface="Aptos" panose="020B0004020202020204" pitchFamily="34" charset="0"/>
                <a:cs typeface="Times New Roman" panose="02020603050405020304" pitchFamily="18" charset="0"/>
              </a:rPr>
              <a:t>Confiscation and destruction of people's smoking materials</a:t>
            </a:r>
          </a:p>
          <a:p>
            <a:pPr marL="45720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Community mental health services and smoking cessation</a:t>
            </a:r>
          </a:p>
          <a:p>
            <a:pPr marL="457200">
              <a:lnSpc>
                <a:spcPct val="107000"/>
              </a:lnSpc>
              <a:spcAft>
                <a:spcPts val="800"/>
              </a:spcAft>
            </a:pPr>
            <a:r>
              <a:rPr lang="en-US" altLang="en-US" sz="1800" kern="100" dirty="0">
                <a:latin typeface="Calibri" panose="020F0502020204030204" pitchFamily="34" charset="0"/>
                <a:cs typeface="Times New Roman" panose="02020603050405020304" pitchFamily="18" charset="0"/>
              </a:rPr>
              <a:t>Deciding which regulation applies</a:t>
            </a:r>
            <a:endParaRPr lang="en-GB" altLang="en-US" dirty="0"/>
          </a:p>
        </p:txBody>
      </p:sp>
    </p:spTree>
    <p:extLst>
      <p:ext uri="{BB962C8B-B14F-4D97-AF65-F5344CB8AC3E}">
        <p14:creationId xmlns:p14="http://schemas.microsoft.com/office/powerpoint/2010/main" val="1434426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7C5E-8A9E-7163-AEB9-B1D43EA2E67D}"/>
              </a:ext>
            </a:extLst>
          </p:cNvPr>
          <p:cNvSpPr>
            <a:spLocks noGrp="1"/>
          </p:cNvSpPr>
          <p:nvPr>
            <p:ph type="title"/>
          </p:nvPr>
        </p:nvSpPr>
        <p:spPr/>
        <p:txBody>
          <a:bodyPr/>
          <a:lstStyle/>
          <a:p>
            <a:r>
              <a:rPr lang="en-GB" sz="2800" dirty="0">
                <a:latin typeface="+mn-lt"/>
              </a:rPr>
              <a:t>Some considerations </a:t>
            </a:r>
            <a:br>
              <a:rPr lang="en-GB" sz="2800" dirty="0">
                <a:latin typeface="+mn-lt"/>
              </a:rPr>
            </a:br>
            <a:r>
              <a:rPr lang="en-GB" sz="2800" dirty="0">
                <a:latin typeface="+mn-lt"/>
              </a:rPr>
              <a:t>in application</a:t>
            </a:r>
          </a:p>
        </p:txBody>
      </p:sp>
      <p:sp>
        <p:nvSpPr>
          <p:cNvPr id="3" name="Content Placeholder 2">
            <a:extLst>
              <a:ext uri="{FF2B5EF4-FFF2-40B4-BE49-F238E27FC236}">
                <a16:creationId xmlns:a16="http://schemas.microsoft.com/office/drawing/2014/main" id="{0AE04F8E-0780-EB9E-3B24-0A91DC66BEB5}"/>
              </a:ext>
            </a:extLst>
          </p:cNvPr>
          <p:cNvSpPr>
            <a:spLocks noGrp="1"/>
          </p:cNvSpPr>
          <p:nvPr>
            <p:ph sz="half" idx="1"/>
          </p:nvPr>
        </p:nvSpPr>
        <p:spPr/>
        <p:txBody>
          <a:bodyPr/>
          <a:lstStyle/>
          <a:p>
            <a:pPr marL="0" indent="0">
              <a:buNone/>
            </a:pPr>
            <a:r>
              <a:rPr lang="en-GB" sz="1600" b="1" dirty="0"/>
              <a:t>Policy</a:t>
            </a:r>
          </a:p>
          <a:p>
            <a:r>
              <a:rPr lang="en-GB" sz="1600" dirty="0"/>
              <a:t>Is it developed with people and staff</a:t>
            </a:r>
          </a:p>
          <a:p>
            <a:r>
              <a:rPr lang="en-GB" sz="1600" dirty="0"/>
              <a:t>Who is aware of it and when</a:t>
            </a:r>
          </a:p>
          <a:p>
            <a:r>
              <a:rPr lang="en-GB" sz="1600" dirty="0"/>
              <a:t>Does it link with a blanket restriction policy</a:t>
            </a:r>
          </a:p>
          <a:p>
            <a:pPr marL="0" indent="0">
              <a:buNone/>
            </a:pPr>
            <a:r>
              <a:rPr lang="en-GB" sz="1600" b="1" dirty="0"/>
              <a:t>Training</a:t>
            </a:r>
          </a:p>
          <a:p>
            <a:r>
              <a:rPr lang="en-GB" sz="1600" dirty="0"/>
              <a:t>Who is trained and to what level</a:t>
            </a:r>
          </a:p>
          <a:p>
            <a:r>
              <a:rPr lang="en-GB" sz="1600" dirty="0"/>
              <a:t>Are staff trained to talk to people sensitively abut risks of smoking and benefits of stopping</a:t>
            </a:r>
          </a:p>
          <a:p>
            <a:pPr marL="0" indent="0">
              <a:buNone/>
            </a:pPr>
            <a:r>
              <a:rPr lang="en-GB" sz="1600" b="1" dirty="0"/>
              <a:t>Environment</a:t>
            </a:r>
          </a:p>
          <a:p>
            <a:r>
              <a:rPr lang="en-GB" sz="1600" dirty="0"/>
              <a:t>Does the hospital stock a range of NRT for people </a:t>
            </a:r>
          </a:p>
          <a:p>
            <a:r>
              <a:rPr lang="en-GB" sz="1600" dirty="0"/>
              <a:t>Are areas for smoking/e-cigarettes clear or not, including visitors</a:t>
            </a:r>
          </a:p>
        </p:txBody>
      </p:sp>
      <p:sp>
        <p:nvSpPr>
          <p:cNvPr id="4" name="Content Placeholder 3">
            <a:extLst>
              <a:ext uri="{FF2B5EF4-FFF2-40B4-BE49-F238E27FC236}">
                <a16:creationId xmlns:a16="http://schemas.microsoft.com/office/drawing/2014/main" id="{F446CBF7-1466-7052-BB0B-C50BFCC2EFB3}"/>
              </a:ext>
            </a:extLst>
          </p:cNvPr>
          <p:cNvSpPr>
            <a:spLocks noGrp="1"/>
          </p:cNvSpPr>
          <p:nvPr>
            <p:ph sz="half" idx="2"/>
          </p:nvPr>
        </p:nvSpPr>
        <p:spPr/>
        <p:txBody>
          <a:bodyPr/>
          <a:lstStyle/>
          <a:p>
            <a:pPr marL="0" indent="0">
              <a:buNone/>
            </a:pPr>
            <a:r>
              <a:rPr lang="en-GB" sz="1600" b="1" dirty="0"/>
              <a:t>Supporting people</a:t>
            </a:r>
          </a:p>
          <a:p>
            <a:r>
              <a:rPr lang="en-GB" sz="1600" dirty="0"/>
              <a:t>Prior to, and during admission, is smoking discussed</a:t>
            </a:r>
          </a:p>
          <a:p>
            <a:r>
              <a:rPr lang="en-GB" sz="1600" dirty="0"/>
              <a:t>Is there immediate access to support including NRT or pharmacotherapies</a:t>
            </a:r>
          </a:p>
          <a:p>
            <a:r>
              <a:rPr lang="en-GB" sz="1600" dirty="0"/>
              <a:t>Are people monitored and medication doses adjusted due to changes in smoking behaviours</a:t>
            </a:r>
          </a:p>
          <a:p>
            <a:r>
              <a:rPr lang="en-GB" sz="1600" dirty="0"/>
              <a:t>Planning for discharge</a:t>
            </a:r>
          </a:p>
          <a:p>
            <a:pPr marL="0" indent="0">
              <a:buNone/>
            </a:pPr>
            <a:r>
              <a:rPr lang="en-GB" sz="1600" b="1" dirty="0"/>
              <a:t>Staff</a:t>
            </a:r>
          </a:p>
          <a:p>
            <a:r>
              <a:rPr lang="en-GB" sz="1600" dirty="0"/>
              <a:t>Are they clear about e-cigarettes and policy, guidance including health promotion, restrictions, usage and where to use</a:t>
            </a:r>
          </a:p>
          <a:p>
            <a:r>
              <a:rPr lang="en-GB" sz="1600" dirty="0"/>
              <a:t>Are they clear of search policy and destruction or storage of property</a:t>
            </a:r>
          </a:p>
        </p:txBody>
      </p:sp>
    </p:spTree>
    <p:extLst>
      <p:ext uri="{BB962C8B-B14F-4D97-AF65-F5344CB8AC3E}">
        <p14:creationId xmlns:p14="http://schemas.microsoft.com/office/powerpoint/2010/main" val="417436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75920-1139-6028-16D7-2229F1CFF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6A4C4-BE38-84BB-FBA0-13C71B2C1B87}"/>
              </a:ext>
            </a:extLst>
          </p:cNvPr>
          <p:cNvSpPr>
            <a:spLocks noGrp="1"/>
          </p:cNvSpPr>
          <p:nvPr>
            <p:ph type="title"/>
          </p:nvPr>
        </p:nvSpPr>
        <p:spPr/>
        <p:txBody>
          <a:bodyPr/>
          <a:lstStyle/>
          <a:p>
            <a:br>
              <a:rPr lang="en-US" sz="2000" b="1" i="0" dirty="0">
                <a:solidFill>
                  <a:srgbClr val="242424"/>
                </a:solidFill>
                <a:effectLst/>
                <a:latin typeface="+mn-lt"/>
              </a:rPr>
            </a:br>
            <a:r>
              <a:rPr lang="en-GB" sz="2400" dirty="0">
                <a:latin typeface="+mn-lt"/>
              </a:rPr>
              <a:t>Some considerations </a:t>
            </a:r>
            <a:br>
              <a:rPr lang="en-GB" sz="2400" dirty="0">
                <a:latin typeface="+mn-lt"/>
              </a:rPr>
            </a:br>
            <a:r>
              <a:rPr lang="en-GB" sz="2400" dirty="0">
                <a:latin typeface="+mn-lt"/>
              </a:rPr>
              <a:t>in application</a:t>
            </a:r>
            <a:br>
              <a:rPr lang="en-US" sz="2000" b="1" i="0" dirty="0">
                <a:solidFill>
                  <a:srgbClr val="242424"/>
                </a:solidFill>
                <a:effectLst/>
                <a:latin typeface="+mn-lt"/>
              </a:rPr>
            </a:br>
            <a:endParaRPr lang="en-GB" sz="2000" dirty="0">
              <a:latin typeface="+mn-lt"/>
            </a:endParaRPr>
          </a:p>
        </p:txBody>
      </p:sp>
      <p:sp>
        <p:nvSpPr>
          <p:cNvPr id="3" name="Content Placeholder 2">
            <a:extLst>
              <a:ext uri="{FF2B5EF4-FFF2-40B4-BE49-F238E27FC236}">
                <a16:creationId xmlns:a16="http://schemas.microsoft.com/office/drawing/2014/main" id="{33986A41-9BDF-EE4B-626B-ED979C9DF465}"/>
              </a:ext>
            </a:extLst>
          </p:cNvPr>
          <p:cNvSpPr>
            <a:spLocks noGrp="1"/>
          </p:cNvSpPr>
          <p:nvPr>
            <p:ph sz="half" idx="1"/>
          </p:nvPr>
        </p:nvSpPr>
        <p:spPr/>
        <p:txBody>
          <a:bodyPr/>
          <a:lstStyle/>
          <a:p>
            <a:pPr marL="0" indent="0" algn="l">
              <a:buNone/>
            </a:pPr>
            <a:r>
              <a:rPr lang="en-US" sz="1600" b="1" i="0" dirty="0">
                <a:solidFill>
                  <a:srgbClr val="242424"/>
                </a:solidFill>
                <a:effectLst/>
              </a:rPr>
              <a:t>Risk</a:t>
            </a:r>
            <a:endParaRPr lang="en-US" sz="1600" b="0" i="0" dirty="0">
              <a:solidFill>
                <a:srgbClr val="242424"/>
              </a:solidFill>
              <a:effectLst/>
            </a:endParaRPr>
          </a:p>
          <a:p>
            <a:r>
              <a:rPr lang="en-US" sz="1600" b="0" i="0" dirty="0">
                <a:solidFill>
                  <a:srgbClr val="242424"/>
                </a:solidFill>
                <a:effectLst/>
              </a:rPr>
              <a:t>People returning from leave with tobacco in their possession</a:t>
            </a:r>
          </a:p>
          <a:p>
            <a:r>
              <a:rPr lang="en-US" sz="1600" dirty="0">
                <a:solidFill>
                  <a:srgbClr val="242424"/>
                </a:solidFill>
              </a:rPr>
              <a:t>Inappropriate use of search</a:t>
            </a:r>
          </a:p>
          <a:p>
            <a:r>
              <a:rPr lang="en-US" sz="1600" dirty="0">
                <a:solidFill>
                  <a:srgbClr val="242424"/>
                </a:solidFill>
              </a:rPr>
              <a:t>Exploitation of people</a:t>
            </a:r>
          </a:p>
          <a:p>
            <a:r>
              <a:rPr lang="en-US" sz="1600" dirty="0">
                <a:solidFill>
                  <a:srgbClr val="242424"/>
                </a:solidFill>
              </a:rPr>
              <a:t>Surreptitious smoking</a:t>
            </a:r>
          </a:p>
          <a:p>
            <a:r>
              <a:rPr lang="en-US" sz="1600" dirty="0">
                <a:solidFill>
                  <a:srgbClr val="242424"/>
                </a:solidFill>
              </a:rPr>
              <a:t>Fire </a:t>
            </a:r>
          </a:p>
          <a:p>
            <a:r>
              <a:rPr lang="en-US" sz="1600" b="0" i="0" dirty="0">
                <a:solidFill>
                  <a:srgbClr val="242424"/>
                </a:solidFill>
                <a:effectLst/>
              </a:rPr>
              <a:t>Escalation of distress</a:t>
            </a:r>
          </a:p>
          <a:p>
            <a:r>
              <a:rPr lang="en-US" sz="1600" dirty="0">
                <a:solidFill>
                  <a:srgbClr val="242424"/>
                </a:solidFill>
              </a:rPr>
              <a:t>Do people refuse informal admission due to not being able to smoke</a:t>
            </a:r>
          </a:p>
          <a:p>
            <a:r>
              <a:rPr lang="en-US" sz="1600" dirty="0">
                <a:solidFill>
                  <a:srgbClr val="242424"/>
                </a:solidFill>
              </a:rPr>
              <a:t>Culture of difference in culture developing across providers/wards/staff</a:t>
            </a:r>
          </a:p>
          <a:p>
            <a:r>
              <a:rPr lang="en-US" sz="1600" dirty="0">
                <a:solidFill>
                  <a:srgbClr val="242424"/>
                </a:solidFill>
              </a:rPr>
              <a:t>Physical health and medicines</a:t>
            </a:r>
          </a:p>
          <a:p>
            <a:pPr marL="0" indent="0" algn="l">
              <a:buNone/>
            </a:pPr>
            <a:endParaRPr lang="en-US" sz="1400" dirty="0">
              <a:solidFill>
                <a:srgbClr val="242424"/>
              </a:solidFill>
            </a:endParaRPr>
          </a:p>
          <a:p>
            <a:pPr marL="0" indent="0" algn="l">
              <a:buNone/>
            </a:pPr>
            <a:endParaRPr lang="en-US" sz="1400" b="0" i="0" dirty="0">
              <a:solidFill>
                <a:srgbClr val="242424"/>
              </a:solidFill>
              <a:effectLst/>
            </a:endParaRPr>
          </a:p>
        </p:txBody>
      </p:sp>
      <p:pic>
        <p:nvPicPr>
          <p:cNvPr id="6" name="Content Placeholder 5" descr="Person leaping in air">
            <a:extLst>
              <a:ext uri="{FF2B5EF4-FFF2-40B4-BE49-F238E27FC236}">
                <a16:creationId xmlns:a16="http://schemas.microsoft.com/office/drawing/2014/main" id="{7E451129-395D-3C9D-B059-D0AFDB1D5FA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4648200" y="1988840"/>
            <a:ext cx="3867150" cy="4248472"/>
          </a:xfrm>
        </p:spPr>
      </p:pic>
    </p:spTree>
    <p:extLst>
      <p:ext uri="{BB962C8B-B14F-4D97-AF65-F5344CB8AC3E}">
        <p14:creationId xmlns:p14="http://schemas.microsoft.com/office/powerpoint/2010/main" val="580808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52CE1-E0FA-D903-E1C1-FCE7B45FD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D4387-1C1A-E532-CDFF-CDC59F9FA546}"/>
              </a:ext>
            </a:extLst>
          </p:cNvPr>
          <p:cNvSpPr>
            <a:spLocks noGrp="1"/>
          </p:cNvSpPr>
          <p:nvPr>
            <p:ph type="title"/>
          </p:nvPr>
        </p:nvSpPr>
        <p:spPr/>
        <p:txBody>
          <a:bodyPr/>
          <a:lstStyle/>
          <a:p>
            <a:br>
              <a:rPr lang="en-US" sz="2000" b="1" i="0" dirty="0">
                <a:solidFill>
                  <a:srgbClr val="242424"/>
                </a:solidFill>
                <a:effectLst/>
                <a:latin typeface="+mn-lt"/>
              </a:rPr>
            </a:br>
            <a:r>
              <a:rPr lang="en-US" sz="2400" b="1" i="0" dirty="0">
                <a:solidFill>
                  <a:srgbClr val="242424"/>
                </a:solidFill>
                <a:effectLst/>
                <a:latin typeface="+mn-lt"/>
              </a:rPr>
              <a:t>Regulations</a:t>
            </a:r>
            <a:br>
              <a:rPr lang="en-US" sz="2000" b="1" i="0" dirty="0">
                <a:solidFill>
                  <a:srgbClr val="242424"/>
                </a:solidFill>
                <a:effectLst/>
                <a:latin typeface="+mn-lt"/>
              </a:rPr>
            </a:br>
            <a:endParaRPr lang="en-GB" sz="2000" dirty="0">
              <a:latin typeface="+mn-lt"/>
            </a:endParaRPr>
          </a:p>
        </p:txBody>
      </p:sp>
      <p:sp>
        <p:nvSpPr>
          <p:cNvPr id="3" name="Content Placeholder 2">
            <a:extLst>
              <a:ext uri="{FF2B5EF4-FFF2-40B4-BE49-F238E27FC236}">
                <a16:creationId xmlns:a16="http://schemas.microsoft.com/office/drawing/2014/main" id="{0197245E-BD2C-7891-AED7-9643B6AE7027}"/>
              </a:ext>
            </a:extLst>
          </p:cNvPr>
          <p:cNvSpPr>
            <a:spLocks noGrp="1"/>
          </p:cNvSpPr>
          <p:nvPr>
            <p:ph sz="half" idx="1"/>
          </p:nvPr>
        </p:nvSpPr>
        <p:spPr>
          <a:xfrm>
            <a:off x="628650" y="1825625"/>
            <a:ext cx="4087366" cy="4351338"/>
          </a:xfrm>
        </p:spPr>
        <p:txBody>
          <a:bodyPr/>
          <a:lstStyle/>
          <a:p>
            <a:pPr marL="0" indent="0" algn="ctr" fontAlgn="base">
              <a:lnSpc>
                <a:spcPts val="1360"/>
              </a:lnSpc>
              <a:spcBef>
                <a:spcPts val="10"/>
              </a:spcBef>
              <a:spcAft>
                <a:spcPts val="0"/>
              </a:spcAft>
              <a:buNone/>
            </a:pPr>
            <a:endPar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lgn="ctr" fontAlgn="base">
              <a:lnSpc>
                <a:spcPts val="1360"/>
              </a:lnSpc>
              <a:spcBef>
                <a:spcPts val="10"/>
              </a:spcBef>
              <a:spcAft>
                <a:spcPts val="0"/>
              </a:spcAft>
              <a:buNone/>
            </a:pPr>
            <a:r>
              <a:rPr lang="en-US" sz="1800" b="1" dirty="0">
                <a:solidFill>
                  <a:srgbClr val="000000"/>
                </a:solidFill>
                <a:effectLst/>
                <a:ea typeface="Arial" panose="020B0604020202020204" pitchFamily="34" charset="0"/>
                <a:cs typeface="Times New Roman" panose="02020603050405020304" pitchFamily="18" charset="0"/>
              </a:rPr>
              <a:t>Deciding which regulation applies;</a:t>
            </a:r>
          </a:p>
          <a:p>
            <a:pPr marL="0" indent="0" algn="ctr" fontAlgn="base">
              <a:lnSpc>
                <a:spcPts val="1360"/>
              </a:lnSpc>
              <a:spcBef>
                <a:spcPts val="10"/>
              </a:spcBef>
              <a:spcAft>
                <a:spcPts val="0"/>
              </a:spcAft>
              <a:buNone/>
            </a:pPr>
            <a:endParaRPr lang="en-GB" sz="1800" dirty="0">
              <a:effectLst/>
              <a:ea typeface="PMingLiU" panose="02020500000000000000" pitchFamily="18" charset="-120"/>
            </a:endParaRPr>
          </a:p>
          <a:p>
            <a:pPr marL="0" marR="457200" indent="0" algn="ctr" fontAlgn="base">
              <a:lnSpc>
                <a:spcPts val="1310"/>
              </a:lnSpc>
              <a:spcBef>
                <a:spcPts val="1065"/>
              </a:spcBef>
              <a:spcAft>
                <a:spcPts val="2600"/>
              </a:spcAft>
              <a:buNone/>
            </a:pPr>
            <a:r>
              <a:rPr lang="en-US" sz="1800" dirty="0">
                <a:solidFill>
                  <a:srgbClr val="000000"/>
                </a:solidFill>
                <a:effectLst/>
                <a:ea typeface="Arial" panose="020B0604020202020204" pitchFamily="34" charset="0"/>
                <a:cs typeface="Times New Roman" panose="02020603050405020304" pitchFamily="18" charset="0"/>
              </a:rPr>
              <a:t>Whilst smokefree policies are </a:t>
            </a:r>
            <a:r>
              <a:rPr lang="en-US" sz="1800" b="1" dirty="0">
                <a:solidFill>
                  <a:srgbClr val="000000"/>
                </a:solidFill>
                <a:effectLst/>
                <a:ea typeface="Arial" panose="020B0604020202020204" pitchFamily="34" charset="0"/>
                <a:cs typeface="Times New Roman" panose="02020603050405020304" pitchFamily="18" charset="0"/>
              </a:rPr>
              <a:t>not</a:t>
            </a:r>
            <a:r>
              <a:rPr lang="en-US" sz="1800" dirty="0">
                <a:solidFill>
                  <a:srgbClr val="000000"/>
                </a:solidFill>
                <a:effectLst/>
                <a:ea typeface="Arial" panose="020B0604020202020204" pitchFamily="34" charset="0"/>
                <a:cs typeface="Times New Roman" panose="02020603050405020304" pitchFamily="18" charset="0"/>
              </a:rPr>
              <a:t> themselves to be considered as unwarranted blanket restrictions, it is possible that measures associated with their implementation, such as any restrictions on movement, searching practices, etc., could be so considered or could raise concerns as to whether least restrictive alternatives are being used.</a:t>
            </a:r>
            <a:endParaRPr lang="en-GB" sz="1800" dirty="0">
              <a:effectLst/>
              <a:ea typeface="PMingLiU" panose="02020500000000000000" pitchFamily="18" charset="-120"/>
            </a:endParaRPr>
          </a:p>
        </p:txBody>
      </p:sp>
      <p:pic>
        <p:nvPicPr>
          <p:cNvPr id="6" name="Content Placeholder 5" descr="Stones balancing on a wood">
            <a:extLst>
              <a:ext uri="{FF2B5EF4-FFF2-40B4-BE49-F238E27FC236}">
                <a16:creationId xmlns:a16="http://schemas.microsoft.com/office/drawing/2014/main" id="{7F122BCB-7E93-E87F-25A3-F5DFDC20E77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4648200" y="1988840"/>
            <a:ext cx="3867150" cy="4248472"/>
          </a:xfrm>
        </p:spPr>
      </p:pic>
    </p:spTree>
    <p:extLst>
      <p:ext uri="{BB962C8B-B14F-4D97-AF65-F5344CB8AC3E}">
        <p14:creationId xmlns:p14="http://schemas.microsoft.com/office/powerpoint/2010/main" val="318844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DFD1-7230-5489-998E-C54203E60B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8599B4-F817-124C-1B2A-4C0B61D993E4}"/>
              </a:ext>
            </a:extLst>
          </p:cNvPr>
          <p:cNvSpPr>
            <a:spLocks noGrp="1"/>
          </p:cNvSpPr>
          <p:nvPr>
            <p:ph type="title"/>
          </p:nvPr>
        </p:nvSpPr>
        <p:spPr/>
        <p:txBody>
          <a:bodyPr/>
          <a:lstStyle/>
          <a:p>
            <a:r>
              <a:rPr lang="en-GB" sz="2800" dirty="0">
                <a:latin typeface="+mn-lt"/>
              </a:rPr>
              <a:t>Regulations</a:t>
            </a:r>
          </a:p>
        </p:txBody>
      </p:sp>
      <p:sp>
        <p:nvSpPr>
          <p:cNvPr id="3" name="Content Placeholder 2">
            <a:extLst>
              <a:ext uri="{FF2B5EF4-FFF2-40B4-BE49-F238E27FC236}">
                <a16:creationId xmlns:a16="http://schemas.microsoft.com/office/drawing/2014/main" id="{56391EE8-57A2-B11D-D3A2-F3D9A1B36DA1}"/>
              </a:ext>
            </a:extLst>
          </p:cNvPr>
          <p:cNvSpPr>
            <a:spLocks noGrp="1"/>
          </p:cNvSpPr>
          <p:nvPr>
            <p:ph sz="half" idx="1"/>
          </p:nvPr>
        </p:nvSpPr>
        <p:spPr/>
        <p:txBody>
          <a:bodyPr/>
          <a:lstStyle/>
          <a:p>
            <a:pPr marL="0" indent="0">
              <a:buNone/>
            </a:pPr>
            <a:r>
              <a:rPr lang="en-GB" sz="1600" b="1" dirty="0"/>
              <a:t>Regulation 9 person centred care</a:t>
            </a:r>
          </a:p>
          <a:p>
            <a:pPr marL="0" indent="0">
              <a:buNone/>
            </a:pPr>
            <a:endParaRPr lang="en-US" sz="1600" dirty="0">
              <a:solidFill>
                <a:srgbClr val="000000"/>
              </a:solidFill>
              <a:effectLst/>
              <a:ea typeface="Arial" panose="020B0604020202020204" pitchFamily="34" charset="0"/>
              <a:cs typeface="Times New Roman" panose="02020603050405020304" pitchFamily="18" charset="0"/>
            </a:endParaRPr>
          </a:p>
          <a:p>
            <a:pPr marL="0" indent="0" fontAlgn="base">
              <a:lnSpc>
                <a:spcPts val="1255"/>
              </a:lnSpc>
              <a:spcBef>
                <a:spcPts val="10"/>
              </a:spcBef>
              <a:spcAft>
                <a:spcPts val="0"/>
              </a:spcAft>
              <a:buNone/>
            </a:pPr>
            <a:r>
              <a:rPr lang="en-US" sz="1600" dirty="0">
                <a:solidFill>
                  <a:srgbClr val="000000"/>
                </a:solidFill>
                <a:effectLst/>
                <a:ea typeface="Arial" panose="020B0604020202020204" pitchFamily="34" charset="0"/>
                <a:cs typeface="Times New Roman" panose="02020603050405020304" pitchFamily="18" charset="0"/>
              </a:rPr>
              <a:t>This regulation may be breached when a blanket restriction is </a:t>
            </a:r>
            <a:r>
              <a:rPr lang="en-US" sz="1600" b="1" dirty="0">
                <a:solidFill>
                  <a:srgbClr val="000000"/>
                </a:solidFill>
                <a:effectLst/>
                <a:ea typeface="Arial" panose="020B0604020202020204" pitchFamily="34" charset="0"/>
                <a:cs typeface="Times New Roman" panose="02020603050405020304" pitchFamily="18" charset="0"/>
              </a:rPr>
              <a:t>not</a:t>
            </a:r>
            <a:r>
              <a:rPr lang="en-US" sz="1600" dirty="0">
                <a:solidFill>
                  <a:srgbClr val="000000"/>
                </a:solidFill>
                <a:effectLst/>
                <a:ea typeface="Arial" panose="020B0604020202020204" pitchFamily="34" charset="0"/>
                <a:cs typeface="Times New Roman" panose="02020603050405020304" pitchFamily="18" charset="0"/>
              </a:rPr>
              <a:t> accompanied by:</a:t>
            </a:r>
            <a:endParaRPr lang="en-GB" sz="1600" dirty="0">
              <a:effectLst/>
              <a:ea typeface="PMingLiU" panose="02020500000000000000" pitchFamily="18" charset="-120"/>
            </a:endParaRPr>
          </a:p>
          <a:p>
            <a:pPr marL="0" lvl="0" indent="0" fontAlgn="base">
              <a:lnSpc>
                <a:spcPts val="1455"/>
              </a:lnSpc>
              <a:spcBef>
                <a:spcPts val="1055"/>
              </a:spcBef>
              <a:spcAft>
                <a:spcPts val="0"/>
              </a:spcAft>
              <a:buClr>
                <a:srgbClr val="000000"/>
              </a:buClr>
              <a:buSzPts val="1000"/>
              <a:buNone/>
              <a:tabLst>
                <a:tab pos="228600" algn="l"/>
              </a:tabLst>
            </a:pPr>
            <a:r>
              <a:rPr lang="en-US" sz="1600" spc="-10" dirty="0">
                <a:solidFill>
                  <a:srgbClr val="000000"/>
                </a:solidFill>
                <a:effectLst/>
                <a:ea typeface="Arial" panose="020B0604020202020204" pitchFamily="34" charset="0"/>
                <a:cs typeface="Times New Roman" panose="02020603050405020304" pitchFamily="18" charset="0"/>
              </a:rPr>
              <a:t>individual risk assessments </a:t>
            </a:r>
            <a:br>
              <a:rPr lang="en-US" sz="1600" spc="-10" dirty="0">
                <a:solidFill>
                  <a:srgbClr val="000000"/>
                </a:solidFill>
                <a:effectLst/>
                <a:ea typeface="Arial" panose="020B0604020202020204" pitchFamily="34" charset="0"/>
                <a:cs typeface="Times New Roman" panose="02020603050405020304" pitchFamily="18" charset="0"/>
              </a:rPr>
            </a:br>
            <a:r>
              <a:rPr lang="en-US" sz="1600" b="1" spc="-10" dirty="0">
                <a:solidFill>
                  <a:srgbClr val="000000"/>
                </a:solidFill>
                <a:effectLst/>
                <a:ea typeface="Arial" panose="020B0604020202020204" pitchFamily="34" charset="0"/>
                <a:cs typeface="Times New Roman" panose="02020603050405020304" pitchFamily="18" charset="0"/>
              </a:rPr>
              <a:t>or</a:t>
            </a:r>
            <a:endParaRPr lang="en-GB" sz="1600" spc="-10" dirty="0">
              <a:effectLst/>
              <a:ea typeface="Symbol" panose="05050102010706020507" pitchFamily="18" charset="2"/>
            </a:endParaRPr>
          </a:p>
          <a:p>
            <a:pPr marL="0" lvl="0" indent="0" fontAlgn="base">
              <a:lnSpc>
                <a:spcPts val="1455"/>
              </a:lnSpc>
              <a:spcBef>
                <a:spcPts val="55"/>
              </a:spcBef>
              <a:spcAft>
                <a:spcPts val="1575"/>
              </a:spcAft>
              <a:buClr>
                <a:srgbClr val="000000"/>
              </a:buClr>
              <a:buSzPts val="1000"/>
              <a:buNone/>
              <a:tabLst>
                <a:tab pos="228600" algn="l"/>
              </a:tabLst>
            </a:pPr>
            <a:r>
              <a:rPr lang="en-US" sz="1600" spc="-10" dirty="0">
                <a:solidFill>
                  <a:srgbClr val="000000"/>
                </a:solidFill>
                <a:effectLst/>
                <a:ea typeface="Arial" panose="020B0604020202020204" pitchFamily="34" charset="0"/>
                <a:cs typeface="Times New Roman" panose="02020603050405020304" pitchFamily="18" charset="0"/>
              </a:rPr>
              <a:t>involvement of people in relation to the restriction.</a:t>
            </a:r>
            <a:endParaRPr lang="en-GB" sz="1600" spc="-10" dirty="0">
              <a:effectLst/>
              <a:ea typeface="Symbol" panose="05050102010706020507" pitchFamily="18" charset="2"/>
            </a:endParaRPr>
          </a:p>
          <a:p>
            <a:pPr marL="0" indent="0">
              <a:buNone/>
            </a:pPr>
            <a:r>
              <a:rPr lang="en-GB" sz="1600" b="1" dirty="0"/>
              <a:t>Regulation 10 dignity and privacy</a:t>
            </a:r>
          </a:p>
          <a:p>
            <a:pPr marL="0" indent="0">
              <a:buNone/>
            </a:pPr>
            <a:endParaRPr lang="en-GB" sz="1600" b="1" dirty="0"/>
          </a:p>
          <a:p>
            <a:pPr marL="0" indent="0">
              <a:buNone/>
            </a:pPr>
            <a:r>
              <a:rPr lang="en-US" sz="1600" dirty="0">
                <a:solidFill>
                  <a:srgbClr val="000000"/>
                </a:solidFill>
                <a:effectLst/>
                <a:ea typeface="Arial" panose="020B0604020202020204" pitchFamily="34" charset="0"/>
                <a:cs typeface="Times New Roman" panose="02020603050405020304" pitchFamily="18" charset="0"/>
              </a:rPr>
              <a:t>This regulation requires people to be treated with dignity and respect and requires a provider to ensure the privacy of the person and to support the person’s autonomy, independence and involvement in the community.</a:t>
            </a:r>
            <a:endParaRPr lang="en-GB" sz="1600" dirty="0">
              <a:effectLst/>
              <a:ea typeface="PMingLiU" panose="02020500000000000000" pitchFamily="18" charset="-120"/>
            </a:endParaRPr>
          </a:p>
          <a:p>
            <a:pPr marL="0" indent="0">
              <a:buNone/>
            </a:pPr>
            <a:endParaRPr lang="en-GB" sz="1600" b="1" dirty="0"/>
          </a:p>
        </p:txBody>
      </p:sp>
      <p:sp>
        <p:nvSpPr>
          <p:cNvPr id="4" name="Content Placeholder 3">
            <a:extLst>
              <a:ext uri="{FF2B5EF4-FFF2-40B4-BE49-F238E27FC236}">
                <a16:creationId xmlns:a16="http://schemas.microsoft.com/office/drawing/2014/main" id="{5C65B144-4E87-4F87-767C-AF234B8F88A4}"/>
              </a:ext>
            </a:extLst>
          </p:cNvPr>
          <p:cNvSpPr>
            <a:spLocks noGrp="1"/>
          </p:cNvSpPr>
          <p:nvPr>
            <p:ph sz="half" idx="2"/>
          </p:nvPr>
        </p:nvSpPr>
        <p:spPr/>
        <p:txBody>
          <a:bodyPr/>
          <a:lstStyle/>
          <a:p>
            <a:pPr marL="0" indent="0">
              <a:buNone/>
            </a:pPr>
            <a:r>
              <a:rPr lang="en-GB" sz="1600" b="1" dirty="0"/>
              <a:t>Regulation 12 safe care and treatment</a:t>
            </a:r>
          </a:p>
          <a:p>
            <a:pPr marL="0" indent="0">
              <a:buNone/>
            </a:pPr>
            <a:endParaRPr lang="en-GB" sz="1600" b="1" dirty="0"/>
          </a:p>
          <a:p>
            <a:pPr marL="0" marR="320040" indent="0" fontAlgn="base">
              <a:lnSpc>
                <a:spcPts val="1455"/>
              </a:lnSpc>
              <a:spcAft>
                <a:spcPts val="1145"/>
              </a:spcAft>
              <a:buNone/>
            </a:pPr>
            <a:r>
              <a:rPr lang="en-US" sz="1600" dirty="0">
                <a:solidFill>
                  <a:srgbClr val="000000"/>
                </a:solidFill>
                <a:effectLst/>
                <a:ea typeface="Arial" panose="020B0604020202020204" pitchFamily="34" charset="0"/>
                <a:cs typeface="Times New Roman" panose="02020603050405020304" pitchFamily="18" charset="0"/>
              </a:rPr>
              <a:t>This regulation may be relevant where the impact of the blanket restrictive practice raises issues relating to the safety of people.</a:t>
            </a:r>
            <a:endParaRPr lang="en-GB" sz="1600" dirty="0">
              <a:effectLst/>
              <a:ea typeface="PMingLiU" panose="02020500000000000000" pitchFamily="18" charset="-120"/>
            </a:endParaRPr>
          </a:p>
          <a:p>
            <a:pPr marL="0" indent="0">
              <a:buNone/>
            </a:pPr>
            <a:r>
              <a:rPr lang="en-GB" sz="1600" b="1" dirty="0"/>
              <a:t>Regulation 13 safeguarding from abuse and improper treatment</a:t>
            </a:r>
          </a:p>
          <a:p>
            <a:pPr marL="0" indent="0">
              <a:buNone/>
            </a:pPr>
            <a:endParaRPr lang="en-GB" sz="1600" b="1" dirty="0"/>
          </a:p>
          <a:p>
            <a:pPr marL="0" indent="0" fontAlgn="base">
              <a:lnSpc>
                <a:spcPts val="1255"/>
              </a:lnSpc>
              <a:spcBef>
                <a:spcPts val="10"/>
              </a:spcBef>
              <a:spcAft>
                <a:spcPts val="0"/>
              </a:spcAft>
              <a:buNone/>
            </a:pPr>
            <a:r>
              <a:rPr lang="en-US" sz="1600" dirty="0">
                <a:solidFill>
                  <a:srgbClr val="000000"/>
                </a:solidFill>
                <a:effectLst/>
                <a:ea typeface="Arial" panose="020B0604020202020204" pitchFamily="34" charset="0"/>
                <a:cs typeface="Times New Roman" panose="02020603050405020304" pitchFamily="18" charset="0"/>
              </a:rPr>
              <a:t>This regulation may be breached when a blanket restriction includes an act which is:</a:t>
            </a:r>
            <a:endParaRPr lang="en-GB" sz="1600" dirty="0">
              <a:effectLst/>
              <a:ea typeface="PMingLiU" panose="02020500000000000000" pitchFamily="18" charset="-120"/>
            </a:endParaRPr>
          </a:p>
          <a:p>
            <a:pPr marL="0" lvl="0" indent="0" fontAlgn="base">
              <a:lnSpc>
                <a:spcPts val="1455"/>
              </a:lnSpc>
              <a:spcBef>
                <a:spcPts val="1080"/>
              </a:spcBef>
              <a:spcAft>
                <a:spcPts val="0"/>
              </a:spcAft>
              <a:buClr>
                <a:srgbClr val="000000"/>
              </a:buClr>
              <a:buSzPts val="1000"/>
              <a:buNone/>
              <a:tabLst>
                <a:tab pos="228600" algn="l"/>
              </a:tabLst>
            </a:pPr>
            <a:r>
              <a:rPr lang="en-US" sz="1600" spc="-10" dirty="0">
                <a:solidFill>
                  <a:srgbClr val="000000"/>
                </a:solidFill>
                <a:ea typeface="Arial" panose="020B0604020202020204" pitchFamily="34" charset="0"/>
                <a:cs typeface="Times New Roman" panose="02020603050405020304" pitchFamily="18" charset="0"/>
              </a:rPr>
              <a:t>i</a:t>
            </a:r>
            <a:r>
              <a:rPr lang="en-US" sz="1600" spc="-10" dirty="0">
                <a:solidFill>
                  <a:srgbClr val="000000"/>
                </a:solidFill>
                <a:effectLst/>
                <a:ea typeface="Arial" panose="020B0604020202020204" pitchFamily="34" charset="0"/>
                <a:cs typeface="Times New Roman" panose="02020603050405020304" pitchFamily="18" charset="0"/>
              </a:rPr>
              <a:t>ntended to control or restrain the person </a:t>
            </a:r>
            <a:br>
              <a:rPr lang="en-US" sz="1600" spc="-10" dirty="0">
                <a:solidFill>
                  <a:srgbClr val="000000"/>
                </a:solidFill>
                <a:effectLst/>
                <a:ea typeface="Arial" panose="020B0604020202020204" pitchFamily="34" charset="0"/>
                <a:cs typeface="Times New Roman" panose="02020603050405020304" pitchFamily="18" charset="0"/>
              </a:rPr>
            </a:br>
            <a:r>
              <a:rPr lang="en-US" sz="1600" b="1" spc="-10" dirty="0">
                <a:solidFill>
                  <a:srgbClr val="000000"/>
                </a:solidFill>
                <a:effectLst/>
                <a:ea typeface="Arial" panose="020B0604020202020204" pitchFamily="34" charset="0"/>
                <a:cs typeface="Times New Roman" panose="02020603050405020304" pitchFamily="18" charset="0"/>
              </a:rPr>
              <a:t>and</a:t>
            </a:r>
            <a:endParaRPr lang="en-GB" sz="1600" spc="-10" dirty="0">
              <a:effectLst/>
              <a:ea typeface="Symbol" panose="05050102010706020507" pitchFamily="18" charset="2"/>
            </a:endParaRPr>
          </a:p>
          <a:p>
            <a:pPr marL="0" indent="0">
              <a:buNone/>
            </a:pPr>
            <a:r>
              <a:rPr lang="en-US" sz="1600" dirty="0">
                <a:solidFill>
                  <a:srgbClr val="000000"/>
                </a:solidFill>
                <a:effectLst/>
                <a:ea typeface="Arial" panose="020B0604020202020204" pitchFamily="34" charset="0"/>
                <a:cs typeface="Times New Roman" panose="02020603050405020304" pitchFamily="18" charset="0"/>
              </a:rPr>
              <a:t>is not necessary to prevent, nor a proportionate response to, the risk of harm to the person or another individual</a:t>
            </a:r>
            <a:endParaRPr lang="en-GB" sz="1600" dirty="0"/>
          </a:p>
        </p:txBody>
      </p:sp>
    </p:spTree>
    <p:extLst>
      <p:ext uri="{BB962C8B-B14F-4D97-AF65-F5344CB8AC3E}">
        <p14:creationId xmlns:p14="http://schemas.microsoft.com/office/powerpoint/2010/main" val="305706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8A840-195E-A323-74B2-C84BD94C4ED2}"/>
              </a:ext>
            </a:extLst>
          </p:cNvPr>
          <p:cNvSpPr>
            <a:spLocks noGrp="1"/>
          </p:cNvSpPr>
          <p:nvPr>
            <p:ph type="title"/>
          </p:nvPr>
        </p:nvSpPr>
        <p:spPr/>
        <p:txBody>
          <a:bodyPr/>
          <a:lstStyle/>
          <a:p>
            <a:br>
              <a:rPr lang="en-GB" sz="4000" dirty="0"/>
            </a:br>
            <a:r>
              <a:rPr lang="en-GB" sz="4000" dirty="0"/>
              <a:t>Thank you</a:t>
            </a:r>
          </a:p>
        </p:txBody>
      </p:sp>
      <p:pic>
        <p:nvPicPr>
          <p:cNvPr id="8" name="Content Placeholder 7" descr="Close-up of raised hands at office training with speaker out of focus in background">
            <a:extLst>
              <a:ext uri="{FF2B5EF4-FFF2-40B4-BE49-F238E27FC236}">
                <a16:creationId xmlns:a16="http://schemas.microsoft.com/office/drawing/2014/main" id="{B1E85EC9-FC14-8B08-9C4D-A6FA73551A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492896"/>
            <a:ext cx="3867150" cy="3096342"/>
          </a:xfrm>
        </p:spPr>
      </p:pic>
      <p:pic>
        <p:nvPicPr>
          <p:cNvPr id="6" name="Content Placeholder 5" descr="Yellow question mark">
            <a:extLst>
              <a:ext uri="{FF2B5EF4-FFF2-40B4-BE49-F238E27FC236}">
                <a16:creationId xmlns:a16="http://schemas.microsoft.com/office/drawing/2014/main" id="{71B194A1-8342-2028-C2A8-90A72A239CF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492896"/>
            <a:ext cx="3867150" cy="3096343"/>
          </a:xfrm>
        </p:spPr>
      </p:pic>
    </p:spTree>
    <p:extLst>
      <p:ext uri="{BB962C8B-B14F-4D97-AF65-F5344CB8AC3E}">
        <p14:creationId xmlns:p14="http://schemas.microsoft.com/office/powerpoint/2010/main" val="286101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689F4B-8A04-425C-BC0E-41E3B901CE88}"/>
              </a:ext>
            </a:extLst>
          </p:cNvPr>
          <p:cNvSpPr>
            <a:spLocks noGrp="1"/>
          </p:cNvSpPr>
          <p:nvPr>
            <p:ph type="sldNum" sz="quarter" idx="10"/>
          </p:nvPr>
        </p:nvSpPr>
        <p:spPr/>
        <p:txBody>
          <a:bodyPr/>
          <a:lstStyle>
            <a:lvl1pPr>
              <a:defRPr sz="2400">
                <a:solidFill>
                  <a:schemeClr val="tx1"/>
                </a:solidFill>
                <a:latin typeface="Arial" panose="020B0604020202020204" pitchFamily="34" charset="0"/>
                <a:ea typeface="ヒラギノ角ゴ Pro W3" pitchFamily="-16" charset="-128"/>
              </a:defRPr>
            </a:lvl1pPr>
            <a:lvl2pPr marL="742950" indent="-285750">
              <a:defRPr sz="2400">
                <a:solidFill>
                  <a:schemeClr val="tx1"/>
                </a:solidFill>
                <a:latin typeface="Arial" panose="020B0604020202020204" pitchFamily="34" charset="0"/>
                <a:ea typeface="ヒラギノ角ゴ Pro W3" pitchFamily="-16" charset="-128"/>
              </a:defRPr>
            </a:lvl2pPr>
            <a:lvl3pPr marL="1143000" indent="-228600">
              <a:defRPr sz="2400">
                <a:solidFill>
                  <a:schemeClr val="tx1"/>
                </a:solidFill>
                <a:latin typeface="Arial" panose="020B0604020202020204" pitchFamily="34" charset="0"/>
                <a:ea typeface="ヒラギノ角ゴ Pro W3" pitchFamily="-16" charset="-128"/>
              </a:defRPr>
            </a:lvl3pPr>
            <a:lvl4pPr marL="1600200" indent="-228600">
              <a:defRPr sz="2400">
                <a:solidFill>
                  <a:schemeClr val="tx1"/>
                </a:solidFill>
                <a:latin typeface="Arial" panose="020B0604020202020204" pitchFamily="34" charset="0"/>
                <a:ea typeface="ヒラギノ角ゴ Pro W3" pitchFamily="-16" charset="-128"/>
              </a:defRPr>
            </a:lvl4pPr>
            <a:lvl5pPr marL="2057400" indent="-228600">
              <a:defRPr sz="2400">
                <a:solidFill>
                  <a:schemeClr val="tx1"/>
                </a:solidFill>
                <a:latin typeface="Arial" panose="020B0604020202020204" pitchFamily="34"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6" charset="-128"/>
              </a:defRPr>
            </a:lvl9pPr>
          </a:lstStyle>
          <a:p>
            <a:fld id="{2E8A7564-09AF-495A-A9F9-980E085B2F1A}" type="slidenum">
              <a:rPr lang="en-US" altLang="en-US" sz="900">
                <a:solidFill>
                  <a:srgbClr val="5F2861"/>
                </a:solidFill>
                <a:ea typeface="ＭＳ Ｐゴシック" panose="020B0600070205080204" pitchFamily="34" charset="-128"/>
              </a:rPr>
              <a:pPr/>
              <a:t>2</a:t>
            </a:fld>
            <a:endParaRPr lang="en-US" altLang="en-US" sz="1400" dirty="0">
              <a:solidFill>
                <a:srgbClr val="6D2E69"/>
              </a:solidFill>
              <a:ea typeface="ＭＳ Ｐゴシック" panose="020B0600070205080204" pitchFamily="34" charset="-128"/>
            </a:endParaRPr>
          </a:p>
        </p:txBody>
      </p:sp>
      <p:sp>
        <p:nvSpPr>
          <p:cNvPr id="6147" name="Rectangle 2">
            <a:extLst>
              <a:ext uri="{FF2B5EF4-FFF2-40B4-BE49-F238E27FC236}">
                <a16:creationId xmlns:a16="http://schemas.microsoft.com/office/drawing/2014/main" id="{D0E5855D-C9EA-4F94-A53E-E96388D6557A}"/>
              </a:ext>
            </a:extLst>
          </p:cNvPr>
          <p:cNvSpPr>
            <a:spLocks noGrp="1" noChangeArrowheads="1"/>
          </p:cNvSpPr>
          <p:nvPr>
            <p:ph type="title"/>
          </p:nvPr>
        </p:nvSpPr>
        <p:spPr/>
        <p:txBody>
          <a:bodyPr/>
          <a:lstStyle/>
          <a:p>
            <a:pPr eaLnBrk="1" hangingPunct="1"/>
            <a:r>
              <a:rPr lang="en-GB" altLang="en-US" dirty="0"/>
              <a:t>Discussion points</a:t>
            </a:r>
          </a:p>
        </p:txBody>
      </p:sp>
      <p:sp>
        <p:nvSpPr>
          <p:cNvPr id="6148" name="Rectangle 3">
            <a:extLst>
              <a:ext uri="{FF2B5EF4-FFF2-40B4-BE49-F238E27FC236}">
                <a16:creationId xmlns:a16="http://schemas.microsoft.com/office/drawing/2014/main" id="{6E6108E8-B546-4194-8954-FB0222B117DE}"/>
              </a:ext>
            </a:extLst>
          </p:cNvPr>
          <p:cNvSpPr>
            <a:spLocks noGrp="1" noChangeArrowheads="1"/>
          </p:cNvSpPr>
          <p:nvPr>
            <p:ph type="body" idx="1"/>
          </p:nvPr>
        </p:nvSpPr>
        <p:spPr/>
        <p:txBody>
          <a:bodyPr/>
          <a:lstStyle/>
          <a:p>
            <a:pPr marL="342900" lvl="0" indent="-342900">
              <a:lnSpc>
                <a:spcPct val="107000"/>
              </a:lnSpc>
              <a:buFont typeface="Symbol" panose="05050102010706020507" pitchFamily="18" charset="2"/>
              <a:buChar char=""/>
            </a:pPr>
            <a:r>
              <a:rPr lang="en-US" kern="100" dirty="0">
                <a:effectLst/>
                <a:ea typeface="Aptos" panose="020B0004020202020204" pitchFamily="34" charset="0"/>
                <a:cs typeface="Times New Roman" panose="02020603050405020304" pitchFamily="18" charset="0"/>
              </a:rPr>
              <a:t>Background on why the CQC developed this guidance, and its aims. </a:t>
            </a:r>
            <a:endParaRPr lang="en-GB" kern="100" dirty="0">
              <a:effectLs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kern="100" dirty="0">
                <a:effectLst/>
                <a:ea typeface="Aptos" panose="020B0004020202020204" pitchFamily="34" charset="0"/>
                <a:cs typeface="Times New Roman" panose="02020603050405020304" pitchFamily="18" charset="0"/>
              </a:rPr>
              <a:t>Brief summary of consultation process for developing the new guidance</a:t>
            </a:r>
            <a:endParaRPr lang="en-GB" kern="100" dirty="0">
              <a:effectLs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kern="100" dirty="0">
                <a:effectLst/>
                <a:ea typeface="Aptos" panose="020B0004020202020204" pitchFamily="34" charset="0"/>
                <a:cs typeface="Times New Roman" panose="02020603050405020304" pitchFamily="18" charset="0"/>
              </a:rPr>
              <a:t>Context around CQC transformation and implications</a:t>
            </a:r>
            <a:endParaRPr lang="en-GB" kern="100" dirty="0">
              <a:effectLs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kern="100" dirty="0">
                <a:effectLst/>
                <a:ea typeface="Aptos" panose="020B0004020202020204" pitchFamily="34" charset="0"/>
                <a:cs typeface="Times New Roman" panose="02020603050405020304" pitchFamily="18" charset="0"/>
              </a:rPr>
              <a:t>What are the key changes that CQC staff need to be aware of</a:t>
            </a:r>
            <a:endParaRPr lang="en-GB" kern="100" dirty="0">
              <a:effectLs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kern="100" dirty="0">
                <a:effectLst/>
                <a:ea typeface="Aptos" panose="020B0004020202020204" pitchFamily="34" charset="0"/>
                <a:cs typeface="Times New Roman" panose="02020603050405020304" pitchFamily="18" charset="0"/>
              </a:rPr>
              <a:t>What the key changes from the guidance for services to be aware of and implications for practice. </a:t>
            </a:r>
            <a:endParaRPr lang="en-GB" kern="100" dirty="0">
              <a:effectLst/>
              <a:ea typeface="Aptos" panose="020B0004020202020204" pitchFamily="34" charset="0"/>
              <a:cs typeface="Times New Roman" panose="02020603050405020304" pitchFamily="18" charset="0"/>
            </a:endParaRPr>
          </a:p>
          <a:p>
            <a:pPr marL="457200">
              <a:lnSpc>
                <a:spcPct val="107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eaLnBrk="1" hangingPunct="1"/>
            <a:endParaRPr lang="en-GB"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FF49-073A-72D5-0CC4-80F8D4784E3F}"/>
              </a:ext>
            </a:extLst>
          </p:cNvPr>
          <p:cNvSpPr>
            <a:spLocks noGrp="1"/>
          </p:cNvSpPr>
          <p:nvPr>
            <p:ph type="title"/>
          </p:nvPr>
        </p:nvSpPr>
        <p:spPr>
          <a:xfrm>
            <a:off x="630238" y="457200"/>
            <a:ext cx="5525938" cy="955576"/>
          </a:xfrm>
        </p:spPr>
        <p:txBody>
          <a:bodyPr/>
          <a:lstStyle/>
          <a:p>
            <a:r>
              <a:rPr lang="en-GB" dirty="0"/>
              <a:t>Who developed the guide </a:t>
            </a:r>
          </a:p>
        </p:txBody>
      </p:sp>
      <p:pic>
        <p:nvPicPr>
          <p:cNvPr id="7" name="Content Placeholder 6" descr="Business team brainstorming">
            <a:extLst>
              <a:ext uri="{FF2B5EF4-FFF2-40B4-BE49-F238E27FC236}">
                <a16:creationId xmlns:a16="http://schemas.microsoft.com/office/drawing/2014/main" id="{C31AB042-6A99-018E-7815-ACF8389817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788" y="2201862"/>
            <a:ext cx="4629150" cy="3086100"/>
          </a:xfrm>
        </p:spPr>
      </p:pic>
      <p:sp>
        <p:nvSpPr>
          <p:cNvPr id="4" name="Text Placeholder 3">
            <a:extLst>
              <a:ext uri="{FF2B5EF4-FFF2-40B4-BE49-F238E27FC236}">
                <a16:creationId xmlns:a16="http://schemas.microsoft.com/office/drawing/2014/main" id="{74AE9B41-F444-0679-BAAF-552CB1B33067}"/>
              </a:ext>
            </a:extLst>
          </p:cNvPr>
          <p:cNvSpPr>
            <a:spLocks noGrp="1"/>
          </p:cNvSpPr>
          <p:nvPr>
            <p:ph type="body" sz="half" idx="2"/>
          </p:nvPr>
        </p:nvSpPr>
        <p:spPr/>
        <p:txBody>
          <a:bodyPr/>
          <a:lstStyle/>
          <a:p>
            <a:endParaRPr lang="en-GB" dirty="0"/>
          </a:p>
          <a:p>
            <a:r>
              <a:rPr lang="en-GB" dirty="0"/>
              <a:t>People who have used mental health services</a:t>
            </a:r>
          </a:p>
          <a:p>
            <a:r>
              <a:rPr lang="en-GB" dirty="0"/>
              <a:t>Clinicians</a:t>
            </a:r>
          </a:p>
          <a:p>
            <a:r>
              <a:rPr lang="en-GB" dirty="0"/>
              <a:t>National professional advisors</a:t>
            </a:r>
          </a:p>
          <a:p>
            <a:r>
              <a:rPr lang="en-GB" dirty="0"/>
              <a:t>ASH</a:t>
            </a:r>
          </a:p>
          <a:p>
            <a:r>
              <a:rPr lang="en-GB" dirty="0"/>
              <a:t>NHSE</a:t>
            </a:r>
          </a:p>
          <a:p>
            <a:r>
              <a:rPr lang="en-GB" dirty="0"/>
              <a:t>DHSC</a:t>
            </a:r>
          </a:p>
          <a:p>
            <a:r>
              <a:rPr lang="en-GB" dirty="0"/>
              <a:t>CQC</a:t>
            </a:r>
          </a:p>
        </p:txBody>
      </p:sp>
      <p:sp>
        <p:nvSpPr>
          <p:cNvPr id="5" name="Slide Number Placeholder 4">
            <a:extLst>
              <a:ext uri="{FF2B5EF4-FFF2-40B4-BE49-F238E27FC236}">
                <a16:creationId xmlns:a16="http://schemas.microsoft.com/office/drawing/2014/main" id="{75A198BC-449B-8ACB-4770-F518EEB71310}"/>
              </a:ext>
            </a:extLst>
          </p:cNvPr>
          <p:cNvSpPr>
            <a:spLocks noGrp="1"/>
          </p:cNvSpPr>
          <p:nvPr>
            <p:ph type="sldNum" sz="quarter" idx="10"/>
          </p:nvPr>
        </p:nvSpPr>
        <p:spPr/>
        <p:txBody>
          <a:bodyPr/>
          <a:lstStyle/>
          <a:p>
            <a:fld id="{3DEF8404-0F8D-41C7-9C42-7626FA91CD1F}" type="slidenum">
              <a:rPr lang="en-US" altLang="en-US" smtClean="0"/>
              <a:pPr/>
              <a:t>3</a:t>
            </a:fld>
            <a:endParaRPr lang="en-US" altLang="en-US" sz="1400" dirty="0">
              <a:solidFill>
                <a:srgbClr val="6D2E69"/>
              </a:solidFill>
            </a:endParaRPr>
          </a:p>
        </p:txBody>
      </p:sp>
    </p:spTree>
    <p:extLst>
      <p:ext uri="{BB962C8B-B14F-4D97-AF65-F5344CB8AC3E}">
        <p14:creationId xmlns:p14="http://schemas.microsoft.com/office/powerpoint/2010/main" val="3331998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6ACF3-23A6-4A7E-91F6-52062D6FA63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AE7A97-B161-25D9-B8BC-3DCF3A89EF0D}"/>
              </a:ext>
            </a:extLst>
          </p:cNvPr>
          <p:cNvSpPr>
            <a:spLocks noGrp="1"/>
          </p:cNvSpPr>
          <p:nvPr>
            <p:ph type="body" sz="half" idx="2"/>
          </p:nvPr>
        </p:nvSpPr>
        <p:spPr/>
        <p:txBody>
          <a:bodyPr/>
          <a:lstStyle/>
          <a:p>
            <a:pPr algn="ctr"/>
            <a:r>
              <a:rPr lang="en-GB" dirty="0"/>
              <a:t>CQC reflects the concerns that wider society and those who develop guidance/research in relation to a number of issues that impact on the health of people who use services. </a:t>
            </a:r>
          </a:p>
          <a:p>
            <a:pPr algn="ctr"/>
            <a:r>
              <a:rPr lang="en-GB" dirty="0"/>
              <a:t>This means we adapt and change our approach to ensure people receive safe, high quality and person-centred care. </a:t>
            </a:r>
          </a:p>
          <a:p>
            <a:pPr algn="ctr"/>
            <a:r>
              <a:rPr lang="en-GB" sz="1600" dirty="0"/>
              <a:t>CQC has seen the system grappling with smoke free environments over several years in relation to people who use mental health inpatient services where once it was the norm to smoke. </a:t>
            </a:r>
            <a:endParaRPr lang="en-GB" dirty="0"/>
          </a:p>
        </p:txBody>
      </p:sp>
      <p:sp>
        <p:nvSpPr>
          <p:cNvPr id="5" name="Slide Number Placeholder 4">
            <a:extLst>
              <a:ext uri="{FF2B5EF4-FFF2-40B4-BE49-F238E27FC236}">
                <a16:creationId xmlns:a16="http://schemas.microsoft.com/office/drawing/2014/main" id="{31FB8ECD-D36B-F611-B011-C5970DB1D3BB}"/>
              </a:ext>
            </a:extLst>
          </p:cNvPr>
          <p:cNvSpPr>
            <a:spLocks noGrp="1"/>
          </p:cNvSpPr>
          <p:nvPr>
            <p:ph type="sldNum" sz="quarter" idx="10"/>
          </p:nvPr>
        </p:nvSpPr>
        <p:spPr/>
        <p:txBody>
          <a:bodyPr/>
          <a:lstStyle/>
          <a:p>
            <a:fld id="{3DEF8404-0F8D-41C7-9C42-7626FA91CD1F}" type="slidenum">
              <a:rPr lang="en-US" altLang="en-US" smtClean="0"/>
              <a:pPr/>
              <a:t>4</a:t>
            </a:fld>
            <a:endParaRPr lang="en-US" altLang="en-US" sz="1400" dirty="0">
              <a:solidFill>
                <a:srgbClr val="6D2E69"/>
              </a:solidFill>
            </a:endParaRPr>
          </a:p>
        </p:txBody>
      </p:sp>
      <p:pic>
        <p:nvPicPr>
          <p:cNvPr id="1026" name="Picture 2">
            <a:extLst>
              <a:ext uri="{FF2B5EF4-FFF2-40B4-BE49-F238E27FC236}">
                <a16:creationId xmlns:a16="http://schemas.microsoft.com/office/drawing/2014/main" id="{2A862C60-CF3E-B7EB-46B6-5C8F841287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1793874"/>
            <a:ext cx="3944938" cy="394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03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09600F-33A1-E7F0-3333-900F80F2FA72}"/>
              </a:ext>
            </a:extLst>
          </p:cNvPr>
          <p:cNvSpPr>
            <a:spLocks noGrp="1"/>
          </p:cNvSpPr>
          <p:nvPr>
            <p:ph type="body" sz="half" idx="2"/>
          </p:nvPr>
        </p:nvSpPr>
        <p:spPr>
          <a:xfrm>
            <a:off x="630238" y="1844824"/>
            <a:ext cx="2949575" cy="4024164"/>
          </a:xfrm>
        </p:spPr>
        <p:txBody>
          <a:bodyPr/>
          <a:lstStyle/>
          <a:p>
            <a:pPr algn="ctr"/>
            <a:endParaRPr lang="en-GB" sz="1400" dirty="0"/>
          </a:p>
          <a:p>
            <a:pPr algn="ctr"/>
            <a:r>
              <a:rPr lang="en-GB" sz="1400" dirty="0"/>
              <a:t>Mental health care providers have a duty of care to protect the health of, and promote healthy behaviour among, people who use, or work in, their services.</a:t>
            </a:r>
          </a:p>
          <a:p>
            <a:pPr algn="ctr"/>
            <a:r>
              <a:rPr lang="en-GB" sz="1400" dirty="0"/>
              <a:t>This includes providing effective support to stop smoking or to temporarily abstain from smoking while using or working in secondary care inpatient services.</a:t>
            </a:r>
          </a:p>
          <a:p>
            <a:pPr algn="ctr"/>
            <a:r>
              <a:rPr lang="en-GB" sz="1400" dirty="0"/>
              <a:t>.  Smokefree policies have been seen as contentious</a:t>
            </a:r>
          </a:p>
          <a:p>
            <a:pPr algn="ctr"/>
            <a:r>
              <a:rPr lang="en-GB" sz="1400" dirty="0"/>
              <a:t>However, in response to legal challenges, the Court of Appeal has ruled that smokefree policies do not infringe human rights.</a:t>
            </a:r>
          </a:p>
          <a:p>
            <a:pPr algn="ctr"/>
            <a:r>
              <a:rPr lang="en-GB" sz="1600" dirty="0"/>
              <a:t>.</a:t>
            </a:r>
            <a:endParaRPr lang="en-GB" dirty="0"/>
          </a:p>
        </p:txBody>
      </p:sp>
      <p:sp>
        <p:nvSpPr>
          <p:cNvPr id="5" name="Slide Number Placeholder 4">
            <a:extLst>
              <a:ext uri="{FF2B5EF4-FFF2-40B4-BE49-F238E27FC236}">
                <a16:creationId xmlns:a16="http://schemas.microsoft.com/office/drawing/2014/main" id="{69479358-899C-1F55-C850-FC149EC1C41F}"/>
              </a:ext>
            </a:extLst>
          </p:cNvPr>
          <p:cNvSpPr>
            <a:spLocks noGrp="1"/>
          </p:cNvSpPr>
          <p:nvPr>
            <p:ph type="sldNum" sz="quarter" idx="10"/>
          </p:nvPr>
        </p:nvSpPr>
        <p:spPr/>
        <p:txBody>
          <a:bodyPr/>
          <a:lstStyle/>
          <a:p>
            <a:fld id="{3DEF8404-0F8D-41C7-9C42-7626FA91CD1F}" type="slidenum">
              <a:rPr lang="en-US" altLang="en-US" smtClean="0"/>
              <a:pPr/>
              <a:t>5</a:t>
            </a:fld>
            <a:endParaRPr lang="en-US" altLang="en-US" sz="1400" dirty="0">
              <a:solidFill>
                <a:srgbClr val="6D2E69"/>
              </a:solidFill>
            </a:endParaRPr>
          </a:p>
        </p:txBody>
      </p:sp>
      <p:pic>
        <p:nvPicPr>
          <p:cNvPr id="3" name="Content Placeholder 2" descr="Hiking in solitude">
            <a:extLst>
              <a:ext uri="{FF2B5EF4-FFF2-40B4-BE49-F238E27FC236}">
                <a16:creationId xmlns:a16="http://schemas.microsoft.com/office/drawing/2014/main" id="{EE0AEB7A-0E61-4674-4F21-8F891D99E4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7788" y="2310189"/>
            <a:ext cx="4629150" cy="3085346"/>
          </a:xfrm>
        </p:spPr>
      </p:pic>
    </p:spTree>
    <p:extLst>
      <p:ext uri="{BB962C8B-B14F-4D97-AF65-F5344CB8AC3E}">
        <p14:creationId xmlns:p14="http://schemas.microsoft.com/office/powerpoint/2010/main" val="272520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831D-7881-77C5-9D11-E9AC5B83EACB}"/>
              </a:ext>
            </a:extLst>
          </p:cNvPr>
          <p:cNvSpPr>
            <a:spLocks noGrp="1"/>
          </p:cNvSpPr>
          <p:nvPr>
            <p:ph type="title"/>
          </p:nvPr>
        </p:nvSpPr>
        <p:spPr/>
        <p:txBody>
          <a:bodyPr/>
          <a:lstStyle/>
          <a:p>
            <a:r>
              <a:rPr lang="en-GB" dirty="0"/>
              <a:t>Who is the guide for</a:t>
            </a:r>
          </a:p>
        </p:txBody>
      </p:sp>
      <p:sp>
        <p:nvSpPr>
          <p:cNvPr id="3" name="Content Placeholder 2">
            <a:extLst>
              <a:ext uri="{FF2B5EF4-FFF2-40B4-BE49-F238E27FC236}">
                <a16:creationId xmlns:a16="http://schemas.microsoft.com/office/drawing/2014/main" id="{021BF828-96FC-5D24-9CB6-AE57BB77C6BD}"/>
              </a:ext>
            </a:extLst>
          </p:cNvPr>
          <p:cNvSpPr>
            <a:spLocks noGrp="1"/>
          </p:cNvSpPr>
          <p:nvPr>
            <p:ph sz="half" idx="1"/>
          </p:nvPr>
        </p:nvSpPr>
        <p:spPr/>
        <p:txBody>
          <a:bodyPr/>
          <a:lstStyle/>
          <a:p>
            <a:pPr algn="ct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Brief guides are a learning resource for CQC inspectors. They provide information, references, links to professional guidance, legal requirements or recognised best practice guidance about particular topics in order to assist inspection teams. </a:t>
            </a:r>
          </a:p>
          <a:p>
            <a:pPr algn="ct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They do </a:t>
            </a: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not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provide guidance to registered persons about complying with any of the regulations made pursuant to s 20 of the Health and Social Care Act 2008 </a:t>
            </a: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nor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are they further indicators of assessment pursuant to s 46 of the Health and Social Care Act 2008.</a:t>
            </a:r>
            <a:endParaRPr lang="en-GB" sz="1800" dirty="0">
              <a:effectLst/>
              <a:latin typeface="Times New Roman" panose="02020603050405020304" pitchFamily="18" charset="0"/>
              <a:ea typeface="PMingLiU" panose="02020500000000000000" pitchFamily="18" charset="-120"/>
            </a:endParaRPr>
          </a:p>
          <a:p>
            <a:endParaRPr lang="en-GB" dirty="0"/>
          </a:p>
        </p:txBody>
      </p:sp>
      <p:pic>
        <p:nvPicPr>
          <p:cNvPr id="9" name="Content Placeholder 8" descr="Stressed man at work">
            <a:extLst>
              <a:ext uri="{FF2B5EF4-FFF2-40B4-BE49-F238E27FC236}">
                <a16:creationId xmlns:a16="http://schemas.microsoft.com/office/drawing/2014/main" id="{091884EF-6789-1C5F-9BEC-B976508F4EB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92638" y="2060848"/>
            <a:ext cx="3792537" cy="3672407"/>
          </a:xfrm>
        </p:spPr>
      </p:pic>
      <p:sp>
        <p:nvSpPr>
          <p:cNvPr id="5" name="Slide Number Placeholder 4">
            <a:extLst>
              <a:ext uri="{FF2B5EF4-FFF2-40B4-BE49-F238E27FC236}">
                <a16:creationId xmlns:a16="http://schemas.microsoft.com/office/drawing/2014/main" id="{ECE9E8F7-397E-92E6-4E44-99DA170E9804}"/>
              </a:ext>
            </a:extLst>
          </p:cNvPr>
          <p:cNvSpPr>
            <a:spLocks noGrp="1"/>
          </p:cNvSpPr>
          <p:nvPr>
            <p:ph type="sldNum" sz="quarter" idx="10"/>
          </p:nvPr>
        </p:nvSpPr>
        <p:spPr/>
        <p:txBody>
          <a:bodyPr/>
          <a:lstStyle/>
          <a:p>
            <a:fld id="{A7782E96-A7BD-4871-BEBF-E21156D22751}" type="slidenum">
              <a:rPr lang="en-US" altLang="en-US" smtClean="0"/>
              <a:pPr/>
              <a:t>6</a:t>
            </a:fld>
            <a:endParaRPr lang="en-US" altLang="en-US" sz="1400" dirty="0">
              <a:solidFill>
                <a:srgbClr val="6D2E69"/>
              </a:solidFill>
            </a:endParaRPr>
          </a:p>
        </p:txBody>
      </p:sp>
    </p:spTree>
    <p:extLst>
      <p:ext uri="{BB962C8B-B14F-4D97-AF65-F5344CB8AC3E}">
        <p14:creationId xmlns:p14="http://schemas.microsoft.com/office/powerpoint/2010/main" val="4146158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A2655-D67A-97C5-B32B-D2784D2643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D2B96-552C-D871-8A1F-DD682556EC5A}"/>
              </a:ext>
            </a:extLst>
          </p:cNvPr>
          <p:cNvSpPr>
            <a:spLocks noGrp="1"/>
          </p:cNvSpPr>
          <p:nvPr>
            <p:ph type="title"/>
          </p:nvPr>
        </p:nvSpPr>
        <p:spPr/>
        <p:txBody>
          <a:bodyPr/>
          <a:lstStyle/>
          <a:p>
            <a:r>
              <a:rPr lang="en-GB" dirty="0"/>
              <a:t>Blanket restrictions</a:t>
            </a:r>
          </a:p>
        </p:txBody>
      </p:sp>
      <p:sp>
        <p:nvSpPr>
          <p:cNvPr id="3" name="Content Placeholder 2">
            <a:extLst>
              <a:ext uri="{FF2B5EF4-FFF2-40B4-BE49-F238E27FC236}">
                <a16:creationId xmlns:a16="http://schemas.microsoft.com/office/drawing/2014/main" id="{289C648C-DDD9-06C4-E917-266FB80A3BD1}"/>
              </a:ext>
            </a:extLst>
          </p:cNvPr>
          <p:cNvSpPr>
            <a:spLocks noGrp="1"/>
          </p:cNvSpPr>
          <p:nvPr>
            <p:ph sz="half" idx="1"/>
          </p:nvPr>
        </p:nvSpPr>
        <p:spPr/>
        <p:txBody>
          <a:bodyPr/>
          <a:lstStyle/>
          <a:p>
            <a:pPr marL="0" lvl="3" indent="0" algn="ctr">
              <a:spcBef>
                <a:spcPct val="0"/>
              </a:spcBef>
              <a:buNone/>
            </a:pPr>
            <a:endParaRPr lang="en-US" sz="1600" dirty="0">
              <a:solidFill>
                <a:prstClr val="black"/>
              </a:solidFill>
              <a:ea typeface="ヒラギノ角ゴ Pro W3" pitchFamily="-16" charset="-128"/>
            </a:endParaRPr>
          </a:p>
          <a:p>
            <a:pPr marL="0" lvl="3" indent="0" algn="ctr">
              <a:spcBef>
                <a:spcPct val="0"/>
              </a:spcBef>
              <a:buNone/>
            </a:pPr>
            <a:r>
              <a:rPr lang="en-US" sz="1600" dirty="0">
                <a:solidFill>
                  <a:prstClr val="black"/>
                </a:solidFill>
                <a:ea typeface="ヒラギノ角ゴ Pro W3" pitchFamily="-16" charset="-128"/>
              </a:rPr>
              <a:t>Part of this journey is linked to restrictions placed on people and a sudden change in their circumstances e.g. admission.</a:t>
            </a:r>
          </a:p>
          <a:p>
            <a:pPr marL="0" lvl="3" indent="0" algn="ctr">
              <a:spcBef>
                <a:spcPct val="0"/>
              </a:spcBef>
              <a:buNone/>
            </a:pPr>
            <a:endParaRPr lang="en-US" sz="1600" dirty="0">
              <a:solidFill>
                <a:prstClr val="black"/>
              </a:solidFill>
              <a:ea typeface="ヒラギノ角ゴ Pro W3" pitchFamily="-16" charset="-128"/>
            </a:endParaRPr>
          </a:p>
          <a:p>
            <a:pPr marL="0" lvl="3" indent="0" algn="ctr">
              <a:spcBef>
                <a:spcPct val="0"/>
              </a:spcBef>
              <a:buNone/>
            </a:pPr>
            <a:endParaRPr lang="en-US" sz="1600" dirty="0">
              <a:solidFill>
                <a:prstClr val="black"/>
              </a:solidFill>
              <a:ea typeface="ヒラギノ角ゴ Pro W3" pitchFamily="-16" charset="-128"/>
            </a:endParaRPr>
          </a:p>
          <a:p>
            <a:pPr marL="0" lvl="3" indent="0" algn="ctr">
              <a:spcBef>
                <a:spcPct val="0"/>
              </a:spcBef>
              <a:buNone/>
            </a:pPr>
            <a:r>
              <a:rPr lang="en-US" sz="1600" dirty="0">
                <a:solidFill>
                  <a:prstClr val="black"/>
                </a:solidFill>
                <a:ea typeface="ヒラギノ角ゴ Pro W3" pitchFamily="-16" charset="-128"/>
              </a:rPr>
              <a:t>Restrictions that apply to all patients in a particular setting (blanket or global restrictions) should be avoided. There may be settings where there will be restrictions on all patients that are necessary for their safety or for that of others. Any such restrictions should have a clear justification for the particular hospital, group or ward to which they apply. </a:t>
            </a:r>
            <a:endParaRPr lang="en-GB" sz="1600" dirty="0">
              <a:solidFill>
                <a:prstClr val="black"/>
              </a:solidFill>
              <a:ea typeface="ヒラギノ角ゴ Pro W3" pitchFamily="-16" charset="-128"/>
            </a:endParaRPr>
          </a:p>
          <a:p>
            <a:pPr algn="ctr"/>
            <a:r>
              <a:rPr lang="en-GB" sz="1600" dirty="0">
                <a:solidFill>
                  <a:prstClr val="black"/>
                </a:solidFill>
              </a:rPr>
              <a:t> 		(M</a:t>
            </a:r>
            <a:r>
              <a:rPr lang="en-GB" sz="1600" dirty="0"/>
              <a:t>ental Health Act </a:t>
            </a:r>
            <a:r>
              <a:rPr lang="en-GB" sz="1600" i="1" dirty="0"/>
              <a:t>Code of Practice</a:t>
            </a:r>
            <a:r>
              <a:rPr lang="en-GB" sz="1600" dirty="0"/>
              <a:t>, </a:t>
            </a:r>
            <a:r>
              <a:rPr lang="en-GB" sz="1600" dirty="0">
                <a:solidFill>
                  <a:prstClr val="black"/>
                </a:solidFill>
              </a:rPr>
              <a:t>para 1.6)</a:t>
            </a:r>
          </a:p>
          <a:p>
            <a:endParaRPr lang="en-GB" dirty="0"/>
          </a:p>
        </p:txBody>
      </p:sp>
      <p:pic>
        <p:nvPicPr>
          <p:cNvPr id="9" name="Content Placeholder 8" descr="Angry face with fang">
            <a:extLst>
              <a:ext uri="{FF2B5EF4-FFF2-40B4-BE49-F238E27FC236}">
                <a16:creationId xmlns:a16="http://schemas.microsoft.com/office/drawing/2014/main" id="{A772A985-AAD2-80A9-AFC6-0D3609230E5E}"/>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92638" y="2060848"/>
            <a:ext cx="3792537" cy="3672407"/>
          </a:xfrm>
        </p:spPr>
      </p:pic>
      <p:sp>
        <p:nvSpPr>
          <p:cNvPr id="5" name="Slide Number Placeholder 4">
            <a:extLst>
              <a:ext uri="{FF2B5EF4-FFF2-40B4-BE49-F238E27FC236}">
                <a16:creationId xmlns:a16="http://schemas.microsoft.com/office/drawing/2014/main" id="{F8D62FB4-7D75-5188-07B0-9C942E64CDC9}"/>
              </a:ext>
            </a:extLst>
          </p:cNvPr>
          <p:cNvSpPr>
            <a:spLocks noGrp="1"/>
          </p:cNvSpPr>
          <p:nvPr>
            <p:ph type="sldNum" sz="quarter" idx="10"/>
          </p:nvPr>
        </p:nvSpPr>
        <p:spPr/>
        <p:txBody>
          <a:bodyPr/>
          <a:lstStyle/>
          <a:p>
            <a:fld id="{A7782E96-A7BD-4871-BEBF-E21156D22751}" type="slidenum">
              <a:rPr lang="en-US" altLang="en-US" smtClean="0"/>
              <a:pPr/>
              <a:t>7</a:t>
            </a:fld>
            <a:endParaRPr lang="en-US" altLang="en-US" sz="1400" dirty="0">
              <a:solidFill>
                <a:srgbClr val="6D2E69"/>
              </a:solidFill>
            </a:endParaRPr>
          </a:p>
        </p:txBody>
      </p:sp>
    </p:spTree>
    <p:extLst>
      <p:ext uri="{BB962C8B-B14F-4D97-AF65-F5344CB8AC3E}">
        <p14:creationId xmlns:p14="http://schemas.microsoft.com/office/powerpoint/2010/main" val="313692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434C3-70E4-49BC-6829-3D220DD7037B}"/>
              </a:ext>
            </a:extLst>
          </p:cNvPr>
          <p:cNvSpPr>
            <a:spLocks noGrp="1"/>
          </p:cNvSpPr>
          <p:nvPr>
            <p:ph type="title"/>
          </p:nvPr>
        </p:nvSpPr>
        <p:spPr/>
        <p:txBody>
          <a:bodyPr/>
          <a:lstStyle/>
          <a:p>
            <a:r>
              <a:rPr lang="en-GB" dirty="0"/>
              <a:t>Why the CQC changed the way it worked</a:t>
            </a:r>
          </a:p>
        </p:txBody>
      </p:sp>
      <p:sp>
        <p:nvSpPr>
          <p:cNvPr id="3" name="Content Placeholder 2">
            <a:extLst>
              <a:ext uri="{FF2B5EF4-FFF2-40B4-BE49-F238E27FC236}">
                <a16:creationId xmlns:a16="http://schemas.microsoft.com/office/drawing/2014/main" id="{0EDBB038-B498-91B5-E5CB-3771DA232006}"/>
              </a:ext>
            </a:extLst>
          </p:cNvPr>
          <p:cNvSpPr>
            <a:spLocks noGrp="1"/>
          </p:cNvSpPr>
          <p:nvPr>
            <p:ph idx="1"/>
          </p:nvPr>
        </p:nvSpPr>
        <p:spPr/>
        <p:txBody>
          <a:bodyPr/>
          <a:lstStyle/>
          <a:p>
            <a:r>
              <a:rPr lang="en-US" sz="1400" b="0" i="0" dirty="0">
                <a:solidFill>
                  <a:srgbClr val="323130"/>
                </a:solidFill>
                <a:effectLst/>
                <a:latin typeface="+mj-lt"/>
              </a:rPr>
              <a:t>Our previous way of regulating had been in place </a:t>
            </a:r>
            <a:r>
              <a:rPr lang="en-US" sz="1400" b="1" i="0" dirty="0">
                <a:solidFill>
                  <a:srgbClr val="323130"/>
                </a:solidFill>
                <a:effectLst/>
                <a:latin typeface="+mj-lt"/>
              </a:rPr>
              <a:t>since 2012</a:t>
            </a:r>
            <a:r>
              <a:rPr lang="en-US" sz="1400" b="0" i="0" dirty="0">
                <a:solidFill>
                  <a:srgbClr val="323130"/>
                </a:solidFill>
                <a:effectLst/>
                <a:latin typeface="+mj-lt"/>
              </a:rPr>
              <a:t>. It had been praised for being a rigorous and expert-led inspection approach, and had helped us make considerable progress in protecting people from poor care and encouraging improvements in care.</a:t>
            </a:r>
          </a:p>
          <a:p>
            <a:r>
              <a:rPr lang="en-US" sz="1400" b="0" i="0" dirty="0">
                <a:solidFill>
                  <a:srgbClr val="323130"/>
                </a:solidFill>
                <a:effectLst/>
                <a:latin typeface="+mj-lt"/>
              </a:rPr>
              <a:t>In 2018 we decided we needed to </a:t>
            </a:r>
            <a:r>
              <a:rPr lang="en-US" sz="1400" b="1" i="0" dirty="0">
                <a:solidFill>
                  <a:srgbClr val="323130"/>
                </a:solidFill>
                <a:effectLst/>
                <a:latin typeface="+mj-lt"/>
              </a:rPr>
              <a:t>evolve our approach to keep pace</a:t>
            </a:r>
            <a:r>
              <a:rPr lang="en-US" sz="1400" b="0" i="0" dirty="0">
                <a:solidFill>
                  <a:srgbClr val="323130"/>
                </a:solidFill>
                <a:effectLst/>
                <a:latin typeface="+mj-lt"/>
              </a:rPr>
              <a:t> with changes to the way health and social care was being delivered and to focus on a person’s experience of care across a local area. At the same time, there were lots of advances in digital technology. We knew we needed to get ahead of all these changes and lead the way.</a:t>
            </a:r>
          </a:p>
          <a:p>
            <a:pPr algn="l"/>
            <a:r>
              <a:rPr lang="en-US" sz="1400" b="1" i="0" dirty="0">
                <a:solidFill>
                  <a:srgbClr val="323130"/>
                </a:solidFill>
                <a:effectLst/>
                <a:latin typeface="+mj-lt"/>
              </a:rPr>
              <a:t>To reduce complexity and increase efficiency:</a:t>
            </a:r>
            <a:r>
              <a:rPr lang="en-US" sz="1400" b="0" i="0" dirty="0">
                <a:solidFill>
                  <a:srgbClr val="323130"/>
                </a:solidFill>
                <a:effectLst/>
                <a:latin typeface="+mj-lt"/>
              </a:rPr>
              <a:t> Our systems, tools and processes have been overly complex, new systems will help us better understand our capacity, productivity and performance</a:t>
            </a:r>
          </a:p>
          <a:p>
            <a:pPr algn="l"/>
            <a:r>
              <a:rPr lang="en-US" sz="1400" b="1" i="0" dirty="0">
                <a:solidFill>
                  <a:srgbClr val="323130"/>
                </a:solidFill>
                <a:effectLst/>
                <a:latin typeface="+mj-lt"/>
              </a:rPr>
              <a:t>To work effectively across health and care systems:</a:t>
            </a:r>
            <a:r>
              <a:rPr lang="en-US" sz="1400" b="0" i="0" dirty="0">
                <a:solidFill>
                  <a:srgbClr val="323130"/>
                </a:solidFill>
                <a:effectLst/>
                <a:latin typeface="+mj-lt"/>
              </a:rPr>
              <a:t> Our new approach will enable us to work across sectors more easily and join up what we know about how health and care in a local area impacts an individual</a:t>
            </a:r>
          </a:p>
          <a:p>
            <a:pPr algn="l"/>
            <a:r>
              <a:rPr lang="en-US" sz="1400" b="1" i="0" dirty="0">
                <a:solidFill>
                  <a:srgbClr val="323130"/>
                </a:solidFill>
                <a:effectLst/>
                <a:latin typeface="+mj-lt"/>
              </a:rPr>
              <a:t>To regulate smarter:</a:t>
            </a:r>
            <a:r>
              <a:rPr lang="en-US" sz="1400" b="0" i="0" dirty="0">
                <a:solidFill>
                  <a:srgbClr val="323130"/>
                </a:solidFill>
                <a:effectLst/>
                <a:latin typeface="+mj-lt"/>
              </a:rPr>
              <a:t> We need to be flexible, and able to adapt and respond to risk, uncertainty and demand, with data and information at our fingertips. </a:t>
            </a:r>
          </a:p>
          <a:p>
            <a:r>
              <a:rPr lang="en-US" sz="1400" b="0" i="0" dirty="0">
                <a:solidFill>
                  <a:srgbClr val="323130"/>
                </a:solidFill>
                <a:effectLst/>
                <a:latin typeface="+mj-lt"/>
              </a:rPr>
              <a:t>In 2019 we launched our ambitious transformation programme with the </a:t>
            </a:r>
            <a:r>
              <a:rPr lang="en-US" sz="1400" b="1" i="0" dirty="0">
                <a:solidFill>
                  <a:srgbClr val="323130"/>
                </a:solidFill>
                <a:effectLst/>
                <a:latin typeface="+mj-lt"/>
              </a:rPr>
              <a:t>aim of being able to regulate across an area and use expert insight</a:t>
            </a:r>
            <a:r>
              <a:rPr lang="en-US" sz="1400" b="0" i="0" dirty="0">
                <a:solidFill>
                  <a:srgbClr val="323130"/>
                </a:solidFill>
                <a:effectLst/>
                <a:latin typeface="+mj-lt"/>
              </a:rPr>
              <a:t> to drive how and when we regulate. We also developed, consulted on and </a:t>
            </a:r>
            <a:r>
              <a:rPr lang="en-US" sz="1400" b="0" i="0" u="sng" dirty="0">
                <a:solidFill>
                  <a:srgbClr val="660066"/>
                </a:solidFill>
                <a:effectLst/>
                <a:latin typeface="+mj-lt"/>
                <a:hlinkClick r:id="rId2"/>
              </a:rPr>
              <a:t>published our new long-term strategy in 2021</a:t>
            </a:r>
            <a:r>
              <a:rPr lang="en-US" sz="1400" b="0" i="0" dirty="0">
                <a:solidFill>
                  <a:srgbClr val="323130"/>
                </a:solidFill>
                <a:effectLst/>
                <a:latin typeface="+mj-lt"/>
              </a:rPr>
              <a:t>.</a:t>
            </a:r>
          </a:p>
          <a:p>
            <a:endParaRPr lang="en-GB" sz="1400" dirty="0"/>
          </a:p>
        </p:txBody>
      </p:sp>
      <p:sp>
        <p:nvSpPr>
          <p:cNvPr id="4" name="Slide Number Placeholder 3">
            <a:extLst>
              <a:ext uri="{FF2B5EF4-FFF2-40B4-BE49-F238E27FC236}">
                <a16:creationId xmlns:a16="http://schemas.microsoft.com/office/drawing/2014/main" id="{32660805-09FF-02C1-4008-0E8587BB255E}"/>
              </a:ext>
            </a:extLst>
          </p:cNvPr>
          <p:cNvSpPr>
            <a:spLocks noGrp="1"/>
          </p:cNvSpPr>
          <p:nvPr>
            <p:ph type="sldNum" sz="quarter" idx="10"/>
          </p:nvPr>
        </p:nvSpPr>
        <p:spPr/>
        <p:txBody>
          <a:bodyPr/>
          <a:lstStyle/>
          <a:p>
            <a:fld id="{E9B949F7-2DFC-4E43-8147-7F7B12A57CB5}" type="slidenum">
              <a:rPr lang="en-US" altLang="en-US" smtClean="0"/>
              <a:pPr/>
              <a:t>8</a:t>
            </a:fld>
            <a:endParaRPr lang="en-US" altLang="en-US" sz="1400" dirty="0">
              <a:solidFill>
                <a:srgbClr val="6D2E69"/>
              </a:solidFill>
            </a:endParaRPr>
          </a:p>
        </p:txBody>
      </p:sp>
    </p:spTree>
    <p:extLst>
      <p:ext uri="{BB962C8B-B14F-4D97-AF65-F5344CB8AC3E}">
        <p14:creationId xmlns:p14="http://schemas.microsoft.com/office/powerpoint/2010/main" val="2001815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FE97-F9E7-E55E-6958-B0D8926F183D}"/>
              </a:ext>
            </a:extLst>
          </p:cNvPr>
          <p:cNvSpPr>
            <a:spLocks noGrp="1"/>
          </p:cNvSpPr>
          <p:nvPr>
            <p:ph type="title"/>
          </p:nvPr>
        </p:nvSpPr>
        <p:spPr/>
        <p:txBody>
          <a:bodyPr/>
          <a:lstStyle/>
          <a:p>
            <a:br>
              <a:rPr lang="en-US" sz="2000" b="1" i="0" dirty="0">
                <a:solidFill>
                  <a:srgbClr val="242424"/>
                </a:solidFill>
                <a:effectLst/>
                <a:latin typeface="+mn-lt"/>
              </a:rPr>
            </a:br>
            <a:r>
              <a:rPr lang="en-US" sz="2400" b="1" i="0" dirty="0">
                <a:solidFill>
                  <a:srgbClr val="242424"/>
                </a:solidFill>
                <a:effectLst/>
                <a:latin typeface="+mn-lt"/>
              </a:rPr>
              <a:t>People who use </a:t>
            </a:r>
            <a:br>
              <a:rPr lang="en-US" sz="2400" b="1" i="0" dirty="0">
                <a:solidFill>
                  <a:srgbClr val="242424"/>
                </a:solidFill>
                <a:effectLst/>
                <a:latin typeface="+mn-lt"/>
              </a:rPr>
            </a:br>
            <a:r>
              <a:rPr lang="en-US" sz="2400" b="1" i="0" dirty="0">
                <a:solidFill>
                  <a:srgbClr val="242424"/>
                </a:solidFill>
                <a:effectLst/>
                <a:latin typeface="+mn-lt"/>
              </a:rPr>
              <a:t>services will:</a:t>
            </a:r>
            <a:br>
              <a:rPr lang="en-US" sz="2000" b="1" i="0" dirty="0">
                <a:solidFill>
                  <a:srgbClr val="242424"/>
                </a:solidFill>
                <a:effectLst/>
                <a:latin typeface="+mn-lt"/>
              </a:rPr>
            </a:br>
            <a:endParaRPr lang="en-GB" sz="2000" dirty="0">
              <a:latin typeface="+mn-lt"/>
            </a:endParaRPr>
          </a:p>
        </p:txBody>
      </p:sp>
      <p:sp>
        <p:nvSpPr>
          <p:cNvPr id="3" name="Content Placeholder 2">
            <a:extLst>
              <a:ext uri="{FF2B5EF4-FFF2-40B4-BE49-F238E27FC236}">
                <a16:creationId xmlns:a16="http://schemas.microsoft.com/office/drawing/2014/main" id="{B4B9B47A-3B53-06EC-B6EE-78B943A03124}"/>
              </a:ext>
            </a:extLst>
          </p:cNvPr>
          <p:cNvSpPr>
            <a:spLocks noGrp="1"/>
          </p:cNvSpPr>
          <p:nvPr>
            <p:ph sz="half" idx="1"/>
          </p:nvPr>
        </p:nvSpPr>
        <p:spPr/>
        <p:txBody>
          <a:bodyPr/>
          <a:lstStyle/>
          <a:p>
            <a:pPr algn="l">
              <a:buFont typeface="Arial" panose="020B0604020202020204" pitchFamily="34" charset="0"/>
              <a:buChar char="•"/>
            </a:pPr>
            <a:r>
              <a:rPr lang="en-US" sz="1600" b="0" i="0" dirty="0">
                <a:solidFill>
                  <a:srgbClr val="242424"/>
                </a:solidFill>
                <a:effectLst/>
              </a:rPr>
              <a:t>have confidence that we have an up-to-date view of the quality of care </a:t>
            </a:r>
          </a:p>
          <a:p>
            <a:pPr algn="l">
              <a:buFont typeface="Arial" panose="020B0604020202020204" pitchFamily="34" charset="0"/>
              <a:buChar char="•"/>
            </a:pPr>
            <a:r>
              <a:rPr lang="en-US" sz="1600" b="0" i="0" dirty="0">
                <a:solidFill>
                  <a:srgbClr val="242424"/>
                </a:solidFill>
                <a:effectLst/>
              </a:rPr>
              <a:t>know how to find information on the quality of care, how to tell us about their experiences, and understand how we have used and acted on their feedback to improve things </a:t>
            </a:r>
          </a:p>
          <a:p>
            <a:pPr algn="l">
              <a:buFont typeface="Arial" panose="020B0604020202020204" pitchFamily="34" charset="0"/>
              <a:buChar char="•"/>
            </a:pPr>
            <a:r>
              <a:rPr lang="en-US" sz="1600" b="0" i="0" dirty="0">
                <a:solidFill>
                  <a:srgbClr val="242424"/>
                </a:solidFill>
                <a:effectLst/>
              </a:rPr>
              <a:t>understand the standards of care they have a right to expect, and with their local communities, feel they can be active partners in their own care </a:t>
            </a:r>
          </a:p>
          <a:p>
            <a:pPr algn="l">
              <a:buFont typeface="Arial" panose="020B0604020202020204" pitchFamily="34" charset="0"/>
              <a:buChar char="•"/>
            </a:pPr>
            <a:r>
              <a:rPr lang="en-US" sz="1600" b="0" i="0" dirty="0">
                <a:solidFill>
                  <a:srgbClr val="242424"/>
                </a:solidFill>
                <a:effectLst/>
              </a:rPr>
              <a:t>feel safe and protected, able to voice concerns, particularly those living in/families or carers of those living in care homes or residential services for people with a learning disability or autism.</a:t>
            </a:r>
          </a:p>
          <a:p>
            <a:endParaRPr lang="en-GB" dirty="0"/>
          </a:p>
        </p:txBody>
      </p:sp>
      <p:pic>
        <p:nvPicPr>
          <p:cNvPr id="6" name="Content Placeholder 5" descr="Child wearing pink">
            <a:extLst>
              <a:ext uri="{FF2B5EF4-FFF2-40B4-BE49-F238E27FC236}">
                <a16:creationId xmlns:a16="http://schemas.microsoft.com/office/drawing/2014/main" id="{258BF840-E822-D2C0-C242-C02BAAF4ABF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4648200" y="1988840"/>
            <a:ext cx="3867150" cy="3960440"/>
          </a:xfrm>
        </p:spPr>
      </p:pic>
    </p:spTree>
    <p:extLst>
      <p:ext uri="{BB962C8B-B14F-4D97-AF65-F5344CB8AC3E}">
        <p14:creationId xmlns:p14="http://schemas.microsoft.com/office/powerpoint/2010/main" val="749422888"/>
      </p:ext>
    </p:extLst>
  </p:cSld>
  <p:clrMapOvr>
    <a:masterClrMapping/>
  </p:clrMapOvr>
</p:sld>
</file>

<file path=ppt/theme/theme1.xml><?xml version="1.0" encoding="utf-8"?>
<a:theme xmlns:a="http://schemas.openxmlformats.org/drawingml/2006/main" name="20205_CQC_Template">
  <a:themeElements>
    <a:clrScheme name="20205_CQ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205_CQC_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6" charset="-128"/>
          </a:defRPr>
        </a:defPPr>
      </a:lstStyle>
    </a:lnDef>
  </a:objectDefaults>
  <a:extraClrSchemeLst>
    <a:extraClrScheme>
      <a:clrScheme name="20205_CQ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205_CQ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205_CQ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205_CQ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205_CQ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205_CQ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205_CQC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205_CQ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205_CQ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205_CQ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205_CQ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205_CQ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6"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4543a0-6766-456e-a2ee-4414459d9a0a">
      <Terms xmlns="http://schemas.microsoft.com/office/infopath/2007/PartnerControls"/>
    </lcf76f155ced4ddcb4097134ff3c332f>
    <TaxCatchAll xmlns="af7b454b-5578-4b92-ad2d-05626e091018" xsi:nil="true"/>
  </documentManagement>
</p:properti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24553EA454694B8CD2AA52A00C529E" ma:contentTypeVersion="18" ma:contentTypeDescription="Create a new document." ma:contentTypeScope="" ma:versionID="4ae87a6e54c179e8be9c31b5d86170d1">
  <xsd:schema xmlns:xsd="http://www.w3.org/2001/XMLSchema" xmlns:xs="http://www.w3.org/2001/XMLSchema" xmlns:p="http://schemas.microsoft.com/office/2006/metadata/properties" xmlns:ns2="3a4543a0-6766-456e-a2ee-4414459d9a0a" xmlns:ns3="af7b454b-5578-4b92-ad2d-05626e091018" targetNamespace="http://schemas.microsoft.com/office/2006/metadata/properties" ma:root="true" ma:fieldsID="f3cb7b609ffde3ce19e51d55c0e56fed" ns2:_="" ns3:_="">
    <xsd:import namespace="3a4543a0-6766-456e-a2ee-4414459d9a0a"/>
    <xsd:import namespace="af7b454b-5578-4b92-ad2d-05626e0910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4543a0-6766-456e-a2ee-4414459d9a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d2e6d8-cbd0-4db0-ba36-afbb08a2ca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7b454b-5578-4b92-ad2d-05626e0910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5b07f2-ba60-4e2c-beaf-204d65fe82c0}" ma:internalName="TaxCatchAll" ma:showField="CatchAllData" ma:web="af7b454b-5578-4b92-ad2d-05626e0910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40B7B7-571C-43CA-BA26-97E2BFA7C91C}">
  <ds:schemaRef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f2e470fb-1a08-4951-bef6-0c2535da0b17"/>
    <ds:schemaRef ds:uri="c0ef20c5-0f84-4f73-88bc-06a7f691c8a6"/>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D561E84-E33E-4287-9DFA-6BACF6C1A6E7}">
  <ds:schemaRefs>
    <ds:schemaRef ds:uri="http://schemas.microsoft.com/office/2006/metadata/longProperties"/>
  </ds:schemaRefs>
</ds:datastoreItem>
</file>

<file path=customXml/itemProps3.xml><?xml version="1.0" encoding="utf-8"?>
<ds:datastoreItem xmlns:ds="http://schemas.openxmlformats.org/officeDocument/2006/customXml" ds:itemID="{7DE9DF73-E82A-4AD9-A615-4109F9D97279}"/>
</file>

<file path=customXml/itemProps4.xml><?xml version="1.0" encoding="utf-8"?>
<ds:datastoreItem xmlns:ds="http://schemas.openxmlformats.org/officeDocument/2006/customXml" ds:itemID="{4743FF51-715A-440F-92F0-7D363307A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Munich:Applications:Microsoft Office 2004:Templates:My Templates:20205_CQC_Template.pot</Template>
  <TotalTime>0</TotalTime>
  <Words>2251</Words>
  <Application>Microsoft Office PowerPoint</Application>
  <PresentationFormat>On-screen Show (4:3)</PresentationFormat>
  <Paragraphs>160</Paragraphs>
  <Slides>16</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ＭＳ Ｐゴシック</vt:lpstr>
      <vt:lpstr>PMingLiU</vt:lpstr>
      <vt:lpstr>Aptos</vt:lpstr>
      <vt:lpstr>Arial</vt:lpstr>
      <vt:lpstr>Calibri</vt:lpstr>
      <vt:lpstr>Segoe UI</vt:lpstr>
      <vt:lpstr>Symbol</vt:lpstr>
      <vt:lpstr>Times New Roman</vt:lpstr>
      <vt:lpstr>Wingdings 2</vt:lpstr>
      <vt:lpstr>ヒラギノ角ゴ Pro W3</vt:lpstr>
      <vt:lpstr>20205_CQC_Template</vt:lpstr>
      <vt:lpstr>Custom Design</vt:lpstr>
      <vt:lpstr>Smokefree policies in mental health inpatient services</vt:lpstr>
      <vt:lpstr>Discussion points</vt:lpstr>
      <vt:lpstr>Who developed the guide </vt:lpstr>
      <vt:lpstr>PowerPoint Presentation</vt:lpstr>
      <vt:lpstr>PowerPoint Presentation</vt:lpstr>
      <vt:lpstr>Who is the guide for</vt:lpstr>
      <vt:lpstr>Blanket restrictions</vt:lpstr>
      <vt:lpstr>Why the CQC changed the way it worked</vt:lpstr>
      <vt:lpstr> People who use  services will: </vt:lpstr>
      <vt:lpstr> Providers will: </vt:lpstr>
      <vt:lpstr>What does the  new brief guide cover  &amp; implications</vt:lpstr>
      <vt:lpstr>Some considerations  in application</vt:lpstr>
      <vt:lpstr> Some considerations  in application </vt:lpstr>
      <vt:lpstr> Regulations </vt:lpstr>
      <vt:lpstr>Regulations</vt:lpstr>
      <vt:lpstr> Thank you</vt:lpstr>
    </vt:vector>
  </TitlesOfParts>
  <Company>Jason Stubbs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CQC Powerpoint templates</dc:title>
  <dc:creator>Jason Stubbs</dc:creator>
  <cp:lastModifiedBy>Elliot Smith</cp:lastModifiedBy>
  <cp:revision>31</cp:revision>
  <dcterms:created xsi:type="dcterms:W3CDTF">2009-04-14T14:21:16Z</dcterms:created>
  <dcterms:modified xsi:type="dcterms:W3CDTF">2024-04-16T14:28:00Z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Page, Chris</vt:lpwstr>
  </property>
  <property fmtid="{D5CDD505-2E9C-101B-9397-08002B2CF9AE}" pid="3" name="xd_Signature">
    <vt:lpwstr/>
  </property>
  <property fmtid="{D5CDD505-2E9C-101B-9397-08002B2CF9AE}" pid="4" name="display_urn:schemas-microsoft-com:office:office#Author">
    <vt:lpwstr>Page, Chris</vt:lpwstr>
  </property>
  <property fmtid="{D5CDD505-2E9C-101B-9397-08002B2CF9AE}" pid="5" name="TemplateUrl">
    <vt:lpwstr/>
  </property>
  <property fmtid="{D5CDD505-2E9C-101B-9397-08002B2CF9AE}" pid="6" name="xd_ProgID">
    <vt:lpwstr/>
  </property>
  <property fmtid="{D5CDD505-2E9C-101B-9397-08002B2CF9AE}" pid="7" name="ContentTypeId">
    <vt:lpwstr>0x010100BC95823DA6D28E4AAEB503F3DDAAB506</vt:lpwstr>
  </property>
  <property fmtid="{D5CDD505-2E9C-101B-9397-08002B2CF9AE}" pid="8" name="ContentType">
    <vt:lpwstr>Document</vt:lpwstr>
  </property>
  <property fmtid="{D5CDD505-2E9C-101B-9397-08002B2CF9AE}" pid="9" name="PublishingExpirationDate">
    <vt:lpwstr/>
  </property>
  <property fmtid="{D5CDD505-2E9C-101B-9397-08002B2CF9AE}" pid="10" name="PublishingStartDate">
    <vt:lpwstr/>
  </property>
  <property fmtid="{D5CDD505-2E9C-101B-9397-08002B2CF9AE}" pid="11" name="MSIP_Label_b0447310-c33b-44a3-867e-e1a45431ebd5_Enabled">
    <vt:lpwstr>true</vt:lpwstr>
  </property>
  <property fmtid="{D5CDD505-2E9C-101B-9397-08002B2CF9AE}" pid="12" name="MSIP_Label_b0447310-c33b-44a3-867e-e1a45431ebd5_SetDate">
    <vt:lpwstr>2024-04-16T07:45:40Z</vt:lpwstr>
  </property>
  <property fmtid="{D5CDD505-2E9C-101B-9397-08002B2CF9AE}" pid="13" name="MSIP_Label_b0447310-c33b-44a3-867e-e1a45431ebd5_Method">
    <vt:lpwstr>Privileged</vt:lpwstr>
  </property>
  <property fmtid="{D5CDD505-2E9C-101B-9397-08002B2CF9AE}" pid="14" name="MSIP_Label_b0447310-c33b-44a3-867e-e1a45431ebd5_Name">
    <vt:lpwstr>b0447310-c33b-44a3-867e-e1a45431ebd5</vt:lpwstr>
  </property>
  <property fmtid="{D5CDD505-2E9C-101B-9397-08002B2CF9AE}" pid="15" name="MSIP_Label_b0447310-c33b-44a3-867e-e1a45431ebd5_SiteId">
    <vt:lpwstr>a55dcab8-ce66-45ea-ab3f-65bc2b07b5d3</vt:lpwstr>
  </property>
  <property fmtid="{D5CDD505-2E9C-101B-9397-08002B2CF9AE}" pid="16" name="MSIP_Label_b0447310-c33b-44a3-867e-e1a45431ebd5_ActionId">
    <vt:lpwstr>fe1df1af-7b30-4481-9565-69a549f840d8</vt:lpwstr>
  </property>
  <property fmtid="{D5CDD505-2E9C-101B-9397-08002B2CF9AE}" pid="17" name="MSIP_Label_b0447310-c33b-44a3-867e-e1a45431ebd5_ContentBits">
    <vt:lpwstr>0</vt:lpwstr>
  </property>
</Properties>
</file>