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1"/>
  </p:notesMasterIdLst>
  <p:sldIdLst>
    <p:sldId id="261" r:id="rId6"/>
    <p:sldId id="257" r:id="rId7"/>
    <p:sldId id="258" r:id="rId8"/>
    <p:sldId id="259" r:id="rId9"/>
    <p:sldId id="26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14" Type="http://schemas.openxmlformats.org/officeDocument/2006/relationships/theme" Target="theme/theme1.xml"/><Relationship Id="rId9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A73EF1-5C63-4201-A0B1-10A7A04B0A60}" type="datetimeFigureOut">
              <a:rPr lang="en-GB" smtClean="0"/>
              <a:t>25/10/2021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A3386F-0E7D-4099-A0AA-EA99DB2220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2150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000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3C66D7-2F80-466C-B105-472CE17F9FE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08993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000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3C66D7-2F80-466C-B105-472CE17F9FEE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3786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000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3C66D7-2F80-466C-B105-472CE17F9FE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74225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000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3C66D7-2F80-466C-B105-472CE17F9FEE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84551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68CE4-A252-4C7D-9543-7D77785902BC}" type="datetimeFigureOut">
              <a:rPr lang="en-GB" smtClean="0"/>
              <a:t>25/10/2021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68AD4-6AEF-49B7-8E31-C3DF039CF8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404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68CE4-A252-4C7D-9543-7D77785902BC}" type="datetimeFigureOut">
              <a:rPr lang="en-GB" smtClean="0"/>
              <a:t>25/10/2021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68AD4-6AEF-49B7-8E31-C3DF039CF8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4556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68CE4-A252-4C7D-9543-7D77785902BC}" type="datetimeFigureOut">
              <a:rPr lang="en-GB" smtClean="0"/>
              <a:t>25/10/2021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68AD4-6AEF-49B7-8E31-C3DF039CF8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7740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68CE4-A252-4C7D-9543-7D77785902BC}" type="datetimeFigureOut">
              <a:rPr lang="en-GB" smtClean="0"/>
              <a:t>25/10/2021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68AD4-6AEF-49B7-8E31-C3DF039CF8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3383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68CE4-A252-4C7D-9543-7D77785902BC}" type="datetimeFigureOut">
              <a:rPr lang="en-GB" smtClean="0"/>
              <a:t>25/10/2021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68AD4-6AEF-49B7-8E31-C3DF039CF8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4014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68CE4-A252-4C7D-9543-7D77785902BC}" type="datetimeFigureOut">
              <a:rPr lang="en-GB" smtClean="0"/>
              <a:t>25/10/2021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68AD4-6AEF-49B7-8E31-C3DF039CF8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2480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68CE4-A252-4C7D-9543-7D77785902BC}" type="datetimeFigureOut">
              <a:rPr lang="en-GB" smtClean="0"/>
              <a:t>25/10/2021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68AD4-6AEF-49B7-8E31-C3DF039CF8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797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68CE4-A252-4C7D-9543-7D77785902BC}" type="datetimeFigureOut">
              <a:rPr lang="en-GB" smtClean="0"/>
              <a:t>25/10/2021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68AD4-6AEF-49B7-8E31-C3DF039CF8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1008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68CE4-A252-4C7D-9543-7D77785902BC}" type="datetimeFigureOut">
              <a:rPr lang="en-GB" smtClean="0"/>
              <a:t>25/10/2021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68AD4-6AEF-49B7-8E31-C3DF039CF8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1045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68CE4-A252-4C7D-9543-7D77785902BC}" type="datetimeFigureOut">
              <a:rPr lang="en-GB" smtClean="0"/>
              <a:t>25/10/2021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68AD4-6AEF-49B7-8E31-C3DF039CF8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0041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68CE4-A252-4C7D-9543-7D77785902BC}" type="datetimeFigureOut">
              <a:rPr lang="en-GB" smtClean="0"/>
              <a:t>25/10/2021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68AD4-6AEF-49B7-8E31-C3DF039CF8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0873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68CE4-A252-4C7D-9543-7D77785902BC}" type="datetimeFigureOut">
              <a:rPr lang="en-GB" smtClean="0"/>
              <a:t>25/10/2021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68AD4-6AEF-49B7-8E31-C3DF039CF8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7666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akefieldccg.nhs.uk/wakefield-ccg-news/news?tx_news_pi1%5Baction%5D=detail&amp;tx_news_pi1%5Bcontroller%5D=News&amp;tx_news_pi1%5Bnews%5D=163&amp;cHash=ba5f7e277070a057bb91d2210bd6a703.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1000">
              <a:schemeClr val="accent6">
                <a:lumMod val="0"/>
                <a:lumOff val="100000"/>
              </a:schemeClr>
            </a:gs>
            <a:gs pos="0">
              <a:schemeClr val="accent6">
                <a:lumMod val="45000"/>
                <a:lumOff val="55000"/>
              </a:schemeClr>
            </a:gs>
            <a:gs pos="29000">
              <a:schemeClr val="accent6">
                <a:lumMod val="45000"/>
                <a:lumOff val="55000"/>
              </a:schemeClr>
            </a:gs>
            <a:gs pos="67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19253" y="3797606"/>
            <a:ext cx="79538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00B0F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02026" y="2879454"/>
            <a:ext cx="11003390" cy="1339402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br>
              <a:rPr lang="en-GB" sz="4800" b="1" dirty="0">
                <a:latin typeface="+mn-lt"/>
              </a:rPr>
            </a:br>
            <a:br>
              <a:rPr lang="en-GB" b="1" dirty="0">
                <a:latin typeface="+mn-lt"/>
              </a:rPr>
            </a:br>
            <a:br>
              <a:rPr lang="en-GB" b="1" dirty="0">
                <a:latin typeface="+mn-lt"/>
              </a:rPr>
            </a:br>
            <a:r>
              <a:rPr lang="en-GB" sz="2400" dirty="0">
                <a:latin typeface="+mn-lt"/>
              </a:rPr>
              <a:t>Charlotte Jaques </a:t>
            </a:r>
            <a:r>
              <a:rPr lang="en-GB" sz="2000" dirty="0">
                <a:latin typeface="+mn-lt"/>
              </a:rPr>
              <a:t>– Partnership Commissioning Manager, Public Health, Wakefield Council</a:t>
            </a:r>
            <a:br>
              <a:rPr lang="en-GB" sz="2000" dirty="0">
                <a:latin typeface="+mn-lt"/>
              </a:rPr>
            </a:br>
            <a:r>
              <a:rPr lang="en-GB" sz="2400" dirty="0">
                <a:latin typeface="+mn-lt"/>
              </a:rPr>
              <a:t>Lisa Hay-  </a:t>
            </a:r>
            <a:r>
              <a:rPr lang="en-GB" sz="2000" dirty="0">
                <a:latin typeface="+mn-lt"/>
              </a:rPr>
              <a:t>Senior Specialist, Yorkshire Smokefree Wakefield (SWYPFT)</a:t>
            </a:r>
            <a:br>
              <a:rPr lang="en-GB" sz="2000" dirty="0">
                <a:latin typeface="+mn-lt"/>
              </a:rPr>
            </a:br>
            <a:r>
              <a:rPr lang="en-GB" sz="2400" b="1" dirty="0"/>
              <a:t>Shelly Gascoigne </a:t>
            </a:r>
            <a:r>
              <a:rPr lang="en-GB" sz="2000" b="1" dirty="0"/>
              <a:t>- Smoking Cessation Specialist Midwife – Mid Yorkshire Hospitals Trust (MYHT)</a:t>
            </a:r>
            <a:br>
              <a:rPr lang="en-GB" sz="2000" b="1" dirty="0"/>
            </a:br>
            <a:r>
              <a:rPr lang="en-GB" sz="2400" b="1" dirty="0"/>
              <a:t>Tracy Morton </a:t>
            </a:r>
            <a:r>
              <a:rPr lang="en-GB" sz="2000" b="1" dirty="0"/>
              <a:t>- Senior Commissioning Manager Maternity and Children’s Services, NHS Wakefield CCG</a:t>
            </a:r>
            <a:br>
              <a:rPr lang="en-GB" sz="2800" b="1" dirty="0"/>
            </a:br>
            <a:br>
              <a:rPr lang="en-GB" sz="2800" b="1" dirty="0"/>
            </a:br>
            <a:r>
              <a:rPr lang="en-GB" sz="2800" b="1" dirty="0"/>
              <a:t>3</a:t>
            </a:r>
            <a:r>
              <a:rPr lang="en-GB" sz="2800" b="1" baseline="30000" dirty="0"/>
              <a:t>rd</a:t>
            </a:r>
            <a:r>
              <a:rPr lang="en-GB" sz="2800" b="1" dirty="0"/>
              <a:t> November 2021</a:t>
            </a:r>
            <a:b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GB" sz="2800" b="1" dirty="0"/>
            </a:br>
            <a:br>
              <a:rPr lang="en-GB" sz="2800" b="1" dirty="0"/>
            </a:br>
            <a:endParaRPr lang="en-GB" sz="3200" b="1" dirty="0"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59994" y="0"/>
            <a:ext cx="10287454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br>
              <a:rPr lang="en-GB" sz="3200" b="1" dirty="0"/>
            </a:br>
            <a:r>
              <a:rPr lang="en-GB" sz="2400" b="1" dirty="0"/>
              <a:t>ASH Webinar – Building Partnerships to Implement the Long Term Plan </a:t>
            </a:r>
          </a:p>
          <a:p>
            <a:pPr algn="ctr"/>
            <a:endParaRPr lang="en-GB" sz="3200" b="1" dirty="0"/>
          </a:p>
          <a:p>
            <a:pPr algn="ctr"/>
            <a:endParaRPr lang="en-GB" sz="3200" b="1" dirty="0"/>
          </a:p>
          <a:p>
            <a:pPr algn="ctr"/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Smoking in Pregnancy in Wakefield</a:t>
            </a:r>
          </a:p>
          <a:p>
            <a:pPr algn="ctr"/>
            <a:endParaRPr lang="en-GB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945" y="5908878"/>
            <a:ext cx="1762659" cy="77434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19140" y="5908880"/>
            <a:ext cx="1860994" cy="80741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6167" y="5969064"/>
            <a:ext cx="2350674" cy="65397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69724" y="6006277"/>
            <a:ext cx="2412658" cy="612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881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1000">
              <a:schemeClr val="accent6">
                <a:lumMod val="0"/>
                <a:lumOff val="100000"/>
              </a:schemeClr>
            </a:gs>
            <a:gs pos="0">
              <a:schemeClr val="accent6">
                <a:lumMod val="45000"/>
                <a:lumOff val="55000"/>
              </a:schemeClr>
            </a:gs>
            <a:gs pos="29000">
              <a:schemeClr val="accent6">
                <a:lumMod val="45000"/>
                <a:lumOff val="55000"/>
              </a:schemeClr>
            </a:gs>
            <a:gs pos="67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19253" y="3797606"/>
            <a:ext cx="79538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00B0F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7727" y="1641113"/>
            <a:ext cx="10173082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400" b="1" dirty="0"/>
              <a:t>14.6% </a:t>
            </a:r>
            <a:r>
              <a:rPr lang="en-GB" sz="1400" dirty="0"/>
              <a:t>of Wakefield Pregnant mums Smoking at Time of Delivery (SATOD) in 2020/21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400" dirty="0"/>
              <a:t>SIP rates highest in </a:t>
            </a:r>
            <a:r>
              <a:rPr lang="en-GB" sz="1400" b="1" dirty="0"/>
              <a:t>most deprived </a:t>
            </a:r>
            <a:r>
              <a:rPr lang="en-GB" sz="1400" dirty="0"/>
              <a:t>areas of Wakefield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400" dirty="0"/>
              <a:t>Stopping smoking in pregnancy is the </a:t>
            </a:r>
            <a:r>
              <a:rPr lang="en-GB" sz="1400" b="1" dirty="0"/>
              <a:t>single biggest change </a:t>
            </a:r>
            <a:r>
              <a:rPr lang="en-GB" sz="1400" dirty="0"/>
              <a:t>that can improve the health of mum and baby.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400" b="1" dirty="0"/>
              <a:t>Stopping smoking </a:t>
            </a:r>
            <a:r>
              <a:rPr lang="en-GB" sz="1400" dirty="0"/>
              <a:t>is the single most effective thing we can do to </a:t>
            </a:r>
            <a:r>
              <a:rPr lang="en-GB" sz="1400" b="1" dirty="0"/>
              <a:t>reduce risks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400" dirty="0"/>
              <a:t>Wakefield </a:t>
            </a:r>
            <a:r>
              <a:rPr lang="en-GB" sz="1400" b="1" dirty="0"/>
              <a:t>JSNA</a:t>
            </a:r>
            <a:r>
              <a:rPr lang="en-GB" sz="1400" dirty="0"/>
              <a:t> – Further details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3600" b="1" dirty="0">
              <a:solidFill>
                <a:srgbClr val="00B0F0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766179" y="-107205"/>
            <a:ext cx="10515600" cy="1339402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br>
              <a:rPr lang="en-GB" sz="4800" b="1" dirty="0">
                <a:latin typeface="+mn-lt"/>
              </a:rPr>
            </a:b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Smoking in Pregnancy- Wakefield</a:t>
            </a:r>
            <a:br>
              <a:rPr lang="en-GB" b="1" dirty="0">
                <a:latin typeface="+mn-lt"/>
              </a:rPr>
            </a:br>
            <a:endParaRPr lang="en-GB" sz="3200" b="1" dirty="0">
              <a:latin typeface="+mn-lt"/>
            </a:endParaRPr>
          </a:p>
        </p:txBody>
      </p:sp>
      <p:pic>
        <p:nvPicPr>
          <p:cNvPr id="7" name="Picture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4208" y="1138891"/>
            <a:ext cx="6139542" cy="376955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46399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1000">
              <a:schemeClr val="accent6">
                <a:lumMod val="0"/>
                <a:lumOff val="100000"/>
              </a:schemeClr>
            </a:gs>
            <a:gs pos="0">
              <a:schemeClr val="accent6">
                <a:lumMod val="45000"/>
                <a:lumOff val="55000"/>
              </a:schemeClr>
            </a:gs>
            <a:gs pos="29000">
              <a:schemeClr val="accent6">
                <a:lumMod val="45000"/>
                <a:lumOff val="55000"/>
              </a:schemeClr>
            </a:gs>
            <a:gs pos="67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19253" y="3797606"/>
            <a:ext cx="79538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00B0F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35100" y="1950946"/>
            <a:ext cx="10971606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GB" sz="2400" dirty="0"/>
              <a:t>Investment (short term) from NHS England in 2016 supported the following Projects: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/>
              <a:t>Carbon monoxide monitors and consumables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/>
              <a:t>Improving data recording and quality to ensure women can be identified and information shared appropriately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/>
              <a:t>Stop Smoking Champion/Specialist Midwife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/>
              <a:t>Incentivised stop smoking programme - Personal Financial Incentives (PFI)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endParaRPr lang="en-GB" sz="2800" dirty="0"/>
          </a:p>
          <a:p>
            <a:pPr lvl="0"/>
            <a:r>
              <a:rPr lang="en-GB" sz="2400" dirty="0"/>
              <a:t>The </a:t>
            </a:r>
            <a:r>
              <a:rPr lang="en-GB" sz="2400" b="1" dirty="0"/>
              <a:t>Specialist Midwife role </a:t>
            </a:r>
            <a:r>
              <a:rPr lang="en-GB" sz="2400" dirty="0"/>
              <a:t>and the </a:t>
            </a:r>
            <a:r>
              <a:rPr lang="en-GB" sz="2400" b="1" dirty="0"/>
              <a:t>PFI scheme </a:t>
            </a:r>
            <a:r>
              <a:rPr lang="en-GB" sz="2400" dirty="0"/>
              <a:t>have evaluated as </a:t>
            </a:r>
            <a:r>
              <a:rPr lang="en-GB" sz="2400" b="1" dirty="0"/>
              <a:t>successful</a:t>
            </a:r>
            <a:r>
              <a:rPr lang="en-GB" sz="2400" dirty="0"/>
              <a:t> resulting in identifying further funding (currently non-recurrent - see dates on next slide) from Wakefield Public Health and Wakefield CCG. 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63103" y="154994"/>
            <a:ext cx="10515600" cy="1339402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b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Addressing rates of maternal smoking:</a:t>
            </a:r>
            <a:b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9499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1000">
              <a:schemeClr val="accent6">
                <a:lumMod val="0"/>
                <a:lumOff val="100000"/>
              </a:schemeClr>
            </a:gs>
            <a:gs pos="0">
              <a:schemeClr val="accent6">
                <a:lumMod val="45000"/>
                <a:lumOff val="55000"/>
              </a:schemeClr>
            </a:gs>
            <a:gs pos="29000">
              <a:schemeClr val="accent6">
                <a:lumMod val="45000"/>
                <a:lumOff val="55000"/>
              </a:schemeClr>
            </a:gs>
            <a:gs pos="67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19253" y="3797606"/>
            <a:ext cx="79538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00B0F0"/>
                </a:solidFill>
                <a:latin typeface="Arial Black" panose="020B0A04020102020204" pitchFamily="34" charset="0"/>
              </a:rPr>
              <a:t> 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63103" y="154994"/>
            <a:ext cx="10515600" cy="1339402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br>
              <a:rPr lang="en-GB" sz="4800" b="1" dirty="0">
                <a:latin typeface="+mn-lt"/>
              </a:rPr>
            </a:br>
            <a:endParaRPr lang="en-GB" sz="3200" b="1" dirty="0"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1252" y="1043005"/>
            <a:ext cx="11257690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/>
              <a:t>Successful partnership working </a:t>
            </a:r>
            <a:r>
              <a:rPr lang="en-GB" sz="1600" dirty="0"/>
              <a:t>between services ensures there is consistent support and approach for those smoking in pregnancy.  </a:t>
            </a:r>
            <a:r>
              <a:rPr lang="en-GB" sz="1600" dirty="0" err="1"/>
              <a:t>E.g</a:t>
            </a:r>
            <a:r>
              <a:rPr lang="en-GB" sz="1600" dirty="0"/>
              <a:t> MYHT, SWYPFT Specialist Stop Smoking Service, CCG, Public Health, Council. Meeting regularly; </a:t>
            </a:r>
            <a:r>
              <a:rPr lang="en-GB" sz="1600" dirty="0" err="1"/>
              <a:t>e.g</a:t>
            </a:r>
            <a:r>
              <a:rPr lang="en-GB" sz="1600" dirty="0"/>
              <a:t>-  Smoking In Pregnancy Meetings, Tobacco Alliance, MYHT </a:t>
            </a:r>
            <a:r>
              <a:rPr lang="en-GB" sz="1600" dirty="0" err="1"/>
              <a:t>Smokefree</a:t>
            </a:r>
            <a:r>
              <a:rPr lang="en-GB" sz="1600" dirty="0"/>
              <a:t> Environment Meeting</a:t>
            </a:r>
          </a:p>
          <a:p>
            <a:endParaRPr lang="en-GB" sz="1600" b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600" b="1" dirty="0"/>
              <a:t>Stop smoking midwife post </a:t>
            </a:r>
            <a:r>
              <a:rPr lang="en-GB" sz="1600" dirty="0"/>
              <a:t>within MYHT- Currently funded by Wakefield CCG until </a:t>
            </a:r>
            <a:r>
              <a:rPr lang="en-GB" sz="1600" b="1" dirty="0"/>
              <a:t>end of March 2022. </a:t>
            </a:r>
            <a:r>
              <a:rPr lang="en-GB" sz="1600" dirty="0"/>
              <a:t>Educator, innovator, role model and leader. Mandatory training, Staff recording data on smoking status, Opt out scheme implemented.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600" b="1" dirty="0"/>
              <a:t>Personal Financial incentive (PFI) </a:t>
            </a:r>
            <a:r>
              <a:rPr lang="en-GB" sz="1600" dirty="0"/>
              <a:t>Voucher Scheme-  Funded by Wakefield Public Health until end of December 2021 (150 single use CO monitors funded via Wakefield CCG)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600" b="1" dirty="0"/>
              <a:t>Specialist Stop Smoking Service – </a:t>
            </a:r>
            <a:r>
              <a:rPr lang="en-GB" sz="1600" dirty="0"/>
              <a:t>Funded by Wakefield Public Health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1600" b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600" dirty="0"/>
              <a:t>Smokers are identified as a high risk pregnancy by MYHT with </a:t>
            </a:r>
            <a:r>
              <a:rPr lang="en-GB" sz="1600" b="1" dirty="0"/>
              <a:t>additional input and supervision</a:t>
            </a:r>
            <a:r>
              <a:rPr lang="en-GB" sz="1600" dirty="0"/>
              <a:t>. </a:t>
            </a:r>
            <a:r>
              <a:rPr lang="en-GB" sz="1600" dirty="0" err="1"/>
              <a:t>E.g</a:t>
            </a:r>
            <a:r>
              <a:rPr lang="en-GB" sz="1600" dirty="0"/>
              <a:t> Saving Babies Lives bundle and reducing still births, more ultrasonography capacity delivers an enhanced service to mums who are smoking. These </a:t>
            </a:r>
            <a:r>
              <a:rPr lang="en-GB" sz="1600" b="1" dirty="0"/>
              <a:t>extra scans </a:t>
            </a:r>
            <a:r>
              <a:rPr lang="en-GB" sz="1600" dirty="0"/>
              <a:t>which started on 1</a:t>
            </a:r>
            <a:r>
              <a:rPr lang="en-GB" sz="1600" baseline="30000" dirty="0"/>
              <a:t>st</a:t>
            </a:r>
            <a:r>
              <a:rPr lang="en-GB" sz="1600" dirty="0"/>
              <a:t> Oct 2020 will be at 32, 36 and 40 weeks.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600" b="1" dirty="0"/>
              <a:t>Local Maternity System (LMS) </a:t>
            </a:r>
            <a:r>
              <a:rPr lang="en-GB" sz="1600" dirty="0"/>
              <a:t>28 Recommendations for SIP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/>
              <a:t>Declaration on Tobacco Control </a:t>
            </a:r>
            <a:r>
              <a:rPr lang="en-GB" sz="1600" dirty="0"/>
              <a:t>– including Health and Wellbeing Board </a:t>
            </a:r>
            <a:r>
              <a:rPr lang="en-GB" sz="1600" dirty="0">
                <a:hlinkClick r:id="rId3"/>
              </a:rPr>
              <a:t>joint declaration </a:t>
            </a:r>
            <a:endParaRPr lang="en-GB" sz="1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1600" b="1" dirty="0"/>
              <a:t>Long Term Plan (LTP) - </a:t>
            </a:r>
            <a:r>
              <a:rPr lang="en-GB" sz="1600" dirty="0"/>
              <a:t>Ongoing discussions in Wakefield and regionally (via the West Yorkshire and Harrogate Care Partnership) identifying areas of SIP work to be funded through LTP</a:t>
            </a:r>
            <a:endParaRPr lang="en-GB" sz="3200" b="1" dirty="0">
              <a:solidFill>
                <a:srgbClr val="00B0F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554865" y="-105468"/>
            <a:ext cx="11070465" cy="133940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br>
              <a:rPr lang="en-GB" sz="4800" b="1" dirty="0">
                <a:latin typeface="+mn-lt"/>
              </a:rPr>
            </a:br>
            <a:r>
              <a:rPr lang="en-GB" sz="3200" b="1" dirty="0">
                <a:latin typeface="Arial" panose="020B0604020202020204" pitchFamily="34" charset="0"/>
                <a:cs typeface="Arial" panose="020B0604020202020204" pitchFamily="34" charset="0"/>
              </a:rPr>
              <a:t>Working in partnership; reducing Smoking in Pregnancy </a:t>
            </a:r>
            <a:b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536461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1000">
              <a:schemeClr val="accent6">
                <a:lumMod val="0"/>
                <a:lumOff val="100000"/>
              </a:schemeClr>
            </a:gs>
            <a:gs pos="0">
              <a:schemeClr val="accent6">
                <a:lumMod val="45000"/>
                <a:lumOff val="55000"/>
              </a:schemeClr>
            </a:gs>
            <a:gs pos="29000">
              <a:schemeClr val="accent6">
                <a:lumMod val="45000"/>
                <a:lumOff val="55000"/>
              </a:schemeClr>
            </a:gs>
            <a:gs pos="67000">
              <a:schemeClr val="accent6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741576" y="2873828"/>
            <a:ext cx="66620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b="1" dirty="0">
                <a:latin typeface="Arial" panose="020B0604020202020204" pitchFamily="34" charset="0"/>
                <a:cs typeface="Arial" panose="020B0604020202020204" pitchFamily="34" charset="0"/>
              </a:rPr>
              <a:t>Any Questions?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7945" y="5908878"/>
            <a:ext cx="1762659" cy="77434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3785" y="5888202"/>
            <a:ext cx="1860994" cy="8074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73449" y="5964925"/>
            <a:ext cx="2350674" cy="6539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69724" y="6006277"/>
            <a:ext cx="2412658" cy="612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9988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24553EA454694B8CD2AA52A00C529E" ma:contentTypeVersion="16" ma:contentTypeDescription="Create a new document." ma:contentTypeScope="" ma:versionID="d27662799cfbf8af8fa830a3aad30cf6">
  <xsd:schema xmlns:xsd="http://www.w3.org/2001/XMLSchema" xmlns:xs="http://www.w3.org/2001/XMLSchema" xmlns:p="http://schemas.microsoft.com/office/2006/metadata/properties" xmlns:ns2="3a4543a0-6766-456e-a2ee-4414459d9a0a" xmlns:ns3="af7b454b-5578-4b92-ad2d-05626e091018" targetNamespace="http://schemas.microsoft.com/office/2006/metadata/properties" ma:root="true" ma:fieldsID="6a05d52439d97e3e3fc910ddb7e15c37" ns2:_="" ns3:_="">
    <xsd:import namespace="3a4543a0-6766-456e-a2ee-4414459d9a0a"/>
    <xsd:import namespace="af7b454b-5578-4b92-ad2d-05626e0910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4543a0-6766-456e-a2ee-4414459d9a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6d2e6d8-cbd0-4db0-ba36-afbb08a2ca2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7b454b-5578-4b92-ad2d-05626e09101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8c5b07f2-ba60-4e2c-beaf-204d65fe82c0}" ma:internalName="TaxCatchAll" ma:showField="CatchAllData" ma:web="af7b454b-5578-4b92-ad2d-05626e0910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a4543a0-6766-456e-a2ee-4414459d9a0a">
      <Terms xmlns="http://schemas.microsoft.com/office/infopath/2007/PartnerControls"/>
    </lcf76f155ced4ddcb4097134ff3c332f>
    <TaxCatchAll xmlns="af7b454b-5578-4b92-ad2d-05626e091018" xsi:nil="true"/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A3D588DB284CE44B9800C62DB907AC5" ma:contentTypeVersion="4" ma:contentTypeDescription="Create a new document." ma:contentTypeScope="" ma:versionID="d093a53c5f0e9ae0ffde79fccbf7d47a">
  <xsd:schema xmlns:xsd="http://www.w3.org/2001/XMLSchema" xmlns:xs="http://www.w3.org/2001/XMLSchema" xmlns:p="http://schemas.microsoft.com/office/2006/metadata/properties" xmlns:ns2="3bc4ffac-db66-4629-a2a4-198b68680464" targetNamespace="http://schemas.microsoft.com/office/2006/metadata/properties" ma:root="true" ma:fieldsID="e8464abc72f1151004bbd783cbf9d034" ns2:_="">
    <xsd:import namespace="3bc4ffac-db66-4629-a2a4-198b68680464"/>
    <xsd:element name="properties">
      <xsd:complexType>
        <xsd:sequence>
          <xsd:element name="documentManagement">
            <xsd:complexType>
              <xsd:all>
                <xsd:element ref="ns2:ClassificationTaxHTField0" minOccurs="0"/>
                <xsd:element ref="ns2:TaxCatchAll" minOccurs="0"/>
                <xsd:element ref="ns2:TaxCatchAllLabel" minOccurs="0"/>
                <xsd:element ref="ns2:TeamTaxHTField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c4ffac-db66-4629-a2a4-198b68680464" elementFormDefault="qualified">
    <xsd:import namespace="http://schemas.microsoft.com/office/2006/documentManagement/types"/>
    <xsd:import namespace="http://schemas.microsoft.com/office/infopath/2007/PartnerControls"/>
    <xsd:element name="ClassificationTaxHTField0" ma:index="8" ma:taxonomy="true" ma:internalName="ClassificationTaxHTField0" ma:taxonomyFieldName="Classification" ma:displayName="Classification" ma:default="2;#Public Health|fd1a11da-cbc9-4e6e-ab48-ddadb2e639b4" ma:fieldId="{19494d79-bf9d-4552-918b-02870678aabd}" ma:sspId="09e6b2a5-9911-436b-be0b-29583905b62b" ma:termSetId="951b0fb9-a83f-45b8-9f91-c86fdc52d85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81c01807-c056-45bf-88e6-71f830b6b8d6}" ma:internalName="TaxCatchAll" ma:showField="CatchAllData" ma:web="cdb74e80-f392-48a2-8c4f-c2f6e70463a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81c01807-c056-45bf-88e6-71f830b6b8d6}" ma:internalName="TaxCatchAllLabel" ma:readOnly="true" ma:showField="CatchAllDataLabel" ma:web="cdb74e80-f392-48a2-8c4f-c2f6e70463a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amTaxHTField0" ma:index="12" ma:taxonomy="true" ma:internalName="TeamTaxHTField0" ma:taxonomyFieldName="Team" ma:displayName="Team" ma:default="1;#Public Health|2e93b980-627c-4f4d-9ae2-aebf99b194e3" ma:fieldId="{2927cad6-1ed1-4d21-8d47-2b1091ad3ead}" ma:sspId="09e6b2a5-9911-436b-be0b-29583905b62b" ma:termSetId="e61e59da-7bd7-434d-a2a9-0bc147059360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F09D6B9-E897-4B18-B5C5-D580A7F8DBB6}"/>
</file>

<file path=customXml/itemProps2.xml><?xml version="1.0" encoding="utf-8"?>
<ds:datastoreItem xmlns:ds="http://schemas.openxmlformats.org/officeDocument/2006/customXml" ds:itemID="{E8428809-1A5B-4674-A912-8B4D0AC4D44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C22CD71-8F7F-4F66-9CAF-1D52C5555529}">
  <ds:schemaRefs>
    <ds:schemaRef ds:uri="3bc4ffac-db66-4629-a2a4-198b68680464"/>
    <ds:schemaRef ds:uri="http://purl.org/dc/terms/"/>
    <ds:schemaRef ds:uri="http://schemas.microsoft.com/office/2006/documentManagement/types"/>
    <ds:schemaRef ds:uri="http://purl.org/dc/dcmitype/"/>
    <ds:schemaRef ds:uri="http://purl.org/dc/elements/1.1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4.xml><?xml version="1.0" encoding="utf-8"?>
<ds:datastoreItem xmlns:ds="http://schemas.openxmlformats.org/officeDocument/2006/customXml" ds:itemID="{0026FD5A-95DA-42A9-8E89-8913815534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bc4ffac-db66-4629-a2a4-198b6868046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524</Words>
  <Application>Microsoft Office PowerPoint</Application>
  <PresentationFormat>Widescreen</PresentationFormat>
  <Paragraphs>61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 Black</vt:lpstr>
      <vt:lpstr>Calibri</vt:lpstr>
      <vt:lpstr>Calibri Light</vt:lpstr>
      <vt:lpstr>Office Theme</vt:lpstr>
      <vt:lpstr>   Charlotte Jaques – Partnership Commissioning Manager, Public Health, Wakefield Council Lisa Hay-  Senior Specialist, Yorkshire Smokefree Wakefield (SWYPFT) Shelly Gascoigne - Smoking Cessation Specialist Midwife – Mid Yorkshire Hospitals Trust (MYHT) Tracy Morton - Senior Commissioning Manager Maternity and Children’s Services, NHS Wakefield CCG  3rd November 2021   </vt:lpstr>
      <vt:lpstr> Smoking in Pregnancy- Wakefield </vt:lpstr>
      <vt:lpstr> Addressing rates of maternal smoking:  </vt:lpstr>
      <vt:lpstr> </vt:lpstr>
      <vt:lpstr>PowerPoint Presentation</vt:lpstr>
    </vt:vector>
  </TitlesOfParts>
  <Company>Wakefield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Smoking in Pregnancy Charlotte Jaques – Public Health, Wakefield Council</dc:title>
  <dc:creator>Jaques, Charlotte</dc:creator>
  <cp:lastModifiedBy>John Waldron</cp:lastModifiedBy>
  <cp:revision>13</cp:revision>
  <dcterms:created xsi:type="dcterms:W3CDTF">2021-09-07T08:24:19Z</dcterms:created>
  <dcterms:modified xsi:type="dcterms:W3CDTF">2021-10-25T14:26:23Z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0x0101008924553EA454694B8CD2AA52A00C529E</vt:lpwstr>
  </property>
  <property fmtid="{D5CDD505-2E9C-101B-9397-08002B2CF9AE}" pid="3" name="Classification">
    <vt:lpwstr>2;#Public Health|fd1a11da-cbc9-4e6e-ab48-ddadb2e639b4</vt:lpwstr>
  </property>
  <property fmtid="{D5CDD505-2E9C-101B-9397-08002B2CF9AE}" pid="4" name="Team">
    <vt:lpwstr>1;#Public Health|2e93b980-627c-4f4d-9ae2-aebf99b194e3</vt:lpwstr>
  </property>
  <property fmtid="{D5CDD505-2E9C-101B-9397-08002B2CF9AE}" pid="5" name="MediaServiceImageTags">
    <vt:lpwstr/>
  </property>
</Properties>
</file>