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5"/>
  </p:notesMasterIdLst>
  <p:sldIdLst>
    <p:sldId id="474" r:id="rId5"/>
    <p:sldId id="479" r:id="rId6"/>
    <p:sldId id="482" r:id="rId7"/>
    <p:sldId id="483" r:id="rId8"/>
    <p:sldId id="486" r:id="rId9"/>
    <p:sldId id="485" r:id="rId10"/>
    <p:sldId id="487" r:id="rId11"/>
    <p:sldId id="484" r:id="rId12"/>
    <p:sldId id="489" r:id="rId13"/>
    <p:sldId id="48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9C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86D1DC-6AC3-43D6-9382-7D8F01FA7D4C}" v="14" dt="2023-05-16T12:57:57.988"/>
    <p1510:client id="{EE17340F-C2DA-4591-B67E-1E2775AD0598}" v="371" dt="2023-05-16T13:04:26.3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85994" autoAdjust="0"/>
  </p:normalViewPr>
  <p:slideViewPr>
    <p:cSldViewPr snapToGrid="0">
      <p:cViewPr varScale="1">
        <p:scale>
          <a:sx n="74" d="100"/>
          <a:sy n="74" d="100"/>
        </p:scale>
        <p:origin x="1742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 Waldron" userId="8335f057-b43c-4800-93a8-d297c8c1669d" providerId="ADAL" clId="{2386D1DC-6AC3-43D6-9382-7D8F01FA7D4C}"/>
    <pc:docChg chg="custSel addSld modSld">
      <pc:chgData name="John Waldron" userId="8335f057-b43c-4800-93a8-d297c8c1669d" providerId="ADAL" clId="{2386D1DC-6AC3-43D6-9382-7D8F01FA7D4C}" dt="2023-05-16T12:57:57.988" v="42" actId="1076"/>
      <pc:docMkLst>
        <pc:docMk/>
      </pc:docMkLst>
      <pc:sldChg chg="addSp delSp modSp mod">
        <pc:chgData name="John Waldron" userId="8335f057-b43c-4800-93a8-d297c8c1669d" providerId="ADAL" clId="{2386D1DC-6AC3-43D6-9382-7D8F01FA7D4C}" dt="2023-05-16T12:57:57.988" v="42" actId="1076"/>
        <pc:sldMkLst>
          <pc:docMk/>
          <pc:sldMk cId="3604921453" sldId="484"/>
        </pc:sldMkLst>
        <pc:spChg chg="mod">
          <ac:chgData name="John Waldron" userId="8335f057-b43c-4800-93a8-d297c8c1669d" providerId="ADAL" clId="{2386D1DC-6AC3-43D6-9382-7D8F01FA7D4C}" dt="2023-05-16T12:57:13.253" v="26" actId="20577"/>
          <ac:spMkLst>
            <pc:docMk/>
            <pc:sldMk cId="3604921453" sldId="484"/>
            <ac:spMk id="2" creationId="{E44D7E3A-8A61-017A-9471-C2A566813152}"/>
          </ac:spMkLst>
        </pc:spChg>
        <pc:spChg chg="del">
          <ac:chgData name="John Waldron" userId="8335f057-b43c-4800-93a8-d297c8c1669d" providerId="ADAL" clId="{2386D1DC-6AC3-43D6-9382-7D8F01FA7D4C}" dt="2023-05-16T12:55:49.203" v="0" actId="478"/>
          <ac:spMkLst>
            <pc:docMk/>
            <pc:sldMk cId="3604921453" sldId="484"/>
            <ac:spMk id="3" creationId="{E05F0C53-57F5-500B-F5B6-087FA7BD82AA}"/>
          </ac:spMkLst>
        </pc:spChg>
        <pc:picChg chg="add mod">
          <ac:chgData name="John Waldron" userId="8335f057-b43c-4800-93a8-d297c8c1669d" providerId="ADAL" clId="{2386D1DC-6AC3-43D6-9382-7D8F01FA7D4C}" dt="2023-05-16T12:57:57.988" v="42" actId="1076"/>
          <ac:picMkLst>
            <pc:docMk/>
            <pc:sldMk cId="3604921453" sldId="484"/>
            <ac:picMk id="1026" creationId="{ADEF9566-4854-4DAA-7185-196F3B6A7646}"/>
          </ac:picMkLst>
        </pc:picChg>
      </pc:sldChg>
      <pc:sldChg chg="addSp delSp modSp add mod">
        <pc:chgData name="John Waldron" userId="8335f057-b43c-4800-93a8-d297c8c1669d" providerId="ADAL" clId="{2386D1DC-6AC3-43D6-9382-7D8F01FA7D4C}" dt="2023-05-16T12:57:53.270" v="40" actId="1076"/>
        <pc:sldMkLst>
          <pc:docMk/>
          <pc:sldMk cId="1542852102" sldId="488"/>
        </pc:sldMkLst>
        <pc:spChg chg="mod">
          <ac:chgData name="John Waldron" userId="8335f057-b43c-4800-93a8-d297c8c1669d" providerId="ADAL" clId="{2386D1DC-6AC3-43D6-9382-7D8F01FA7D4C}" dt="2023-05-16T12:57:24.452" v="34" actId="20577"/>
          <ac:spMkLst>
            <pc:docMk/>
            <pc:sldMk cId="1542852102" sldId="488"/>
            <ac:spMk id="2" creationId="{E44D7E3A-8A61-017A-9471-C2A566813152}"/>
          </ac:spMkLst>
        </pc:spChg>
        <pc:picChg chg="del">
          <ac:chgData name="John Waldron" userId="8335f057-b43c-4800-93a8-d297c8c1669d" providerId="ADAL" clId="{2386D1DC-6AC3-43D6-9382-7D8F01FA7D4C}" dt="2023-05-16T12:57:31.376" v="35" actId="478"/>
          <ac:picMkLst>
            <pc:docMk/>
            <pc:sldMk cId="1542852102" sldId="488"/>
            <ac:picMk id="1026" creationId="{ADEF9566-4854-4DAA-7185-196F3B6A7646}"/>
          </ac:picMkLst>
        </pc:picChg>
        <pc:picChg chg="add mod">
          <ac:chgData name="John Waldron" userId="8335f057-b43c-4800-93a8-d297c8c1669d" providerId="ADAL" clId="{2386D1DC-6AC3-43D6-9382-7D8F01FA7D4C}" dt="2023-05-16T12:57:53.270" v="40" actId="1076"/>
          <ac:picMkLst>
            <pc:docMk/>
            <pc:sldMk cId="1542852102" sldId="488"/>
            <ac:picMk id="2050" creationId="{4A482AA0-C3E1-8DEA-2843-7DFB4438CA18}"/>
          </ac:picMkLst>
        </pc:picChg>
      </pc:sldChg>
    </pc:docChg>
  </pc:docChgLst>
  <pc:docChgLst>
    <pc:chgData name="Olivia Bush" userId="5a2d20c7-06dc-432c-8a84-0b45b132c50e" providerId="ADAL" clId="{EE17340F-C2DA-4591-B67E-1E2775AD0598}"/>
    <pc:docChg chg="custSel addSld modSld">
      <pc:chgData name="Olivia Bush" userId="5a2d20c7-06dc-432c-8a84-0b45b132c50e" providerId="ADAL" clId="{EE17340F-C2DA-4591-B67E-1E2775AD0598}" dt="2023-05-16T13:13:29.557" v="442" actId="27636"/>
      <pc:docMkLst>
        <pc:docMk/>
      </pc:docMkLst>
      <pc:sldChg chg="modSp new mod">
        <pc:chgData name="Olivia Bush" userId="5a2d20c7-06dc-432c-8a84-0b45b132c50e" providerId="ADAL" clId="{EE17340F-C2DA-4591-B67E-1E2775AD0598}" dt="2023-05-16T13:13:29.557" v="442" actId="27636"/>
        <pc:sldMkLst>
          <pc:docMk/>
          <pc:sldMk cId="4241773764" sldId="489"/>
        </pc:sldMkLst>
        <pc:spChg chg="mod">
          <ac:chgData name="Olivia Bush" userId="5a2d20c7-06dc-432c-8a84-0b45b132c50e" providerId="ADAL" clId="{EE17340F-C2DA-4591-B67E-1E2775AD0598}" dt="2023-05-16T13:02:50.540" v="35" actId="20577"/>
          <ac:spMkLst>
            <pc:docMk/>
            <pc:sldMk cId="4241773764" sldId="489"/>
            <ac:spMk id="2" creationId="{2DED1A9B-13EB-E122-7EA5-C81D6EA9F0DE}"/>
          </ac:spMkLst>
        </pc:spChg>
        <pc:spChg chg="mod">
          <ac:chgData name="Olivia Bush" userId="5a2d20c7-06dc-432c-8a84-0b45b132c50e" providerId="ADAL" clId="{EE17340F-C2DA-4591-B67E-1E2775AD0598}" dt="2023-05-16T13:13:29.557" v="442" actId="27636"/>
          <ac:spMkLst>
            <pc:docMk/>
            <pc:sldMk cId="4241773764" sldId="489"/>
            <ac:spMk id="3" creationId="{62125829-3D7A-AA8D-354A-0CF84E8BD55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1F6583-A986-43F7-AACF-46F628C46725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9BE70-576C-4DAA-B679-C023B5312E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634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02D3DDD-DAF2-4931-872C-E35BA4A1EED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06889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800" dirty="0">
                <a:solidFill>
                  <a:srgbClr val="0E101A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can see the agenda there. You should all have received a copy in advance.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F9AB15-87DA-354E-B37D-DB0F6F3651A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399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F9AB15-87DA-354E-B37D-DB0F6F3651A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862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7717F-9334-48F0-94DA-8A935331D5C1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79F5-2A2B-4DE8-9954-C3B9AB63A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63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7717F-9334-48F0-94DA-8A935331D5C1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79F5-2A2B-4DE8-9954-C3B9AB63A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906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7717F-9334-48F0-94DA-8A935331D5C1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79F5-2A2B-4DE8-9954-C3B9AB63A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946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F19C3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7717F-9334-48F0-94DA-8A935331D5C1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79F5-2A2B-4DE8-9954-C3B9AB63A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98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7717F-9334-48F0-94DA-8A935331D5C1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79F5-2A2B-4DE8-9954-C3B9AB63A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870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7717F-9334-48F0-94DA-8A935331D5C1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79F5-2A2B-4DE8-9954-C3B9AB63A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791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7717F-9334-48F0-94DA-8A935331D5C1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79F5-2A2B-4DE8-9954-C3B9AB63A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516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7717F-9334-48F0-94DA-8A935331D5C1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79F5-2A2B-4DE8-9954-C3B9AB63A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285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7717F-9334-48F0-94DA-8A935331D5C1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79F5-2A2B-4DE8-9954-C3B9AB63A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24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7717F-9334-48F0-94DA-8A935331D5C1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79F5-2A2B-4DE8-9954-C3B9AB63A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674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7717F-9334-48F0-94DA-8A935331D5C1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A79F5-2A2B-4DE8-9954-C3B9AB63A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611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7717F-9334-48F0-94DA-8A935331D5C1}" type="datetimeFigureOut">
              <a:rPr lang="en-GB" smtClean="0"/>
              <a:t>16/05/2023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A79F5-2A2B-4DE8-9954-C3B9AB63AB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522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admin@smokefreeaction.org.uk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chranelibrary.com/cdsr/doi/10.1002/14651858.CD010216.pub7/full" TargetMode="External"/><Relationship Id="rId2" Type="http://schemas.openxmlformats.org/officeDocument/2006/relationships/hyperlink" Target="https://www.gov.uk/government/publications/nicotine-vaping-in-england-2022-evidence-updat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ash.org.uk/resources/view/ash-brief-for-local-authorities-on-youth-vapin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sh.org.uk/resources/view/ash-ncsct-training-needs-survey" TargetMode="External"/><Relationship Id="rId2" Type="http://schemas.openxmlformats.org/officeDocument/2006/relationships/hyperlink" Target="https://ash.org.uk/resources/view/new-paths-and-pathways-tobacco-control-and-stop-smoking-services-in-english-local-authorities-in-2022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ov.uk/government/consultations/youth-vaping-call-for-evidence" TargetMode="External"/><Relationship Id="rId4" Type="http://schemas.openxmlformats.org/officeDocument/2006/relationships/hyperlink" Target="https://www.gov.uk/government/speeches/minister-neil-obrien-speech-on-achieving-smokefree-2030-cutting-smoking-and-stopping-kids-vaping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183EF-18E4-49D1-8E5E-4C10152AF9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5681" y="1644252"/>
            <a:ext cx="8252638" cy="1784748"/>
          </a:xfrm>
        </p:spPr>
        <p:txBody>
          <a:bodyPr rtlCol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F19C3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Webinar: Quitting smoking through vaping</a:t>
            </a:r>
            <a:br>
              <a:rPr lang="en-GB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27" name="Subtitle 2">
            <a:extLst>
              <a:ext uri="{FF2B5EF4-FFF2-40B4-BE49-F238E27FC236}">
                <a16:creationId xmlns:a16="http://schemas.microsoft.com/office/drawing/2014/main" id="{ED6DA029-5241-45BC-922D-A3D516084C3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71675" y="3177153"/>
            <a:ext cx="5200651" cy="984647"/>
          </a:xfrm>
        </p:spPr>
        <p:txBody>
          <a:bodyPr>
            <a:noAutofit/>
          </a:bodyPr>
          <a:lstStyle/>
          <a:p>
            <a:r>
              <a:rPr lang="en-US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Wednesday 17th May, 12.30 – 14.00</a:t>
            </a:r>
          </a:p>
          <a:p>
            <a:r>
              <a:rPr lang="en-GB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Chaired by </a:t>
            </a:r>
            <a:r>
              <a:rPr lang="en-GB" sz="2000" dirty="0">
                <a:solidFill>
                  <a:srgbClr val="0E101A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Hazel Cheeseman, Deputy Chief Executive, ASH</a:t>
            </a:r>
            <a:endParaRPr lang="en-GB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 descr="A picture containing font, text, logo, graphics&#10;&#10;Description automatically generated">
            <a:extLst>
              <a:ext uri="{FF2B5EF4-FFF2-40B4-BE49-F238E27FC236}">
                <a16:creationId xmlns:a16="http://schemas.microsoft.com/office/drawing/2014/main" id="{56A44AC8-F11B-C2E1-E366-B65D013959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1675" y="4449886"/>
            <a:ext cx="2701733" cy="1854643"/>
          </a:xfrm>
          <a:prstGeom prst="rect">
            <a:avLst/>
          </a:prstGeom>
        </p:spPr>
      </p:pic>
      <p:pic>
        <p:nvPicPr>
          <p:cNvPr id="10" name="Picture 9" descr="A picture containing cartoon, clipart, symbol, creativity&#10;&#10;Description automatically generated">
            <a:extLst>
              <a:ext uri="{FF2B5EF4-FFF2-40B4-BE49-F238E27FC236}">
                <a16:creationId xmlns:a16="http://schemas.microsoft.com/office/drawing/2014/main" id="{B3B44708-A1C5-B983-4C0F-82C19561D5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729" y="4449887"/>
            <a:ext cx="1854643" cy="1854643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D7E3A-8A61-017A-9471-C2A566813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Menti</a:t>
            </a:r>
            <a:r>
              <a:rPr lang="en-GB" dirty="0"/>
              <a:t>: closing</a:t>
            </a:r>
          </a:p>
        </p:txBody>
      </p:sp>
      <p:pic>
        <p:nvPicPr>
          <p:cNvPr id="2050" name="Picture 2" descr="image">
            <a:extLst>
              <a:ext uri="{FF2B5EF4-FFF2-40B4-BE49-F238E27FC236}">
                <a16:creationId xmlns:a16="http://schemas.microsoft.com/office/drawing/2014/main" id="{4A482AA0-C3E1-8DEA-2843-7DFB4438CA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1686727"/>
            <a:ext cx="8515350" cy="4806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2852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FD7AF-13BF-B94C-B2DA-62FCC5D78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1157" y="202239"/>
            <a:ext cx="3941687" cy="585483"/>
          </a:xfrm>
        </p:spPr>
        <p:txBody>
          <a:bodyPr anchor="b">
            <a:normAutofit/>
          </a:bodyPr>
          <a:lstStyle/>
          <a:p>
            <a:pPr algn="ctr"/>
            <a:r>
              <a:rPr lang="en-US" altLang="en-US" sz="3600" b="1" dirty="0">
                <a:solidFill>
                  <a:srgbClr val="F19C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Agenda </a:t>
            </a:r>
            <a:endParaRPr lang="en-US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97C7F9-4C35-4C0F-8E73-555D2768579A}"/>
              </a:ext>
            </a:extLst>
          </p:cNvPr>
          <p:cNvSpPr txBox="1"/>
          <p:nvPr/>
        </p:nvSpPr>
        <p:spPr>
          <a:xfrm>
            <a:off x="-340242" y="1421329"/>
            <a:ext cx="8527311" cy="71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5BC81F-CBA0-1195-295E-3E3D7BDA9D5B}"/>
              </a:ext>
            </a:extLst>
          </p:cNvPr>
          <p:cNvSpPr txBox="1"/>
          <p:nvPr/>
        </p:nvSpPr>
        <p:spPr>
          <a:xfrm>
            <a:off x="263326" y="856522"/>
            <a:ext cx="8649182" cy="57964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ctr">
              <a:spcAft>
                <a:spcPts val="800"/>
              </a:spcAft>
            </a:pPr>
            <a:r>
              <a:rPr lang="en-GB" b="1" dirty="0"/>
              <a:t>12:30 – 12:40 Introductory remarks</a:t>
            </a:r>
            <a:br>
              <a:rPr lang="en-GB" dirty="0"/>
            </a:br>
            <a:r>
              <a:rPr lang="en-GB" dirty="0"/>
              <a:t>Hazel Cheeseman, Deputy Chief Executive, ASH</a:t>
            </a:r>
          </a:p>
          <a:p>
            <a:pPr fontAlgn="ctr">
              <a:spcAft>
                <a:spcPts val="800"/>
              </a:spcAft>
            </a:pPr>
            <a:r>
              <a:rPr lang="en-GB" b="1" dirty="0"/>
              <a:t>12:40 – 12:50 Update on the new vaping procurement portal</a:t>
            </a:r>
            <a:br>
              <a:rPr lang="en-GB" b="1" dirty="0"/>
            </a:br>
            <a:r>
              <a:rPr lang="en-GB" dirty="0"/>
              <a:t>Allan Gregory, Tobacco Control Programme Manager, Office for Health Improvement and Disparities </a:t>
            </a:r>
          </a:p>
          <a:p>
            <a:pPr fontAlgn="ctr">
              <a:spcAft>
                <a:spcPts val="800"/>
              </a:spcAft>
            </a:pPr>
            <a:r>
              <a:rPr lang="en-GB" b="1" dirty="0"/>
              <a:t>12:50 – 13:00 North East &amp; North Cumbria ICB staff vaping offer</a:t>
            </a:r>
            <a:br>
              <a:rPr lang="en-GB" dirty="0"/>
            </a:br>
            <a:r>
              <a:rPr lang="en-GB" dirty="0"/>
              <a:t>Caitlin Barry, Project Manager for NENC NHS Staff Tobacco Dependency Offer</a:t>
            </a:r>
          </a:p>
          <a:p>
            <a:pPr fontAlgn="ctr">
              <a:spcAft>
                <a:spcPts val="800"/>
              </a:spcAft>
            </a:pPr>
            <a:r>
              <a:rPr lang="en-GB" b="1" dirty="0"/>
              <a:t>13:00 – 13:10 The role of nicotine vapes in treating tobacco dependency in the NHS in Greater Manchester</a:t>
            </a:r>
            <a:br>
              <a:rPr lang="en-GB" dirty="0"/>
            </a:br>
            <a:r>
              <a:rPr lang="en-GB" dirty="0"/>
              <a:t>Dr Matt </a:t>
            </a:r>
            <a:r>
              <a:rPr lang="en-GB" dirty="0" err="1"/>
              <a:t>Evison</a:t>
            </a:r>
            <a:r>
              <a:rPr lang="en-GB" dirty="0"/>
              <a:t>, Clinical lead for the CURE project for Greater Manchester, Manchester University NHS FT </a:t>
            </a:r>
          </a:p>
          <a:p>
            <a:pPr fontAlgn="ctr">
              <a:spcAft>
                <a:spcPts val="800"/>
              </a:spcAft>
            </a:pPr>
            <a:r>
              <a:rPr lang="en-GB" b="1" dirty="0"/>
              <a:t>13:10 – 13:20 North Northamptonshire stop smoking service vaping offer</a:t>
            </a:r>
            <a:br>
              <a:rPr lang="en-GB" dirty="0"/>
            </a:br>
            <a:r>
              <a:rPr lang="en-GB" dirty="0"/>
              <a:t>Richard Holley, North &amp; West Area Manager and Tobacco Control Lead, Stop Smoking Services, North Northamptonshire Council</a:t>
            </a:r>
          </a:p>
          <a:p>
            <a:pPr fontAlgn="ctr">
              <a:spcAft>
                <a:spcPts val="800"/>
              </a:spcAft>
            </a:pPr>
            <a:r>
              <a:rPr lang="en-GB" b="1" dirty="0"/>
              <a:t>13:20 – 13:40 Breakout rooms </a:t>
            </a:r>
          </a:p>
          <a:p>
            <a:pPr fontAlgn="ctr">
              <a:spcAft>
                <a:spcPts val="800"/>
              </a:spcAft>
            </a:pPr>
            <a:r>
              <a:rPr lang="en-GB" b="1" dirty="0"/>
              <a:t>13:40 – 13:55 Panel discussion</a:t>
            </a:r>
          </a:p>
          <a:p>
            <a:pPr fontAlgn="ctr">
              <a:spcAft>
                <a:spcPts val="800"/>
              </a:spcAft>
            </a:pPr>
            <a:r>
              <a:rPr lang="en-GB" b="1" dirty="0"/>
              <a:t>13:55 – 14:00 Closing remarks</a:t>
            </a:r>
            <a:br>
              <a:rPr lang="en-GB" dirty="0"/>
            </a:br>
            <a:r>
              <a:rPr lang="en-GB" dirty="0"/>
              <a:t>Hazel Cheeseman, Deputy Chief Executive, ASH</a:t>
            </a:r>
          </a:p>
        </p:txBody>
      </p:sp>
    </p:spTree>
    <p:extLst>
      <p:ext uri="{BB962C8B-B14F-4D97-AF65-F5344CB8AC3E}">
        <p14:creationId xmlns:p14="http://schemas.microsoft.com/office/powerpoint/2010/main" val="821116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FD7AF-13BF-B94C-B2DA-62FCC5D78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4855" y="598949"/>
            <a:ext cx="4054287" cy="752701"/>
          </a:xfrm>
        </p:spPr>
        <p:txBody>
          <a:bodyPr anchor="b">
            <a:normAutofit/>
          </a:bodyPr>
          <a:lstStyle/>
          <a:p>
            <a:pPr algn="ctr"/>
            <a:r>
              <a:rPr lang="en-US" altLang="en-US" sz="4000" b="1" dirty="0">
                <a:solidFill>
                  <a:srgbClr val="F19C32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Housekeeping</a:t>
            </a:r>
            <a:endParaRPr lang="en-US" sz="4000" dirty="0">
              <a:solidFill>
                <a:srgbClr val="F19C3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218CA-F376-344C-A3E3-412CE6896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688" y="1686668"/>
            <a:ext cx="7952622" cy="410343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200" dirty="0">
                <a:cs typeface="Arial" panose="020B0604020202020204" pitchFamily="34" charset="0"/>
              </a:rPr>
              <a:t>The meeting is being recorded, and a recording of the event and the slides will be circulated to all attendees and uploaded to the ASH webinar page after the event. </a:t>
            </a:r>
          </a:p>
          <a:p>
            <a:pPr>
              <a:defRPr/>
            </a:pPr>
            <a:r>
              <a:rPr lang="en-GB" sz="2200" dirty="0">
                <a:solidFill>
                  <a:srgbClr val="0E101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Please can all panellists and attendees keep themselves muted and turn their videos off unless they are presenting. ASH staff will mute anyone who is unmuted and not presenting.</a:t>
            </a:r>
            <a:endParaRPr lang="en-GB" sz="2200" dirty="0">
              <a:solidFill>
                <a:srgbClr val="0E101A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GB" sz="2200" dirty="0">
                <a:cs typeface="Arial" panose="020B0604020202020204" pitchFamily="34" charset="0"/>
              </a:rPr>
              <a:t>We encourage all attendees to submit questions and reflections in the meeting chat, to be discussed during the Q&amp;A session.</a:t>
            </a:r>
          </a:p>
          <a:p>
            <a:pPr>
              <a:defRPr/>
            </a:pPr>
            <a:r>
              <a:rPr lang="en-GB" sz="2200" dirty="0">
                <a:solidFill>
                  <a:srgbClr val="0E101A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If you have any other issues, please post in the meeting chat or email </a:t>
            </a:r>
            <a:r>
              <a:rPr lang="en-GB" sz="2200" u="sng" dirty="0">
                <a:solidFill>
                  <a:srgbClr val="0000FF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admin@smokefreeaction.org.uk</a:t>
            </a:r>
            <a:endParaRPr lang="en-GB" sz="2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GB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79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E0E20-1822-77D6-F034-B0FC5F532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rgbClr val="F19C3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Purpose of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15685-96C0-56FA-FADF-94C4434C7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cs typeface="Arial" panose="020B0604020202020204" pitchFamily="34" charset="0"/>
              </a:rPr>
              <a:t>To reflect on how services are </a:t>
            </a:r>
            <a:r>
              <a:rPr lang="en-US" sz="2400" dirty="0" err="1">
                <a:cs typeface="Arial" panose="020B0604020202020204" pitchFamily="34" charset="0"/>
              </a:rPr>
              <a:t>utilising</a:t>
            </a:r>
            <a:r>
              <a:rPr lang="en-US" sz="2400" dirty="0">
                <a:cs typeface="Arial" panose="020B0604020202020204" pitchFamily="34" charset="0"/>
              </a:rPr>
              <a:t> e-cigarettes (vapes) to support smokers to quit and what the opportunities/challenges are of using these products</a:t>
            </a:r>
          </a:p>
          <a:p>
            <a:r>
              <a:rPr lang="en-US" sz="2400" dirty="0">
                <a:cs typeface="Arial" panose="020B0604020202020204" pitchFamily="34" charset="0"/>
              </a:rPr>
              <a:t>Case studies include examples from acute settings and local authority stop smoking services</a:t>
            </a:r>
          </a:p>
          <a:p>
            <a:r>
              <a:rPr lang="en-US" sz="2400" dirty="0">
                <a:cs typeface="Arial" panose="020B0604020202020204" pitchFamily="34" charset="0"/>
              </a:rPr>
              <a:t>ASH will be hosting future webinars specifically on the role of e-cigs in mental health and maternity settings</a:t>
            </a:r>
          </a:p>
        </p:txBody>
      </p:sp>
    </p:spTree>
    <p:extLst>
      <p:ext uri="{BB962C8B-B14F-4D97-AF65-F5344CB8AC3E}">
        <p14:creationId xmlns:p14="http://schemas.microsoft.com/office/powerpoint/2010/main" val="3194505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5F842-974F-356D-064D-297083BCF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dirty="0"/>
              <a:t>Vaping among adults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41EF4-B48D-2FCE-027B-0FF43E19D1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93134"/>
            <a:ext cx="7886700" cy="4683829"/>
          </a:xfrm>
        </p:spPr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GB" sz="2400" dirty="0">
                <a:hlinkClick r:id="rId2"/>
              </a:rPr>
              <a:t>OHID (2022)</a:t>
            </a:r>
            <a:r>
              <a:rPr lang="en-GB" sz="2400" dirty="0"/>
              <a:t>: “</a:t>
            </a:r>
            <a:r>
              <a:rPr lang="en-US" sz="2400" b="0" i="0" dirty="0">
                <a:solidFill>
                  <a:srgbClr val="0B0C0C"/>
                </a:solidFill>
                <a:effectLst/>
              </a:rPr>
              <a:t>in the short and medium term, vaping poses a small fraction of the risks of smoking” but “vaping is not risk-free, particularly for people who have never smoked”</a:t>
            </a:r>
          </a:p>
          <a:p>
            <a:r>
              <a:rPr lang="en-GB" sz="2400" dirty="0">
                <a:hlinkClick r:id="rId3"/>
              </a:rPr>
              <a:t>Cochrane (2022)</a:t>
            </a:r>
            <a:r>
              <a:rPr lang="en-GB" sz="2400" dirty="0"/>
              <a:t>: </a:t>
            </a:r>
            <a:r>
              <a:rPr lang="en-GB" sz="2400" i="1" dirty="0"/>
              <a:t>high certainty </a:t>
            </a:r>
            <a:r>
              <a:rPr lang="en-GB" sz="2400" dirty="0"/>
              <a:t>evidence that nicotine e-cigarettes are approx. 60% more effective than NRT for smoking cessation</a:t>
            </a:r>
          </a:p>
          <a:p>
            <a:pPr marL="0" indent="0">
              <a:buNone/>
            </a:pPr>
            <a:r>
              <a:rPr lang="en-GB" sz="2400" b="1" dirty="0"/>
              <a:t>Adult vaping data for 2023 (embargoed until tomorrow)</a:t>
            </a:r>
          </a:p>
          <a:p>
            <a:r>
              <a:rPr lang="en-GB" sz="2400" dirty="0"/>
              <a:t>9.1% of adults are current vapers</a:t>
            </a:r>
          </a:p>
          <a:p>
            <a:r>
              <a:rPr lang="en-GB" sz="2400" dirty="0"/>
              <a:t>27% of smokers have never tried an e-cig compared to 43% who are ex-vapers</a:t>
            </a:r>
          </a:p>
          <a:p>
            <a:r>
              <a:rPr lang="en-GB" sz="2400" dirty="0"/>
              <a:t>Fewer than 2% of adults who have never smoked are current vapers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1993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978CA-A301-65B8-40AD-206BFC79D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3080"/>
            <a:ext cx="7886700" cy="1325563"/>
          </a:xfrm>
        </p:spPr>
        <p:txBody>
          <a:bodyPr/>
          <a:lstStyle/>
          <a:p>
            <a:pPr algn="ctr"/>
            <a:r>
              <a:rPr lang="en-GB" dirty="0"/>
              <a:t>Youth vaping (11-17)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8878C-3A74-5839-E9A5-D550AE2025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42663"/>
            <a:ext cx="7886700" cy="5127585"/>
          </a:xfrm>
        </p:spPr>
        <p:txBody>
          <a:bodyPr>
            <a:normAutofit lnSpcReduction="10000"/>
          </a:bodyPr>
          <a:lstStyle/>
          <a:p>
            <a:r>
              <a:rPr lang="en-GB" sz="2400" dirty="0"/>
              <a:t>Significant growth in experimentation (trying an e-cig once or twice) from 7.7% in 2022 to 12% in 2023</a:t>
            </a:r>
          </a:p>
          <a:p>
            <a:r>
              <a:rPr lang="en-GB" sz="2400" dirty="0"/>
              <a:t>But current use hasn’t seen a statistically significant increase and is 7.6% in 2023</a:t>
            </a:r>
          </a:p>
          <a:p>
            <a:r>
              <a:rPr lang="en-GB" sz="2400" dirty="0"/>
              <a:t>Smoking rates have also decreased but not statistically significantly </a:t>
            </a:r>
          </a:p>
          <a:p>
            <a:r>
              <a:rPr lang="en-GB" sz="2400" dirty="0"/>
              <a:t>Approx 70% of 11-17 year olds who have vaped have used a disposable e-cig </a:t>
            </a:r>
          </a:p>
          <a:p>
            <a:r>
              <a:rPr lang="en-GB" sz="2400" dirty="0"/>
              <a:t>Shops selling vapes illegally are the main source for under 18s though most are given their first vape</a:t>
            </a:r>
          </a:p>
          <a:p>
            <a:r>
              <a:rPr lang="en-GB" sz="2400" dirty="0"/>
              <a:t>ASH has recommended series of measures to reduce appeal and availability of vapes to children while ensuring they are available for adult smokers </a:t>
            </a:r>
            <a:r>
              <a:rPr lang="en-GB" sz="2400" dirty="0">
                <a:hlinkClick r:id="rId2"/>
              </a:rPr>
              <a:t>https://ash.org.uk/resources/view/ash-brief-for-local-authorities-on-youth-vaping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81594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A14C0C-05B2-B889-001E-132A4FC59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3149"/>
            <a:ext cx="7886700" cy="1325563"/>
          </a:xfrm>
        </p:spPr>
        <p:txBody>
          <a:bodyPr/>
          <a:lstStyle/>
          <a:p>
            <a:pPr algn="ctr"/>
            <a:r>
              <a:rPr lang="en-GB" dirty="0"/>
              <a:t>National policy 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8BF40-BB20-6356-453D-51FF8A04C3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92191"/>
            <a:ext cx="7886700" cy="5416952"/>
          </a:xfrm>
        </p:spPr>
        <p:txBody>
          <a:bodyPr>
            <a:normAutofit fontScale="92500" lnSpcReduction="10000"/>
          </a:bodyPr>
          <a:lstStyle/>
          <a:p>
            <a:r>
              <a:rPr lang="en-GB" sz="2400" dirty="0"/>
              <a:t>Vapes are being used by services across the country to help adult smokers quit. </a:t>
            </a:r>
          </a:p>
          <a:p>
            <a:r>
              <a:rPr lang="en-US" sz="2400" dirty="0"/>
              <a:t>52</a:t>
            </a:r>
            <a:r>
              <a:rPr lang="en-GB" sz="2400" dirty="0"/>
              <a:t>% of surveyed local authority stop smoking services provide vapes (</a:t>
            </a:r>
            <a:r>
              <a:rPr lang="en-GB" sz="2400" dirty="0">
                <a:hlinkClick r:id="rId2"/>
              </a:rPr>
              <a:t>ASH, 2023</a:t>
            </a:r>
            <a:r>
              <a:rPr lang="en-GB" sz="2400" dirty="0"/>
              <a:t>) and 30% of surveyed NHS trusts said they will be offering vapes as part of TDT services. (</a:t>
            </a:r>
            <a:r>
              <a:rPr lang="en-GB" sz="2400" dirty="0">
                <a:hlinkClick r:id="rId3"/>
              </a:rPr>
              <a:t>ASH &amp; NCSCT, 2023</a:t>
            </a:r>
            <a:r>
              <a:rPr lang="en-GB" sz="2400" dirty="0"/>
              <a:t>)</a:t>
            </a:r>
          </a:p>
          <a:p>
            <a:pPr marL="0" indent="0">
              <a:buNone/>
            </a:pPr>
            <a:r>
              <a:rPr lang="en-GB" sz="2400" b="1" dirty="0"/>
              <a:t>Government has </a:t>
            </a:r>
            <a:r>
              <a:rPr lang="en-GB" sz="2400" b="1" dirty="0">
                <a:hlinkClick r:id="rId4"/>
              </a:rPr>
              <a:t>announced</a:t>
            </a:r>
            <a:r>
              <a:rPr lang="en-GB" sz="2400" b="1" dirty="0"/>
              <a:t>:</a:t>
            </a:r>
          </a:p>
          <a:p>
            <a:r>
              <a:rPr lang="en-GB" sz="2400" dirty="0"/>
              <a:t>New national ‘swap to stop’ scheme to offer 1 million smokers vape starter kits + support. </a:t>
            </a:r>
          </a:p>
          <a:p>
            <a:r>
              <a:rPr lang="en-GB" sz="2400" dirty="0"/>
              <a:t>New enforcement unit to address illicit/underage vape sales. </a:t>
            </a:r>
          </a:p>
          <a:p>
            <a:r>
              <a:rPr lang="en-GB" sz="2400" dirty="0">
                <a:hlinkClick r:id="rId5"/>
              </a:rPr>
              <a:t>Call for evidence </a:t>
            </a:r>
            <a:r>
              <a:rPr lang="en-GB" sz="2400" dirty="0"/>
              <a:t>on measures needed to tackle youth vaping. </a:t>
            </a:r>
          </a:p>
          <a:p>
            <a:pPr marL="0" indent="0">
              <a:buNone/>
            </a:pPr>
            <a:r>
              <a:rPr lang="en-GB" sz="2400" b="1" dirty="0"/>
              <a:t>Key message: </a:t>
            </a:r>
          </a:p>
          <a:p>
            <a:r>
              <a:rPr lang="en-GB" sz="2400" dirty="0"/>
              <a:t>E-cigs represent a real opportunity for helping adult smokers to quit but they are not appropriate for non-smokers and children.</a:t>
            </a:r>
          </a:p>
          <a:p>
            <a:r>
              <a:rPr lang="en-GB" sz="2400" dirty="0"/>
              <a:t>ASH will be addressing youth vaping in more detail in a future webinar. Focus of today is how these products can be used to help adult smokers quit.</a:t>
            </a:r>
          </a:p>
        </p:txBody>
      </p:sp>
    </p:spTree>
    <p:extLst>
      <p:ext uri="{BB962C8B-B14F-4D97-AF65-F5344CB8AC3E}">
        <p14:creationId xmlns:p14="http://schemas.microsoft.com/office/powerpoint/2010/main" val="230815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D7E3A-8A61-017A-9471-C2A566813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Menti</a:t>
            </a:r>
            <a:r>
              <a:rPr lang="en-GB" dirty="0"/>
              <a:t>: getting started</a:t>
            </a:r>
          </a:p>
        </p:txBody>
      </p:sp>
      <p:pic>
        <p:nvPicPr>
          <p:cNvPr id="1026" name="Picture 2" descr="image">
            <a:extLst>
              <a:ext uri="{FF2B5EF4-FFF2-40B4-BE49-F238E27FC236}">
                <a16:creationId xmlns:a16="http://schemas.microsoft.com/office/drawing/2014/main" id="{ADEF9566-4854-4DAA-7185-196F3B6A76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623" y="1708282"/>
            <a:ext cx="8422753" cy="4784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4921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D1A9B-13EB-E122-7EA5-C81D6EA9F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Breakout rooms: 18 mins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25829-3D7A-AA8D-354A-0CF84E8BD5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3 rounds</a:t>
            </a:r>
            <a:r>
              <a:rPr lang="en-GB"/>
              <a:t>: </a:t>
            </a:r>
          </a:p>
          <a:p>
            <a:pPr marL="0" indent="0">
              <a:buNone/>
            </a:pPr>
            <a:r>
              <a:rPr lang="en-GB"/>
              <a:t>everyone </a:t>
            </a:r>
            <a:r>
              <a:rPr lang="en-GB" dirty="0"/>
              <a:t>has 1 minute to contribute </a:t>
            </a:r>
            <a:r>
              <a:rPr lang="en-GB"/>
              <a:t>per round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514350" indent="-514350">
              <a:buAutoNum type="arabicParenR"/>
            </a:pPr>
            <a:r>
              <a:rPr lang="en-GB" dirty="0"/>
              <a:t>Introduce yourselves</a:t>
            </a:r>
          </a:p>
          <a:p>
            <a:pPr marL="514350" indent="-514350">
              <a:buAutoNum type="arabicParenR"/>
            </a:pPr>
            <a:endParaRPr lang="en-GB" dirty="0"/>
          </a:p>
          <a:p>
            <a:pPr marL="514350" indent="-514350">
              <a:buAutoNum type="arabicParenR"/>
            </a:pPr>
            <a:r>
              <a:rPr lang="en-GB" dirty="0"/>
              <a:t>Opportunities &amp; risks you see with introducing vapes into stop smoking services/TDTS</a:t>
            </a:r>
          </a:p>
          <a:p>
            <a:pPr marL="514350" indent="-514350">
              <a:buAutoNum type="arabicParenR"/>
            </a:pPr>
            <a:endParaRPr lang="en-GB" dirty="0"/>
          </a:p>
          <a:p>
            <a:pPr marL="514350" indent="-514350">
              <a:buAutoNum type="arabicParenR"/>
            </a:pPr>
            <a:r>
              <a:rPr lang="en-GB" dirty="0"/>
              <a:t>A question you have for the panel</a:t>
            </a:r>
          </a:p>
        </p:txBody>
      </p:sp>
    </p:spTree>
    <p:extLst>
      <p:ext uri="{BB962C8B-B14F-4D97-AF65-F5344CB8AC3E}">
        <p14:creationId xmlns:p14="http://schemas.microsoft.com/office/powerpoint/2010/main" val="4241773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a4543a0-6766-456e-a2ee-4414459d9a0a">
      <Terms xmlns="http://schemas.microsoft.com/office/infopath/2007/PartnerControls"/>
    </lcf76f155ced4ddcb4097134ff3c332f>
    <TaxCatchAll xmlns="af7b454b-5578-4b92-ad2d-05626e09101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24553EA454694B8CD2AA52A00C529E" ma:contentTypeVersion="16" ma:contentTypeDescription="Create a new document." ma:contentTypeScope="" ma:versionID="d27662799cfbf8af8fa830a3aad30cf6">
  <xsd:schema xmlns:xsd="http://www.w3.org/2001/XMLSchema" xmlns:xs="http://www.w3.org/2001/XMLSchema" xmlns:p="http://schemas.microsoft.com/office/2006/metadata/properties" xmlns:ns2="3a4543a0-6766-456e-a2ee-4414459d9a0a" xmlns:ns3="af7b454b-5578-4b92-ad2d-05626e091018" targetNamespace="http://schemas.microsoft.com/office/2006/metadata/properties" ma:root="true" ma:fieldsID="6a05d52439d97e3e3fc910ddb7e15c37" ns2:_="" ns3:_="">
    <xsd:import namespace="3a4543a0-6766-456e-a2ee-4414459d9a0a"/>
    <xsd:import namespace="af7b454b-5578-4b92-ad2d-05626e0910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43a0-6766-456e-a2ee-4414459d9a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6d2e6d8-cbd0-4db0-ba36-afbb08a2c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b454b-5578-4b92-ad2d-05626e09101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b07f2-ba60-4e2c-beaf-204d65fe82c0}" ma:internalName="TaxCatchAll" ma:showField="CatchAllData" ma:web="af7b454b-5578-4b92-ad2d-05626e0910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A2CBB7-AEEE-4DF4-ADCF-0CA1F8D415E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8E2588A-D4C5-4088-93D5-EE57D50626ED}">
  <ds:schemaRefs>
    <ds:schemaRef ds:uri="http://schemas.microsoft.com/office/2006/metadata/properties"/>
    <ds:schemaRef ds:uri="http://schemas.microsoft.com/office/infopath/2007/PartnerControls"/>
    <ds:schemaRef ds:uri="3a4543a0-6766-456e-a2ee-4414459d9a0a"/>
    <ds:schemaRef ds:uri="af7b454b-5578-4b92-ad2d-05626e091018"/>
  </ds:schemaRefs>
</ds:datastoreItem>
</file>

<file path=customXml/itemProps3.xml><?xml version="1.0" encoding="utf-8"?>
<ds:datastoreItem xmlns:ds="http://schemas.openxmlformats.org/officeDocument/2006/customXml" ds:itemID="{23E50B88-2C16-4B03-AF8A-2CE067A9A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a4543a0-6766-456e-a2ee-4414459d9a0a"/>
    <ds:schemaRef ds:uri="af7b454b-5578-4b92-ad2d-05626e0910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176</TotalTime>
  <Words>806</Words>
  <Application>Microsoft Office PowerPoint</Application>
  <PresentationFormat>On-screen Show (4:3)</PresentationFormat>
  <Paragraphs>60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Webinar: Quitting smoking through vaping </vt:lpstr>
      <vt:lpstr>Agenda </vt:lpstr>
      <vt:lpstr>Housekeeping</vt:lpstr>
      <vt:lpstr>Purpose of today</vt:lpstr>
      <vt:lpstr>Vaping among adults</vt:lpstr>
      <vt:lpstr>Youth vaping (11-17)</vt:lpstr>
      <vt:lpstr>National policy context</vt:lpstr>
      <vt:lpstr>Menti: getting started</vt:lpstr>
      <vt:lpstr>Breakout rooms: 18 mins</vt:lpstr>
      <vt:lpstr>Menti: closing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ASH &amp; Bluegrass webinar: Experiences of quitting, relapsing and accessing support throughout the Covid-19 pandemic and cost-of-living crisis</dc:title>
  <dc:creator>Amy Murgatroyd</dc:creator>
  <cp:lastModifiedBy>Olivia Bush</cp:lastModifiedBy>
  <cp:revision>6</cp:revision>
  <dcterms:created xsi:type="dcterms:W3CDTF">2022-09-07T15:45:51Z</dcterms:created>
  <dcterms:modified xsi:type="dcterms:W3CDTF">2023-05-16T13:13:33Z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0x0101008924553EA454694B8CD2AA52A00C529E</vt:lpwstr>
  </property>
  <property fmtid="{D5CDD505-2E9C-101B-9397-08002B2CF9AE}" pid="3" name="MediaServiceImageTags">
    <vt:lpwstr/>
  </property>
</Properties>
</file>