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sldIdLst>
    <p:sldId id="256" r:id="rId5"/>
    <p:sldId id="371" r:id="rId6"/>
    <p:sldId id="426" r:id="rId7"/>
    <p:sldId id="349" r:id="rId8"/>
    <p:sldId id="380" r:id="rId9"/>
    <p:sldId id="441" r:id="rId10"/>
    <p:sldId id="350" r:id="rId11"/>
    <p:sldId id="442" r:id="rId12"/>
    <p:sldId id="419" r:id="rId13"/>
    <p:sldId id="428" r:id="rId14"/>
    <p:sldId id="352" r:id="rId15"/>
    <p:sldId id="364" r:id="rId16"/>
    <p:sldId id="262" r:id="rId17"/>
    <p:sldId id="365" r:id="rId18"/>
    <p:sldId id="366" r:id="rId19"/>
    <p:sldId id="367" r:id="rId20"/>
    <p:sldId id="425" r:id="rId21"/>
    <p:sldId id="427" r:id="rId22"/>
    <p:sldId id="381" r:id="rId23"/>
    <p:sldId id="351" r:id="rId24"/>
    <p:sldId id="438" r:id="rId25"/>
    <p:sldId id="439" r:id="rId26"/>
    <p:sldId id="440" r:id="rId27"/>
    <p:sldId id="435" r:id="rId28"/>
    <p:sldId id="430" r:id="rId29"/>
    <p:sldId id="431" r:id="rId30"/>
    <p:sldId id="429" r:id="rId31"/>
    <p:sldId id="383" r:id="rId32"/>
    <p:sldId id="420" r:id="rId33"/>
    <p:sldId id="421" r:id="rId34"/>
    <p:sldId id="385" r:id="rId35"/>
    <p:sldId id="386" r:id="rId36"/>
    <p:sldId id="387" r:id="rId37"/>
    <p:sldId id="388" r:id="rId38"/>
    <p:sldId id="433" r:id="rId39"/>
    <p:sldId id="437" r:id="rId40"/>
    <p:sldId id="436" r:id="rId41"/>
    <p:sldId id="432" r:id="rId42"/>
    <p:sldId id="434" r:id="rId43"/>
  </p:sldIdLst>
  <p:sldSz cx="12192000" cy="6858000"/>
  <p:notesSz cx="10002838" cy="68754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9BB48C-DCAD-467D-9577-BC380AE38D28}">
          <p14:sldIdLst>
            <p14:sldId id="256"/>
            <p14:sldId id="371"/>
            <p14:sldId id="426"/>
            <p14:sldId id="349"/>
            <p14:sldId id="380"/>
            <p14:sldId id="441"/>
            <p14:sldId id="350"/>
            <p14:sldId id="442"/>
            <p14:sldId id="419"/>
            <p14:sldId id="428"/>
            <p14:sldId id="352"/>
            <p14:sldId id="364"/>
            <p14:sldId id="262"/>
            <p14:sldId id="365"/>
            <p14:sldId id="366"/>
            <p14:sldId id="367"/>
            <p14:sldId id="425"/>
            <p14:sldId id="427"/>
            <p14:sldId id="381"/>
            <p14:sldId id="351"/>
            <p14:sldId id="438"/>
            <p14:sldId id="439"/>
            <p14:sldId id="440"/>
            <p14:sldId id="435"/>
            <p14:sldId id="430"/>
            <p14:sldId id="431"/>
            <p14:sldId id="429"/>
            <p14:sldId id="383"/>
            <p14:sldId id="420"/>
            <p14:sldId id="421"/>
            <p14:sldId id="385"/>
            <p14:sldId id="386"/>
            <p14:sldId id="387"/>
            <p14:sldId id="388"/>
            <p14:sldId id="433"/>
            <p14:sldId id="437"/>
            <p14:sldId id="436"/>
            <p14:sldId id="432"/>
            <p14:sldId id="43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E582311-4E1C-7BE4-15FD-E9B84A487862}" name="Hazel Cheeseman" initials="HC" userId="S::Hazel.Cheeseman@ash.org.uk::53b842ed-73ac-4270-8f4a-999fa8def032" providerId="AD"/>
  <p188:author id="{28B0D650-22C1-4CFA-4D6F-1F3CE473EE11}" name="Emily Reed" initials="ER" userId="fc05789bae44f8be"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bie Titmarsh" initials="RT" lastIdx="1" clrIdx="0">
    <p:extLst>
      <p:ext uri="{19B8F6BF-5375-455C-9EA6-DF929625EA0E}">
        <p15:presenceInfo xmlns:p15="http://schemas.microsoft.com/office/powerpoint/2012/main" userId="Robbie Titmars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CB"/>
    <a:srgbClr val="E47C01"/>
    <a:srgbClr val="FFCF78"/>
    <a:srgbClr val="FFA822"/>
    <a:srgbClr val="F9991C"/>
    <a:srgbClr val="FF9933"/>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943A54-EAF0-DB41-8771-CA444D2F9ADF}" v="3" dt="2023-06-29T16:33:09.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54"/>
    <p:restoredTop sz="84916" autoAdjust="0"/>
  </p:normalViewPr>
  <p:slideViewPr>
    <p:cSldViewPr snapToGrid="0">
      <p:cViewPr varScale="1">
        <p:scale>
          <a:sx n="35" d="100"/>
          <a:sy n="35" d="100"/>
        </p:scale>
        <p:origin x="176" y="14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Reed" userId="0bf3bead-0d0c-4562-96b8-d030b92e7c0d" providerId="ADAL" clId="{9DDB1567-FF93-864F-B8D9-ADA010A550F3}"/>
    <pc:docChg chg="custSel modSld">
      <pc:chgData name="Emily Reed" userId="0bf3bead-0d0c-4562-96b8-d030b92e7c0d" providerId="ADAL" clId="{9DDB1567-FF93-864F-B8D9-ADA010A550F3}" dt="2023-06-07T08:27:38.462" v="70" actId="20577"/>
      <pc:docMkLst>
        <pc:docMk/>
      </pc:docMkLst>
      <pc:sldChg chg="modSp mod">
        <pc:chgData name="Emily Reed" userId="0bf3bead-0d0c-4562-96b8-d030b92e7c0d" providerId="ADAL" clId="{9DDB1567-FF93-864F-B8D9-ADA010A550F3}" dt="2023-06-07T08:27:38.462" v="70" actId="20577"/>
        <pc:sldMkLst>
          <pc:docMk/>
          <pc:sldMk cId="1262582577" sldId="364"/>
        </pc:sldMkLst>
        <pc:spChg chg="mod">
          <ac:chgData name="Emily Reed" userId="0bf3bead-0d0c-4562-96b8-d030b92e7c0d" providerId="ADAL" clId="{9DDB1567-FF93-864F-B8D9-ADA010A550F3}" dt="2023-06-07T08:27:38.462" v="70" actId="20577"/>
          <ac:spMkLst>
            <pc:docMk/>
            <pc:sldMk cId="1262582577" sldId="364"/>
            <ac:spMk id="7" creationId="{F90D2E24-875D-CDE2-957E-53625D445A93}"/>
          </ac:spMkLst>
        </pc:spChg>
      </pc:sldChg>
    </pc:docChg>
  </pc:docChgLst>
  <pc:docChgLst>
    <pc:chgData name="Emily Reed" userId="0bf3bead-0d0c-4562-96b8-d030b92e7c0d" providerId="ADAL" clId="{98943A54-EAF0-DB41-8771-CA444D2F9ADF}"/>
    <pc:docChg chg="custSel addSld modSld">
      <pc:chgData name="Emily Reed" userId="0bf3bead-0d0c-4562-96b8-d030b92e7c0d" providerId="ADAL" clId="{98943A54-EAF0-DB41-8771-CA444D2F9ADF}" dt="2023-06-29T16:33:31.976" v="429" actId="27636"/>
      <pc:docMkLst>
        <pc:docMk/>
      </pc:docMkLst>
      <pc:sldChg chg="modSp mod">
        <pc:chgData name="Emily Reed" userId="0bf3bead-0d0c-4562-96b8-d030b92e7c0d" providerId="ADAL" clId="{98943A54-EAF0-DB41-8771-CA444D2F9ADF}" dt="2023-06-26T16:11:02.394" v="270" actId="20577"/>
        <pc:sldMkLst>
          <pc:docMk/>
          <pc:sldMk cId="1040777083" sldId="351"/>
        </pc:sldMkLst>
        <pc:graphicFrameChg chg="modGraphic">
          <ac:chgData name="Emily Reed" userId="0bf3bead-0d0c-4562-96b8-d030b92e7c0d" providerId="ADAL" clId="{98943A54-EAF0-DB41-8771-CA444D2F9ADF}" dt="2023-06-26T16:11:02.394" v="270" actId="20577"/>
          <ac:graphicFrameMkLst>
            <pc:docMk/>
            <pc:sldMk cId="1040777083" sldId="351"/>
            <ac:graphicFrameMk id="4" creationId="{2507DB51-F926-8258-386B-431A6DA03617}"/>
          </ac:graphicFrameMkLst>
        </pc:graphicFrameChg>
      </pc:sldChg>
      <pc:sldChg chg="modSp mod">
        <pc:chgData name="Emily Reed" userId="0bf3bead-0d0c-4562-96b8-d030b92e7c0d" providerId="ADAL" clId="{98943A54-EAF0-DB41-8771-CA444D2F9ADF}" dt="2023-06-26T16:09:44.377" v="156" actId="20577"/>
        <pc:sldMkLst>
          <pc:docMk/>
          <pc:sldMk cId="1262582577" sldId="364"/>
        </pc:sldMkLst>
        <pc:spChg chg="mod">
          <ac:chgData name="Emily Reed" userId="0bf3bead-0d0c-4562-96b8-d030b92e7c0d" providerId="ADAL" clId="{98943A54-EAF0-DB41-8771-CA444D2F9ADF}" dt="2023-06-26T16:09:44.377" v="156" actId="20577"/>
          <ac:spMkLst>
            <pc:docMk/>
            <pc:sldMk cId="1262582577" sldId="364"/>
            <ac:spMk id="7" creationId="{F90D2E24-875D-CDE2-957E-53625D445A93}"/>
          </ac:spMkLst>
        </pc:spChg>
      </pc:sldChg>
      <pc:sldChg chg="modSp mod">
        <pc:chgData name="Emily Reed" userId="0bf3bead-0d0c-4562-96b8-d030b92e7c0d" providerId="ADAL" clId="{98943A54-EAF0-DB41-8771-CA444D2F9ADF}" dt="2023-06-26T16:09:56.183" v="178" actId="20577"/>
        <pc:sldMkLst>
          <pc:docMk/>
          <pc:sldMk cId="3204127551" sldId="365"/>
        </pc:sldMkLst>
        <pc:spChg chg="mod">
          <ac:chgData name="Emily Reed" userId="0bf3bead-0d0c-4562-96b8-d030b92e7c0d" providerId="ADAL" clId="{98943A54-EAF0-DB41-8771-CA444D2F9ADF}" dt="2023-06-26T16:09:56.183" v="178" actId="20577"/>
          <ac:spMkLst>
            <pc:docMk/>
            <pc:sldMk cId="3204127551" sldId="365"/>
            <ac:spMk id="3" creationId="{A4D62E16-73BC-1D7D-AEDF-E4D9213DA8F5}"/>
          </ac:spMkLst>
        </pc:spChg>
      </pc:sldChg>
      <pc:sldChg chg="modSp mod">
        <pc:chgData name="Emily Reed" userId="0bf3bead-0d0c-4562-96b8-d030b92e7c0d" providerId="ADAL" clId="{98943A54-EAF0-DB41-8771-CA444D2F9ADF}" dt="2023-06-26T16:10:26.319" v="220" actId="14100"/>
        <pc:sldMkLst>
          <pc:docMk/>
          <pc:sldMk cId="3446306039" sldId="366"/>
        </pc:sldMkLst>
        <pc:spChg chg="mod">
          <ac:chgData name="Emily Reed" userId="0bf3bead-0d0c-4562-96b8-d030b92e7c0d" providerId="ADAL" clId="{98943A54-EAF0-DB41-8771-CA444D2F9ADF}" dt="2023-06-26T16:10:10.758" v="193" actId="20577"/>
          <ac:spMkLst>
            <pc:docMk/>
            <pc:sldMk cId="3446306039" sldId="366"/>
            <ac:spMk id="2" creationId="{D1D570B9-B873-90E2-DFF2-04B029D5B893}"/>
          </ac:spMkLst>
        </pc:spChg>
        <pc:spChg chg="mod">
          <ac:chgData name="Emily Reed" userId="0bf3bead-0d0c-4562-96b8-d030b92e7c0d" providerId="ADAL" clId="{98943A54-EAF0-DB41-8771-CA444D2F9ADF}" dt="2023-06-26T16:10:26.319" v="220" actId="14100"/>
          <ac:spMkLst>
            <pc:docMk/>
            <pc:sldMk cId="3446306039" sldId="366"/>
            <ac:spMk id="3" creationId="{A4D62E16-73BC-1D7D-AEDF-E4D9213DA8F5}"/>
          </ac:spMkLst>
        </pc:spChg>
      </pc:sldChg>
      <pc:sldChg chg="modSp mod">
        <pc:chgData name="Emily Reed" userId="0bf3bead-0d0c-4562-96b8-d030b92e7c0d" providerId="ADAL" clId="{98943A54-EAF0-DB41-8771-CA444D2F9ADF}" dt="2023-06-26T16:10:35.791" v="224" actId="27636"/>
        <pc:sldMkLst>
          <pc:docMk/>
          <pc:sldMk cId="1008419478" sldId="367"/>
        </pc:sldMkLst>
        <pc:spChg chg="mod">
          <ac:chgData name="Emily Reed" userId="0bf3bead-0d0c-4562-96b8-d030b92e7c0d" providerId="ADAL" clId="{98943A54-EAF0-DB41-8771-CA444D2F9ADF}" dt="2023-06-26T16:10:35.791" v="224" actId="27636"/>
          <ac:spMkLst>
            <pc:docMk/>
            <pc:sldMk cId="1008419478" sldId="367"/>
            <ac:spMk id="3" creationId="{A4D62E16-73BC-1D7D-AEDF-E4D9213DA8F5}"/>
          </ac:spMkLst>
        </pc:spChg>
      </pc:sldChg>
      <pc:sldChg chg="modSp mod">
        <pc:chgData name="Emily Reed" userId="0bf3bead-0d0c-4562-96b8-d030b92e7c0d" providerId="ADAL" clId="{98943A54-EAF0-DB41-8771-CA444D2F9ADF}" dt="2023-06-26T16:08:09.741" v="28" actId="20577"/>
        <pc:sldMkLst>
          <pc:docMk/>
          <pc:sldMk cId="3147059684" sldId="371"/>
        </pc:sldMkLst>
        <pc:spChg chg="mod">
          <ac:chgData name="Emily Reed" userId="0bf3bead-0d0c-4562-96b8-d030b92e7c0d" providerId="ADAL" clId="{98943A54-EAF0-DB41-8771-CA444D2F9ADF}" dt="2023-06-26T16:08:09.741" v="28" actId="20577"/>
          <ac:spMkLst>
            <pc:docMk/>
            <pc:sldMk cId="3147059684" sldId="371"/>
            <ac:spMk id="3" creationId="{6B7EF201-C6A5-C6E6-4AE2-5F1E5DC0691A}"/>
          </ac:spMkLst>
        </pc:spChg>
      </pc:sldChg>
      <pc:sldChg chg="modSp mod">
        <pc:chgData name="Emily Reed" userId="0bf3bead-0d0c-4562-96b8-d030b92e7c0d" providerId="ADAL" clId="{98943A54-EAF0-DB41-8771-CA444D2F9ADF}" dt="2023-06-26T16:12:37.193" v="357" actId="20577"/>
        <pc:sldMkLst>
          <pc:docMk/>
          <pc:sldMk cId="1784138741" sldId="383"/>
        </pc:sldMkLst>
        <pc:graphicFrameChg chg="modGraphic">
          <ac:chgData name="Emily Reed" userId="0bf3bead-0d0c-4562-96b8-d030b92e7c0d" providerId="ADAL" clId="{98943A54-EAF0-DB41-8771-CA444D2F9ADF}" dt="2023-06-26T16:12:26.706" v="351" actId="20577"/>
          <ac:graphicFrameMkLst>
            <pc:docMk/>
            <pc:sldMk cId="1784138741" sldId="383"/>
            <ac:graphicFrameMk id="10" creationId="{8B034D26-18CA-AB5F-4169-7038572223A8}"/>
          </ac:graphicFrameMkLst>
        </pc:graphicFrameChg>
        <pc:graphicFrameChg chg="mod modGraphic">
          <ac:chgData name="Emily Reed" userId="0bf3bead-0d0c-4562-96b8-d030b92e7c0d" providerId="ADAL" clId="{98943A54-EAF0-DB41-8771-CA444D2F9ADF}" dt="2023-06-26T16:12:37.193" v="357" actId="20577"/>
          <ac:graphicFrameMkLst>
            <pc:docMk/>
            <pc:sldMk cId="1784138741" sldId="383"/>
            <ac:graphicFrameMk id="11" creationId="{0FBDE957-7C0A-721B-4807-F6A701069ACF}"/>
          </ac:graphicFrameMkLst>
        </pc:graphicFrameChg>
      </pc:sldChg>
      <pc:sldChg chg="modSp mod">
        <pc:chgData name="Emily Reed" userId="0bf3bead-0d0c-4562-96b8-d030b92e7c0d" providerId="ADAL" clId="{98943A54-EAF0-DB41-8771-CA444D2F9ADF}" dt="2023-06-26T16:13:43.991" v="386" actId="20577"/>
        <pc:sldMkLst>
          <pc:docMk/>
          <pc:sldMk cId="2106822181" sldId="385"/>
        </pc:sldMkLst>
        <pc:spChg chg="mod">
          <ac:chgData name="Emily Reed" userId="0bf3bead-0d0c-4562-96b8-d030b92e7c0d" providerId="ADAL" clId="{98943A54-EAF0-DB41-8771-CA444D2F9ADF}" dt="2023-06-26T16:13:43.991" v="386" actId="20577"/>
          <ac:spMkLst>
            <pc:docMk/>
            <pc:sldMk cId="2106822181" sldId="385"/>
            <ac:spMk id="3" creationId="{9C2AE89C-50B2-5B6E-8183-D3C39FACF873}"/>
          </ac:spMkLst>
        </pc:spChg>
      </pc:sldChg>
      <pc:sldChg chg="modSp mod">
        <pc:chgData name="Emily Reed" userId="0bf3bead-0d0c-4562-96b8-d030b92e7c0d" providerId="ADAL" clId="{98943A54-EAF0-DB41-8771-CA444D2F9ADF}" dt="2023-06-26T16:09:00.107" v="60" actId="20577"/>
        <pc:sldMkLst>
          <pc:docMk/>
          <pc:sldMk cId="180103443" sldId="419"/>
        </pc:sldMkLst>
        <pc:graphicFrameChg chg="mod modGraphic">
          <ac:chgData name="Emily Reed" userId="0bf3bead-0d0c-4562-96b8-d030b92e7c0d" providerId="ADAL" clId="{98943A54-EAF0-DB41-8771-CA444D2F9ADF}" dt="2023-06-26T16:09:00.107" v="60" actId="20577"/>
          <ac:graphicFrameMkLst>
            <pc:docMk/>
            <pc:sldMk cId="180103443" sldId="419"/>
            <ac:graphicFrameMk id="3" creationId="{7F5D345D-A34D-908C-23B4-03DDAE0228E8}"/>
          </ac:graphicFrameMkLst>
        </pc:graphicFrameChg>
      </pc:sldChg>
      <pc:sldChg chg="modSp mod">
        <pc:chgData name="Emily Reed" userId="0bf3bead-0d0c-4562-96b8-d030b92e7c0d" providerId="ADAL" clId="{98943A54-EAF0-DB41-8771-CA444D2F9ADF}" dt="2023-06-26T16:08:14.081" v="30" actId="20577"/>
        <pc:sldMkLst>
          <pc:docMk/>
          <pc:sldMk cId="415404657" sldId="426"/>
        </pc:sldMkLst>
        <pc:spChg chg="mod">
          <ac:chgData name="Emily Reed" userId="0bf3bead-0d0c-4562-96b8-d030b92e7c0d" providerId="ADAL" clId="{98943A54-EAF0-DB41-8771-CA444D2F9ADF}" dt="2023-06-26T16:08:14.081" v="30" actId="20577"/>
          <ac:spMkLst>
            <pc:docMk/>
            <pc:sldMk cId="415404657" sldId="426"/>
            <ac:spMk id="2" creationId="{92D66356-B4E0-9E00-0592-DC6C1E8E04C0}"/>
          </ac:spMkLst>
        </pc:spChg>
      </pc:sldChg>
      <pc:sldChg chg="modSp mod">
        <pc:chgData name="Emily Reed" userId="0bf3bead-0d0c-4562-96b8-d030b92e7c0d" providerId="ADAL" clId="{98943A54-EAF0-DB41-8771-CA444D2F9ADF}" dt="2023-06-26T16:12:10.212" v="348" actId="20577"/>
        <pc:sldMkLst>
          <pc:docMk/>
          <pc:sldMk cId="1478362399" sldId="429"/>
        </pc:sldMkLst>
        <pc:spChg chg="mod">
          <ac:chgData name="Emily Reed" userId="0bf3bead-0d0c-4562-96b8-d030b92e7c0d" providerId="ADAL" clId="{98943A54-EAF0-DB41-8771-CA444D2F9ADF}" dt="2023-06-26T16:12:10.212" v="348" actId="20577"/>
          <ac:spMkLst>
            <pc:docMk/>
            <pc:sldMk cId="1478362399" sldId="429"/>
            <ac:spMk id="2" creationId="{92D66356-B4E0-9E00-0592-DC6C1E8E04C0}"/>
          </ac:spMkLst>
        </pc:spChg>
      </pc:sldChg>
      <pc:sldChg chg="modSp mod">
        <pc:chgData name="Emily Reed" userId="0bf3bead-0d0c-4562-96b8-d030b92e7c0d" providerId="ADAL" clId="{98943A54-EAF0-DB41-8771-CA444D2F9ADF}" dt="2023-06-29T16:33:31.976" v="429" actId="27636"/>
        <pc:sldMkLst>
          <pc:docMk/>
          <pc:sldMk cId="1566833412" sldId="431"/>
        </pc:sldMkLst>
        <pc:spChg chg="mod">
          <ac:chgData name="Emily Reed" userId="0bf3bead-0d0c-4562-96b8-d030b92e7c0d" providerId="ADAL" clId="{98943A54-EAF0-DB41-8771-CA444D2F9ADF}" dt="2023-06-29T16:33:31.976" v="429" actId="27636"/>
          <ac:spMkLst>
            <pc:docMk/>
            <pc:sldMk cId="1566833412" sldId="431"/>
            <ac:spMk id="3" creationId="{A4D62E16-73BC-1D7D-AEDF-E4D9213DA8F5}"/>
          </ac:spMkLst>
        </pc:spChg>
      </pc:sldChg>
      <pc:sldChg chg="modSp mod">
        <pc:chgData name="Emily Reed" userId="0bf3bead-0d0c-4562-96b8-d030b92e7c0d" providerId="ADAL" clId="{98943A54-EAF0-DB41-8771-CA444D2F9ADF}" dt="2023-06-26T16:14:18.772" v="423" actId="27636"/>
        <pc:sldMkLst>
          <pc:docMk/>
          <pc:sldMk cId="2618947705" sldId="432"/>
        </pc:sldMkLst>
        <pc:spChg chg="mod">
          <ac:chgData name="Emily Reed" userId="0bf3bead-0d0c-4562-96b8-d030b92e7c0d" providerId="ADAL" clId="{98943A54-EAF0-DB41-8771-CA444D2F9ADF}" dt="2023-06-26T16:14:18.772" v="423" actId="27636"/>
          <ac:spMkLst>
            <pc:docMk/>
            <pc:sldMk cId="2618947705" sldId="432"/>
            <ac:spMk id="3" creationId="{9C2AE89C-50B2-5B6E-8183-D3C39FACF873}"/>
          </ac:spMkLst>
        </pc:spChg>
      </pc:sldChg>
      <pc:sldChg chg="modSp mod">
        <pc:chgData name="Emily Reed" userId="0bf3bead-0d0c-4562-96b8-d030b92e7c0d" providerId="ADAL" clId="{98943A54-EAF0-DB41-8771-CA444D2F9ADF}" dt="2023-06-26T16:11:15.862" v="293" actId="20577"/>
        <pc:sldMkLst>
          <pc:docMk/>
          <pc:sldMk cId="2835689742" sldId="438"/>
        </pc:sldMkLst>
        <pc:spChg chg="mod">
          <ac:chgData name="Emily Reed" userId="0bf3bead-0d0c-4562-96b8-d030b92e7c0d" providerId="ADAL" clId="{98943A54-EAF0-DB41-8771-CA444D2F9ADF}" dt="2023-06-26T16:11:15.862" v="293" actId="20577"/>
          <ac:spMkLst>
            <pc:docMk/>
            <pc:sldMk cId="2835689742" sldId="438"/>
            <ac:spMk id="3" creationId="{A4D62E16-73BC-1D7D-AEDF-E4D9213DA8F5}"/>
          </ac:spMkLst>
        </pc:spChg>
      </pc:sldChg>
      <pc:sldChg chg="add">
        <pc:chgData name="Emily Reed" userId="0bf3bead-0d0c-4562-96b8-d030b92e7c0d" providerId="ADAL" clId="{98943A54-EAF0-DB41-8771-CA444D2F9ADF}" dt="2023-06-29T16:33:01.727" v="424"/>
        <pc:sldMkLst>
          <pc:docMk/>
          <pc:sldMk cId="1837001356" sldId="441"/>
        </pc:sldMkLst>
      </pc:sldChg>
      <pc:sldChg chg="add">
        <pc:chgData name="Emily Reed" userId="0bf3bead-0d0c-4562-96b8-d030b92e7c0d" providerId="ADAL" clId="{98943A54-EAF0-DB41-8771-CA444D2F9ADF}" dt="2023-06-29T16:33:09.407" v="425"/>
        <pc:sldMkLst>
          <pc:docMk/>
          <pc:sldMk cId="2379095699" sldId="44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33732126498865"/>
          <c:y val="0.18783600009219875"/>
          <c:w val="0.76921249909702838"/>
          <c:h val="0.80232429985594922"/>
        </c:manualLayout>
      </c:layout>
      <c:pieChart>
        <c:varyColors val="1"/>
        <c:ser>
          <c:idx val="0"/>
          <c:order val="0"/>
          <c:dPt>
            <c:idx val="0"/>
            <c:bubble3D val="0"/>
            <c:spPr>
              <a:solidFill>
                <a:srgbClr val="C65A11"/>
              </a:solidFill>
              <a:ln w="19050">
                <a:solidFill>
                  <a:schemeClr val="lt1"/>
                </a:solidFill>
              </a:ln>
              <a:effectLst/>
            </c:spPr>
            <c:extLst>
              <c:ext xmlns:c16="http://schemas.microsoft.com/office/drawing/2014/chart" uri="{C3380CC4-5D6E-409C-BE32-E72D297353CC}">
                <c16:uniqueId val="{00000001-64A9-AA48-9B21-3AF2710057F2}"/>
              </c:ext>
            </c:extLst>
          </c:dPt>
          <c:dPt>
            <c:idx val="1"/>
            <c:bubble3D val="0"/>
            <c:spPr>
              <a:solidFill>
                <a:srgbClr val="E37C02"/>
              </a:solidFill>
              <a:ln w="19050">
                <a:solidFill>
                  <a:schemeClr val="lt1"/>
                </a:solidFill>
              </a:ln>
              <a:effectLst/>
            </c:spPr>
            <c:extLst>
              <c:ext xmlns:c16="http://schemas.microsoft.com/office/drawing/2014/chart" uri="{C3380CC4-5D6E-409C-BE32-E72D297353CC}">
                <c16:uniqueId val="{00000003-64A9-AA48-9B21-3AF2710057F2}"/>
              </c:ext>
            </c:extLst>
          </c:dPt>
          <c:dPt>
            <c:idx val="2"/>
            <c:bubble3D val="0"/>
            <c:spPr>
              <a:solidFill>
                <a:srgbClr val="FFA821"/>
              </a:solidFill>
              <a:ln w="19050">
                <a:solidFill>
                  <a:schemeClr val="lt1"/>
                </a:solidFill>
              </a:ln>
              <a:effectLst/>
            </c:spPr>
            <c:extLst>
              <c:ext xmlns:c16="http://schemas.microsoft.com/office/drawing/2014/chart" uri="{C3380CC4-5D6E-409C-BE32-E72D297353CC}">
                <c16:uniqueId val="{00000005-64A9-AA48-9B21-3AF2710057F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4A9-AA48-9B21-3AF2710057F2}"/>
              </c:ext>
            </c:extLst>
          </c:dPt>
          <c:dPt>
            <c:idx val="4"/>
            <c:bubble3D val="0"/>
            <c:spPr>
              <a:solidFill>
                <a:srgbClr val="FFD078"/>
              </a:solidFill>
              <a:ln w="19050">
                <a:solidFill>
                  <a:schemeClr val="lt1"/>
                </a:solidFill>
              </a:ln>
              <a:effectLst/>
            </c:spPr>
            <c:extLst>
              <c:ext xmlns:c16="http://schemas.microsoft.com/office/drawing/2014/chart" uri="{C3380CC4-5D6E-409C-BE32-E72D297353CC}">
                <c16:uniqueId val="{00000009-64A9-AA48-9B21-3AF2710057F2}"/>
              </c:ext>
            </c:extLst>
          </c:dPt>
          <c:dPt>
            <c:idx val="5"/>
            <c:bubble3D val="0"/>
            <c:spPr>
              <a:solidFill>
                <a:srgbClr val="FFEACB"/>
              </a:solidFill>
              <a:ln w="19050">
                <a:solidFill>
                  <a:schemeClr val="lt1"/>
                </a:solidFill>
              </a:ln>
              <a:effectLst/>
            </c:spPr>
            <c:extLst>
              <c:ext xmlns:c16="http://schemas.microsoft.com/office/drawing/2014/chart" uri="{C3380CC4-5D6E-409C-BE32-E72D297353CC}">
                <c16:uniqueId val="{0000000B-64A9-AA48-9B21-3AF2710057F2}"/>
              </c:ext>
            </c:extLst>
          </c:dPt>
          <c:dLbls>
            <c:dLbl>
              <c:idx val="0"/>
              <c:layout>
                <c:manualLayout>
                  <c:x val="-0.19126565901522322"/>
                  <c:y val="0.15918329714790092"/>
                </c:manualLayout>
              </c:layout>
              <c:tx>
                <c:rich>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fld id="{AFECCA8A-5530-1D49-8CF0-4C62379930AA}" type="CATEGORYNAME">
                      <a:rPr lang="en-US" sz="1800" b="1"/>
                      <a:pPr>
                        <a:defRPr>
                          <a:solidFill>
                            <a:schemeClr val="bg1"/>
                          </a:solidFill>
                        </a:defRPr>
                      </a:pPr>
                      <a:t>[CATEGORY NAME]</a:t>
                    </a:fld>
                    <a:endParaRPr lang="en-GB"/>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4A9-AA48-9B21-3AF2710057F2}"/>
                </c:ext>
              </c:extLst>
            </c:dLbl>
            <c:dLbl>
              <c:idx val="1"/>
              <c:layout>
                <c:manualLayout>
                  <c:x val="-0.18183900566704128"/>
                  <c:y val="-9.4394777252991086E-2"/>
                </c:manualLayout>
              </c:layout>
              <c:tx>
                <c:rich>
                  <a:bodyPr/>
                  <a:lstStyle/>
                  <a:p>
                    <a:r>
                      <a:rPr lang="en-US" sz="1800" b="1" dirty="0">
                        <a:solidFill>
                          <a:schemeClr val="bg1"/>
                        </a:solidFill>
                      </a:rPr>
                      <a:t>Communications</a:t>
                    </a:r>
                    <a:r>
                      <a:rPr lang="en-US" sz="1800" b="1" baseline="0" dirty="0">
                        <a:solidFill>
                          <a:schemeClr val="bg1"/>
                        </a:solidFill>
                      </a:rPr>
                      <a:t> campaigns and marketing</a:t>
                    </a:r>
                    <a:endParaRPr lang="en-US" dirty="0"/>
                  </a:p>
                </c:rich>
              </c:tx>
              <c:showLegendKey val="0"/>
              <c:showVal val="0"/>
              <c:showCatName val="1"/>
              <c:showSerName val="0"/>
              <c:showPercent val="0"/>
              <c:showBubbleSize val="0"/>
              <c:extLst>
                <c:ext xmlns:c15="http://schemas.microsoft.com/office/drawing/2012/chart" uri="{CE6537A1-D6FC-4f65-9D91-7224C49458BB}">
                  <c15:layout>
                    <c:manualLayout>
                      <c:w val="0.4345125695066171"/>
                      <c:h val="0.23378062494190568"/>
                    </c:manualLayout>
                  </c15:layout>
                  <c15:showDataLabelsRange val="0"/>
                </c:ext>
                <c:ext xmlns:c16="http://schemas.microsoft.com/office/drawing/2014/chart" uri="{C3380CC4-5D6E-409C-BE32-E72D297353CC}">
                  <c16:uniqueId val="{00000003-64A9-AA48-9B21-3AF2710057F2}"/>
                </c:ext>
              </c:extLst>
            </c:dLbl>
            <c:dLbl>
              <c:idx val="2"/>
              <c:layout>
                <c:manualLayout>
                  <c:x val="0.17216351281161346"/>
                  <c:y val="2.4335825088872055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bg1"/>
                        </a:solidFill>
                        <a:latin typeface="+mn-lt"/>
                        <a:ea typeface="+mn-ea"/>
                        <a:cs typeface="+mn-cs"/>
                      </a:defRPr>
                    </a:pPr>
                    <a:fld id="{1DAC8148-8323-8144-984C-D0D88B4441D8}" type="CATEGORYNAME">
                      <a:rPr lang="en-US" sz="1600" b="1">
                        <a:solidFill>
                          <a:schemeClr val="bg1"/>
                        </a:solidFill>
                      </a:rPr>
                      <a:pPr>
                        <a:defRPr>
                          <a:solidFill>
                            <a:schemeClr val="bg1"/>
                          </a:solidFill>
                        </a:defRPr>
                      </a:pPr>
                      <a:t>[CATEGORY NAME]</a:t>
                    </a:fld>
                    <a:endParaRPr lang="en-GB"/>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layout>
                    <c:manualLayout>
                      <c:w val="0.22758601351124244"/>
                      <c:h val="0.20088483696411163"/>
                    </c:manualLayout>
                  </c15:layout>
                  <c15:dlblFieldTable/>
                  <c15:showDataLabelsRange val="0"/>
                </c:ext>
                <c:ext xmlns:c16="http://schemas.microsoft.com/office/drawing/2014/chart" uri="{C3380CC4-5D6E-409C-BE32-E72D297353CC}">
                  <c16:uniqueId val="{00000005-64A9-AA48-9B21-3AF2710057F2}"/>
                </c:ext>
              </c:extLst>
            </c:dLbl>
            <c:dLbl>
              <c:idx val="3"/>
              <c:layout>
                <c:manualLayout>
                  <c:x val="0.14668606129214184"/>
                  <c:y val="0.14384285611627426"/>
                </c:manualLayout>
              </c:layout>
              <c:tx>
                <c:rich>
                  <a:bodyPr/>
                  <a:lstStyle/>
                  <a:p>
                    <a:fld id="{8E86A138-EF5B-7246-ACF1-E9D4AEB13696}" type="CATEGORYNAME">
                      <a:rPr lang="en-US" sz="1600" b="1">
                        <a:solidFill>
                          <a:schemeClr val="bg1"/>
                        </a:solidFill>
                      </a:rPr>
                      <a:pPr/>
                      <a:t>[CATEGORY NAME]</a:t>
                    </a:fld>
                    <a:endParaRPr lang="en-GB"/>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64A9-AA48-9B21-3AF2710057F2}"/>
                </c:ext>
              </c:extLst>
            </c:dLbl>
            <c:dLbl>
              <c:idx val="4"/>
              <c:layout>
                <c:manualLayout>
                  <c:x val="-0.10141138425889559"/>
                  <c:y val="3.6648777837427461E-2"/>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layout>
                    <c:manualLayout>
                      <c:w val="0.28418771635341672"/>
                      <c:h val="0.1774572400549119"/>
                    </c:manualLayout>
                  </c15:layout>
                </c:ext>
                <c:ext xmlns:c16="http://schemas.microsoft.com/office/drawing/2014/chart" uri="{C3380CC4-5D6E-409C-BE32-E72D297353CC}">
                  <c16:uniqueId val="{00000009-64A9-AA48-9B21-3AF2710057F2}"/>
                </c:ext>
              </c:extLst>
            </c:dLbl>
            <c:dLbl>
              <c:idx val="5"/>
              <c:layout>
                <c:manualLayout>
                  <c:x val="7.0752128552717813E-2"/>
                  <c:y val="-2.1143636571065976E-2"/>
                </c:manualLayout>
              </c:layout>
              <c:tx>
                <c:rich>
                  <a:bodyPr/>
                  <a:lstStyle/>
                  <a:p>
                    <a:fld id="{A4303C9E-4306-CD41-9884-D86E1597AA7F}" type="CATEGORYNAME">
                      <a:rPr lang="en-US" sz="1800"/>
                      <a:pPr/>
                      <a:t>[CATEGORY NAME]</a:t>
                    </a:fld>
                    <a:endParaRPr lang="en-GB"/>
                  </a:p>
                </c:rich>
              </c:tx>
              <c:showLegendKey val="0"/>
              <c:showVal val="0"/>
              <c:showCatName val="1"/>
              <c:showSerName val="0"/>
              <c:showPercent val="0"/>
              <c:showBubbleSize val="0"/>
              <c:extLst>
                <c:ext xmlns:c15="http://schemas.microsoft.com/office/drawing/2012/chart" uri="{CE6537A1-D6FC-4f65-9D91-7224C49458BB}">
                  <c15:layout>
                    <c:manualLayout>
                      <c:w val="0.31425737098832179"/>
                      <c:h val="0.12151963177673315"/>
                    </c:manualLayout>
                  </c15:layout>
                  <c15:dlblFieldTable/>
                  <c15:showDataLabelsRange val="0"/>
                </c:ext>
                <c:ext xmlns:c16="http://schemas.microsoft.com/office/drawing/2014/chart" uri="{C3380CC4-5D6E-409C-BE32-E72D297353CC}">
                  <c16:uniqueId val="{0000000B-64A9-AA48-9B21-3AF2710057F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Sheet1!$G$14:$G$19</c:f>
              <c:strCache>
                <c:ptCount val="6"/>
                <c:pt idx="0">
                  <c:v>Staffing </c:v>
                </c:pt>
                <c:pt idx="1">
                  <c:v>Campaigns and marketing</c:v>
                </c:pt>
                <c:pt idx="2">
                  <c:v>Illicit tobacco programme</c:v>
                </c:pt>
                <c:pt idx="3">
                  <c:v>Flexible project funding</c:v>
                </c:pt>
                <c:pt idx="4">
                  <c:v>Monitoring and evaluation</c:v>
                </c:pt>
                <c:pt idx="5">
                  <c:v>Operational costs</c:v>
                </c:pt>
              </c:strCache>
            </c:strRef>
          </c:cat>
          <c:val>
            <c:numRef>
              <c:f>Sheet1!$H$14:$H$19</c:f>
              <c:numCache>
                <c:formatCode>General</c:formatCode>
                <c:ptCount val="6"/>
                <c:pt idx="0">
                  <c:v>25</c:v>
                </c:pt>
                <c:pt idx="1">
                  <c:v>45</c:v>
                </c:pt>
                <c:pt idx="2">
                  <c:v>10</c:v>
                </c:pt>
                <c:pt idx="3">
                  <c:v>13</c:v>
                </c:pt>
                <c:pt idx="4">
                  <c:v>4</c:v>
                </c:pt>
                <c:pt idx="5">
                  <c:v>3</c:v>
                </c:pt>
              </c:numCache>
            </c:numRef>
          </c:val>
          <c:extLst>
            <c:ext xmlns:c16="http://schemas.microsoft.com/office/drawing/2014/chart" uri="{C3380CC4-5D6E-409C-BE32-E72D297353CC}">
              <c16:uniqueId val="{0000000C-64A9-AA48-9B21-3AF2710057F2}"/>
            </c:ext>
          </c:extLst>
        </c:ser>
        <c:dLbls>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334563" cy="344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65963" y="1"/>
            <a:ext cx="4334563" cy="344967"/>
          </a:xfrm>
          <a:prstGeom prst="rect">
            <a:avLst/>
          </a:prstGeom>
        </p:spPr>
        <p:txBody>
          <a:bodyPr vert="horz" lIns="91440" tIns="45720" rIns="91440" bIns="45720" rtlCol="0"/>
          <a:lstStyle>
            <a:lvl1pPr algn="r">
              <a:defRPr sz="1200"/>
            </a:lvl1pPr>
          </a:lstStyle>
          <a:p>
            <a:fld id="{DB475003-2308-4B40-B1A6-415117774A35}" type="datetimeFigureOut">
              <a:rPr lang="en-GB" smtClean="0"/>
              <a:t>26/06/2023</a:t>
            </a:fld>
            <a:endParaRPr lang="en-GB"/>
          </a:p>
        </p:txBody>
      </p:sp>
      <p:sp>
        <p:nvSpPr>
          <p:cNvPr id="4" name="Slide Image Placeholder 3"/>
          <p:cNvSpPr>
            <a:spLocks noGrp="1" noRot="1" noChangeAspect="1"/>
          </p:cNvSpPr>
          <p:nvPr>
            <p:ph type="sldImg" idx="2"/>
          </p:nvPr>
        </p:nvSpPr>
        <p:spPr>
          <a:xfrm>
            <a:off x="2940050" y="860425"/>
            <a:ext cx="4122738" cy="23193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000285" y="3308817"/>
            <a:ext cx="8002270" cy="27072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6530498"/>
            <a:ext cx="4334563" cy="344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65963" y="6530498"/>
            <a:ext cx="4334563" cy="344967"/>
          </a:xfrm>
          <a:prstGeom prst="rect">
            <a:avLst/>
          </a:prstGeom>
        </p:spPr>
        <p:txBody>
          <a:bodyPr vert="horz" lIns="91440" tIns="45720" rIns="91440" bIns="45720" rtlCol="0" anchor="b"/>
          <a:lstStyle>
            <a:lvl1pPr algn="r">
              <a:defRPr sz="1200"/>
            </a:lvl1pPr>
          </a:lstStyle>
          <a:p>
            <a:fld id="{12D7E5B5-CC64-4E2E-B50D-B04FF4055390}" type="slidenum">
              <a:rPr lang="en-GB" smtClean="0"/>
              <a:t>‹#›</a:t>
            </a:fld>
            <a:endParaRPr lang="en-GB"/>
          </a:p>
        </p:txBody>
      </p:sp>
    </p:spTree>
    <p:extLst>
      <p:ext uri="{BB962C8B-B14F-4D97-AF65-F5344CB8AC3E}">
        <p14:creationId xmlns:p14="http://schemas.microsoft.com/office/powerpoint/2010/main" val="16151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1</a:t>
            </a:fld>
            <a:endParaRPr lang="en-GB"/>
          </a:p>
        </p:txBody>
      </p:sp>
    </p:spTree>
    <p:extLst>
      <p:ext uri="{BB962C8B-B14F-4D97-AF65-F5344CB8AC3E}">
        <p14:creationId xmlns:p14="http://schemas.microsoft.com/office/powerpoint/2010/main" val="38779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26</a:t>
            </a:fld>
            <a:endParaRPr lang="en-GB"/>
          </a:p>
        </p:txBody>
      </p:sp>
    </p:spTree>
    <p:extLst>
      <p:ext uri="{BB962C8B-B14F-4D97-AF65-F5344CB8AC3E}">
        <p14:creationId xmlns:p14="http://schemas.microsoft.com/office/powerpoint/2010/main" val="2020537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28</a:t>
            </a:fld>
            <a:endParaRPr lang="en-GB"/>
          </a:p>
        </p:txBody>
      </p:sp>
    </p:spTree>
    <p:extLst>
      <p:ext uri="{BB962C8B-B14F-4D97-AF65-F5344CB8AC3E}">
        <p14:creationId xmlns:p14="http://schemas.microsoft.com/office/powerpoint/2010/main" val="2997505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34</a:t>
            </a:fld>
            <a:endParaRPr lang="en-GB"/>
          </a:p>
        </p:txBody>
      </p:sp>
    </p:spTree>
    <p:extLst>
      <p:ext uri="{BB962C8B-B14F-4D97-AF65-F5344CB8AC3E}">
        <p14:creationId xmlns:p14="http://schemas.microsoft.com/office/powerpoint/2010/main" val="18690060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36</a:t>
            </a:fld>
            <a:endParaRPr lang="en-GB"/>
          </a:p>
        </p:txBody>
      </p:sp>
    </p:spTree>
    <p:extLst>
      <p:ext uri="{BB962C8B-B14F-4D97-AF65-F5344CB8AC3E}">
        <p14:creationId xmlns:p14="http://schemas.microsoft.com/office/powerpoint/2010/main" val="3097068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38</a:t>
            </a:fld>
            <a:endParaRPr lang="en-GB"/>
          </a:p>
        </p:txBody>
      </p:sp>
    </p:spTree>
    <p:extLst>
      <p:ext uri="{BB962C8B-B14F-4D97-AF65-F5344CB8AC3E}">
        <p14:creationId xmlns:p14="http://schemas.microsoft.com/office/powerpoint/2010/main" val="543426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39</a:t>
            </a:fld>
            <a:endParaRPr lang="en-GB"/>
          </a:p>
        </p:txBody>
      </p:sp>
    </p:spTree>
    <p:extLst>
      <p:ext uri="{BB962C8B-B14F-4D97-AF65-F5344CB8AC3E}">
        <p14:creationId xmlns:p14="http://schemas.microsoft.com/office/powerpoint/2010/main" val="3979038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4</a:t>
            </a:fld>
            <a:endParaRPr lang="en-GB"/>
          </a:p>
        </p:txBody>
      </p:sp>
    </p:spTree>
    <p:extLst>
      <p:ext uri="{BB962C8B-B14F-4D97-AF65-F5344CB8AC3E}">
        <p14:creationId xmlns:p14="http://schemas.microsoft.com/office/powerpoint/2010/main" val="2245728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7</a:t>
            </a:fld>
            <a:endParaRPr lang="en-GB"/>
          </a:p>
        </p:txBody>
      </p:sp>
    </p:spTree>
    <p:extLst>
      <p:ext uri="{BB962C8B-B14F-4D97-AF65-F5344CB8AC3E}">
        <p14:creationId xmlns:p14="http://schemas.microsoft.com/office/powerpoint/2010/main" val="1887947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actions identified by ASH which can reduce prevalence of smoking </a:t>
            </a:r>
          </a:p>
        </p:txBody>
      </p:sp>
      <p:sp>
        <p:nvSpPr>
          <p:cNvPr id="4" name="Slide Number Placeholder 3"/>
          <p:cNvSpPr>
            <a:spLocks noGrp="1"/>
          </p:cNvSpPr>
          <p:nvPr>
            <p:ph type="sldNum" sz="quarter" idx="5"/>
          </p:nvPr>
        </p:nvSpPr>
        <p:spPr/>
        <p:txBody>
          <a:bodyPr/>
          <a:lstStyle/>
          <a:p>
            <a:fld id="{12D7E5B5-CC64-4E2E-B50D-B04FF4055390}" type="slidenum">
              <a:rPr lang="en-GB" smtClean="0"/>
              <a:t>9</a:t>
            </a:fld>
            <a:endParaRPr lang="en-GB"/>
          </a:p>
        </p:txBody>
      </p:sp>
    </p:spTree>
    <p:extLst>
      <p:ext uri="{BB962C8B-B14F-4D97-AF65-F5344CB8AC3E}">
        <p14:creationId xmlns:p14="http://schemas.microsoft.com/office/powerpoint/2010/main" val="3767224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11</a:t>
            </a:fld>
            <a:endParaRPr lang="en-GB"/>
          </a:p>
        </p:txBody>
      </p:sp>
    </p:spTree>
    <p:extLst>
      <p:ext uri="{BB962C8B-B14F-4D97-AF65-F5344CB8AC3E}">
        <p14:creationId xmlns:p14="http://schemas.microsoft.com/office/powerpoint/2010/main" val="1249502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D7E5B5-CC64-4E2E-B50D-B04FF4055390}" type="slidenum">
              <a:rPr lang="en-GB" smtClean="0"/>
              <a:t>13</a:t>
            </a:fld>
            <a:endParaRPr lang="en-GB"/>
          </a:p>
        </p:txBody>
      </p:sp>
    </p:spTree>
    <p:extLst>
      <p:ext uri="{BB962C8B-B14F-4D97-AF65-F5344CB8AC3E}">
        <p14:creationId xmlns:p14="http://schemas.microsoft.com/office/powerpoint/2010/main" val="1363343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14</a:t>
            </a:fld>
            <a:endParaRPr lang="en-GB"/>
          </a:p>
        </p:txBody>
      </p:sp>
    </p:spTree>
    <p:extLst>
      <p:ext uri="{BB962C8B-B14F-4D97-AF65-F5344CB8AC3E}">
        <p14:creationId xmlns:p14="http://schemas.microsoft.com/office/powerpoint/2010/main" val="2717020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16</a:t>
            </a:fld>
            <a:endParaRPr lang="en-GB"/>
          </a:p>
        </p:txBody>
      </p:sp>
    </p:spTree>
    <p:extLst>
      <p:ext uri="{BB962C8B-B14F-4D97-AF65-F5344CB8AC3E}">
        <p14:creationId xmlns:p14="http://schemas.microsoft.com/office/powerpoint/2010/main" val="3953196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D7E5B5-CC64-4E2E-B50D-B04FF4055390}" type="slidenum">
              <a:rPr lang="en-GB" smtClean="0"/>
              <a:t>20</a:t>
            </a:fld>
            <a:endParaRPr lang="en-GB"/>
          </a:p>
        </p:txBody>
      </p:sp>
    </p:spTree>
    <p:extLst>
      <p:ext uri="{BB962C8B-B14F-4D97-AF65-F5344CB8AC3E}">
        <p14:creationId xmlns:p14="http://schemas.microsoft.com/office/powerpoint/2010/main" val="14892897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87A9B-0975-4A25-985C-6DD7FFE93650}"/>
              </a:ext>
            </a:extLst>
          </p:cNvPr>
          <p:cNvSpPr>
            <a:spLocks noGrp="1"/>
          </p:cNvSpPr>
          <p:nvPr>
            <p:ph type="ctrTitle"/>
          </p:nvPr>
        </p:nvSpPr>
        <p:spPr>
          <a:xfrm>
            <a:off x="1524000" y="1122363"/>
            <a:ext cx="9144000" cy="2387600"/>
          </a:xfrm>
        </p:spPr>
        <p:txBody>
          <a:bodyPr anchor="b"/>
          <a:lstStyle>
            <a:lvl1pPr algn="ctr">
              <a:defRPr sz="6000" b="1">
                <a:solidFill>
                  <a:srgbClr val="FF993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64441958-9CFD-4EE0-82CB-FFA0660336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E81B9A5-560F-48F4-A3DF-B66AA378050E}"/>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E0577944-7C55-466B-B0B2-4F2587B9E4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3E6ACE-9238-4947-832F-7AE55F2A311C}"/>
              </a:ext>
            </a:extLst>
          </p:cNvPr>
          <p:cNvSpPr>
            <a:spLocks noGrp="1"/>
          </p:cNvSpPr>
          <p:nvPr>
            <p:ph type="sldNum" sz="quarter" idx="12"/>
          </p:nvPr>
        </p:nvSpPr>
        <p:spPr/>
        <p:txBody>
          <a:bodyPr/>
          <a:lstStyle/>
          <a:p>
            <a:fld id="{7440CF79-C46F-4621-945D-D437AA1D959F}" type="slidenum">
              <a:rPr lang="en-GB" smtClean="0"/>
              <a:t>‹#›</a:t>
            </a:fld>
            <a:endParaRPr lang="en-GB"/>
          </a:p>
        </p:txBody>
      </p:sp>
      <p:pic>
        <p:nvPicPr>
          <p:cNvPr id="7" name="Picture 17" descr="Untitled-1">
            <a:extLst>
              <a:ext uri="{FF2B5EF4-FFF2-40B4-BE49-F238E27FC236}">
                <a16:creationId xmlns:a16="http://schemas.microsoft.com/office/drawing/2014/main" id="{CC115A2B-5978-8D45-894D-A0F00B10361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7711" y="5239954"/>
            <a:ext cx="3750889" cy="1481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24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7E8B6-1FD1-4AB0-B724-F191B1B4757E}"/>
              </a:ext>
            </a:extLst>
          </p:cNvPr>
          <p:cNvSpPr>
            <a:spLocks noGrp="1"/>
          </p:cNvSpPr>
          <p:nvPr>
            <p:ph type="title"/>
          </p:nvPr>
        </p:nvSpPr>
        <p:spPr/>
        <p:txBody>
          <a:bodyPr/>
          <a:lstStyle>
            <a:lvl1pPr>
              <a:defRPr b="1">
                <a:solidFill>
                  <a:srgbClr val="FF9933"/>
                </a:solidFill>
              </a:defRPr>
            </a:lvl1p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926020-D5DD-446B-91D5-2B347E6049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73F46D-F93C-4091-BDB4-4F0E18B9C45F}"/>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2D99CB58-6069-4ACA-8830-F691AB8EAC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30675E-C0CA-444A-9A12-110BFAFC1BE7}"/>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262201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64BF67-5CD1-411B-B4EA-A36D702F86B9}"/>
              </a:ext>
            </a:extLst>
          </p:cNvPr>
          <p:cNvSpPr>
            <a:spLocks noGrp="1"/>
          </p:cNvSpPr>
          <p:nvPr>
            <p:ph type="title" orient="vert"/>
          </p:nvPr>
        </p:nvSpPr>
        <p:spPr>
          <a:xfrm>
            <a:off x="8724900" y="365125"/>
            <a:ext cx="2628900" cy="5811838"/>
          </a:xfrm>
        </p:spPr>
        <p:txBody>
          <a:bodyPr vert="eaVert"/>
          <a:lstStyle>
            <a:lvl1pPr>
              <a:defRPr b="1">
                <a:solidFill>
                  <a:srgbClr val="FF9933"/>
                </a:solidFill>
              </a:defRPr>
            </a:lvl1p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174405-2ED5-4F8B-8658-CA2221C6E1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4D738A-4351-4151-964D-3C0430812258}"/>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CE11627B-FCAA-443C-A836-8D26897CBF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7F457B-9A62-4890-84B2-C7FCD63AE582}"/>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1268377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59626-8C87-45CB-A0B2-550C009CDAA7}"/>
              </a:ext>
            </a:extLst>
          </p:cNvPr>
          <p:cNvSpPr>
            <a:spLocks noGrp="1"/>
          </p:cNvSpPr>
          <p:nvPr>
            <p:ph type="title"/>
          </p:nvPr>
        </p:nvSpPr>
        <p:spPr/>
        <p:txBody>
          <a:bodyPr/>
          <a:lstStyle>
            <a:lvl1pPr>
              <a:defRPr b="1">
                <a:solidFill>
                  <a:srgbClr val="FF9933"/>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0BFBEE3-827A-4AD0-82B7-BE4620EA46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88C0CA-C00D-487E-B9EC-A08DF138A7DC}"/>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C2D1D545-B64C-410B-99E2-30A7E04C4B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A9A818-FE0F-43E1-81EA-4E0446DBB082}"/>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1461073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7413-F744-479C-9EAE-A055DCE53BB2}"/>
              </a:ext>
            </a:extLst>
          </p:cNvPr>
          <p:cNvSpPr>
            <a:spLocks noGrp="1"/>
          </p:cNvSpPr>
          <p:nvPr>
            <p:ph type="title"/>
          </p:nvPr>
        </p:nvSpPr>
        <p:spPr>
          <a:xfrm>
            <a:off x="831850" y="1709738"/>
            <a:ext cx="10515600" cy="2852737"/>
          </a:xfrm>
        </p:spPr>
        <p:txBody>
          <a:bodyPr anchor="b"/>
          <a:lstStyle>
            <a:lvl1pPr>
              <a:defRPr sz="6000" b="1">
                <a:solidFill>
                  <a:srgbClr val="FF9933"/>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765A13-7AA8-4311-BCD0-BB72C4DEFF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BDA7EA-9527-434C-BB09-5D4D425D25B9}"/>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A20EADF4-A58C-49F0-9EB1-3477796D1C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22320-6720-4A39-8906-7909DC729A31}"/>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50525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04313-7830-400D-9182-360CB639B0D2}"/>
              </a:ext>
            </a:extLst>
          </p:cNvPr>
          <p:cNvSpPr>
            <a:spLocks noGrp="1"/>
          </p:cNvSpPr>
          <p:nvPr>
            <p:ph type="title"/>
          </p:nvPr>
        </p:nvSpPr>
        <p:spPr/>
        <p:txBody>
          <a:bodyPr/>
          <a:lstStyle>
            <a:lvl1pPr>
              <a:defRPr b="1">
                <a:solidFill>
                  <a:srgbClr val="FF9933"/>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C53D059-52F6-4EB2-BAAD-5276069345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E64937B-11BE-4D36-BFE3-F25D51B7AD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A95B194-6A4B-45C6-AF4E-90FF0344152C}"/>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6" name="Footer Placeholder 5">
            <a:extLst>
              <a:ext uri="{FF2B5EF4-FFF2-40B4-BE49-F238E27FC236}">
                <a16:creationId xmlns:a16="http://schemas.microsoft.com/office/drawing/2014/main" id="{21AF6CDE-6BB2-4D8B-9FAE-FF3B36170D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F15DC7-AF39-4ACA-9D70-35D943EA4DCD}"/>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390854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2E288-0877-453E-829B-A4D21B19CC9E}"/>
              </a:ext>
            </a:extLst>
          </p:cNvPr>
          <p:cNvSpPr>
            <a:spLocks noGrp="1"/>
          </p:cNvSpPr>
          <p:nvPr>
            <p:ph type="title"/>
          </p:nvPr>
        </p:nvSpPr>
        <p:spPr>
          <a:xfrm>
            <a:off x="839788" y="365125"/>
            <a:ext cx="10515600" cy="1325563"/>
          </a:xfrm>
        </p:spPr>
        <p:txBody>
          <a:bodyPr/>
          <a:lstStyle>
            <a:lvl1pPr>
              <a:defRPr b="1">
                <a:solidFill>
                  <a:srgbClr val="FF9933"/>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701B12A-60A3-49BB-8564-C5570C5AD9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510D18-77D2-4021-BA91-34916860C6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5B304A7-4EE7-4C28-87C6-8B8E6A688E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B38FC-9190-44F0-A7EE-F5A30A6D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1E30CF-43A2-413F-A066-7E69399C8C0B}"/>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8" name="Footer Placeholder 7">
            <a:extLst>
              <a:ext uri="{FF2B5EF4-FFF2-40B4-BE49-F238E27FC236}">
                <a16:creationId xmlns:a16="http://schemas.microsoft.com/office/drawing/2014/main" id="{B9139027-32E3-4C1F-9267-81A0C772DD2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E9C8ABD-1E4E-41B6-B0F5-93E9B15FF913}"/>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116042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3FB75-1C16-4C42-9B43-83DA3FA99166}"/>
              </a:ext>
            </a:extLst>
          </p:cNvPr>
          <p:cNvSpPr>
            <a:spLocks noGrp="1"/>
          </p:cNvSpPr>
          <p:nvPr>
            <p:ph type="title"/>
          </p:nvPr>
        </p:nvSpPr>
        <p:spPr/>
        <p:txBody>
          <a:bodyPr/>
          <a:lstStyle>
            <a:lvl1pPr>
              <a:defRPr b="1">
                <a:solidFill>
                  <a:srgbClr val="FF9933"/>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59DC5526-81F3-4F55-B30A-4244EF217BD5}"/>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4" name="Footer Placeholder 3">
            <a:extLst>
              <a:ext uri="{FF2B5EF4-FFF2-40B4-BE49-F238E27FC236}">
                <a16:creationId xmlns:a16="http://schemas.microsoft.com/office/drawing/2014/main" id="{DBD14C0D-A0AE-4D7F-B1DE-88030E793B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D0D8C1-9295-4F31-A231-3E53FBEBC770}"/>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2221696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123ED-7202-4453-A0FE-3E9CEF6309F6}"/>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3" name="Footer Placeholder 2">
            <a:extLst>
              <a:ext uri="{FF2B5EF4-FFF2-40B4-BE49-F238E27FC236}">
                <a16:creationId xmlns:a16="http://schemas.microsoft.com/office/drawing/2014/main" id="{16CEE603-9B2C-4C08-95D7-C6FE0CD369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37B36B5-209B-4865-979A-435E463B1AFA}"/>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3190926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F610E-14C6-42D6-9871-56379387637A}"/>
              </a:ext>
            </a:extLst>
          </p:cNvPr>
          <p:cNvSpPr>
            <a:spLocks noGrp="1"/>
          </p:cNvSpPr>
          <p:nvPr>
            <p:ph type="title"/>
          </p:nvPr>
        </p:nvSpPr>
        <p:spPr>
          <a:xfrm>
            <a:off x="839788" y="457200"/>
            <a:ext cx="3932237" cy="1600200"/>
          </a:xfrm>
        </p:spPr>
        <p:txBody>
          <a:bodyPr anchor="b"/>
          <a:lstStyle>
            <a:lvl1pPr>
              <a:defRPr sz="3200" b="1">
                <a:solidFill>
                  <a:srgbClr val="FF9933"/>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AD9635-2223-437E-8437-E8755A21BA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3D72A5-7BAB-4833-B798-32E3D53677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944674-DD3B-4EEC-8770-3201A131A220}"/>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6" name="Footer Placeholder 5">
            <a:extLst>
              <a:ext uri="{FF2B5EF4-FFF2-40B4-BE49-F238E27FC236}">
                <a16:creationId xmlns:a16="http://schemas.microsoft.com/office/drawing/2014/main" id="{D85BBA3D-69A4-4EA4-B583-B29FA0F9B7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163139-0921-4EC6-A449-CB7576A1A964}"/>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2552254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C869-3B18-46CD-AD27-0173D1EC8CBB}"/>
              </a:ext>
            </a:extLst>
          </p:cNvPr>
          <p:cNvSpPr>
            <a:spLocks noGrp="1"/>
          </p:cNvSpPr>
          <p:nvPr>
            <p:ph type="title"/>
          </p:nvPr>
        </p:nvSpPr>
        <p:spPr>
          <a:xfrm>
            <a:off x="839788" y="457200"/>
            <a:ext cx="3932237" cy="1600200"/>
          </a:xfrm>
        </p:spPr>
        <p:txBody>
          <a:bodyPr anchor="b"/>
          <a:lstStyle>
            <a:lvl1pPr>
              <a:defRPr sz="3200" b="1">
                <a:solidFill>
                  <a:srgbClr val="FF9933"/>
                </a:solidFill>
              </a:defRPr>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38F4A5C-BBA6-40DB-AED0-EE81AE28D8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45392E7-A1A7-4711-9DB9-2A6FC1BB37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D3F453-DAB6-4864-9459-6527112C6287}"/>
              </a:ext>
            </a:extLst>
          </p:cNvPr>
          <p:cNvSpPr>
            <a:spLocks noGrp="1"/>
          </p:cNvSpPr>
          <p:nvPr>
            <p:ph type="dt" sz="half" idx="10"/>
          </p:nvPr>
        </p:nvSpPr>
        <p:spPr/>
        <p:txBody>
          <a:bodyPr/>
          <a:lstStyle/>
          <a:p>
            <a:fld id="{744FE989-32B9-4026-B85C-A2D11F8AA4A4}" type="datetimeFigureOut">
              <a:rPr lang="en-GB" smtClean="0"/>
              <a:t>26/06/2023</a:t>
            </a:fld>
            <a:endParaRPr lang="en-GB"/>
          </a:p>
        </p:txBody>
      </p:sp>
      <p:sp>
        <p:nvSpPr>
          <p:cNvPr id="6" name="Footer Placeholder 5">
            <a:extLst>
              <a:ext uri="{FF2B5EF4-FFF2-40B4-BE49-F238E27FC236}">
                <a16:creationId xmlns:a16="http://schemas.microsoft.com/office/drawing/2014/main" id="{515994EF-B18D-47A5-8956-B1CB53AB8A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A40BCE-1B6E-4C56-A791-7FECDCB55CF9}"/>
              </a:ext>
            </a:extLst>
          </p:cNvPr>
          <p:cNvSpPr>
            <a:spLocks noGrp="1"/>
          </p:cNvSpPr>
          <p:nvPr>
            <p:ph type="sldNum" sz="quarter" idx="12"/>
          </p:nvPr>
        </p:nvSpPr>
        <p:spPr/>
        <p:txBody>
          <a:bodyPr/>
          <a:lstStyle/>
          <a:p>
            <a:fld id="{7440CF79-C46F-4621-945D-D437AA1D959F}" type="slidenum">
              <a:rPr lang="en-GB" smtClean="0"/>
              <a:t>‹#›</a:t>
            </a:fld>
            <a:endParaRPr lang="en-GB"/>
          </a:p>
        </p:txBody>
      </p:sp>
    </p:spTree>
    <p:extLst>
      <p:ext uri="{BB962C8B-B14F-4D97-AF65-F5344CB8AC3E}">
        <p14:creationId xmlns:p14="http://schemas.microsoft.com/office/powerpoint/2010/main" val="3848416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CDEB9B-F055-4447-8A08-0435745314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7F5324B-6688-45E6-B669-C2404C6A72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4374B-FE14-426C-9256-BA4BC0D746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4FE989-32B9-4026-B85C-A2D11F8AA4A4}" type="datetimeFigureOut">
              <a:rPr lang="en-GB" smtClean="0"/>
              <a:t>26/06/2023</a:t>
            </a:fld>
            <a:endParaRPr lang="en-GB"/>
          </a:p>
        </p:txBody>
      </p:sp>
      <p:sp>
        <p:nvSpPr>
          <p:cNvPr id="5" name="Footer Placeholder 4">
            <a:extLst>
              <a:ext uri="{FF2B5EF4-FFF2-40B4-BE49-F238E27FC236}">
                <a16:creationId xmlns:a16="http://schemas.microsoft.com/office/drawing/2014/main" id="{9327B84E-EC24-42FC-8DB7-2C7C1C3166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6D4A45-0278-433F-9603-EEB3AEC4CE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0CF79-C46F-4621-945D-D437AA1D959F}" type="slidenum">
              <a:rPr lang="en-GB" smtClean="0"/>
              <a:t>‹#›</a:t>
            </a:fld>
            <a:endParaRPr lang="en-GB"/>
          </a:p>
        </p:txBody>
      </p:sp>
      <p:pic>
        <p:nvPicPr>
          <p:cNvPr id="7" name="Picture 6">
            <a:extLst>
              <a:ext uri="{FF2B5EF4-FFF2-40B4-BE49-F238E27FC236}">
                <a16:creationId xmlns:a16="http://schemas.microsoft.com/office/drawing/2014/main" id="{4A7D5A5B-09C3-8341-8233-08EB49F8579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775064" y="5385591"/>
            <a:ext cx="2298601" cy="1335883"/>
          </a:xfrm>
          <a:prstGeom prst="rect">
            <a:avLst/>
          </a:prstGeom>
        </p:spPr>
      </p:pic>
    </p:spTree>
    <p:extLst>
      <p:ext uri="{BB962C8B-B14F-4D97-AF65-F5344CB8AC3E}">
        <p14:creationId xmlns:p14="http://schemas.microsoft.com/office/powerpoint/2010/main" val="3522127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FF993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s://ash.org.uk/resources/view/delivering-a-smokefree-2030-the-role-of-supra-local-tobacco-contro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s://ash.org.uk/uploads/ASH-Housing-LIN-Smoking-and-Social-Housing-May-2022.pdf?v=1652284469#:~:text=Indeed%20housing%20tenure%20is%20now,people%20who%20own%20their%20home" TargetMode="External"/><Relationship Id="rId3" Type="http://schemas.openxmlformats.org/officeDocument/2006/relationships/hyperlink" Target="https://ash.org.uk/resources/view/delivering-a-smokefree-2030-the-role-of-supra-local-tobacco-control" TargetMode="External"/><Relationship Id="rId7" Type="http://schemas.openxmlformats.org/officeDocument/2006/relationships/hyperlink" Target="https://fingertips.phe.org.uk/profile/tobacco-control/data#page/7/gid/1938132885/pat/159/par/K02000001/ati/15/are/E92000001/iid/92443/age/168/sex/4/cat/-1/ctp/-1/yrr/1/cid/4/tbm/1/page-options/ine-yo-1:2021:-1:-1_ine-pt-0_ine-ct-137"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ash.org.uk/resources/view/10-high-impact-actions-for-local-authorities-and-their-partners" TargetMode="External"/><Relationship Id="rId5" Type="http://schemas.openxmlformats.org/officeDocument/2006/relationships/hyperlink" Target="https://assets.publishing.service.gov.uk/government/uploads/system/uploads/attachment_data/file/1081366/khan-review-making-smoking-obsolete.pdf" TargetMode="External"/><Relationship Id="rId4" Type="http://schemas.openxmlformats.org/officeDocument/2006/relationships/hyperlink" Target="https://www.ncsct.co.uk/usr/pub/Stop%20smoking%20services%20effectiveness.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BA585-0164-40BE-9620-E9E137FDBEAB}"/>
              </a:ext>
            </a:extLst>
          </p:cNvPr>
          <p:cNvSpPr>
            <a:spLocks noGrp="1"/>
          </p:cNvSpPr>
          <p:nvPr>
            <p:ph type="ctrTitle"/>
          </p:nvPr>
        </p:nvSpPr>
        <p:spPr>
          <a:xfrm>
            <a:off x="622300" y="1570491"/>
            <a:ext cx="11137900" cy="2387600"/>
          </a:xfrm>
        </p:spPr>
        <p:txBody>
          <a:bodyPr>
            <a:normAutofit fontScale="90000"/>
          </a:bodyPr>
          <a:lstStyle/>
          <a:p>
            <a:pPr>
              <a:lnSpc>
                <a:spcPct val="106000"/>
              </a:lnSpc>
              <a:spcBef>
                <a:spcPts val="1200"/>
              </a:spcBef>
            </a:pPr>
            <a:br>
              <a:rPr lang="en-GB" sz="6000" b="1" kern="0" dirty="0">
                <a:effectLst/>
                <a:latin typeface="Arial" panose="020B0604020202020204" pitchFamily="34" charset="0"/>
                <a:ea typeface="Times New Roman" panose="02020603050405020304" pitchFamily="18" charset="0"/>
                <a:cs typeface="Times New Roman" panose="02020603050405020304" pitchFamily="18" charset="0"/>
              </a:rPr>
            </a:br>
            <a:r>
              <a:rPr lang="en-GB" sz="6000" b="1" kern="0" dirty="0">
                <a:effectLst/>
                <a:latin typeface="Arial" panose="020B0604020202020204" pitchFamily="34" charset="0"/>
                <a:ea typeface="Times New Roman" panose="02020603050405020304" pitchFamily="18" charset="0"/>
                <a:cs typeface="Times New Roman" panose="02020603050405020304" pitchFamily="18" charset="0"/>
              </a:rPr>
              <a:t>Building </a:t>
            </a:r>
            <a:r>
              <a:rPr lang="en-GB" kern="0" dirty="0">
                <a:latin typeface="Arial" panose="020B0604020202020204" pitchFamily="34" charset="0"/>
                <a:ea typeface="Times New Roman" panose="02020603050405020304" pitchFamily="18" charset="0"/>
                <a:cs typeface="Times New Roman" panose="02020603050405020304" pitchFamily="18" charset="0"/>
              </a:rPr>
              <a:t>a Strategy</a:t>
            </a:r>
            <a:br>
              <a:rPr lang="en-GB" sz="2200" b="1" kern="0" dirty="0">
                <a:effectLst/>
                <a:latin typeface="Arial" panose="020B0604020202020204" pitchFamily="34" charset="0"/>
                <a:ea typeface="Times New Roman" panose="02020603050405020304" pitchFamily="18" charset="0"/>
                <a:cs typeface="Times New Roman" panose="02020603050405020304" pitchFamily="18" charset="0"/>
              </a:rPr>
            </a:br>
            <a:r>
              <a:rPr lang="en-GB" sz="3100" b="0" kern="0"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Integrated Care Boards and Regional </a:t>
            </a:r>
            <a:r>
              <a:rPr lang="en-GB" sz="3100" b="0" kern="0" dirty="0">
                <a:solidFill>
                  <a:schemeClr val="accent1">
                    <a:lumMod val="50000"/>
                  </a:schemeClr>
                </a:solidFill>
                <a:latin typeface="Arial" panose="020B0604020202020204" pitchFamily="34" charset="0"/>
                <a:ea typeface="Times New Roman" panose="02020603050405020304" pitchFamily="18" charset="0"/>
                <a:cs typeface="Times New Roman" panose="02020603050405020304" pitchFamily="18" charset="0"/>
              </a:rPr>
              <a:t>A</a:t>
            </a:r>
            <a:r>
              <a:rPr lang="en-GB" sz="3100" b="0" kern="0"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ction on Tobacco Control</a:t>
            </a:r>
            <a:endParaRPr lang="en-GB" sz="2700" b="0" kern="0" dirty="0">
              <a:solidFill>
                <a:schemeClr val="accent1">
                  <a:lumMod val="50000"/>
                </a:schemeClr>
              </a:solidFill>
              <a:latin typeface="Arial" panose="020B06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08AB63E-F1CD-B539-F547-BB35A9A1326A}"/>
              </a:ext>
            </a:extLst>
          </p:cNvPr>
          <p:cNvSpPr txBox="1"/>
          <p:nvPr/>
        </p:nvSpPr>
        <p:spPr>
          <a:xfrm>
            <a:off x="4114800" y="5985779"/>
            <a:ext cx="5295208" cy="646331"/>
          </a:xfrm>
          <a:prstGeom prst="rect">
            <a:avLst/>
          </a:prstGeom>
          <a:noFill/>
        </p:spPr>
        <p:txBody>
          <a:bodyPr wrap="square">
            <a:spAutoFit/>
          </a:bodyPr>
          <a:lstStyle/>
          <a:p>
            <a:r>
              <a:rPr lang="en-GB" sz="1200" kern="100" dirty="0">
                <a:solidFill>
                  <a:srgbClr val="EC902C"/>
                </a:solidFill>
                <a:effectLst/>
                <a:latin typeface="Arial" panose="020B0604020202020204" pitchFamily="34" charset="0"/>
                <a:ea typeface="Calibri" panose="020F0502020204030204" pitchFamily="34" charset="0"/>
                <a:cs typeface="Times New Roman" panose="02020603050405020304" pitchFamily="18" charset="0"/>
              </a:rPr>
              <a:t>We would like to thank Fresh-Balance in the North East, Make Smoking History in Greater Manchester, and programmes in London and Humber and North Yorkshire for their input into the development of these resources. </a:t>
            </a: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3902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How these could work on an ICS footprint</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910360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9F89086-DB81-FA07-F4FB-0CF59144F2A5}"/>
              </a:ext>
            </a:extLst>
          </p:cNvPr>
          <p:cNvSpPr/>
          <p:nvPr/>
        </p:nvSpPr>
        <p:spPr>
          <a:xfrm>
            <a:off x="9664861" y="5521124"/>
            <a:ext cx="2481394" cy="1211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A79E1345-3FF9-2A8A-F7DB-902C9E0A2B16}"/>
              </a:ext>
            </a:extLst>
          </p:cNvPr>
          <p:cNvSpPr/>
          <p:nvPr/>
        </p:nvSpPr>
        <p:spPr>
          <a:xfrm>
            <a:off x="373355" y="3827696"/>
            <a:ext cx="11328649" cy="239948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942DD4A-4741-FFCD-6185-6CD4CB3F5721}"/>
              </a:ext>
            </a:extLst>
          </p:cNvPr>
          <p:cNvSpPr/>
          <p:nvPr/>
        </p:nvSpPr>
        <p:spPr>
          <a:xfrm>
            <a:off x="373356" y="1226916"/>
            <a:ext cx="11328649" cy="248261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14300" y="33021"/>
            <a:ext cx="10515600" cy="1325563"/>
          </a:xfrm>
        </p:spPr>
        <p:txBody>
          <a:bodyPr>
            <a:normAutofit/>
          </a:bodyPr>
          <a:lstStyle/>
          <a:p>
            <a:r>
              <a:rPr lang="en-US" sz="4000" dirty="0">
                <a:latin typeface="Arial" panose="020B0604020202020204" pitchFamily="34" charset="0"/>
                <a:cs typeface="Arial" panose="020B0604020202020204" pitchFamily="34" charset="0"/>
              </a:rPr>
              <a:t>Options for action: invest in quit support</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73356" y="1376097"/>
            <a:ext cx="11513843" cy="4851082"/>
          </a:xfrm>
          <a:noFill/>
        </p:spPr>
        <p:txBody>
          <a:bodyPr>
            <a:normAutofit/>
          </a:bodyPr>
          <a:lstStyle/>
          <a:p>
            <a:pPr marL="285750" indent="-285750" fontAlgn="ctr"/>
            <a:r>
              <a:rPr lang="en-GB" sz="3200" dirty="0">
                <a:solidFill>
                  <a:schemeClr val="dk1"/>
                </a:solidFill>
                <a:latin typeface="Arial" panose="020B0604020202020204" pitchFamily="34" charset="0"/>
                <a:cs typeface="Arial" panose="020B0604020202020204" pitchFamily="34" charset="0"/>
              </a:rPr>
              <a:t>The evidence </a:t>
            </a:r>
          </a:p>
          <a:p>
            <a:pPr marL="742950" lvl="1" indent="-285750" fontAlgn="ctr"/>
            <a:r>
              <a:rPr lang="en-GB" sz="2800" dirty="0">
                <a:solidFill>
                  <a:schemeClr val="dk1"/>
                </a:solidFill>
                <a:latin typeface="Arial" panose="020B0604020202020204" pitchFamily="34" charset="0"/>
                <a:cs typeface="Arial" panose="020B0604020202020204" pitchFamily="34" charset="0"/>
              </a:rPr>
              <a:t>Smokers who use a specialist service are three times more likely to succeed</a:t>
            </a:r>
            <a:r>
              <a:rPr lang="en-GB" sz="2800" baseline="30000" dirty="0">
                <a:solidFill>
                  <a:schemeClr val="dk1"/>
                </a:solidFill>
                <a:latin typeface="Arial" panose="020B0604020202020204" pitchFamily="34" charset="0"/>
                <a:cs typeface="Arial" panose="020B0604020202020204" pitchFamily="34" charset="0"/>
              </a:rPr>
              <a:t>2</a:t>
            </a:r>
          </a:p>
          <a:p>
            <a:pPr marL="742950" lvl="1" indent="-285750" fontAlgn="ctr"/>
            <a:r>
              <a:rPr lang="en-GB" sz="2800" dirty="0">
                <a:solidFill>
                  <a:schemeClr val="dk1"/>
                </a:solidFill>
                <a:latin typeface="Arial" panose="020B0604020202020204" pitchFamily="34" charset="0"/>
                <a:cs typeface="Arial" panose="020B0604020202020204" pitchFamily="34" charset="0"/>
              </a:rPr>
              <a:t>Counselling increases quit success by 44%</a:t>
            </a:r>
            <a:r>
              <a:rPr lang="en-GB" sz="2800" baseline="30000" dirty="0">
                <a:solidFill>
                  <a:schemeClr val="dk1"/>
                </a:solidFill>
                <a:latin typeface="Arial" panose="020B0604020202020204" pitchFamily="34" charset="0"/>
                <a:cs typeface="Arial" panose="020B0604020202020204" pitchFamily="34" charset="0"/>
              </a:rPr>
              <a:t>3</a:t>
            </a:r>
          </a:p>
          <a:p>
            <a:pPr marL="742950" lvl="1" indent="-285750" fontAlgn="ctr"/>
            <a:r>
              <a:rPr lang="en-GB" sz="2800" dirty="0">
                <a:solidFill>
                  <a:schemeClr val="dk1"/>
                </a:solidFill>
                <a:latin typeface="Arial" panose="020B0604020202020204" pitchFamily="34" charset="0"/>
                <a:cs typeface="Arial" panose="020B0604020202020204" pitchFamily="34" charset="0"/>
              </a:rPr>
              <a:t>Incentives can increase quit success by 46%</a:t>
            </a:r>
            <a:r>
              <a:rPr lang="en-GB" sz="2800" baseline="30000" dirty="0">
                <a:solidFill>
                  <a:schemeClr val="dk1"/>
                </a:solidFill>
                <a:latin typeface="Arial" panose="020B0604020202020204" pitchFamily="34" charset="0"/>
                <a:cs typeface="Arial" panose="020B0604020202020204" pitchFamily="34" charset="0"/>
              </a:rPr>
              <a:t>3</a:t>
            </a:r>
          </a:p>
          <a:p>
            <a:pPr marL="285750" indent="-285750" rtl="0" fontAlgn="ctr">
              <a:buFont typeface="Arial" panose="020B0604020202020204" pitchFamily="34" charset="0"/>
              <a:buChar char="•"/>
            </a:pPr>
            <a:endParaRPr lang="en-GB" sz="1000" kern="1200" dirty="0">
              <a:solidFill>
                <a:schemeClr val="dk1"/>
              </a:solidFill>
              <a:effectLst/>
              <a:latin typeface="Arial" panose="020B0604020202020204" pitchFamily="34" charset="0"/>
              <a:cs typeface="Arial" panose="020B0604020202020204" pitchFamily="34" charset="0"/>
            </a:endParaRPr>
          </a:p>
          <a:p>
            <a:pPr marL="285750" indent="-285750" rtl="0" fontAlgn="ctr">
              <a:buFont typeface="Arial" panose="020B0604020202020204" pitchFamily="34" charset="0"/>
              <a:buChar char="•"/>
            </a:pPr>
            <a:r>
              <a:rPr lang="en-GB" sz="3200" kern="1200" dirty="0">
                <a:solidFill>
                  <a:schemeClr val="dk1"/>
                </a:solidFill>
                <a:effectLst/>
                <a:latin typeface="Arial" panose="020B0604020202020204" pitchFamily="34" charset="0"/>
                <a:cs typeface="Arial" panose="020B0604020202020204" pitchFamily="34" charset="0"/>
              </a:rPr>
              <a:t>Options for action:</a:t>
            </a:r>
          </a:p>
          <a:p>
            <a:pPr marL="742950" lvl="1" indent="-285750" fontAlgn="ctr"/>
            <a:r>
              <a:rPr lang="en-GB" sz="2800" kern="1200" dirty="0">
                <a:solidFill>
                  <a:schemeClr val="dk1"/>
                </a:solidFill>
                <a:effectLst/>
                <a:latin typeface="Arial" panose="020B0604020202020204" pitchFamily="34" charset="0"/>
                <a:cs typeface="Arial" panose="020B0604020202020204" pitchFamily="34" charset="0"/>
              </a:rPr>
              <a:t>Ensure a consistent offer of quit support across the ICS, with investment in staffing and training </a:t>
            </a:r>
          </a:p>
          <a:p>
            <a:pPr marL="742950" lvl="1" indent="-285750" fontAlgn="ctr"/>
            <a:r>
              <a:rPr lang="en-GB" sz="2800" dirty="0">
                <a:solidFill>
                  <a:schemeClr val="dk1"/>
                </a:solidFill>
                <a:latin typeface="Arial" panose="020B0604020202020204" pitchFamily="34" charset="0"/>
                <a:cs typeface="Arial" panose="020B0604020202020204" pitchFamily="34" charset="0"/>
              </a:rPr>
              <a:t>Incentive scheme offered for all pregnant smokers </a:t>
            </a:r>
          </a:p>
          <a:p>
            <a:pPr marL="742950" lvl="1" indent="-285750" fontAlgn="ctr"/>
            <a:r>
              <a:rPr lang="en-GB" sz="2800" kern="1200" dirty="0">
                <a:solidFill>
                  <a:schemeClr val="dk1"/>
                </a:solidFill>
                <a:effectLst/>
                <a:latin typeface="Arial" panose="020B0604020202020204" pitchFamily="34" charset="0"/>
                <a:cs typeface="Arial" panose="020B0604020202020204" pitchFamily="34" charset="0"/>
              </a:rPr>
              <a:t>Quit support embedded in Lung Health Checks</a:t>
            </a:r>
          </a:p>
          <a:p>
            <a:endParaRPr lang="en-GB" dirty="0"/>
          </a:p>
        </p:txBody>
      </p:sp>
      <p:sp>
        <p:nvSpPr>
          <p:cNvPr id="9" name="TextBox 8">
            <a:extLst>
              <a:ext uri="{FF2B5EF4-FFF2-40B4-BE49-F238E27FC236}">
                <a16:creationId xmlns:a16="http://schemas.microsoft.com/office/drawing/2014/main" id="{8544B0C0-43F5-0C22-44F8-437B925B598B}"/>
              </a:ext>
            </a:extLst>
          </p:cNvPr>
          <p:cNvSpPr txBox="1"/>
          <p:nvPr/>
        </p:nvSpPr>
        <p:spPr>
          <a:xfrm>
            <a:off x="114300" y="6178648"/>
            <a:ext cx="10268652" cy="553998"/>
          </a:xfrm>
          <a:prstGeom prst="rect">
            <a:avLst/>
          </a:prstGeom>
          <a:noFill/>
        </p:spPr>
        <p:txBody>
          <a:bodyPr wrap="square" rtlCol="0">
            <a:spAutoFit/>
          </a:bodyPr>
          <a:lstStyle/>
          <a:p>
            <a:r>
              <a:rPr lang="en-GB" sz="1500" dirty="0">
                <a:solidFill>
                  <a:schemeClr val="bg1">
                    <a:lumMod val="50000"/>
                  </a:schemeClr>
                </a:solidFill>
              </a:rPr>
              <a:t>2. NCSCT. Stop smoking services: increased chances of quitting. 2019; </a:t>
            </a:r>
            <a:br>
              <a:rPr lang="en-GB" sz="1500" dirty="0">
                <a:solidFill>
                  <a:schemeClr val="bg1">
                    <a:lumMod val="50000"/>
                  </a:schemeClr>
                </a:solidFill>
              </a:rPr>
            </a:br>
            <a:r>
              <a:rPr lang="en-GB" sz="1500" dirty="0">
                <a:solidFill>
                  <a:schemeClr val="bg1">
                    <a:lumMod val="50000"/>
                  </a:schemeClr>
                </a:solidFill>
              </a:rPr>
              <a:t>3. </a:t>
            </a:r>
            <a:r>
              <a:rPr lang="en-GB" sz="1500" b="0" i="0" u="none" strike="noStrike" dirty="0">
                <a:solidFill>
                  <a:schemeClr val="bg1">
                    <a:lumMod val="50000"/>
                  </a:schemeClr>
                </a:solidFill>
                <a:effectLst/>
                <a:cs typeface="Arial" panose="020B0604020202020204" pitchFamily="34" charset="0"/>
              </a:rPr>
              <a:t>Hartmann-Boyce J et al.</a:t>
            </a:r>
            <a:r>
              <a:rPr lang="en-GB" sz="1500" dirty="0">
                <a:solidFill>
                  <a:schemeClr val="bg1">
                    <a:lumMod val="50000"/>
                  </a:schemeClr>
                </a:solidFill>
              </a:rPr>
              <a:t> Behavioural interventions for smoking cessation: an overview and network meta-analysis 2021</a:t>
            </a:r>
          </a:p>
        </p:txBody>
      </p:sp>
    </p:spTree>
    <p:extLst>
      <p:ext uri="{BB962C8B-B14F-4D97-AF65-F5344CB8AC3E}">
        <p14:creationId xmlns:p14="http://schemas.microsoft.com/office/powerpoint/2010/main" val="2193109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888D4B-6D09-95BA-271C-E1025D68D536}"/>
              </a:ext>
            </a:extLst>
          </p:cNvPr>
          <p:cNvSpPr/>
          <p:nvPr/>
        </p:nvSpPr>
        <p:spPr>
          <a:xfrm>
            <a:off x="9664861" y="5521124"/>
            <a:ext cx="2481394" cy="1211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AF21CA3F-1700-D3F7-2CC0-7FA057F21D36}"/>
              </a:ext>
            </a:extLst>
          </p:cNvPr>
          <p:cNvSpPr/>
          <p:nvPr/>
        </p:nvSpPr>
        <p:spPr>
          <a:xfrm>
            <a:off x="373355" y="3727048"/>
            <a:ext cx="11328649" cy="250013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D859ED7D-56FE-352C-C6E1-559189E3EF48}"/>
              </a:ext>
            </a:extLst>
          </p:cNvPr>
          <p:cNvSpPr/>
          <p:nvPr/>
        </p:nvSpPr>
        <p:spPr>
          <a:xfrm>
            <a:off x="373356" y="1406968"/>
            <a:ext cx="11328649" cy="207645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59026" y="81405"/>
            <a:ext cx="10825898" cy="1325563"/>
          </a:xfrm>
        </p:spPr>
        <p:txBody>
          <a:bodyPr>
            <a:normAutofit/>
          </a:bodyPr>
          <a:lstStyle/>
          <a:p>
            <a:r>
              <a:rPr lang="en-US" sz="4000" dirty="0">
                <a:latin typeface="Arial" panose="020B0604020202020204" pitchFamily="34" charset="0"/>
                <a:cs typeface="Arial" panose="020B0604020202020204" pitchFamily="34" charset="0"/>
              </a:rPr>
              <a:t>Options for action: expand access to evidence-based aids</a:t>
            </a:r>
            <a:endParaRPr lang="en-GB" sz="4000"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F90D2E24-875D-CDE2-957E-53625D445A93}"/>
              </a:ext>
            </a:extLst>
          </p:cNvPr>
          <p:cNvSpPr txBox="1">
            <a:spLocks/>
          </p:cNvSpPr>
          <p:nvPr/>
        </p:nvSpPr>
        <p:spPr>
          <a:xfrm>
            <a:off x="339078" y="1406968"/>
            <a:ext cx="11513843" cy="50104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fontAlgn="ctr"/>
            <a:r>
              <a:rPr lang="en-GB" sz="3200" dirty="0">
                <a:solidFill>
                  <a:schemeClr val="dk1"/>
                </a:solidFill>
                <a:latin typeface="Arial" panose="020B0604020202020204" pitchFamily="34" charset="0"/>
                <a:cs typeface="Arial" panose="020B0604020202020204" pitchFamily="34" charset="0"/>
              </a:rPr>
              <a:t>The evidence </a:t>
            </a:r>
          </a:p>
          <a:p>
            <a:pPr marL="742950" lvl="1" indent="-285750" fontAlgn="ctr"/>
            <a:r>
              <a:rPr lang="en-GB" dirty="0">
                <a:solidFill>
                  <a:schemeClr val="dk1"/>
                </a:solidFill>
                <a:latin typeface="Arial" panose="020B0604020202020204" pitchFamily="34" charset="0"/>
                <a:cs typeface="Arial" panose="020B0604020202020204" pitchFamily="34" charset="0"/>
              </a:rPr>
              <a:t>People who smoke are 50-60% more likely to quit with Nicotine Replacement Therapy (NRT)</a:t>
            </a:r>
            <a:r>
              <a:rPr lang="en-GB" baseline="30000" dirty="0">
                <a:solidFill>
                  <a:schemeClr val="dk1"/>
                </a:solidFill>
                <a:latin typeface="Arial" panose="020B0604020202020204" pitchFamily="34" charset="0"/>
                <a:cs typeface="Arial" panose="020B0604020202020204" pitchFamily="34" charset="0"/>
              </a:rPr>
              <a:t>4</a:t>
            </a:r>
          </a:p>
          <a:p>
            <a:pPr marL="742950" lvl="1" indent="-285750" fontAlgn="ctr"/>
            <a:r>
              <a:rPr lang="en-GB" dirty="0">
                <a:solidFill>
                  <a:schemeClr val="dk1"/>
                </a:solidFill>
                <a:latin typeface="Arial" panose="020B0604020202020204" pitchFamily="34" charset="0"/>
                <a:cs typeface="Arial" panose="020B0604020202020204" pitchFamily="34" charset="0"/>
              </a:rPr>
              <a:t>Varenicline is about 25% more effective than a single form of NRT</a:t>
            </a:r>
            <a:r>
              <a:rPr lang="en-GB" baseline="30000" dirty="0">
                <a:solidFill>
                  <a:schemeClr val="dk1"/>
                </a:solidFill>
                <a:latin typeface="Arial" panose="020B0604020202020204" pitchFamily="34" charset="0"/>
                <a:cs typeface="Arial" panose="020B0604020202020204" pitchFamily="34" charset="0"/>
              </a:rPr>
              <a:t>5</a:t>
            </a:r>
            <a:endParaRPr lang="en-GB" dirty="0">
              <a:solidFill>
                <a:schemeClr val="dk1"/>
              </a:solidFill>
              <a:latin typeface="Arial" panose="020B0604020202020204" pitchFamily="34" charset="0"/>
              <a:cs typeface="Arial" panose="020B0604020202020204" pitchFamily="34" charset="0"/>
            </a:endParaRPr>
          </a:p>
          <a:p>
            <a:pPr marL="742950" lvl="1" indent="-285750" fontAlgn="ctr"/>
            <a:r>
              <a:rPr lang="en-GB" dirty="0">
                <a:solidFill>
                  <a:schemeClr val="dk1"/>
                </a:solidFill>
                <a:latin typeface="Arial" panose="020B0604020202020204" pitchFamily="34" charset="0"/>
                <a:cs typeface="Arial" panose="020B0604020202020204" pitchFamily="34" charset="0"/>
              </a:rPr>
              <a:t>Nicotine-containing e-cigarettes are 50% more effective than NRT</a:t>
            </a:r>
            <a:r>
              <a:rPr lang="en-GB" baseline="30000" dirty="0">
                <a:solidFill>
                  <a:schemeClr val="dk1"/>
                </a:solidFill>
                <a:latin typeface="Arial" panose="020B0604020202020204" pitchFamily="34" charset="0"/>
                <a:cs typeface="Arial" panose="020B0604020202020204" pitchFamily="34" charset="0"/>
              </a:rPr>
              <a:t>6</a:t>
            </a:r>
            <a:r>
              <a:rPr lang="en-GB" dirty="0">
                <a:solidFill>
                  <a:schemeClr val="dk1"/>
                </a:solidFill>
                <a:latin typeface="Arial" panose="020B0604020202020204" pitchFamily="34" charset="0"/>
                <a:cs typeface="Arial" panose="020B0604020202020204" pitchFamily="34" charset="0"/>
              </a:rPr>
              <a:t> </a:t>
            </a:r>
          </a:p>
          <a:p>
            <a:pPr marL="0" indent="0" fontAlgn="ctr">
              <a:buNone/>
            </a:pPr>
            <a:endParaRPr lang="en-GB" sz="1050" dirty="0">
              <a:latin typeface="Arial" panose="020B0604020202020204" pitchFamily="34" charset="0"/>
              <a:cs typeface="Arial" panose="020B0604020202020204" pitchFamily="34" charset="0"/>
            </a:endParaRPr>
          </a:p>
          <a:p>
            <a:pPr fontAlgn="ctr"/>
            <a:r>
              <a:rPr lang="en-GB" sz="3200" dirty="0">
                <a:latin typeface="Arial" panose="020B0604020202020204" pitchFamily="34" charset="0"/>
                <a:cs typeface="Arial" panose="020B0604020202020204" pitchFamily="34" charset="0"/>
              </a:rPr>
              <a:t>Options for action:	</a:t>
            </a:r>
          </a:p>
          <a:p>
            <a:pPr lvl="1"/>
            <a:r>
              <a:rPr lang="en-GB" dirty="0">
                <a:effectLst/>
                <a:latin typeface="Arial" panose="020B0604020202020204" pitchFamily="34" charset="0"/>
                <a:cs typeface="Arial" panose="020B0604020202020204" pitchFamily="34" charset="0"/>
              </a:rPr>
              <a:t>Engage with Local Authority and NHS services to expand access to NRT and e-cigarettes consistently across the region </a:t>
            </a:r>
          </a:p>
          <a:p>
            <a:pPr lvl="1"/>
            <a:r>
              <a:rPr lang="en-GB" dirty="0">
                <a:effectLst/>
                <a:latin typeface="Arial" panose="020B0604020202020204" pitchFamily="34" charset="0"/>
                <a:cs typeface="Arial" panose="020B0604020202020204" pitchFamily="34" charset="0"/>
              </a:rPr>
              <a:t>Lead discussions with primary care about easy access to NRT and varenicline outside local authority/inpatient services</a:t>
            </a:r>
          </a:p>
          <a:p>
            <a:pPr lvl="1"/>
            <a:r>
              <a:rPr lang="en-GB" dirty="0">
                <a:effectLst/>
                <a:latin typeface="Arial" panose="020B0604020202020204" pitchFamily="34" charset="0"/>
                <a:cs typeface="Arial" panose="020B0604020202020204" pitchFamily="34" charset="0"/>
              </a:rPr>
              <a:t>Support local Stop Smoking Services to engage with swap to stop programme</a:t>
            </a:r>
            <a:endParaRPr lang="en-GB" sz="1600" dirty="0">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581ABD9-A85B-314D-DE4B-E35FB251E342}"/>
              </a:ext>
            </a:extLst>
          </p:cNvPr>
          <p:cNvSpPr txBox="1"/>
          <p:nvPr/>
        </p:nvSpPr>
        <p:spPr>
          <a:xfrm>
            <a:off x="309943" y="6250853"/>
            <a:ext cx="11542978" cy="646331"/>
          </a:xfrm>
          <a:prstGeom prst="rect">
            <a:avLst/>
          </a:prstGeom>
          <a:noFill/>
        </p:spPr>
        <p:txBody>
          <a:bodyPr wrap="square" rtlCol="0">
            <a:spAutoFit/>
          </a:bodyPr>
          <a:lstStyle/>
          <a:p>
            <a:r>
              <a:rPr lang="en-GB" sz="1200" b="0" i="0" u="none" strike="noStrike" dirty="0">
                <a:solidFill>
                  <a:schemeClr val="bg1">
                    <a:lumMod val="50000"/>
                  </a:schemeClr>
                </a:solidFill>
                <a:effectLst/>
                <a:cs typeface="Arial" panose="020B0604020202020204" pitchFamily="34" charset="0"/>
              </a:rPr>
              <a:t>4. Hartmann-Boyce J et al. Nicotine replacement therapy versus control for smoking cessation. 2018</a:t>
            </a:r>
          </a:p>
          <a:p>
            <a:r>
              <a:rPr lang="en-GB" sz="1200" dirty="0">
                <a:solidFill>
                  <a:schemeClr val="bg1">
                    <a:lumMod val="50000"/>
                  </a:schemeClr>
                </a:solidFill>
                <a:cs typeface="Arial" panose="020B0604020202020204" pitchFamily="34" charset="0"/>
              </a:rPr>
              <a:t>5. Livingstone-Banks et al. Nicotine receptor partial agonists for smoking cessation. 2023</a:t>
            </a:r>
            <a:endParaRPr lang="en-GB" sz="1200" b="0" i="0" u="none" strike="noStrike" dirty="0">
              <a:solidFill>
                <a:schemeClr val="bg1">
                  <a:lumMod val="50000"/>
                </a:schemeClr>
              </a:solidFill>
              <a:effectLst/>
              <a:cs typeface="Arial" panose="020B0604020202020204" pitchFamily="34" charset="0"/>
            </a:endParaRPr>
          </a:p>
          <a:p>
            <a:r>
              <a:rPr lang="en-GB" sz="1200" dirty="0">
                <a:solidFill>
                  <a:schemeClr val="bg1">
                    <a:lumMod val="50000"/>
                  </a:schemeClr>
                </a:solidFill>
                <a:cs typeface="Arial" panose="020B0604020202020204" pitchFamily="34" charset="0"/>
              </a:rPr>
              <a:t>6</a:t>
            </a:r>
            <a:r>
              <a:rPr lang="en-GB" sz="1200" b="0" i="0" u="none" strike="noStrike" dirty="0">
                <a:solidFill>
                  <a:schemeClr val="bg1">
                    <a:lumMod val="50000"/>
                  </a:schemeClr>
                </a:solidFill>
                <a:effectLst/>
                <a:cs typeface="Arial" panose="020B0604020202020204" pitchFamily="34" charset="0"/>
              </a:rPr>
              <a:t>. Hartmann-Boyce J et al.</a:t>
            </a:r>
            <a:r>
              <a:rPr lang="en-GB" sz="1200" dirty="0">
                <a:solidFill>
                  <a:schemeClr val="bg1">
                    <a:lumMod val="50000"/>
                  </a:schemeClr>
                </a:solidFill>
              </a:rPr>
              <a:t> Electronic cigarettes for smoking cessation: an overview and network meta-analysis 2021</a:t>
            </a:r>
            <a:endParaRPr lang="en-GB" sz="1200" dirty="0"/>
          </a:p>
        </p:txBody>
      </p:sp>
    </p:spTree>
    <p:extLst>
      <p:ext uri="{BB962C8B-B14F-4D97-AF65-F5344CB8AC3E}">
        <p14:creationId xmlns:p14="http://schemas.microsoft.com/office/powerpoint/2010/main" val="1262582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E6ACD4B-A56A-04D1-F93E-6CC4478F862D}"/>
              </a:ext>
            </a:extLst>
          </p:cNvPr>
          <p:cNvSpPr/>
          <p:nvPr/>
        </p:nvSpPr>
        <p:spPr>
          <a:xfrm>
            <a:off x="9664861" y="5521124"/>
            <a:ext cx="2481394" cy="1211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A13D1D30-67D3-C73C-2E55-D57AF58D8F28}"/>
              </a:ext>
            </a:extLst>
          </p:cNvPr>
          <p:cNvSpPr/>
          <p:nvPr/>
        </p:nvSpPr>
        <p:spPr>
          <a:xfrm>
            <a:off x="373355" y="3089558"/>
            <a:ext cx="11328649" cy="305283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97D1C0F3-05B4-11B2-453F-A83BAA32895E}"/>
              </a:ext>
            </a:extLst>
          </p:cNvPr>
          <p:cNvSpPr/>
          <p:nvPr/>
        </p:nvSpPr>
        <p:spPr>
          <a:xfrm>
            <a:off x="373356" y="1171160"/>
            <a:ext cx="11328649" cy="180715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BD61CC4-CE73-10F8-531F-63D808A22450}"/>
              </a:ext>
            </a:extLst>
          </p:cNvPr>
          <p:cNvSpPr>
            <a:spLocks noGrp="1"/>
          </p:cNvSpPr>
          <p:nvPr>
            <p:ph type="title"/>
          </p:nvPr>
        </p:nvSpPr>
        <p:spPr>
          <a:xfrm>
            <a:off x="132348" y="0"/>
            <a:ext cx="10515600" cy="1325563"/>
          </a:xfrm>
        </p:spPr>
        <p:txBody>
          <a:bodyPr/>
          <a:lstStyle/>
          <a:p>
            <a:r>
              <a:rPr lang="en-US" dirty="0">
                <a:latin typeface="Arial" panose="020B0604020202020204" pitchFamily="34" charset="0"/>
                <a:cs typeface="Arial" panose="020B0604020202020204" pitchFamily="34" charset="0"/>
              </a:rPr>
              <a:t>Options for action: communications</a:t>
            </a:r>
            <a:endParaRPr lang="en-GB" dirty="0">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489A00BF-407C-BB24-96A8-6B79C20F18B7}"/>
              </a:ext>
            </a:extLst>
          </p:cNvPr>
          <p:cNvSpPr>
            <a:spLocks noGrp="1"/>
          </p:cNvSpPr>
          <p:nvPr>
            <p:ph idx="1"/>
          </p:nvPr>
        </p:nvSpPr>
        <p:spPr>
          <a:xfrm>
            <a:off x="352912" y="1189306"/>
            <a:ext cx="11273031" cy="5233603"/>
          </a:xfrm>
        </p:spPr>
        <p:txBody>
          <a:bodyPr>
            <a:normAutofit lnSpcReduction="10000"/>
          </a:bodyPr>
          <a:lstStyle/>
          <a:p>
            <a:r>
              <a:rPr lang="en-GB" dirty="0">
                <a:latin typeface="Arial" panose="020B0604020202020204" pitchFamily="34" charset="0"/>
                <a:cs typeface="Arial" panose="020B0604020202020204" pitchFamily="34" charset="0"/>
              </a:rPr>
              <a:t>The evidence:</a:t>
            </a:r>
          </a:p>
          <a:p>
            <a:pPr lvl="1"/>
            <a:r>
              <a:rPr lang="en-GB" dirty="0">
                <a:latin typeface="Arial" panose="020B0604020202020204" pitchFamily="34" charset="0"/>
                <a:cs typeface="Arial" panose="020B0604020202020204" pitchFamily="34" charset="0"/>
              </a:rPr>
              <a:t>Most people who quit do not use specialist stop smoking services</a:t>
            </a:r>
            <a:r>
              <a:rPr lang="en-GB" baseline="30000" dirty="0">
                <a:latin typeface="Arial" panose="020B0604020202020204" pitchFamily="34" charset="0"/>
                <a:cs typeface="Arial" panose="020B0604020202020204" pitchFamily="34" charset="0"/>
              </a:rPr>
              <a:t>7</a:t>
            </a:r>
            <a:r>
              <a:rPr lang="en-GB" dirty="0">
                <a:latin typeface="Arial" panose="020B0604020202020204" pitchFamily="34" charset="0"/>
                <a:cs typeface="Arial" panose="020B0604020202020204" pitchFamily="34" charset="0"/>
              </a:rPr>
              <a:t> </a:t>
            </a:r>
          </a:p>
          <a:p>
            <a:pPr lvl="1"/>
            <a:r>
              <a:rPr lang="en-GB" dirty="0">
                <a:latin typeface="Arial" panose="020B0604020202020204" pitchFamily="34" charset="0"/>
                <a:cs typeface="Arial" panose="020B0604020202020204" pitchFamily="34" charset="0"/>
              </a:rPr>
              <a:t>Therefore motivating quit attempts will have a larger impact on prevalence than investment in services </a:t>
            </a:r>
          </a:p>
          <a:p>
            <a:pPr lvl="1"/>
            <a:r>
              <a:rPr lang="en-GB" dirty="0">
                <a:latin typeface="Arial" panose="020B0604020202020204" pitchFamily="34" charset="0"/>
                <a:cs typeface="Arial" panose="020B0604020202020204" pitchFamily="34" charset="0"/>
              </a:rPr>
              <a:t>Increased expenditure on mass media campaigns increases quit attempts</a:t>
            </a:r>
            <a:r>
              <a:rPr lang="en-GB" baseline="30000" dirty="0">
                <a:latin typeface="Arial" panose="020B0604020202020204" pitchFamily="34" charset="0"/>
                <a:cs typeface="Arial" panose="020B0604020202020204" pitchFamily="34" charset="0"/>
              </a:rPr>
              <a:t>8</a:t>
            </a:r>
          </a:p>
          <a:p>
            <a:endParaRPr lang="en-GB" sz="100"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Options for action: </a:t>
            </a:r>
          </a:p>
          <a:p>
            <a:pPr lvl="1"/>
            <a:r>
              <a:rPr lang="en-GB" dirty="0">
                <a:latin typeface="Arial" panose="020B0604020202020204" pitchFamily="34" charset="0"/>
                <a:cs typeface="Arial" panose="020B0604020202020204" pitchFamily="34" charset="0"/>
              </a:rPr>
              <a:t>ICS level comms activity to motivate quit attempts</a:t>
            </a:r>
          </a:p>
          <a:p>
            <a:pPr lvl="2"/>
            <a:r>
              <a:rPr lang="en-GB" dirty="0">
                <a:latin typeface="Arial" panose="020B0604020202020204" pitchFamily="34" charset="0"/>
                <a:cs typeface="Arial" panose="020B0604020202020204" pitchFamily="34" charset="0"/>
              </a:rPr>
              <a:t>Economy of scale of working on a larger footprint</a:t>
            </a:r>
          </a:p>
          <a:p>
            <a:pPr lvl="2"/>
            <a:r>
              <a:rPr lang="en-GB" dirty="0">
                <a:latin typeface="Arial" panose="020B0604020202020204" pitchFamily="34" charset="0"/>
                <a:cs typeface="Arial" panose="020B0604020202020204" pitchFamily="34" charset="0"/>
              </a:rPr>
              <a:t>Regional mass media campaigns to reach the whole population of smokers </a:t>
            </a:r>
          </a:p>
          <a:p>
            <a:pPr lvl="2"/>
            <a:r>
              <a:rPr lang="en-GB" dirty="0">
                <a:latin typeface="Arial" panose="020B0604020202020204" pitchFamily="34" charset="0"/>
                <a:cs typeface="Arial" panose="020B0604020202020204" pitchFamily="34" charset="0"/>
              </a:rPr>
              <a:t>Agreed comms messages across the system with shared materials</a:t>
            </a:r>
          </a:p>
          <a:p>
            <a:pPr lvl="2"/>
            <a:r>
              <a:rPr lang="en-GB" dirty="0">
                <a:latin typeface="Arial" panose="020B0604020202020204" pitchFamily="34" charset="0"/>
                <a:cs typeface="Arial" panose="020B0604020202020204" pitchFamily="34" charset="0"/>
              </a:rPr>
              <a:t>Case studies of smokers and ex-smokers</a:t>
            </a:r>
          </a:p>
          <a:p>
            <a:pPr lvl="2"/>
            <a:r>
              <a:rPr lang="en-GB" dirty="0">
                <a:latin typeface="Arial" panose="020B0604020202020204" pitchFamily="34" charset="0"/>
                <a:cs typeface="Arial" panose="020B0604020202020204" pitchFamily="34" charset="0"/>
              </a:rPr>
              <a:t>Credible authority figures </a:t>
            </a:r>
          </a:p>
          <a:p>
            <a:pPr lvl="2"/>
            <a:r>
              <a:rPr lang="en-GB" dirty="0">
                <a:latin typeface="Arial" panose="020B0604020202020204" pitchFamily="34" charset="0"/>
                <a:cs typeface="Arial" panose="020B0604020202020204" pitchFamily="34" charset="0"/>
              </a:rPr>
              <a:t>Enhancing national campaigns </a:t>
            </a:r>
          </a:p>
          <a:p>
            <a:pPr lvl="2"/>
            <a:r>
              <a:rPr lang="en-GB" dirty="0">
                <a:latin typeface="Arial" panose="020B0604020202020204" pitchFamily="34" charset="0"/>
                <a:cs typeface="Arial" panose="020B0604020202020204" pitchFamily="34" charset="0"/>
              </a:rPr>
              <a:t>Developing the voice of political leaders to champion change</a:t>
            </a:r>
          </a:p>
          <a:p>
            <a:pPr marL="457200" lvl="1" indent="0">
              <a:buNone/>
            </a:pPr>
            <a:endParaRPr lang="en-GB" dirty="0"/>
          </a:p>
          <a:p>
            <a:pPr marL="0" indent="0">
              <a:buNone/>
            </a:pPr>
            <a:endParaRPr lang="en-GB" dirty="0"/>
          </a:p>
        </p:txBody>
      </p:sp>
      <p:sp>
        <p:nvSpPr>
          <p:cNvPr id="4" name="TextBox 3">
            <a:extLst>
              <a:ext uri="{FF2B5EF4-FFF2-40B4-BE49-F238E27FC236}">
                <a16:creationId xmlns:a16="http://schemas.microsoft.com/office/drawing/2014/main" id="{F1EBC2B7-A4F2-4549-18A8-85D0CFDFC9C4}"/>
              </a:ext>
            </a:extLst>
          </p:cNvPr>
          <p:cNvSpPr txBox="1"/>
          <p:nvPr/>
        </p:nvSpPr>
        <p:spPr>
          <a:xfrm>
            <a:off x="132348" y="6253632"/>
            <a:ext cx="4464684" cy="584775"/>
          </a:xfrm>
          <a:prstGeom prst="rect">
            <a:avLst/>
          </a:prstGeom>
          <a:noFill/>
        </p:spPr>
        <p:txBody>
          <a:bodyPr wrap="none" rtlCol="0">
            <a:spAutoFit/>
          </a:bodyPr>
          <a:lstStyle/>
          <a:p>
            <a:r>
              <a:rPr lang="en-GB" sz="1600" dirty="0">
                <a:solidFill>
                  <a:schemeClr val="bg1">
                    <a:lumMod val="50000"/>
                  </a:schemeClr>
                </a:solidFill>
              </a:rPr>
              <a:t>7. Smoking Toolkit Study, University College London</a:t>
            </a:r>
          </a:p>
          <a:p>
            <a:r>
              <a:rPr lang="en-GB" sz="1600" dirty="0">
                <a:solidFill>
                  <a:schemeClr val="bg1">
                    <a:lumMod val="50000"/>
                  </a:schemeClr>
                </a:solidFill>
              </a:rPr>
              <a:t>8. Jackson SE, Shahab, L, Brown, J. 2023</a:t>
            </a:r>
          </a:p>
        </p:txBody>
      </p:sp>
    </p:spTree>
    <p:extLst>
      <p:ext uri="{BB962C8B-B14F-4D97-AF65-F5344CB8AC3E}">
        <p14:creationId xmlns:p14="http://schemas.microsoft.com/office/powerpoint/2010/main" val="1679389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5B0C807-E889-B3DB-F85D-FF7DB40D45DC}"/>
              </a:ext>
            </a:extLst>
          </p:cNvPr>
          <p:cNvSpPr/>
          <p:nvPr/>
        </p:nvSpPr>
        <p:spPr>
          <a:xfrm>
            <a:off x="183740" y="3429000"/>
            <a:ext cx="7621954" cy="279818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1F56644D-4AD6-D322-FCC8-AB3AA0D430A9}"/>
              </a:ext>
            </a:extLst>
          </p:cNvPr>
          <p:cNvSpPr/>
          <p:nvPr/>
        </p:nvSpPr>
        <p:spPr>
          <a:xfrm>
            <a:off x="228914" y="1226916"/>
            <a:ext cx="7621954" cy="213373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ular Callout 6">
            <a:extLst>
              <a:ext uri="{FF2B5EF4-FFF2-40B4-BE49-F238E27FC236}">
                <a16:creationId xmlns:a16="http://schemas.microsoft.com/office/drawing/2014/main" id="{63499952-74F5-A1A7-1154-9483E6492C46}"/>
              </a:ext>
            </a:extLst>
          </p:cNvPr>
          <p:cNvSpPr/>
          <p:nvPr/>
        </p:nvSpPr>
        <p:spPr>
          <a:xfrm>
            <a:off x="7974419" y="1209729"/>
            <a:ext cx="3806455" cy="4097339"/>
          </a:xfrm>
          <a:prstGeom prst="wedgeRectCallout">
            <a:avLst/>
          </a:prstGeom>
          <a:solidFill>
            <a:srgbClr val="FFE9CB"/>
          </a:solidFill>
          <a:ln>
            <a:solidFill>
              <a:srgbClr val="FFE9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32347" y="0"/>
            <a:ext cx="10515600" cy="1325563"/>
          </a:xfrm>
        </p:spPr>
        <p:txBody>
          <a:bodyPr>
            <a:normAutofit/>
          </a:bodyPr>
          <a:lstStyle/>
          <a:p>
            <a:r>
              <a:rPr lang="en-US" sz="4000" dirty="0">
                <a:latin typeface="Arial" panose="020B0604020202020204" pitchFamily="34" charset="0"/>
                <a:cs typeface="Arial" panose="020B0604020202020204" pitchFamily="34" charset="0"/>
              </a:rPr>
              <a:t>Options for action: enforce regulations</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183740" y="1288492"/>
            <a:ext cx="7745506" cy="5305083"/>
          </a:xfrm>
        </p:spPr>
        <p:txBody>
          <a:bodyPr>
            <a:normAutofit fontScale="92500" lnSpcReduction="20000"/>
          </a:bodyPr>
          <a:lstStyle/>
          <a:p>
            <a:r>
              <a:rPr lang="en-GB" dirty="0">
                <a:latin typeface="Arial" panose="020B0604020202020204" pitchFamily="34" charset="0"/>
                <a:cs typeface="Arial" panose="020B0604020202020204" pitchFamily="34" charset="0"/>
              </a:rPr>
              <a:t>The evidence</a:t>
            </a:r>
          </a:p>
          <a:p>
            <a:pPr lvl="1">
              <a:lnSpc>
                <a:spcPct val="100000"/>
              </a:lnSpc>
            </a:pPr>
            <a:r>
              <a:rPr lang="en-GB" dirty="0">
                <a:latin typeface="Arial" panose="020B0604020202020204" pitchFamily="34" charset="0"/>
                <a:cs typeface="Arial" panose="020B0604020202020204" pitchFamily="34" charset="0"/>
              </a:rPr>
              <a:t>Illicit tobacco is affordable for children, undermines legislation to reduce smoking, worsens inequalities and is linked to wider organised crime</a:t>
            </a:r>
            <a:r>
              <a:rPr lang="en-GB" sz="2200" baseline="30000" dirty="0">
                <a:latin typeface="Arial" panose="020B0604020202020204" pitchFamily="34" charset="0"/>
                <a:cs typeface="Arial" panose="020B0604020202020204" pitchFamily="34" charset="0"/>
              </a:rPr>
              <a:t>9</a:t>
            </a:r>
          </a:p>
          <a:p>
            <a:pPr lvl="1">
              <a:lnSpc>
                <a:spcPct val="100000"/>
              </a:lnSpc>
            </a:pPr>
            <a:r>
              <a:rPr lang="en-GB" dirty="0">
                <a:latin typeface="Arial" panose="020B0604020202020204" pitchFamily="34" charset="0"/>
                <a:cs typeface="Arial" panose="020B0604020202020204" pitchFamily="34" charset="0"/>
              </a:rPr>
              <a:t>Regional programmes have reported reduced market share of illicit tobacco and increased public acceptability of reporting illicit tobacco</a:t>
            </a:r>
            <a:r>
              <a:rPr lang="en-GB" baseline="30000" dirty="0">
                <a:latin typeface="Arial" panose="020B0604020202020204" pitchFamily="34" charset="0"/>
                <a:cs typeface="Arial" panose="020B0604020202020204" pitchFamily="34" charset="0"/>
              </a:rPr>
              <a:t>1</a:t>
            </a:r>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Options for action:	</a:t>
            </a:r>
          </a:p>
          <a:p>
            <a:pPr lvl="1"/>
            <a:r>
              <a:rPr lang="en-GB" dirty="0">
                <a:latin typeface="Arial" panose="020B0604020202020204" pitchFamily="34" charset="0"/>
                <a:cs typeface="Arial" panose="020B0604020202020204" pitchFamily="34" charset="0"/>
              </a:rPr>
              <a:t>Leadership on tackling cheap and illicit tobacco across the ICS </a:t>
            </a:r>
          </a:p>
          <a:p>
            <a:pPr lvl="1"/>
            <a:r>
              <a:rPr lang="en-GB" dirty="0">
                <a:latin typeface="Arial" panose="020B0604020202020204" pitchFamily="34" charset="0"/>
                <a:cs typeface="Arial" panose="020B0604020202020204" pitchFamily="34" charset="0"/>
              </a:rPr>
              <a:t>Working in partnership with trading standards, police, HM Revenue and Customs</a:t>
            </a:r>
          </a:p>
          <a:p>
            <a:pPr lvl="1"/>
            <a:r>
              <a:rPr lang="en-GB" dirty="0">
                <a:latin typeface="Arial" panose="020B0604020202020204" pitchFamily="34" charset="0"/>
                <a:cs typeface="Arial" panose="020B0604020202020204" pitchFamily="34" charset="0"/>
              </a:rPr>
              <a:t>Comms campaigns to reduce demand</a:t>
            </a:r>
          </a:p>
          <a:p>
            <a:pPr lvl="1"/>
            <a:r>
              <a:rPr lang="en-GB" dirty="0">
                <a:latin typeface="Arial" panose="020B0604020202020204" pitchFamily="34" charset="0"/>
                <a:cs typeface="Arial" panose="020B0604020202020204" pitchFamily="34" charset="0"/>
              </a:rPr>
              <a:t>Forum for crime and regulation </a:t>
            </a:r>
          </a:p>
          <a:p>
            <a:pPr lvl="1"/>
            <a:r>
              <a:rPr lang="en-GB" dirty="0">
                <a:latin typeface="Arial" panose="020B0604020202020204" pitchFamily="34" charset="0"/>
                <a:cs typeface="Arial" panose="020B0604020202020204" pitchFamily="34" charset="0"/>
              </a:rPr>
              <a:t>Support local authorities with funding for enforcement work</a:t>
            </a:r>
          </a:p>
          <a:p>
            <a:pPr lvl="1"/>
            <a:r>
              <a:rPr lang="en-GB" dirty="0">
                <a:latin typeface="Arial" panose="020B0604020202020204" pitchFamily="34" charset="0"/>
                <a:cs typeface="Arial" panose="020B0604020202020204" pitchFamily="34" charset="0"/>
              </a:rPr>
              <a:t>Survey work to assess scale of issue</a:t>
            </a:r>
          </a:p>
        </p:txBody>
      </p:sp>
      <p:sp>
        <p:nvSpPr>
          <p:cNvPr id="6" name="TextBox 5">
            <a:extLst>
              <a:ext uri="{FF2B5EF4-FFF2-40B4-BE49-F238E27FC236}">
                <a16:creationId xmlns:a16="http://schemas.microsoft.com/office/drawing/2014/main" id="{16DE61B6-4650-27F9-8E50-681267D1D73F}"/>
              </a:ext>
            </a:extLst>
          </p:cNvPr>
          <p:cNvSpPr txBox="1"/>
          <p:nvPr/>
        </p:nvSpPr>
        <p:spPr>
          <a:xfrm>
            <a:off x="8152127" y="1402076"/>
            <a:ext cx="3381152" cy="3785652"/>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“Criminals don’t stop at local authority borders, they certainly don’t care about local authority borders, so if we’re tackling criminals you have to tackle at that bigger footprint” </a:t>
            </a:r>
            <a:r>
              <a:rPr lang="en-GB" sz="2400" dirty="0">
                <a:latin typeface="Arial" panose="020B0604020202020204" pitchFamily="34" charset="0"/>
                <a:cs typeface="Arial" panose="020B0604020202020204" pitchFamily="34" charset="0"/>
              </a:rPr>
              <a:t>– Trading Standards</a:t>
            </a:r>
            <a:r>
              <a:rPr lang="en-GB" sz="2400" baseline="30000" dirty="0">
                <a:latin typeface="Arial" panose="020B0604020202020204" pitchFamily="34" charset="0"/>
                <a:cs typeface="Arial" panose="020B0604020202020204" pitchFamily="34" charset="0"/>
              </a:rPr>
              <a:t>1</a:t>
            </a:r>
          </a:p>
        </p:txBody>
      </p:sp>
      <p:sp>
        <p:nvSpPr>
          <p:cNvPr id="4" name="TextBox 3">
            <a:extLst>
              <a:ext uri="{FF2B5EF4-FFF2-40B4-BE49-F238E27FC236}">
                <a16:creationId xmlns:a16="http://schemas.microsoft.com/office/drawing/2014/main" id="{24332C5B-309A-0587-7858-D8EF9CE717E7}"/>
              </a:ext>
            </a:extLst>
          </p:cNvPr>
          <p:cNvSpPr txBox="1"/>
          <p:nvPr/>
        </p:nvSpPr>
        <p:spPr>
          <a:xfrm>
            <a:off x="132347" y="6273225"/>
            <a:ext cx="7026860" cy="584775"/>
          </a:xfrm>
          <a:prstGeom prst="rect">
            <a:avLst/>
          </a:prstGeom>
          <a:noFill/>
        </p:spPr>
        <p:txBody>
          <a:bodyPr wrap="none" rtlCol="0">
            <a:spAutoFit/>
          </a:bodyPr>
          <a:lstStyle/>
          <a:p>
            <a:r>
              <a:rPr lang="en-GB" sz="1600" dirty="0">
                <a:solidFill>
                  <a:schemeClr val="bg1">
                    <a:lumMod val="50000"/>
                  </a:schemeClr>
                </a:solidFill>
              </a:rPr>
              <a:t>1. ASH, Delivering a Smokefree 2030: The role of supra-local tobacco control, 2022</a:t>
            </a:r>
          </a:p>
          <a:p>
            <a:r>
              <a:rPr lang="en-GB" sz="1600" dirty="0">
                <a:solidFill>
                  <a:schemeClr val="bg1">
                    <a:lumMod val="50000"/>
                  </a:schemeClr>
                </a:solidFill>
              </a:rPr>
              <a:t>9. Khan, J. The Khan Review. Making smoking Obsolete. 2022.</a:t>
            </a:r>
          </a:p>
        </p:txBody>
      </p:sp>
    </p:spTree>
    <p:extLst>
      <p:ext uri="{BB962C8B-B14F-4D97-AF65-F5344CB8AC3E}">
        <p14:creationId xmlns:p14="http://schemas.microsoft.com/office/powerpoint/2010/main" val="3204127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587B660-D2EC-F9FF-19D5-15E8030E5F7A}"/>
              </a:ext>
            </a:extLst>
          </p:cNvPr>
          <p:cNvSpPr/>
          <p:nvPr/>
        </p:nvSpPr>
        <p:spPr>
          <a:xfrm>
            <a:off x="373355" y="2928395"/>
            <a:ext cx="11328649" cy="222233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FBEEE130-D94A-0ABF-11AA-B3CC00938024}"/>
              </a:ext>
            </a:extLst>
          </p:cNvPr>
          <p:cNvSpPr/>
          <p:nvPr/>
        </p:nvSpPr>
        <p:spPr>
          <a:xfrm>
            <a:off x="373356" y="1226916"/>
            <a:ext cx="11328649" cy="153943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16305" y="18255"/>
            <a:ext cx="11702338" cy="1325563"/>
          </a:xfrm>
        </p:spPr>
        <p:txBody>
          <a:bodyPr>
            <a:normAutofit/>
          </a:bodyPr>
          <a:lstStyle/>
          <a:p>
            <a:r>
              <a:rPr lang="en-US" sz="4000" dirty="0">
                <a:latin typeface="Arial" panose="020B0604020202020204" pitchFamily="34" charset="0"/>
                <a:cs typeface="Arial" panose="020B0604020202020204" pitchFamily="34" charset="0"/>
              </a:rPr>
              <a:t>Options for action: expand Very Brief Advice</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73356" y="1253331"/>
            <a:ext cx="11328647" cy="4351338"/>
          </a:xfrm>
        </p:spPr>
        <p:txBody>
          <a:bodyPr/>
          <a:lstStyle/>
          <a:p>
            <a:r>
              <a:rPr lang="en-GB" sz="3200" dirty="0">
                <a:latin typeface="Arial" panose="020B0604020202020204" pitchFamily="34" charset="0"/>
                <a:cs typeface="Arial" panose="020B0604020202020204" pitchFamily="34" charset="0"/>
              </a:rPr>
              <a:t>The evidence:</a:t>
            </a:r>
          </a:p>
          <a:p>
            <a:pPr lvl="1"/>
            <a:r>
              <a:rPr lang="en-GB" sz="2800" dirty="0">
                <a:latin typeface="Arial" panose="020B0604020202020204" pitchFamily="34" charset="0"/>
                <a:cs typeface="Arial" panose="020B0604020202020204" pitchFamily="34" charset="0"/>
              </a:rPr>
              <a:t>Brief advice delivered in primary care increases number of quits by increasing quit attempts</a:t>
            </a:r>
            <a:r>
              <a:rPr lang="en-GB" sz="2800" baseline="30000" dirty="0">
                <a:latin typeface="Arial" panose="020B0604020202020204" pitchFamily="34" charset="0"/>
                <a:cs typeface="Arial" panose="020B0604020202020204" pitchFamily="34" charset="0"/>
              </a:rPr>
              <a:t>10</a:t>
            </a:r>
          </a:p>
          <a:p>
            <a:pPr lvl="1"/>
            <a:endParaRPr lang="en-GB" sz="2800" baseline="300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Options for action:</a:t>
            </a:r>
          </a:p>
          <a:p>
            <a:pPr lvl="1">
              <a:lnSpc>
                <a:spcPct val="100000"/>
              </a:lnSpc>
              <a:spcBef>
                <a:spcPts val="0"/>
              </a:spcBef>
              <a:defRPr/>
            </a:pPr>
            <a:r>
              <a:rPr lang="en-GB" sz="2800" kern="1200" dirty="0">
                <a:solidFill>
                  <a:schemeClr val="dk1"/>
                </a:solidFill>
                <a:effectLst/>
                <a:latin typeface="Arial" panose="020B0604020202020204" pitchFamily="34" charset="0"/>
                <a:cs typeface="Arial" panose="020B0604020202020204" pitchFamily="34" charset="0"/>
              </a:rPr>
              <a:t>Funded Very Brief Advice (VBA) resources and training capacity</a:t>
            </a:r>
          </a:p>
          <a:p>
            <a:pPr lvl="1">
              <a:lnSpc>
                <a:spcPct val="100000"/>
              </a:lnSpc>
              <a:spcBef>
                <a:spcPts val="0"/>
              </a:spcBef>
              <a:defRPr/>
            </a:pPr>
            <a:r>
              <a:rPr lang="en-GB" sz="2800" dirty="0">
                <a:solidFill>
                  <a:schemeClr val="dk1"/>
                </a:solidFill>
                <a:latin typeface="Arial" panose="020B0604020202020204" pitchFamily="34" charset="0"/>
                <a:cs typeface="Arial" panose="020B0604020202020204" pitchFamily="34" charset="0"/>
              </a:rPr>
              <a:t>Consistent delivery across services in the region</a:t>
            </a:r>
          </a:p>
          <a:p>
            <a:pPr lvl="1">
              <a:lnSpc>
                <a:spcPct val="100000"/>
              </a:lnSpc>
              <a:spcBef>
                <a:spcPts val="0"/>
              </a:spcBef>
              <a:defRPr/>
            </a:pPr>
            <a:r>
              <a:rPr lang="en-GB" sz="2800" dirty="0">
                <a:solidFill>
                  <a:schemeClr val="dk1"/>
                </a:solidFill>
                <a:latin typeface="Arial" panose="020B0604020202020204" pitchFamily="34" charset="0"/>
                <a:cs typeface="Arial" panose="020B0604020202020204" pitchFamily="34" charset="0"/>
              </a:rPr>
              <a:t>Expand VBA across more NHS and local authority services </a:t>
            </a:r>
            <a:endParaRPr lang="en-GB" sz="2800" kern="1200" dirty="0">
              <a:solidFill>
                <a:schemeClr val="dk1"/>
              </a:solidFill>
              <a:effectLst/>
              <a:latin typeface="Arial" panose="020B0604020202020204" pitchFamily="34" charset="0"/>
              <a:cs typeface="Arial" panose="020B0604020202020204" pitchFamily="34" charset="0"/>
            </a:endParaRPr>
          </a:p>
          <a:p>
            <a:endParaRPr lang="en-GB" dirty="0"/>
          </a:p>
        </p:txBody>
      </p:sp>
      <p:sp>
        <p:nvSpPr>
          <p:cNvPr id="9" name="TextBox 8">
            <a:extLst>
              <a:ext uri="{FF2B5EF4-FFF2-40B4-BE49-F238E27FC236}">
                <a16:creationId xmlns:a16="http://schemas.microsoft.com/office/drawing/2014/main" id="{86974608-563C-C990-6856-B9423BB31FB8}"/>
              </a:ext>
            </a:extLst>
          </p:cNvPr>
          <p:cNvSpPr txBox="1"/>
          <p:nvPr/>
        </p:nvSpPr>
        <p:spPr>
          <a:xfrm>
            <a:off x="116305" y="6361043"/>
            <a:ext cx="6102889" cy="369332"/>
          </a:xfrm>
          <a:prstGeom prst="rect">
            <a:avLst/>
          </a:prstGeom>
          <a:noFill/>
        </p:spPr>
        <p:txBody>
          <a:bodyPr wrap="none" rtlCol="0">
            <a:spAutoFit/>
          </a:bodyPr>
          <a:lstStyle/>
          <a:p>
            <a:r>
              <a:rPr lang="en-GB" dirty="0">
                <a:solidFill>
                  <a:schemeClr val="bg1">
                    <a:lumMod val="65000"/>
                  </a:schemeClr>
                </a:solidFill>
              </a:rPr>
              <a:t>10. Stead LF, et al. Physician advice for smoking cessation. 2013</a:t>
            </a:r>
          </a:p>
        </p:txBody>
      </p:sp>
    </p:spTree>
    <p:extLst>
      <p:ext uri="{BB962C8B-B14F-4D97-AF65-F5344CB8AC3E}">
        <p14:creationId xmlns:p14="http://schemas.microsoft.com/office/powerpoint/2010/main" val="3446306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2695578-2BED-2D9C-8216-A2A1E01E0986}"/>
              </a:ext>
            </a:extLst>
          </p:cNvPr>
          <p:cNvSpPr/>
          <p:nvPr/>
        </p:nvSpPr>
        <p:spPr>
          <a:xfrm>
            <a:off x="9664861" y="5521124"/>
            <a:ext cx="2481394" cy="1211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2C4834D4-E8B0-7641-CBD4-C92806A533CF}"/>
              </a:ext>
            </a:extLst>
          </p:cNvPr>
          <p:cNvSpPr/>
          <p:nvPr/>
        </p:nvSpPr>
        <p:spPr>
          <a:xfrm>
            <a:off x="373356" y="1226916"/>
            <a:ext cx="11221434" cy="16323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A0FF425A-F6C2-3070-1DB5-D0D344C434B9}"/>
              </a:ext>
            </a:extLst>
          </p:cNvPr>
          <p:cNvSpPr/>
          <p:nvPr/>
        </p:nvSpPr>
        <p:spPr>
          <a:xfrm>
            <a:off x="373355" y="2964699"/>
            <a:ext cx="11221435" cy="329095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48389" y="18255"/>
            <a:ext cx="10515600" cy="1325563"/>
          </a:xfrm>
        </p:spPr>
        <p:txBody>
          <a:bodyPr>
            <a:normAutofit/>
          </a:bodyPr>
          <a:lstStyle/>
          <a:p>
            <a:r>
              <a:rPr lang="en-US" sz="4000" dirty="0">
                <a:latin typeface="Arial" panose="020B0604020202020204" pitchFamily="34" charset="0"/>
                <a:cs typeface="Arial" panose="020B0604020202020204" pitchFamily="34" charset="0"/>
              </a:rPr>
              <a:t>Options for action: </a:t>
            </a:r>
            <a:r>
              <a:rPr lang="en-US" sz="4000" dirty="0" err="1">
                <a:latin typeface="Arial" panose="020B0604020202020204" pitchFamily="34" charset="0"/>
                <a:cs typeface="Arial" panose="020B0604020202020204" pitchFamily="34" charset="0"/>
              </a:rPr>
              <a:t>denormalise</a:t>
            </a:r>
            <a:r>
              <a:rPr lang="en-US" sz="4000" dirty="0">
                <a:latin typeface="Arial" panose="020B0604020202020204" pitchFamily="34" charset="0"/>
                <a:cs typeface="Arial" panose="020B0604020202020204" pitchFamily="34" charset="0"/>
              </a:rPr>
              <a:t> smoking</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73356" y="1253331"/>
            <a:ext cx="11221434" cy="5002326"/>
          </a:xfrm>
        </p:spPr>
        <p:txBody>
          <a:bodyPr>
            <a:normAutofit fontScale="92500" lnSpcReduction="20000"/>
          </a:bodyPr>
          <a:lstStyle/>
          <a:p>
            <a:r>
              <a:rPr lang="en-GB" dirty="0">
                <a:latin typeface="Arial" panose="020B0604020202020204" pitchFamily="34" charset="0"/>
                <a:cs typeface="Arial" panose="020B0604020202020204" pitchFamily="34" charset="0"/>
              </a:rPr>
              <a:t>The evidence:</a:t>
            </a:r>
          </a:p>
          <a:p>
            <a:pPr lvl="1"/>
            <a:r>
              <a:rPr lang="en-GB" dirty="0">
                <a:latin typeface="Arial" panose="020B0604020202020204" pitchFamily="34" charset="0"/>
                <a:cs typeface="Arial" panose="020B0604020202020204" pitchFamily="34" charset="0"/>
              </a:rPr>
              <a:t>The biggest influence on youth uptake is adult smoking.</a:t>
            </a:r>
          </a:p>
          <a:p>
            <a:pPr lvl="1"/>
            <a:r>
              <a:rPr lang="en-GB" dirty="0">
                <a:latin typeface="Arial" panose="020B0604020202020204" pitchFamily="34" charset="0"/>
                <a:cs typeface="Arial" panose="020B0604020202020204" pitchFamily="34" charset="0"/>
              </a:rPr>
              <a:t>Smoking in the home and in public spaces normalises smoking</a:t>
            </a:r>
          </a:p>
          <a:p>
            <a:pPr lvl="1"/>
            <a:r>
              <a:rPr lang="en-GB" dirty="0">
                <a:latin typeface="Arial" panose="020B0604020202020204" pitchFamily="34" charset="0"/>
                <a:cs typeface="Arial" panose="020B0604020202020204" pitchFamily="34" charset="0"/>
              </a:rPr>
              <a:t>Smokefree public places can reduce the visibility and acceptability of smoking, increase quit attempts and reduce numbers of people smoking</a:t>
            </a:r>
            <a:r>
              <a:rPr lang="en-GB" baseline="30000" dirty="0">
                <a:latin typeface="Arial" panose="020B0604020202020204" pitchFamily="34" charset="0"/>
                <a:cs typeface="Arial" panose="020B0604020202020204" pitchFamily="34" charset="0"/>
              </a:rPr>
              <a:t>11</a:t>
            </a:r>
          </a:p>
          <a:p>
            <a:endParaRPr lang="en-GB" sz="1900"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Options for action</a:t>
            </a:r>
          </a:p>
          <a:p>
            <a:pPr lvl="1"/>
            <a:r>
              <a:rPr lang="en-GB" dirty="0">
                <a:latin typeface="Arial" panose="020B0604020202020204" pitchFamily="34" charset="0"/>
                <a:ea typeface="Calibri" panose="020F0502020204030204" pitchFamily="34" charset="0"/>
                <a:cs typeface="Arial" panose="020B0604020202020204" pitchFamily="34" charset="0"/>
              </a:rPr>
              <a:t>Agreed smoke-free policy across all trusts and local authorities </a:t>
            </a:r>
          </a:p>
          <a:p>
            <a:pPr lvl="1"/>
            <a:r>
              <a:rPr lang="en-GB" dirty="0">
                <a:latin typeface="Arial" panose="020B0604020202020204" pitchFamily="34" charset="0"/>
                <a:ea typeface="Calibri" panose="020F0502020204030204" pitchFamily="34" charset="0"/>
                <a:cs typeface="Arial" panose="020B0604020202020204" pitchFamily="34" charset="0"/>
              </a:rPr>
              <a:t>Advocating for wider smoke-free environments such parks, pavement licencing, student campuses and sports facilities </a:t>
            </a:r>
          </a:p>
          <a:p>
            <a:pPr lvl="1"/>
            <a:r>
              <a:rPr lang="en-GB" dirty="0">
                <a:latin typeface="Arial" panose="020B0604020202020204" pitchFamily="34" charset="0"/>
                <a:ea typeface="Calibri" panose="020F0502020204030204" pitchFamily="34" charset="0"/>
                <a:cs typeface="Arial" panose="020B0604020202020204" pitchFamily="34" charset="0"/>
              </a:rPr>
              <a:t>ICS/regional level mass media campaigns encouraging smoke-free homes and other campaigns </a:t>
            </a:r>
            <a:r>
              <a:rPr lang="en-GB" dirty="0" err="1">
                <a:latin typeface="Arial" panose="020B0604020202020204" pitchFamily="34" charset="0"/>
                <a:ea typeface="Calibri" panose="020F0502020204030204" pitchFamily="34" charset="0"/>
                <a:cs typeface="Arial" panose="020B0604020202020204" pitchFamily="34" charset="0"/>
              </a:rPr>
              <a:t>denormalising</a:t>
            </a:r>
            <a:r>
              <a:rPr lang="en-GB" dirty="0">
                <a:latin typeface="Arial" panose="020B0604020202020204" pitchFamily="34" charset="0"/>
                <a:ea typeface="Calibri" panose="020F0502020204030204" pitchFamily="34" charset="0"/>
                <a:cs typeface="Arial" panose="020B0604020202020204" pitchFamily="34" charset="0"/>
              </a:rPr>
              <a:t> smoking </a:t>
            </a:r>
          </a:p>
          <a:p>
            <a:pPr lvl="1"/>
            <a:r>
              <a:rPr lang="en-GB" dirty="0">
                <a:effectLst/>
                <a:latin typeface="Arial" panose="020B0604020202020204" pitchFamily="34" charset="0"/>
                <a:ea typeface="Calibri" panose="020F0502020204030204" pitchFamily="34" charset="0"/>
                <a:cs typeface="Arial" panose="020B0604020202020204" pitchFamily="34" charset="0"/>
              </a:rPr>
              <a:t>Coordination and co-operation on enforcement activities across the region</a:t>
            </a:r>
          </a:p>
          <a:p>
            <a:pPr lvl="2"/>
            <a:r>
              <a:rPr lang="en-GB" dirty="0">
                <a:effectLst/>
                <a:latin typeface="Arial" panose="020B0604020202020204" pitchFamily="34" charset="0"/>
                <a:ea typeface="Calibri" panose="020F0502020204030204" pitchFamily="34" charset="0"/>
                <a:cs typeface="Arial" panose="020B0604020202020204" pitchFamily="34" charset="0"/>
              </a:rPr>
              <a:t>Enforcing smoke-free regulations</a:t>
            </a:r>
            <a:endParaRPr lang="en-GB" dirty="0">
              <a:latin typeface="Arial" panose="020B0604020202020204" pitchFamily="34" charset="0"/>
              <a:ea typeface="Calibri" panose="020F0502020204030204" pitchFamily="34" charset="0"/>
              <a:cs typeface="Arial" panose="020B0604020202020204" pitchFamily="34" charset="0"/>
            </a:endParaRPr>
          </a:p>
          <a:p>
            <a:pPr lvl="2"/>
            <a:r>
              <a:rPr lang="en-GB" dirty="0">
                <a:latin typeface="Arial" panose="020B0604020202020204" pitchFamily="34" charset="0"/>
                <a:ea typeface="Calibri" panose="020F0502020204030204" pitchFamily="34" charset="0"/>
                <a:cs typeface="Arial" panose="020B0604020202020204" pitchFamily="34" charset="0"/>
              </a:rPr>
              <a:t>Enforcement and promotion of trading standards</a:t>
            </a:r>
          </a:p>
          <a:p>
            <a:pPr lvl="2"/>
            <a:r>
              <a:rPr lang="en-GB" dirty="0">
                <a:latin typeface="Arial" panose="020B0604020202020204" pitchFamily="34" charset="0"/>
                <a:ea typeface="Calibri" panose="020F0502020204030204" pitchFamily="34" charset="0"/>
                <a:cs typeface="Arial" panose="020B0604020202020204" pitchFamily="34" charset="0"/>
              </a:rPr>
              <a:t>Controlling supply of illicit tobacco </a:t>
            </a:r>
          </a:p>
        </p:txBody>
      </p:sp>
      <p:sp>
        <p:nvSpPr>
          <p:cNvPr id="6" name="TextBox 5">
            <a:extLst>
              <a:ext uri="{FF2B5EF4-FFF2-40B4-BE49-F238E27FC236}">
                <a16:creationId xmlns:a16="http://schemas.microsoft.com/office/drawing/2014/main" id="{0B1F40CF-06CB-3261-1679-0E387C92A14E}"/>
              </a:ext>
            </a:extLst>
          </p:cNvPr>
          <p:cNvSpPr txBox="1"/>
          <p:nvPr/>
        </p:nvSpPr>
        <p:spPr>
          <a:xfrm>
            <a:off x="116305" y="6361043"/>
            <a:ext cx="7408246" cy="369332"/>
          </a:xfrm>
          <a:prstGeom prst="rect">
            <a:avLst/>
          </a:prstGeom>
          <a:noFill/>
        </p:spPr>
        <p:txBody>
          <a:bodyPr wrap="none" rtlCol="0">
            <a:spAutoFit/>
          </a:bodyPr>
          <a:lstStyle/>
          <a:p>
            <a:r>
              <a:rPr lang="en-GB" dirty="0">
                <a:solidFill>
                  <a:schemeClr val="bg1">
                    <a:lumMod val="65000"/>
                  </a:schemeClr>
                </a:solidFill>
              </a:rPr>
              <a:t>11. ASH. 10 high impact actions for local authorities and their partners. 2022.</a:t>
            </a:r>
          </a:p>
        </p:txBody>
      </p:sp>
    </p:spTree>
    <p:extLst>
      <p:ext uri="{BB962C8B-B14F-4D97-AF65-F5344CB8AC3E}">
        <p14:creationId xmlns:p14="http://schemas.microsoft.com/office/powerpoint/2010/main" val="1008419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C25A28D8-D4A2-CCA7-2C90-EDA54CDFB4C6}"/>
              </a:ext>
            </a:extLst>
          </p:cNvPr>
          <p:cNvSpPr/>
          <p:nvPr/>
        </p:nvSpPr>
        <p:spPr>
          <a:xfrm>
            <a:off x="164155" y="1461642"/>
            <a:ext cx="11863690" cy="493809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Options for action: making the case for effective tobacco control </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73357" y="1595231"/>
            <a:ext cx="11328649" cy="4804502"/>
          </a:xfrm>
        </p:spPr>
        <p:txBody>
          <a:bodyPr>
            <a:normAutofit fontScale="92500" lnSpcReduction="10000"/>
          </a:bodyPr>
          <a:lstStyle/>
          <a:p>
            <a:r>
              <a:rPr lang="en-GB" dirty="0">
                <a:latin typeface="Arial" panose="020B0604020202020204" pitchFamily="34" charset="0"/>
                <a:cs typeface="Arial" panose="020B0604020202020204" pitchFamily="34" charset="0"/>
              </a:rPr>
              <a:t>A stand alone programme can be an effective advocate within the system as well as nationally</a:t>
            </a:r>
          </a:p>
          <a:p>
            <a:r>
              <a:rPr lang="en-GB" dirty="0">
                <a:latin typeface="Arial" panose="020B0604020202020204" pitchFamily="34" charset="0"/>
                <a:cs typeface="Arial" panose="020B0604020202020204" pitchFamily="34" charset="0"/>
              </a:rPr>
              <a:t>An ICS collectively has a stronger voice than individual local authorities</a:t>
            </a:r>
          </a:p>
          <a:p>
            <a:r>
              <a:rPr lang="en-GB" dirty="0">
                <a:latin typeface="Arial" panose="020B0604020202020204" pitchFamily="34" charset="0"/>
                <a:cs typeface="Arial" panose="020B0604020202020204" pitchFamily="34" charset="0"/>
              </a:rPr>
              <a:t>Regional organisations are well placed to both set out the evidence for tobacco control and draw together local voices</a:t>
            </a:r>
          </a:p>
          <a:p>
            <a:r>
              <a:rPr lang="en-GB" dirty="0">
                <a:latin typeface="Arial" panose="020B0604020202020204" pitchFamily="34" charset="0"/>
                <a:cs typeface="Arial" panose="020B0604020202020204" pitchFamily="34" charset="0"/>
              </a:rPr>
              <a:t>Regional organisations such as Fresh have contributed to policy developments on:</a:t>
            </a:r>
          </a:p>
          <a:p>
            <a:pPr lvl="1"/>
            <a:r>
              <a:rPr lang="en-GB" dirty="0">
                <a:latin typeface="Arial" panose="020B0604020202020204" pitchFamily="34" charset="0"/>
                <a:cs typeface="Arial" panose="020B0604020202020204" pitchFamily="34" charset="0"/>
              </a:rPr>
              <a:t>Comprehensive smoking ban</a:t>
            </a:r>
          </a:p>
          <a:p>
            <a:pPr lvl="1"/>
            <a:r>
              <a:rPr lang="en-GB" dirty="0">
                <a:latin typeface="Arial" panose="020B0604020202020204" pitchFamily="34" charset="0"/>
                <a:cs typeface="Arial" panose="020B0604020202020204" pitchFamily="34" charset="0"/>
              </a:rPr>
              <a:t>Standardised packaging </a:t>
            </a:r>
          </a:p>
          <a:p>
            <a:pPr lvl="1"/>
            <a:r>
              <a:rPr lang="en-GB" dirty="0">
                <a:latin typeface="Arial" panose="020B0604020202020204" pitchFamily="34" charset="0"/>
                <a:cs typeface="Arial" panose="020B0604020202020204" pitchFamily="34" charset="0"/>
              </a:rPr>
              <a:t>Smoking in private vehicles containing children</a:t>
            </a:r>
            <a:r>
              <a:rPr lang="en-GB" baseline="30000" dirty="0">
                <a:latin typeface="Arial" panose="020B0604020202020204" pitchFamily="34" charset="0"/>
                <a:cs typeface="Arial" panose="020B0604020202020204" pitchFamily="34" charset="0"/>
              </a:rPr>
              <a:t>1 </a:t>
            </a:r>
          </a:p>
          <a:p>
            <a:r>
              <a:rPr lang="en-GB" dirty="0">
                <a:latin typeface="Arial" panose="020B0604020202020204" pitchFamily="34" charset="0"/>
                <a:cs typeface="Arial" panose="020B0604020202020204" pitchFamily="34" charset="0"/>
              </a:rPr>
              <a:t>An ICS-level tobacco control programme should advocate for wider policy action and a national strategy to achieve a smoke-free generation </a:t>
            </a:r>
          </a:p>
        </p:txBody>
      </p:sp>
      <p:sp>
        <p:nvSpPr>
          <p:cNvPr id="8" name="TextBox 7">
            <a:extLst>
              <a:ext uri="{FF2B5EF4-FFF2-40B4-BE49-F238E27FC236}">
                <a16:creationId xmlns:a16="http://schemas.microsoft.com/office/drawing/2014/main" id="{55820E27-9878-2772-D7C3-4AD04BCC8270}"/>
              </a:ext>
            </a:extLst>
          </p:cNvPr>
          <p:cNvSpPr txBox="1"/>
          <p:nvPr/>
        </p:nvSpPr>
        <p:spPr>
          <a:xfrm>
            <a:off x="0" y="6482088"/>
            <a:ext cx="8054007" cy="369332"/>
          </a:xfrm>
          <a:prstGeom prst="rect">
            <a:avLst/>
          </a:prstGeom>
          <a:noFill/>
        </p:spPr>
        <p:txBody>
          <a:bodyPr wrap="square">
            <a:spAutoFit/>
          </a:bodyPr>
          <a:lstStyle/>
          <a:p>
            <a:r>
              <a:rPr lang="en-GB" dirty="0">
                <a:solidFill>
                  <a:schemeClr val="bg1">
                    <a:lumMod val="50000"/>
                  </a:schemeClr>
                </a:solidFill>
              </a:rPr>
              <a:t>1. ASH, Delivering a Smokefree 2030: The role of supra-local tobacco control, 2022</a:t>
            </a:r>
          </a:p>
        </p:txBody>
      </p:sp>
    </p:spTree>
    <p:extLst>
      <p:ext uri="{BB962C8B-B14F-4D97-AF65-F5344CB8AC3E}">
        <p14:creationId xmlns:p14="http://schemas.microsoft.com/office/powerpoint/2010/main" val="3658364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Monitoring and evaluation </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461797"/>
            <a:ext cx="11474086" cy="4938091"/>
          </a:xfrm>
        </p:spPr>
        <p:txBody>
          <a:bodyPr>
            <a:normAutofit fontScale="92500" lnSpcReduction="10000"/>
          </a:bodyPr>
          <a:lstStyle/>
          <a:p>
            <a:r>
              <a:rPr lang="en-GB" sz="3200" dirty="0">
                <a:latin typeface="Arial" panose="020B0604020202020204" pitchFamily="34" charset="0"/>
                <a:cs typeface="Arial" panose="020B0604020202020204" pitchFamily="34" charset="0"/>
              </a:rPr>
              <a:t>Monitoring and evaluation is an essential component of any public health programme</a:t>
            </a:r>
          </a:p>
          <a:p>
            <a:r>
              <a:rPr lang="en-GB" sz="3200" dirty="0">
                <a:latin typeface="Arial" panose="020B0604020202020204" pitchFamily="34" charset="0"/>
                <a:cs typeface="Arial" panose="020B0604020202020204" pitchFamily="34" charset="0"/>
              </a:rPr>
              <a:t>To monitor the impact of the programme, long-term data sources are needed to allow comparison over time</a:t>
            </a:r>
          </a:p>
          <a:p>
            <a:r>
              <a:rPr lang="en-GB" sz="3200" dirty="0">
                <a:latin typeface="Arial" panose="020B0604020202020204" pitchFamily="34" charset="0"/>
                <a:cs typeface="Arial" panose="020B0604020202020204" pitchFamily="34" charset="0"/>
              </a:rPr>
              <a:t>Some options could include: </a:t>
            </a:r>
          </a:p>
          <a:p>
            <a:pPr lvl="1"/>
            <a:r>
              <a:rPr lang="en-GB" sz="2800" dirty="0">
                <a:latin typeface="Arial" panose="020B0604020202020204" pitchFamily="34" charset="0"/>
                <a:cs typeface="Arial" panose="020B0604020202020204" pitchFamily="34" charset="0"/>
              </a:rPr>
              <a:t>Measuring smoking prevalence using the Annual Population Survey</a:t>
            </a:r>
            <a:endParaRPr lang="en-GB" sz="3200" dirty="0">
              <a:latin typeface="Arial" panose="020B0604020202020204" pitchFamily="34" charset="0"/>
              <a:cs typeface="Arial" panose="020B0604020202020204" pitchFamily="34" charset="0"/>
            </a:endParaRPr>
          </a:p>
          <a:p>
            <a:pPr lvl="1"/>
            <a:r>
              <a:rPr lang="en-GB" sz="2800" b="0" i="0" u="none" strike="noStrike" dirty="0">
                <a:solidFill>
                  <a:srgbClr val="212121"/>
                </a:solidFill>
                <a:effectLst/>
                <a:latin typeface="Arial" panose="020B0604020202020204" pitchFamily="34" charset="0"/>
                <a:cs typeface="Arial" panose="020B0604020202020204" pitchFamily="34" charset="0"/>
              </a:rPr>
              <a:t>Evaluating awareness of mass media campaigns among smokers and whether or not these promoted quit attempts </a:t>
            </a:r>
            <a:endParaRPr lang="en-GB" sz="2800" dirty="0">
              <a:solidFill>
                <a:srgbClr val="212121"/>
              </a:solidFill>
              <a:latin typeface="Arial" panose="020B0604020202020204" pitchFamily="34" charset="0"/>
              <a:cs typeface="Arial" panose="020B0604020202020204" pitchFamily="34" charset="0"/>
            </a:endParaRPr>
          </a:p>
          <a:p>
            <a:pPr lvl="1"/>
            <a:r>
              <a:rPr lang="en-GB" sz="2800" b="0" i="0" u="none" strike="noStrike" dirty="0">
                <a:solidFill>
                  <a:srgbClr val="212121"/>
                </a:solidFill>
                <a:effectLst/>
                <a:latin typeface="Arial" panose="020B0604020202020204" pitchFamily="34" charset="0"/>
                <a:cs typeface="Arial" panose="020B0604020202020204" pitchFamily="34" charset="0"/>
              </a:rPr>
              <a:t>Assessing uptake up stop smoking services</a:t>
            </a:r>
            <a:endParaRPr lang="en-GB" sz="2800" dirty="0">
              <a:solidFill>
                <a:srgbClr val="212121"/>
              </a:solidFill>
              <a:latin typeface="Arial" panose="020B0604020202020204" pitchFamily="34" charset="0"/>
              <a:cs typeface="Arial" panose="020B0604020202020204" pitchFamily="34" charset="0"/>
            </a:endParaRPr>
          </a:p>
          <a:p>
            <a:pPr lvl="1"/>
            <a:r>
              <a:rPr lang="en-GB" sz="2800" b="0" i="0" u="none" strike="noStrike" dirty="0">
                <a:solidFill>
                  <a:srgbClr val="212121"/>
                </a:solidFill>
                <a:effectLst/>
                <a:latin typeface="Arial" panose="020B0604020202020204" pitchFamily="34" charset="0"/>
                <a:cs typeface="Arial" panose="020B0604020202020204" pitchFamily="34" charset="0"/>
              </a:rPr>
              <a:t>Assessing differences between Lung Health Check programmes in region compared to one with no enhanced programme </a:t>
            </a:r>
            <a:endParaRPr lang="en-GB" sz="2800" dirty="0">
              <a:solidFill>
                <a:srgbClr val="212121"/>
              </a:solidFill>
              <a:latin typeface="Arial" panose="020B0604020202020204" pitchFamily="34" charset="0"/>
              <a:cs typeface="Arial" panose="020B0604020202020204" pitchFamily="34" charset="0"/>
            </a:endParaRPr>
          </a:p>
          <a:p>
            <a:pPr lvl="1"/>
            <a:r>
              <a:rPr lang="en-GB" sz="2800" b="0" i="0" u="none" strike="noStrike" dirty="0">
                <a:solidFill>
                  <a:srgbClr val="212121"/>
                </a:solidFill>
                <a:effectLst/>
                <a:latin typeface="Arial" panose="020B0604020202020204" pitchFamily="34" charset="0"/>
                <a:cs typeface="Arial" panose="020B0604020202020204" pitchFamily="34" charset="0"/>
              </a:rPr>
              <a:t>Assessing changes in illicit intelligence, prosecutions etc.</a:t>
            </a:r>
          </a:p>
          <a:p>
            <a:pPr lvl="1"/>
            <a:endParaRPr lang="en-GB" dirty="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1716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What might this mean in practice:</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94575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C80B6-62C6-263C-ED19-D8893428A93C}"/>
              </a:ext>
            </a:extLst>
          </p:cNvPr>
          <p:cNvSpPr>
            <a:spLocks noGrp="1"/>
          </p:cNvSpPr>
          <p:nvPr>
            <p:ph type="title"/>
          </p:nvPr>
        </p:nvSpPr>
        <p:spPr>
          <a:xfrm>
            <a:off x="654050" y="277813"/>
            <a:ext cx="10515600" cy="1325563"/>
          </a:xfrm>
        </p:spPr>
        <p:txBody>
          <a:bodyPr/>
          <a:lstStyle/>
          <a:p>
            <a:r>
              <a:rPr lang="en-GB" dirty="0">
                <a:latin typeface="Arial" panose="020B0604020202020204" pitchFamily="34" charset="0"/>
                <a:cs typeface="Arial" panose="020B0604020202020204" pitchFamily="34" charset="0"/>
              </a:rPr>
              <a:t>Overview</a:t>
            </a:r>
          </a:p>
        </p:txBody>
      </p:sp>
      <p:sp>
        <p:nvSpPr>
          <p:cNvPr id="3" name="Content Placeholder 2">
            <a:extLst>
              <a:ext uri="{FF2B5EF4-FFF2-40B4-BE49-F238E27FC236}">
                <a16:creationId xmlns:a16="http://schemas.microsoft.com/office/drawing/2014/main" id="{6B7EF201-C6A5-C6E6-4AE2-5F1E5DC0691A}"/>
              </a:ext>
            </a:extLst>
          </p:cNvPr>
          <p:cNvSpPr>
            <a:spLocks noGrp="1"/>
          </p:cNvSpPr>
          <p:nvPr>
            <p:ph idx="1"/>
          </p:nvPr>
        </p:nvSpPr>
        <p:spPr>
          <a:xfrm>
            <a:off x="654050" y="1603376"/>
            <a:ext cx="10515600" cy="4351338"/>
          </a:xfrm>
        </p:spPr>
        <p:txBody>
          <a:bodyPr>
            <a:normAutofit/>
          </a:bodyPr>
          <a:lstStyle/>
          <a:p>
            <a:r>
              <a:rPr lang="en-GB" dirty="0">
                <a:latin typeface="Arial" panose="020B0604020202020204" pitchFamily="34" charset="0"/>
                <a:cs typeface="Arial" panose="020B0604020202020204" pitchFamily="34" charset="0"/>
              </a:rPr>
              <a:t>Why Integrated Care System (ICS) level action matters </a:t>
            </a:r>
          </a:p>
          <a:p>
            <a:r>
              <a:rPr lang="en-GB" dirty="0">
                <a:latin typeface="Arial" panose="020B0604020202020204" pitchFamily="34" charset="0"/>
                <a:cs typeface="Arial" panose="020B0604020202020204" pitchFamily="34" charset="0"/>
              </a:rPr>
              <a:t>What should be delivered at ICS level?</a:t>
            </a:r>
          </a:p>
          <a:p>
            <a:r>
              <a:rPr lang="en-GB" dirty="0">
                <a:latin typeface="Arial" panose="020B0604020202020204" pitchFamily="34" charset="0"/>
                <a:cs typeface="Arial" panose="020B0604020202020204" pitchFamily="34" charset="0"/>
              </a:rPr>
              <a:t>How could these work on an ICS footprint</a:t>
            </a:r>
          </a:p>
          <a:p>
            <a:r>
              <a:rPr lang="en-GB" dirty="0">
                <a:latin typeface="Arial" panose="020B0604020202020204" pitchFamily="34" charset="0"/>
                <a:cs typeface="Arial" panose="020B0604020202020204" pitchFamily="34" charset="0"/>
              </a:rPr>
              <a:t>What this looks like in practice</a:t>
            </a:r>
          </a:p>
          <a:p>
            <a:r>
              <a:rPr lang="en-GB" dirty="0">
                <a:latin typeface="Arial" panose="020B0604020202020204" pitchFamily="34" charset="0"/>
                <a:cs typeface="Arial" panose="020B0604020202020204" pitchFamily="34" charset="0"/>
              </a:rPr>
              <a:t>Prioritising funding</a:t>
            </a:r>
          </a:p>
          <a:p>
            <a:r>
              <a:rPr lang="en-GB" dirty="0">
                <a:latin typeface="Arial" panose="020B0604020202020204" pitchFamily="34" charset="0"/>
                <a:cs typeface="Arial" panose="020B0604020202020204" pitchFamily="34" charset="0"/>
              </a:rPr>
              <a:t>Example: Humber and North Yorkshire</a:t>
            </a:r>
          </a:p>
          <a:p>
            <a:r>
              <a:rPr lang="en-GB" dirty="0">
                <a:latin typeface="Arial" panose="020B0604020202020204" pitchFamily="34" charset="0"/>
                <a:cs typeface="Arial" panose="020B0604020202020204" pitchFamily="34" charset="0"/>
              </a:rPr>
              <a:t>Summary</a:t>
            </a:r>
          </a:p>
          <a:p>
            <a:r>
              <a:rPr lang="en-GB" dirty="0">
                <a:latin typeface="Arial" panose="020B0604020202020204" pitchFamily="34" charset="0"/>
                <a:cs typeface="Arial" panose="020B0604020202020204" pitchFamily="34" charset="0"/>
              </a:rPr>
              <a:t>Resources</a:t>
            </a:r>
          </a:p>
          <a:p>
            <a:pPr marL="0" indent="0">
              <a:buNone/>
            </a:pPr>
            <a:endParaRPr lang="en-GB" dirty="0"/>
          </a:p>
        </p:txBody>
      </p:sp>
    </p:spTree>
    <p:extLst>
      <p:ext uri="{BB962C8B-B14F-4D97-AF65-F5344CB8AC3E}">
        <p14:creationId xmlns:p14="http://schemas.microsoft.com/office/powerpoint/2010/main" val="3147059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5858E1F-CA1D-2110-89FC-543D0A7FD8BA}"/>
              </a:ext>
            </a:extLst>
          </p:cNvPr>
          <p:cNvSpPr/>
          <p:nvPr/>
        </p:nvSpPr>
        <p:spPr>
          <a:xfrm>
            <a:off x="9654639"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B66DAF9-E4C7-4DC7-C68E-00F998BB6FB1}"/>
              </a:ext>
            </a:extLst>
          </p:cNvPr>
          <p:cNvSpPr>
            <a:spLocks noGrp="1"/>
          </p:cNvSpPr>
          <p:nvPr>
            <p:ph type="title"/>
          </p:nvPr>
        </p:nvSpPr>
        <p:spPr>
          <a:xfrm>
            <a:off x="321664" y="296682"/>
            <a:ext cx="10515600" cy="1325563"/>
          </a:xfrm>
        </p:spPr>
        <p:txBody>
          <a:bodyPr/>
          <a:lstStyle/>
          <a:p>
            <a:r>
              <a:rPr lang="en-US" dirty="0">
                <a:latin typeface="Arial" panose="020B0604020202020204" pitchFamily="34" charset="0"/>
                <a:cs typeface="Arial" panose="020B0604020202020204" pitchFamily="34" charset="0"/>
              </a:rPr>
              <a:t>Three pillars of ICS-level tobacco control </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BCAF03E-0030-25F3-4DBF-FD01036980C6}"/>
              </a:ext>
            </a:extLst>
          </p:cNvPr>
          <p:cNvSpPr>
            <a:spLocks noGrp="1"/>
          </p:cNvSpPr>
          <p:nvPr>
            <p:ph idx="1"/>
          </p:nvPr>
        </p:nvSpPr>
        <p:spPr>
          <a:xfrm>
            <a:off x="845046" y="1622245"/>
            <a:ext cx="10515600" cy="4351338"/>
          </a:xfrm>
        </p:spPr>
        <p:txBody>
          <a:bodyPr>
            <a:normAutofit/>
          </a:bodyPr>
          <a:lstStyle/>
          <a:p>
            <a:pPr marL="0" indent="0">
              <a:buNone/>
            </a:pPr>
            <a:endParaRPr lang="en-US"/>
          </a:p>
          <a:p>
            <a:pPr lvl="1"/>
            <a:endParaRPr lang="en-GB"/>
          </a:p>
        </p:txBody>
      </p:sp>
      <p:graphicFrame>
        <p:nvGraphicFramePr>
          <p:cNvPr id="4" name="Table 6">
            <a:extLst>
              <a:ext uri="{FF2B5EF4-FFF2-40B4-BE49-F238E27FC236}">
                <a16:creationId xmlns:a16="http://schemas.microsoft.com/office/drawing/2014/main" id="{2507DB51-F926-8258-386B-431A6DA03617}"/>
              </a:ext>
            </a:extLst>
          </p:cNvPr>
          <p:cNvGraphicFramePr>
            <a:graphicFrameLocks noGrp="1"/>
          </p:cNvGraphicFramePr>
          <p:nvPr>
            <p:extLst>
              <p:ext uri="{D42A27DB-BD31-4B8C-83A1-F6EECF244321}">
                <p14:modId xmlns:p14="http://schemas.microsoft.com/office/powerpoint/2010/main" val="3474630911"/>
              </p:ext>
            </p:extLst>
          </p:nvPr>
        </p:nvGraphicFramePr>
        <p:xfrm>
          <a:off x="999138" y="1580790"/>
          <a:ext cx="3277590" cy="4811258"/>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826304562"/>
                    </a:ext>
                  </a:extLst>
                </a:gridCol>
              </a:tblGrid>
              <a:tr h="1202815">
                <a:tc>
                  <a:txBody>
                    <a:bodyPr/>
                    <a:lstStyle/>
                    <a:p>
                      <a:pPr algn="ctr"/>
                      <a:r>
                        <a:rPr lang="en-US" sz="2800" dirty="0">
                          <a:latin typeface="Arial" panose="020B0604020202020204" pitchFamily="34" charset="0"/>
                          <a:cs typeface="Arial" panose="020B0604020202020204" pitchFamily="34" charset="0"/>
                        </a:rPr>
                        <a:t>Co-ordination across ICS</a:t>
                      </a:r>
                      <a:endParaRPr lang="en-GB" sz="2800" dirty="0">
                        <a:latin typeface="Arial" panose="020B0604020202020204" pitchFamily="34" charset="0"/>
                        <a:cs typeface="Arial" panose="020B0604020202020204" pitchFamily="34" charset="0"/>
                      </a:endParaRPr>
                    </a:p>
                  </a:txBody>
                  <a:tcPr>
                    <a:solidFill>
                      <a:srgbClr val="FFA822"/>
                    </a:solidFill>
                  </a:tcPr>
                </a:tc>
                <a:extLst>
                  <a:ext uri="{0D108BD9-81ED-4DB2-BD59-A6C34878D82A}">
                    <a16:rowId xmlns:a16="http://schemas.microsoft.com/office/drawing/2014/main" val="3608653304"/>
                  </a:ext>
                </a:extLst>
              </a:tr>
              <a:tr h="3608443">
                <a:tc>
                  <a:txBody>
                    <a:bodyPr/>
                    <a:lstStyle/>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Supported network across NHS, Local Authority (LA) public health, LA other functions, police, fire, HM Revenue and Customs etc.</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Shared priorities</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Action at place coordinated and amplified across system</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13475692"/>
                  </a:ext>
                </a:extLst>
              </a:tr>
            </a:tbl>
          </a:graphicData>
        </a:graphic>
      </p:graphicFrame>
      <p:graphicFrame>
        <p:nvGraphicFramePr>
          <p:cNvPr id="8" name="Table 7">
            <a:extLst>
              <a:ext uri="{FF2B5EF4-FFF2-40B4-BE49-F238E27FC236}">
                <a16:creationId xmlns:a16="http://schemas.microsoft.com/office/drawing/2014/main" id="{477AFF35-8CAA-B82B-9E7B-DF98ED39C0C9}"/>
              </a:ext>
            </a:extLst>
          </p:cNvPr>
          <p:cNvGraphicFramePr>
            <a:graphicFrameLocks noGrp="1"/>
          </p:cNvGraphicFramePr>
          <p:nvPr>
            <p:extLst>
              <p:ext uri="{D42A27DB-BD31-4B8C-83A1-F6EECF244321}">
                <p14:modId xmlns:p14="http://schemas.microsoft.com/office/powerpoint/2010/main" val="3692776400"/>
              </p:ext>
            </p:extLst>
          </p:nvPr>
        </p:nvGraphicFramePr>
        <p:xfrm>
          <a:off x="4555797" y="1596665"/>
          <a:ext cx="3277590" cy="4795383"/>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125520379"/>
                    </a:ext>
                  </a:extLst>
                </a:gridCol>
              </a:tblGrid>
              <a:tr h="11783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a:latin typeface="Arial" panose="020B0604020202020204" pitchFamily="34" charset="0"/>
                          <a:cs typeface="Arial" panose="020B0604020202020204" pitchFamily="34" charset="0"/>
                        </a:rPr>
                        <a:t>Effective delivery</a:t>
                      </a:r>
                    </a:p>
                  </a:txBody>
                  <a:tcPr>
                    <a:solidFill>
                      <a:srgbClr val="FFA822"/>
                    </a:solidFill>
                  </a:tcPr>
                </a:tc>
                <a:extLst>
                  <a:ext uri="{0D108BD9-81ED-4DB2-BD59-A6C34878D82A}">
                    <a16:rowId xmlns:a16="http://schemas.microsoft.com/office/drawing/2014/main" val="1568996686"/>
                  </a:ext>
                </a:extLst>
              </a:tr>
              <a:tr h="3617041">
                <a:tc>
                  <a:txBody>
                    <a:bodyPr/>
                    <a:lstStyle/>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Agreed set of functions to be delivered across ICS (with scope for wider partnership across region)</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Functions will deliver economies of scale</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Amplification locally but not replicated</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87998055"/>
                  </a:ext>
                </a:extLst>
              </a:tr>
            </a:tbl>
          </a:graphicData>
        </a:graphic>
      </p:graphicFrame>
      <p:graphicFrame>
        <p:nvGraphicFramePr>
          <p:cNvPr id="9" name="Table 7">
            <a:extLst>
              <a:ext uri="{FF2B5EF4-FFF2-40B4-BE49-F238E27FC236}">
                <a16:creationId xmlns:a16="http://schemas.microsoft.com/office/drawing/2014/main" id="{9FCE15F2-7110-9C93-C4E5-74C93B8FA5C9}"/>
              </a:ext>
            </a:extLst>
          </p:cNvPr>
          <p:cNvGraphicFramePr>
            <a:graphicFrameLocks noGrp="1"/>
          </p:cNvGraphicFramePr>
          <p:nvPr>
            <p:extLst>
              <p:ext uri="{D42A27DB-BD31-4B8C-83A1-F6EECF244321}">
                <p14:modId xmlns:p14="http://schemas.microsoft.com/office/powerpoint/2010/main" val="3960957453"/>
              </p:ext>
            </p:extLst>
          </p:nvPr>
        </p:nvGraphicFramePr>
        <p:xfrm>
          <a:off x="8112456" y="1585374"/>
          <a:ext cx="3277590" cy="4795384"/>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125520379"/>
                    </a:ext>
                  </a:extLst>
                </a:gridCol>
              </a:tblGrid>
              <a:tr h="1187042">
                <a:tc>
                  <a:txBody>
                    <a:bodyPr/>
                    <a:lstStyle/>
                    <a:p>
                      <a:pPr algn="ctr"/>
                      <a:r>
                        <a:rPr lang="en-US" sz="2800">
                          <a:latin typeface="Arial" panose="020B0604020202020204" pitchFamily="34" charset="0"/>
                          <a:cs typeface="Arial" panose="020B0604020202020204" pitchFamily="34" charset="0"/>
                        </a:rPr>
                        <a:t>Inspire change</a:t>
                      </a:r>
                    </a:p>
                  </a:txBody>
                  <a:tcPr>
                    <a:solidFill>
                      <a:srgbClr val="FFA822"/>
                    </a:solidFill>
                  </a:tcPr>
                </a:tc>
                <a:extLst>
                  <a:ext uri="{0D108BD9-81ED-4DB2-BD59-A6C34878D82A}">
                    <a16:rowId xmlns:a16="http://schemas.microsoft.com/office/drawing/2014/main" val="1568996686"/>
                  </a:ext>
                </a:extLst>
              </a:tr>
              <a:tr h="3608342">
                <a:tc>
                  <a:txBody>
                    <a:bodyPr/>
                    <a:lstStyle/>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Give leaders a voice to champion action across system</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Champion action needed nationally </a:t>
                      </a:r>
                    </a:p>
                    <a:p>
                      <a:pPr marL="285750" lvl="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Empower local communities through engagement with smokers </a:t>
                      </a:r>
                    </a:p>
                    <a:p>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87998055"/>
                  </a:ext>
                </a:extLst>
              </a:tr>
            </a:tbl>
          </a:graphicData>
        </a:graphic>
      </p:graphicFrame>
    </p:spTree>
    <p:extLst>
      <p:ext uri="{BB962C8B-B14F-4D97-AF65-F5344CB8AC3E}">
        <p14:creationId xmlns:p14="http://schemas.microsoft.com/office/powerpoint/2010/main" val="1040777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Coordination across the ICS</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266093"/>
            <a:ext cx="11474086" cy="5133796"/>
          </a:xfrm>
        </p:spPr>
        <p:txBody>
          <a:bodyPr>
            <a:normAutofit/>
          </a:bodyPr>
          <a:lstStyle/>
          <a:p>
            <a:r>
              <a:rPr lang="en-US" dirty="0">
                <a:latin typeface="Arial" panose="020B0604020202020204" pitchFamily="34" charset="0"/>
                <a:cs typeface="Arial" panose="020B0604020202020204" pitchFamily="34" charset="0"/>
              </a:rPr>
              <a:t>Effective relationships are a key for success of regional </a:t>
            </a:r>
            <a:r>
              <a:rPr lang="en-US" dirty="0" err="1">
                <a:latin typeface="Arial" panose="020B0604020202020204" pitchFamily="34" charset="0"/>
                <a:cs typeface="Arial" panose="020B0604020202020204" pitchFamily="34" charset="0"/>
              </a:rPr>
              <a:t>programmes</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An ICS level </a:t>
            </a:r>
            <a:r>
              <a:rPr lang="en-US" dirty="0" err="1">
                <a:latin typeface="Arial" panose="020B0604020202020204" pitchFamily="34" charset="0"/>
                <a:cs typeface="Arial" panose="020B0604020202020204" pitchFamily="34" charset="0"/>
              </a:rPr>
              <a:t>programme</a:t>
            </a:r>
            <a:r>
              <a:rPr lang="en-US" dirty="0">
                <a:latin typeface="Arial" panose="020B0604020202020204" pitchFamily="34" charset="0"/>
                <a:cs typeface="Arial" panose="020B0604020202020204" pitchFamily="34" charset="0"/>
              </a:rPr>
              <a:t> should support a network of all those involved in tobacco control across the system including:</a:t>
            </a:r>
          </a:p>
          <a:p>
            <a:pPr lvl="1"/>
            <a:r>
              <a:rPr lang="en-US" dirty="0">
                <a:latin typeface="Arial" panose="020B0604020202020204" pitchFamily="34" charset="0"/>
                <a:cs typeface="Arial" panose="020B0604020202020204" pitchFamily="34" charset="0"/>
              </a:rPr>
              <a:t>NHS</a:t>
            </a:r>
          </a:p>
          <a:p>
            <a:pPr lvl="1"/>
            <a:r>
              <a:rPr lang="en-US" dirty="0">
                <a:latin typeface="Arial" panose="020B0604020202020204" pitchFamily="34" charset="0"/>
                <a:cs typeface="Arial" panose="020B0604020202020204" pitchFamily="34" charset="0"/>
              </a:rPr>
              <a:t>Local authority (LA) public health, trading standards and other LA functions</a:t>
            </a:r>
          </a:p>
          <a:p>
            <a:pPr lvl="1"/>
            <a:r>
              <a:rPr lang="en-US" dirty="0">
                <a:latin typeface="Arial" panose="020B0604020202020204" pitchFamily="34" charset="0"/>
                <a:cs typeface="Arial" panose="020B0604020202020204" pitchFamily="34" charset="0"/>
              </a:rPr>
              <a:t>Police </a:t>
            </a:r>
          </a:p>
          <a:p>
            <a:pPr lvl="1"/>
            <a:r>
              <a:rPr lang="en-US" dirty="0">
                <a:latin typeface="Arial" panose="020B0604020202020204" pitchFamily="34" charset="0"/>
                <a:cs typeface="Arial" panose="020B0604020202020204" pitchFamily="34" charset="0"/>
              </a:rPr>
              <a:t>Fire </a:t>
            </a:r>
          </a:p>
          <a:p>
            <a:pPr lvl="1"/>
            <a:r>
              <a:rPr lang="en-US" dirty="0">
                <a:latin typeface="Arial" panose="020B0604020202020204" pitchFamily="34" charset="0"/>
                <a:cs typeface="Arial" panose="020B0604020202020204" pitchFamily="34" charset="0"/>
              </a:rPr>
              <a:t>HM Revenue and Customs</a:t>
            </a:r>
          </a:p>
          <a:p>
            <a:r>
              <a:rPr lang="en-US" dirty="0">
                <a:latin typeface="Arial" panose="020B0604020202020204" pitchFamily="34" charset="0"/>
                <a:cs typeface="Arial" panose="020B0604020202020204" pitchFamily="34" charset="0"/>
              </a:rPr>
              <a:t>This will permit: </a:t>
            </a:r>
          </a:p>
          <a:p>
            <a:pPr lvl="1"/>
            <a:r>
              <a:rPr lang="en-US" dirty="0">
                <a:latin typeface="Arial" panose="020B0604020202020204" pitchFamily="34" charset="0"/>
                <a:cs typeface="Arial" panose="020B0604020202020204" pitchFamily="34" charset="0"/>
              </a:rPr>
              <a:t>Shared learning </a:t>
            </a:r>
          </a:p>
          <a:p>
            <a:pPr lvl="1"/>
            <a:r>
              <a:rPr lang="en-US" dirty="0">
                <a:latin typeface="Arial" panose="020B0604020202020204" pitchFamily="34" charset="0"/>
                <a:cs typeface="Arial" panose="020B0604020202020204" pitchFamily="34" charset="0"/>
              </a:rPr>
              <a:t>Shared priorities across the system</a:t>
            </a:r>
          </a:p>
          <a:p>
            <a:pPr lvl="1"/>
            <a:r>
              <a:rPr lang="en-US" dirty="0">
                <a:latin typeface="Arial" panose="020B0604020202020204" pitchFamily="34" charset="0"/>
                <a:cs typeface="Arial" panose="020B0604020202020204" pitchFamily="34" charset="0"/>
              </a:rPr>
              <a:t>Action at place to be coordinated and amplified across whole ICS </a:t>
            </a:r>
            <a:endParaRPr lang="en-GB" sz="1600" dirty="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5689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Effective delivery</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461797"/>
            <a:ext cx="11474086" cy="4938091"/>
          </a:xfrm>
        </p:spPr>
        <p:txBody>
          <a:bodyPr>
            <a:normAutofit/>
          </a:bodyPr>
          <a:lstStyle/>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The </a:t>
            </a:r>
            <a:r>
              <a:rPr lang="en-US" sz="3200" dirty="0" err="1">
                <a:latin typeface="Arial" panose="020B0604020202020204" pitchFamily="34" charset="0"/>
                <a:cs typeface="Arial" panose="020B0604020202020204" pitchFamily="34" charset="0"/>
              </a:rPr>
              <a:t>programme</a:t>
            </a:r>
            <a:r>
              <a:rPr lang="en-US" sz="3200" dirty="0">
                <a:latin typeface="Arial" panose="020B0604020202020204" pitchFamily="34" charset="0"/>
                <a:cs typeface="Arial" panose="020B0604020202020204" pitchFamily="34" charset="0"/>
              </a:rPr>
              <a:t> should agree a set of functions to be delivered across the ICS. </a:t>
            </a:r>
          </a:p>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These should </a:t>
            </a:r>
            <a:r>
              <a:rPr lang="en-US" sz="3200" dirty="0" err="1">
                <a:latin typeface="Arial" panose="020B0604020202020204" pitchFamily="34" charset="0"/>
                <a:cs typeface="Arial" panose="020B0604020202020204" pitchFamily="34" charset="0"/>
              </a:rPr>
              <a:t>prioritise</a:t>
            </a:r>
            <a:r>
              <a:rPr lang="en-US" sz="3200" dirty="0">
                <a:latin typeface="Arial" panose="020B0604020202020204" pitchFamily="34" charset="0"/>
                <a:cs typeface="Arial" panose="020B0604020202020204" pitchFamily="34" charset="0"/>
              </a:rPr>
              <a:t> activities that deliver economies of scale (such as communications campaigns and action on illicit tobacco) but also consider local priorities </a:t>
            </a:r>
          </a:p>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The ICS </a:t>
            </a:r>
            <a:r>
              <a:rPr lang="en-US" sz="3200" dirty="0" err="1">
                <a:latin typeface="Arial" panose="020B0604020202020204" pitchFamily="34" charset="0"/>
                <a:cs typeface="Arial" panose="020B0604020202020204" pitchFamily="34" charset="0"/>
              </a:rPr>
              <a:t>programme</a:t>
            </a:r>
            <a:r>
              <a:rPr lang="en-US" sz="3200" dirty="0">
                <a:latin typeface="Arial" panose="020B0604020202020204" pitchFamily="34" charset="0"/>
                <a:cs typeface="Arial" panose="020B0604020202020204" pitchFamily="34" charset="0"/>
              </a:rPr>
              <a:t> should have distinctive set of functions that add value to, and not replace, local authority action</a:t>
            </a:r>
          </a:p>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Functions should be amplified locally but not replicated</a:t>
            </a:r>
            <a:endParaRPr lang="en-GB" sz="2400" dirty="0">
              <a:latin typeface="Arial" panose="020B0604020202020204" pitchFamily="34" charset="0"/>
              <a:cs typeface="Arial" panose="020B0604020202020204" pitchFamily="34" charset="0"/>
            </a:endParaRPr>
          </a:p>
          <a:p>
            <a:pPr lvl="1"/>
            <a:endParaRPr lang="en-GB" dirty="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8632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Inspiring change </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283677"/>
            <a:ext cx="11474086" cy="5116211"/>
          </a:xfrm>
        </p:spPr>
        <p:txBody>
          <a:bodyPr>
            <a:normAutofit/>
          </a:bodyPr>
          <a:lstStyle/>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Strong leadership and expertise in tobacco control are essential to the </a:t>
            </a:r>
            <a:r>
              <a:rPr lang="en-US" sz="3200" dirty="0" err="1">
                <a:latin typeface="Arial" panose="020B0604020202020204" pitchFamily="34" charset="0"/>
                <a:cs typeface="Arial" panose="020B0604020202020204" pitchFamily="34" charset="0"/>
              </a:rPr>
              <a:t>programme</a:t>
            </a:r>
            <a:endParaRPr lang="en-US" sz="32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The </a:t>
            </a:r>
            <a:r>
              <a:rPr lang="en-US" sz="3200" dirty="0" err="1">
                <a:latin typeface="Arial" panose="020B0604020202020204" pitchFamily="34" charset="0"/>
                <a:cs typeface="Arial" panose="020B0604020202020204" pitchFamily="34" charset="0"/>
              </a:rPr>
              <a:t>programme</a:t>
            </a:r>
            <a:r>
              <a:rPr lang="en-US" sz="3200" dirty="0">
                <a:latin typeface="Arial" panose="020B0604020202020204" pitchFamily="34" charset="0"/>
                <a:cs typeface="Arial" panose="020B0604020202020204" pitchFamily="34" charset="0"/>
              </a:rPr>
              <a:t> and its core staff should:</a:t>
            </a:r>
          </a:p>
          <a:p>
            <a:pPr marL="742950" lvl="1" indent="-285750"/>
            <a:r>
              <a:rPr lang="en-US" sz="2800" dirty="0">
                <a:latin typeface="Arial" panose="020B0604020202020204" pitchFamily="34" charset="0"/>
                <a:cs typeface="Arial" panose="020B0604020202020204" pitchFamily="34" charset="0"/>
              </a:rPr>
              <a:t>Advocate for action on tobacco control locally, regionally and nationally</a:t>
            </a:r>
          </a:p>
          <a:p>
            <a:pPr marL="742950" lvl="1" indent="-285750"/>
            <a:r>
              <a:rPr lang="en-US" sz="2800" dirty="0">
                <a:latin typeface="Arial" panose="020B0604020202020204" pitchFamily="34" charset="0"/>
                <a:cs typeface="Arial" panose="020B0604020202020204" pitchFamily="34" charset="0"/>
              </a:rPr>
              <a:t>Give leaders a voice to champion action across system</a:t>
            </a:r>
          </a:p>
          <a:p>
            <a:pPr marL="742950" lvl="1" indent="-285750"/>
            <a:r>
              <a:rPr lang="en-US" sz="2800" dirty="0">
                <a:latin typeface="Arial" panose="020B0604020202020204" pitchFamily="34" charset="0"/>
                <a:cs typeface="Arial" panose="020B0604020202020204" pitchFamily="34" charset="0"/>
              </a:rPr>
              <a:t>Empower local communities through engagement with smokers </a:t>
            </a:r>
          </a:p>
          <a:p>
            <a:pPr lvl="1"/>
            <a:endParaRPr lang="en-GB" dirty="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3447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Prioritising funding</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76438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err="1">
                <a:latin typeface="Arial" panose="020B0604020202020204" pitchFamily="34" charset="0"/>
                <a:cs typeface="Arial" panose="020B0604020202020204" pitchFamily="34" charset="0"/>
              </a:rPr>
              <a:t>Prioritising</a:t>
            </a:r>
            <a:r>
              <a:rPr lang="en-US" sz="4000" dirty="0">
                <a:latin typeface="Arial" panose="020B0604020202020204" pitchFamily="34" charset="0"/>
                <a:cs typeface="Arial" panose="020B0604020202020204" pitchFamily="34" charset="0"/>
              </a:rPr>
              <a:t> funding</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461798"/>
            <a:ext cx="11474086" cy="5079679"/>
          </a:xfrm>
        </p:spPr>
        <p:txBody>
          <a:bodyPr>
            <a:normAutofit fontScale="92500" lnSpcReduction="20000"/>
          </a:bodyPr>
          <a:lstStyle/>
          <a:p>
            <a:r>
              <a:rPr lang="en-GB" sz="2600" dirty="0">
                <a:latin typeface="Arial" panose="020B0604020202020204" pitchFamily="34" charset="0"/>
                <a:cs typeface="Arial" panose="020B0604020202020204" pitchFamily="34" charset="0"/>
              </a:rPr>
              <a:t>An ICS-level tobacco control programme should focus on activity best achieved at scale including:</a:t>
            </a:r>
          </a:p>
          <a:p>
            <a:pPr lvl="1">
              <a:lnSpc>
                <a:spcPct val="110000"/>
              </a:lnSpc>
            </a:pPr>
            <a:r>
              <a:rPr lang="en-GB" dirty="0">
                <a:solidFill>
                  <a:srgbClr val="202020"/>
                </a:solidFill>
                <a:latin typeface="Arial" panose="020B0604020202020204" pitchFamily="34" charset="0"/>
                <a:ea typeface="Times New Roman" panose="02020603050405020304" pitchFamily="18" charset="0"/>
                <a:cs typeface="Arial" panose="020B0604020202020204" pitchFamily="34" charset="0"/>
              </a:rPr>
              <a:t>A</a:t>
            </a:r>
            <a:r>
              <a:rPr lang="en-GB"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ction on illicit tobacco</a:t>
            </a:r>
          </a:p>
          <a:p>
            <a:pPr lvl="1">
              <a:lnSpc>
                <a:spcPct val="110000"/>
              </a:lnSpc>
            </a:pPr>
            <a:r>
              <a:rPr lang="en-GB" dirty="0">
                <a:solidFill>
                  <a:srgbClr val="202020"/>
                </a:solidFill>
                <a:latin typeface="Arial" panose="020B0604020202020204" pitchFamily="34" charset="0"/>
                <a:ea typeface="Times New Roman" panose="02020603050405020304" pitchFamily="18" charset="0"/>
                <a:cs typeface="Arial" panose="020B0604020202020204" pitchFamily="34" charset="0"/>
              </a:rPr>
              <a:t>C</a:t>
            </a:r>
            <a:r>
              <a:rPr lang="en-GB"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ommunications campaigns</a:t>
            </a:r>
          </a:p>
          <a:p>
            <a:pPr lvl="1">
              <a:lnSpc>
                <a:spcPct val="110000"/>
              </a:lnSpc>
            </a:pPr>
            <a:r>
              <a:rPr lang="en-GB" dirty="0">
                <a:solidFill>
                  <a:srgbClr val="202020"/>
                </a:solidFill>
                <a:latin typeface="Arial" panose="020B0604020202020204" pitchFamily="34" charset="0"/>
                <a:ea typeface="Times New Roman" panose="02020603050405020304" pitchFamily="18" charset="0"/>
                <a:cs typeface="Arial" panose="020B0604020202020204" pitchFamily="34" charset="0"/>
              </a:rPr>
              <a:t>M</a:t>
            </a:r>
            <a:r>
              <a:rPr lang="en-GB"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aking the case for tobacco control</a:t>
            </a:r>
          </a:p>
          <a:p>
            <a:pPr lvl="1">
              <a:lnSpc>
                <a:spcPct val="110000"/>
              </a:lnSpc>
            </a:pPr>
            <a:r>
              <a:rPr lang="en-GB" dirty="0">
                <a:solidFill>
                  <a:srgbClr val="202020"/>
                </a:solidFill>
                <a:latin typeface="Arial" panose="020B0604020202020204" pitchFamily="34" charset="0"/>
                <a:ea typeface="Times New Roman" panose="02020603050405020304" pitchFamily="18" charset="0"/>
                <a:cs typeface="Arial" panose="020B0604020202020204" pitchFamily="34" charset="0"/>
              </a:rPr>
              <a:t>P</a:t>
            </a:r>
            <a:r>
              <a:rPr lang="en-GB"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olicy and intervention development </a:t>
            </a:r>
          </a:p>
          <a:p>
            <a:pPr lvl="1">
              <a:lnSpc>
                <a:spcPct val="110000"/>
              </a:lnSpc>
            </a:pPr>
            <a:r>
              <a:rPr lang="en-GB" dirty="0">
                <a:solidFill>
                  <a:srgbClr val="202020"/>
                </a:solidFill>
                <a:latin typeface="Arial" panose="020B0604020202020204" pitchFamily="34" charset="0"/>
                <a:ea typeface="Times New Roman" panose="02020603050405020304" pitchFamily="18" charset="0"/>
                <a:cs typeface="Arial" panose="020B0604020202020204" pitchFamily="34" charset="0"/>
              </a:rPr>
              <a:t>S</a:t>
            </a:r>
            <a:r>
              <a:rPr lang="en-GB"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upporting local implementation. </a:t>
            </a:r>
            <a:endParaRPr lang="en-GB"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r>
              <a:rPr lang="en-GB" sz="2600" b="0" i="0" u="none" strike="noStrike" dirty="0">
                <a:solidFill>
                  <a:srgbClr val="212121"/>
                </a:solidFill>
                <a:effectLst/>
                <a:latin typeface="Arial" panose="020B0604020202020204" pitchFamily="34" charset="0"/>
                <a:cs typeface="Arial" panose="020B0604020202020204" pitchFamily="34" charset="0"/>
              </a:rPr>
              <a:t>Beyond this is it important to consider:</a:t>
            </a:r>
          </a:p>
          <a:p>
            <a:pPr lvl="1"/>
            <a:r>
              <a:rPr lang="en-GB" b="0" i="0" u="none" strike="noStrike" dirty="0">
                <a:solidFill>
                  <a:srgbClr val="212121"/>
                </a:solidFill>
                <a:effectLst/>
                <a:latin typeface="Arial" panose="020B0604020202020204" pitchFamily="34" charset="0"/>
                <a:cs typeface="Arial" panose="020B0604020202020204" pitchFamily="34" charset="0"/>
              </a:rPr>
              <a:t>Monitoring and evaluation should be essential components of any programme</a:t>
            </a:r>
          </a:p>
          <a:p>
            <a:pPr lvl="1"/>
            <a:r>
              <a:rPr lang="en-GB" dirty="0">
                <a:solidFill>
                  <a:srgbClr val="212121"/>
                </a:solidFill>
                <a:latin typeface="Arial" panose="020B0604020202020204" pitchFamily="34" charset="0"/>
                <a:cs typeface="Arial" panose="020B0604020202020204" pitchFamily="34" charset="0"/>
              </a:rPr>
              <a:t>Local commitments and political environment</a:t>
            </a:r>
          </a:p>
          <a:p>
            <a:pPr lvl="1"/>
            <a:r>
              <a:rPr lang="en-GB" b="0" i="0" u="none" strike="noStrike" dirty="0">
                <a:solidFill>
                  <a:srgbClr val="212121"/>
                </a:solidFill>
                <a:effectLst/>
                <a:latin typeface="Arial" panose="020B0604020202020204" pitchFamily="34" charset="0"/>
                <a:cs typeface="Arial" panose="020B0604020202020204" pitchFamily="34" charset="0"/>
              </a:rPr>
              <a:t>Staffing costs</a:t>
            </a:r>
          </a:p>
          <a:p>
            <a:r>
              <a:rPr lang="en-GB" sz="2600" b="0" i="0" u="none" strike="noStrike" dirty="0">
                <a:solidFill>
                  <a:srgbClr val="212121"/>
                </a:solidFill>
                <a:effectLst/>
                <a:latin typeface="Arial" panose="020B0604020202020204" pitchFamily="34" charset="0"/>
                <a:cs typeface="Arial" panose="020B0604020202020204" pitchFamily="34" charset="0"/>
              </a:rPr>
              <a:t>Of these, communications campaigns have the largest financial commitment, requiring large sums to reach desired audiences. However, costs will vary depending on how dispersed the ICS population is, how many TV boundaries it crosses, etc.</a:t>
            </a:r>
          </a:p>
          <a:p>
            <a:pPr lvl="1"/>
            <a:endParaRPr lang="en-GB" dirty="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9039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5421A2-ED3C-AA56-6D76-D78CC87790A7}"/>
              </a:ext>
            </a:extLst>
          </p:cNvPr>
          <p:cNvSpPr/>
          <p:nvPr/>
        </p:nvSpPr>
        <p:spPr>
          <a:xfrm>
            <a:off x="9620277" y="5023262"/>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D570B9-B873-90E2-DFF2-04B029D5B893}"/>
              </a:ext>
            </a:extLst>
          </p:cNvPr>
          <p:cNvSpPr>
            <a:spLocks noGrp="1"/>
          </p:cNvSpPr>
          <p:nvPr>
            <p:ph type="title"/>
          </p:nvPr>
        </p:nvSpPr>
        <p:spPr>
          <a:xfrm>
            <a:off x="164155" y="136234"/>
            <a:ext cx="10515600" cy="1325563"/>
          </a:xfrm>
        </p:spPr>
        <p:txBody>
          <a:bodyPr>
            <a:normAutofit/>
          </a:bodyPr>
          <a:lstStyle/>
          <a:p>
            <a:r>
              <a:rPr lang="en-US" sz="4000" dirty="0">
                <a:latin typeface="Arial" panose="020B0604020202020204" pitchFamily="34" charset="0"/>
                <a:cs typeface="Arial" panose="020B0604020202020204" pitchFamily="34" charset="0"/>
              </a:rPr>
              <a:t>Suggested allocation of funding</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D62E16-73BC-1D7D-AEDF-E4D9213DA8F5}"/>
              </a:ext>
            </a:extLst>
          </p:cNvPr>
          <p:cNvSpPr>
            <a:spLocks noGrp="1"/>
          </p:cNvSpPr>
          <p:nvPr>
            <p:ph idx="1"/>
          </p:nvPr>
        </p:nvSpPr>
        <p:spPr>
          <a:xfrm>
            <a:off x="358957" y="1461797"/>
            <a:ext cx="6393535" cy="4938091"/>
          </a:xfrm>
        </p:spPr>
        <p:txBody>
          <a:bodyPr>
            <a:normAutofit fontScale="70000" lnSpcReduction="20000"/>
          </a:bodyPr>
          <a:lstStyle/>
          <a:p>
            <a:pPr>
              <a:lnSpc>
                <a:spcPct val="110000"/>
              </a:lnSpc>
            </a:pPr>
            <a:r>
              <a:rPr lang="en-GB" sz="3000" dirty="0">
                <a:latin typeface="Arial" panose="020B0604020202020204" pitchFamily="34" charset="0"/>
                <a:cs typeface="Arial" panose="020B0604020202020204" pitchFamily="34" charset="0"/>
              </a:rPr>
              <a:t>We suggest that a regional tobacco control strategy should be funded at between 45 and 80 pence per head of population. </a:t>
            </a:r>
            <a:r>
              <a:rPr lang="en-GB" sz="3000">
                <a:latin typeface="Arial" panose="020B0604020202020204" pitchFamily="34" charset="0"/>
                <a:cs typeface="Arial" panose="020B0604020202020204" pitchFamily="34" charset="0"/>
              </a:rPr>
              <a:t>This is in addition to Long Term Plan funding and should not redirect funding from the Long Term Plan commitments. </a:t>
            </a:r>
            <a:endParaRPr lang="en-GB" sz="3000" dirty="0">
              <a:latin typeface="Arial" panose="020B0604020202020204" pitchFamily="34" charset="0"/>
              <a:cs typeface="Arial" panose="020B0604020202020204" pitchFamily="34" charset="0"/>
            </a:endParaRPr>
          </a:p>
          <a:p>
            <a:pPr>
              <a:lnSpc>
                <a:spcPct val="110000"/>
              </a:lnSpc>
            </a:pPr>
            <a:r>
              <a:rPr lang="en-GB" sz="3000" dirty="0">
                <a:latin typeface="Arial" panose="020B0604020202020204" pitchFamily="34" charset="0"/>
                <a:cs typeface="Arial" panose="020B0604020202020204" pitchFamily="34" charset="0"/>
              </a:rPr>
              <a:t>Of this:</a:t>
            </a:r>
            <a:endParaRPr lang="en-GB" sz="3200" dirty="0">
              <a:latin typeface="Arial" panose="020B0604020202020204" pitchFamily="34" charset="0"/>
              <a:cs typeface="Arial" panose="020B0604020202020204" pitchFamily="34" charset="0"/>
            </a:endParaRPr>
          </a:p>
          <a:p>
            <a:pPr lvl="1">
              <a:lnSpc>
                <a:spcPct val="110000"/>
              </a:lnSpc>
            </a:pPr>
            <a:r>
              <a:rPr lang="en-GB" sz="2800" dirty="0">
                <a:latin typeface="Arial" panose="020B0604020202020204" pitchFamily="34" charset="0"/>
                <a:cs typeface="Arial" panose="020B0604020202020204" pitchFamily="34" charset="0"/>
              </a:rPr>
              <a:t>Staffing costs will likely comprise around 25-40% </a:t>
            </a:r>
          </a:p>
          <a:p>
            <a:pPr lvl="1">
              <a:lnSpc>
                <a:spcPct val="110000"/>
              </a:lnSpc>
            </a:pPr>
            <a:r>
              <a:rPr lang="en-GB" sz="2800" b="0" i="0" u="none" strike="noStrike" dirty="0">
                <a:solidFill>
                  <a:srgbClr val="212121"/>
                </a:solidFill>
                <a:effectLst/>
                <a:latin typeface="Arial" panose="020B0604020202020204" pitchFamily="34" charset="0"/>
                <a:cs typeface="Arial" panose="020B0604020202020204" pitchFamily="34" charset="0"/>
              </a:rPr>
              <a:t>Communications </a:t>
            </a:r>
            <a:r>
              <a:rPr lang="en-GB" sz="2800" dirty="0">
                <a:solidFill>
                  <a:srgbClr val="212121"/>
                </a:solidFill>
                <a:latin typeface="Arial" panose="020B0604020202020204" pitchFamily="34" charset="0"/>
                <a:cs typeface="Arial" panose="020B0604020202020204" pitchFamily="34" charset="0"/>
              </a:rPr>
              <a:t>campaigns should comprise approximately a further 40-45% </a:t>
            </a:r>
          </a:p>
          <a:p>
            <a:pPr lvl="1">
              <a:lnSpc>
                <a:spcPct val="110000"/>
              </a:lnSpc>
            </a:pPr>
            <a:r>
              <a:rPr lang="en-GB" sz="2800" b="0" i="0" u="none" strike="noStrike" dirty="0">
                <a:solidFill>
                  <a:srgbClr val="212121"/>
                </a:solidFill>
                <a:effectLst/>
                <a:latin typeface="Arial" panose="020B0604020202020204" pitchFamily="34" charset="0"/>
                <a:cs typeface="Arial" panose="020B0604020202020204" pitchFamily="34" charset="0"/>
              </a:rPr>
              <a:t>The remaining 15-35% should be divided amongst other activities, for example:</a:t>
            </a:r>
          </a:p>
          <a:p>
            <a:pPr lvl="2">
              <a:lnSpc>
                <a:spcPct val="110000"/>
              </a:lnSpc>
            </a:pPr>
            <a:r>
              <a:rPr lang="en-GB" sz="2400" dirty="0">
                <a:solidFill>
                  <a:srgbClr val="212121"/>
                </a:solidFill>
                <a:latin typeface="Arial" panose="020B0604020202020204" pitchFamily="34" charset="0"/>
                <a:cs typeface="Arial" panose="020B0604020202020204" pitchFamily="34" charset="0"/>
              </a:rPr>
              <a:t>An illicit tobacco programme</a:t>
            </a:r>
          </a:p>
          <a:p>
            <a:pPr lvl="2">
              <a:lnSpc>
                <a:spcPct val="110000"/>
              </a:lnSpc>
            </a:pPr>
            <a:r>
              <a:rPr lang="en-GB" sz="2400" dirty="0">
                <a:solidFill>
                  <a:srgbClr val="212121"/>
                </a:solidFill>
                <a:latin typeface="Arial" panose="020B0604020202020204" pitchFamily="34" charset="0"/>
                <a:cs typeface="Arial" panose="020B0604020202020204" pitchFamily="34" charset="0"/>
              </a:rPr>
              <a:t>Evaluation, data and monitoring </a:t>
            </a:r>
          </a:p>
          <a:p>
            <a:pPr lvl="2">
              <a:lnSpc>
                <a:spcPct val="110000"/>
              </a:lnSpc>
            </a:pPr>
            <a:r>
              <a:rPr lang="en-GB" sz="2400" b="0" i="0" u="none" strike="noStrike" dirty="0">
                <a:solidFill>
                  <a:srgbClr val="212121"/>
                </a:solidFill>
                <a:effectLst/>
                <a:latin typeface="Arial" panose="020B0604020202020204" pitchFamily="34" charset="0"/>
                <a:cs typeface="Arial" panose="020B0604020202020204" pitchFamily="34" charset="0"/>
              </a:rPr>
              <a:t>Flexible </a:t>
            </a:r>
            <a:r>
              <a:rPr lang="en-GB" sz="2400" dirty="0">
                <a:solidFill>
                  <a:srgbClr val="212121"/>
                </a:solidFill>
                <a:latin typeface="Arial" panose="020B0604020202020204" pitchFamily="34" charset="0"/>
                <a:cs typeface="Arial" panose="020B0604020202020204" pitchFamily="34" charset="0"/>
              </a:rPr>
              <a:t>funding for projects across the system</a:t>
            </a:r>
          </a:p>
          <a:p>
            <a:pPr lvl="2">
              <a:lnSpc>
                <a:spcPct val="110000"/>
              </a:lnSpc>
            </a:pPr>
            <a:r>
              <a:rPr lang="en-GB" sz="2400" b="0" i="0" u="none" strike="noStrike" dirty="0">
                <a:solidFill>
                  <a:srgbClr val="212121"/>
                </a:solidFill>
                <a:effectLst/>
                <a:latin typeface="Arial" panose="020B0604020202020204" pitchFamily="34" charset="0"/>
                <a:cs typeface="Arial" panose="020B0604020202020204" pitchFamily="34" charset="0"/>
              </a:rPr>
              <a:t>Operational costs</a:t>
            </a:r>
          </a:p>
          <a:p>
            <a:pPr lvl="1">
              <a:lnSpc>
                <a:spcPct val="110000"/>
              </a:lnSpc>
            </a:pPr>
            <a:endParaRPr lang="en-GB" b="0" i="0" u="none" strike="noStrike" dirty="0">
              <a:solidFill>
                <a:srgbClr val="212121"/>
              </a:solidFill>
              <a:effectLst/>
              <a:latin typeface="Arial" panose="020B0604020202020204" pitchFamily="34" charset="0"/>
              <a:cs typeface="Arial" panose="020B0604020202020204" pitchFamily="34" charset="0"/>
            </a:endParaRPr>
          </a:p>
          <a:p>
            <a:pPr lvl="1">
              <a:lnSpc>
                <a:spcPct val="110000"/>
              </a:lnSpc>
            </a:pPr>
            <a:endParaRPr lang="en-GB" dirty="0">
              <a:latin typeface="Arial" panose="020B0604020202020204" pitchFamily="34" charset="0"/>
              <a:cs typeface="Arial" panose="020B0604020202020204" pitchFamily="34" charset="0"/>
            </a:endParaRPr>
          </a:p>
          <a:p>
            <a:pPr marL="457200" lvl="1" indent="0">
              <a:lnSpc>
                <a:spcPct val="110000"/>
              </a:lnSpc>
              <a:buNone/>
            </a:pPr>
            <a:endParaRPr lang="en-GB" dirty="0">
              <a:latin typeface="Arial" panose="020B0604020202020204" pitchFamily="34" charset="0"/>
              <a:cs typeface="Arial" panose="020B0604020202020204" pitchFamily="34" charset="0"/>
            </a:endParaRPr>
          </a:p>
        </p:txBody>
      </p:sp>
      <p:graphicFrame>
        <p:nvGraphicFramePr>
          <p:cNvPr id="6" name="Chart 5">
            <a:extLst>
              <a:ext uri="{FF2B5EF4-FFF2-40B4-BE49-F238E27FC236}">
                <a16:creationId xmlns:a16="http://schemas.microsoft.com/office/drawing/2014/main" id="{4377359C-A96A-3843-7197-CAB8C0B59DE7}"/>
              </a:ext>
            </a:extLst>
          </p:cNvPr>
          <p:cNvGraphicFramePr>
            <a:graphicFrameLocks/>
          </p:cNvGraphicFramePr>
          <p:nvPr>
            <p:extLst>
              <p:ext uri="{D42A27DB-BD31-4B8C-83A1-F6EECF244321}">
                <p14:modId xmlns:p14="http://schemas.microsoft.com/office/powerpoint/2010/main" val="1860556611"/>
              </p:ext>
            </p:extLst>
          </p:nvPr>
        </p:nvGraphicFramePr>
        <p:xfrm>
          <a:off x="6642847" y="1237129"/>
          <a:ext cx="5384997" cy="51627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6833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Example: Humber and North Yorkshire (HNY)</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r>
              <a:rPr lang="en-GB" dirty="0"/>
              <a:t>Humber and North Yorkshire Integrated Care Partnership Launched their Centre of Excellence for Tobacco Control in February 2023. </a:t>
            </a:r>
          </a:p>
        </p:txBody>
      </p:sp>
    </p:spTree>
    <p:extLst>
      <p:ext uri="{BB962C8B-B14F-4D97-AF65-F5344CB8AC3E}">
        <p14:creationId xmlns:p14="http://schemas.microsoft.com/office/powerpoint/2010/main" val="1478362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CD1DED-FE5A-1FA5-9746-5D3C7867FD65}"/>
              </a:ext>
            </a:extLst>
          </p:cNvPr>
          <p:cNvSpPr>
            <a:spLocks noGrp="1"/>
          </p:cNvSpPr>
          <p:nvPr>
            <p:ph idx="1"/>
          </p:nvPr>
        </p:nvSpPr>
        <p:spPr>
          <a:xfrm>
            <a:off x="838200" y="1788554"/>
            <a:ext cx="10515600" cy="4351338"/>
          </a:xfrm>
        </p:spPr>
        <p:txBody>
          <a:bodyPr/>
          <a:lstStyle/>
          <a:p>
            <a:endParaRPr lang="en-GB"/>
          </a:p>
        </p:txBody>
      </p:sp>
      <p:sp>
        <p:nvSpPr>
          <p:cNvPr id="4" name="Title 1">
            <a:extLst>
              <a:ext uri="{FF2B5EF4-FFF2-40B4-BE49-F238E27FC236}">
                <a16:creationId xmlns:a16="http://schemas.microsoft.com/office/drawing/2014/main" id="{BE8A43BD-F5A4-1699-B79A-3B7F1AB615AF}"/>
              </a:ext>
            </a:extLst>
          </p:cNvPr>
          <p:cNvSpPr txBox="1">
            <a:spLocks/>
          </p:cNvSpPr>
          <p:nvPr/>
        </p:nvSpPr>
        <p:spPr>
          <a:xfrm>
            <a:off x="240631" y="1825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FF9933"/>
                </a:solidFill>
                <a:latin typeface="+mj-lt"/>
                <a:ea typeface="+mj-ea"/>
                <a:cs typeface="+mj-cs"/>
              </a:defRPr>
            </a:lvl1pPr>
          </a:lstStyle>
          <a:p>
            <a:r>
              <a:rPr lang="en-US" dirty="0">
                <a:latin typeface="Arial" panose="020B0604020202020204" pitchFamily="34" charset="0"/>
                <a:cs typeface="Arial" panose="020B0604020202020204" pitchFamily="34" charset="0"/>
              </a:rPr>
              <a:t>HNY’s proposed strategy</a:t>
            </a:r>
            <a:endParaRPr lang="en-GB"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A62961EE-4AD5-CCE1-75DA-28F83096F19A}"/>
              </a:ext>
            </a:extLst>
          </p:cNvPr>
          <p:cNvSpPr/>
          <p:nvPr/>
        </p:nvSpPr>
        <p:spPr>
          <a:xfrm>
            <a:off x="9620277" y="4986191"/>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C62F7288-5D6E-3916-7A3F-4A6F61F71959}"/>
              </a:ext>
            </a:extLst>
          </p:cNvPr>
          <p:cNvSpPr txBox="1">
            <a:spLocks/>
          </p:cNvSpPr>
          <p:nvPr/>
        </p:nvSpPr>
        <p:spPr>
          <a:xfrm>
            <a:off x="1222236" y="150516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a:p>
          <a:p>
            <a:pPr lvl="1"/>
            <a:endParaRPr lang="en-GB"/>
          </a:p>
        </p:txBody>
      </p:sp>
      <p:graphicFrame>
        <p:nvGraphicFramePr>
          <p:cNvPr id="9" name="Table 6">
            <a:extLst>
              <a:ext uri="{FF2B5EF4-FFF2-40B4-BE49-F238E27FC236}">
                <a16:creationId xmlns:a16="http://schemas.microsoft.com/office/drawing/2014/main" id="{54C31A8D-8856-90F2-8513-37EB83155E4B}"/>
              </a:ext>
            </a:extLst>
          </p:cNvPr>
          <p:cNvGraphicFramePr>
            <a:graphicFrameLocks noGrp="1"/>
          </p:cNvGraphicFramePr>
          <p:nvPr>
            <p:extLst>
              <p:ext uri="{D42A27DB-BD31-4B8C-83A1-F6EECF244321}">
                <p14:modId xmlns:p14="http://schemas.microsoft.com/office/powerpoint/2010/main" val="390506692"/>
              </p:ext>
            </p:extLst>
          </p:nvPr>
        </p:nvGraphicFramePr>
        <p:xfrm>
          <a:off x="652427" y="1269699"/>
          <a:ext cx="3277590" cy="5346323"/>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826304562"/>
                    </a:ext>
                  </a:extLst>
                </a:gridCol>
              </a:tblGrid>
              <a:tr h="1140083">
                <a:tc>
                  <a:txBody>
                    <a:bodyPr/>
                    <a:lstStyle/>
                    <a:p>
                      <a:r>
                        <a:rPr lang="en-US" sz="2800" dirty="0">
                          <a:latin typeface="Arial" panose="020B0604020202020204" pitchFamily="34" charset="0"/>
                          <a:cs typeface="Arial" panose="020B0604020202020204" pitchFamily="34" charset="0"/>
                        </a:rPr>
                        <a:t>Co-ordination across ICS</a:t>
                      </a:r>
                      <a:endParaRPr lang="en-GB" sz="2800" dirty="0">
                        <a:latin typeface="Arial" panose="020B0604020202020204" pitchFamily="34" charset="0"/>
                        <a:cs typeface="Arial" panose="020B0604020202020204" pitchFamily="34" charset="0"/>
                      </a:endParaRPr>
                    </a:p>
                  </a:txBody>
                  <a:tcPr>
                    <a:solidFill>
                      <a:srgbClr val="FFA822"/>
                    </a:solidFill>
                  </a:tcPr>
                </a:tc>
                <a:extLst>
                  <a:ext uri="{0D108BD9-81ED-4DB2-BD59-A6C34878D82A}">
                    <a16:rowId xmlns:a16="http://schemas.microsoft.com/office/drawing/2014/main" val="3608653304"/>
                  </a:ext>
                </a:extLst>
              </a:tr>
              <a:tr h="4060273">
                <a:tc>
                  <a:txBody>
                    <a:bodyPr/>
                    <a:lstStyle/>
                    <a:p>
                      <a:pPr marL="285750" indent="-285750" rtl="0" fontAlgn="ctr">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Well-funded regional  communications and mass media campaigns </a:t>
                      </a:r>
                    </a:p>
                    <a:p>
                      <a:pPr marL="285750" marR="0" lvl="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a:solidFill>
                            <a:schemeClr val="dk1"/>
                          </a:solidFill>
                          <a:effectLst/>
                          <a:latin typeface="Arial" panose="020B0604020202020204" pitchFamily="34" charset="0"/>
                          <a:ea typeface="+mn-ea"/>
                          <a:cs typeface="Arial" panose="020B0604020202020204" pitchFamily="34" charset="0"/>
                        </a:rPr>
                        <a:t>Illicit tobacco leadership</a:t>
                      </a:r>
                    </a:p>
                    <a:p>
                      <a:pPr marL="285750" indent="-285750" rtl="0" fontAlgn="ctr">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A strong HNY voice to lobby and advocate on behalf of effective national policy. </a:t>
                      </a:r>
                    </a:p>
                    <a:p>
                      <a:pPr marL="285750" indent="-285750" rtl="0" fontAlgn="ctr">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Policy expertise / data and intelligence</a:t>
                      </a:r>
                    </a:p>
                    <a:p>
                      <a:pPr marL="285750" indent="-285750" rtl="0" fontAlgn="ctr">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Research and evaluation</a:t>
                      </a:r>
                    </a:p>
                    <a:p>
                      <a:pPr marL="285750" indent="-285750" rtl="0" fontAlgn="ctr">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Long-term leadership / quality improvement for NHS tobacco dependency treatment services</a:t>
                      </a:r>
                    </a:p>
                  </a:txBody>
                  <a:tcPr/>
                </a:tc>
                <a:extLst>
                  <a:ext uri="{0D108BD9-81ED-4DB2-BD59-A6C34878D82A}">
                    <a16:rowId xmlns:a16="http://schemas.microsoft.com/office/drawing/2014/main" val="3413475692"/>
                  </a:ext>
                </a:extLst>
              </a:tr>
            </a:tbl>
          </a:graphicData>
        </a:graphic>
      </p:graphicFrame>
      <p:graphicFrame>
        <p:nvGraphicFramePr>
          <p:cNvPr id="10" name="Table 9">
            <a:extLst>
              <a:ext uri="{FF2B5EF4-FFF2-40B4-BE49-F238E27FC236}">
                <a16:creationId xmlns:a16="http://schemas.microsoft.com/office/drawing/2014/main" id="{8B034D26-18CA-AB5F-4169-7038572223A8}"/>
              </a:ext>
            </a:extLst>
          </p:cNvPr>
          <p:cNvGraphicFramePr>
            <a:graphicFrameLocks noGrp="1"/>
          </p:cNvGraphicFramePr>
          <p:nvPr>
            <p:extLst>
              <p:ext uri="{D42A27DB-BD31-4B8C-83A1-F6EECF244321}">
                <p14:modId xmlns:p14="http://schemas.microsoft.com/office/powerpoint/2010/main" val="1242548057"/>
              </p:ext>
            </p:extLst>
          </p:nvPr>
        </p:nvGraphicFramePr>
        <p:xfrm>
          <a:off x="4416802" y="1269699"/>
          <a:ext cx="3277590" cy="5346322"/>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125520379"/>
                    </a:ext>
                  </a:extLst>
                </a:gridCol>
              </a:tblGrid>
              <a:tr h="11914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System investment</a:t>
                      </a:r>
                    </a:p>
                  </a:txBody>
                  <a:tcPr>
                    <a:solidFill>
                      <a:srgbClr val="FFA822"/>
                    </a:solidFill>
                  </a:tcPr>
                </a:tc>
                <a:extLst>
                  <a:ext uri="{0D108BD9-81ED-4DB2-BD59-A6C34878D82A}">
                    <a16:rowId xmlns:a16="http://schemas.microsoft.com/office/drawing/2014/main" val="1568996686"/>
                  </a:ext>
                </a:extLst>
              </a:tr>
              <a:tr h="4154828">
                <a:tc>
                  <a:txBody>
                    <a:bodyPr/>
                    <a:lstStyle/>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Lung Health Checks</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Community Pharmacy</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Primary care</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Social care and housing services</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Embedding tobacco control in nursing, midwifery and undergraduate / postgraduate medical education</a:t>
                      </a:r>
                    </a:p>
                  </a:txBody>
                  <a:tcPr/>
                </a:tc>
                <a:extLst>
                  <a:ext uri="{0D108BD9-81ED-4DB2-BD59-A6C34878D82A}">
                    <a16:rowId xmlns:a16="http://schemas.microsoft.com/office/drawing/2014/main" val="1587998055"/>
                  </a:ext>
                </a:extLst>
              </a:tr>
            </a:tbl>
          </a:graphicData>
        </a:graphic>
      </p:graphicFrame>
      <p:graphicFrame>
        <p:nvGraphicFramePr>
          <p:cNvPr id="11" name="Table 7">
            <a:extLst>
              <a:ext uri="{FF2B5EF4-FFF2-40B4-BE49-F238E27FC236}">
                <a16:creationId xmlns:a16="http://schemas.microsoft.com/office/drawing/2014/main" id="{0FBDE957-7C0A-721B-4807-F6A701069ACF}"/>
              </a:ext>
            </a:extLst>
          </p:cNvPr>
          <p:cNvGraphicFramePr>
            <a:graphicFrameLocks noGrp="1"/>
          </p:cNvGraphicFramePr>
          <p:nvPr>
            <p:extLst>
              <p:ext uri="{D42A27DB-BD31-4B8C-83A1-F6EECF244321}">
                <p14:modId xmlns:p14="http://schemas.microsoft.com/office/powerpoint/2010/main" val="2915291066"/>
              </p:ext>
            </p:extLst>
          </p:nvPr>
        </p:nvGraphicFramePr>
        <p:xfrm>
          <a:off x="8181177" y="1269697"/>
          <a:ext cx="3277590" cy="5346321"/>
        </p:xfrm>
        <a:graphic>
          <a:graphicData uri="http://schemas.openxmlformats.org/drawingml/2006/table">
            <a:tbl>
              <a:tblPr firstRow="1" bandRow="1">
                <a:tableStyleId>{00A15C55-8517-42AA-B614-E9B94910E393}</a:tableStyleId>
              </a:tblPr>
              <a:tblGrid>
                <a:gridCol w="3277590">
                  <a:extLst>
                    <a:ext uri="{9D8B030D-6E8A-4147-A177-3AD203B41FA5}">
                      <a16:colId xmlns:a16="http://schemas.microsoft.com/office/drawing/2014/main" val="125520379"/>
                    </a:ext>
                  </a:extLst>
                </a:gridCol>
              </a:tblGrid>
              <a:tr h="1181911">
                <a:tc>
                  <a:txBody>
                    <a:bodyPr/>
                    <a:lstStyle/>
                    <a:p>
                      <a:r>
                        <a:rPr lang="en-US" sz="3200">
                          <a:latin typeface="Arial" panose="020B0604020202020204" pitchFamily="34" charset="0"/>
                          <a:cs typeface="Arial" panose="020B0604020202020204" pitchFamily="34" charset="0"/>
                        </a:rPr>
                        <a:t>Place-based investment</a:t>
                      </a:r>
                    </a:p>
                  </a:txBody>
                  <a:tcPr>
                    <a:solidFill>
                      <a:srgbClr val="FFA822"/>
                    </a:solidFill>
                  </a:tcPr>
                </a:tc>
                <a:extLst>
                  <a:ext uri="{0D108BD9-81ED-4DB2-BD59-A6C34878D82A}">
                    <a16:rowId xmlns:a16="http://schemas.microsoft.com/office/drawing/2014/main" val="1568996686"/>
                  </a:ext>
                </a:extLst>
              </a:tr>
              <a:tr h="4164410">
                <a:tc>
                  <a:txBody>
                    <a:bodyPr/>
                    <a:lstStyle/>
                    <a:p>
                      <a:pPr marL="285750" marR="0" lvl="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dk1"/>
                          </a:solidFill>
                          <a:effectLst/>
                          <a:latin typeface="Arial" panose="020B0604020202020204" pitchFamily="34" charset="0"/>
                          <a:ea typeface="+mn-ea"/>
                          <a:cs typeface="Arial" panose="020B0604020202020204" pitchFamily="34" charset="0"/>
                        </a:rPr>
                        <a:t>Funding Local Stop Smoking Service (LSSS) for supply of NRT for 12 weeks (NICE guidance)</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Financial incentives for pregnant smokers in every HNY trust</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A e cigarette offer in every LSSS</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Funded VBA resources and training capacity</a:t>
                      </a:r>
                    </a:p>
                    <a:p>
                      <a:pPr marL="285750" indent="-285750" rtl="0" fontAlgn="ctr">
                        <a:buFont typeface="Arial" panose="020B0604020202020204" pitchFamily="34" charset="0"/>
                        <a:buChar char="•"/>
                      </a:pPr>
                      <a:r>
                        <a:rPr lang="en-GB" sz="2000" kern="1200" dirty="0">
                          <a:solidFill>
                            <a:schemeClr val="dk1"/>
                          </a:solidFill>
                          <a:effectLst/>
                          <a:latin typeface="Arial" panose="020B0604020202020204" pitchFamily="34" charset="0"/>
                          <a:ea typeface="+mn-ea"/>
                          <a:cs typeface="Arial" panose="020B0604020202020204" pitchFamily="34" charset="0"/>
                        </a:rPr>
                        <a:t>Funding for LAs to target inequalities </a:t>
                      </a:r>
                    </a:p>
                  </a:txBody>
                  <a:tcPr/>
                </a:tc>
                <a:extLst>
                  <a:ext uri="{0D108BD9-81ED-4DB2-BD59-A6C34878D82A}">
                    <a16:rowId xmlns:a16="http://schemas.microsoft.com/office/drawing/2014/main" val="1587998055"/>
                  </a:ext>
                </a:extLst>
              </a:tr>
            </a:tbl>
          </a:graphicData>
        </a:graphic>
      </p:graphicFrame>
    </p:spTree>
    <p:extLst>
      <p:ext uri="{BB962C8B-B14F-4D97-AF65-F5344CB8AC3E}">
        <p14:creationId xmlns:p14="http://schemas.microsoft.com/office/powerpoint/2010/main" val="17841387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Co-ordination across HNY ICS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465220" y="1325563"/>
            <a:ext cx="11421979" cy="5099300"/>
          </a:xfrm>
        </p:spPr>
        <p:txBody>
          <a:bodyPr/>
          <a:lstStyle/>
          <a:p>
            <a:r>
              <a:rPr lang="en-US" sz="3200" dirty="0">
                <a:latin typeface="Arial" panose="020B0604020202020204" pitchFamily="34" charset="0"/>
                <a:cs typeface="Arial" panose="020B0604020202020204" pitchFamily="34" charset="0"/>
              </a:rPr>
              <a:t>Tobacco control leadership through experienced specialist </a:t>
            </a:r>
            <a:r>
              <a:rPr lang="en-US" sz="3200" dirty="0" err="1">
                <a:latin typeface="Arial" panose="020B0604020202020204" pitchFamily="34" charset="0"/>
                <a:cs typeface="Arial" panose="020B0604020202020204" pitchFamily="34" charset="0"/>
              </a:rPr>
              <a:t>programme</a:t>
            </a:r>
            <a:r>
              <a:rPr lang="en-US" sz="3200" dirty="0">
                <a:latin typeface="Arial" panose="020B0604020202020204" pitchFamily="34" charset="0"/>
                <a:cs typeface="Arial" panose="020B0604020202020204" pitchFamily="34" charset="0"/>
              </a:rPr>
              <a:t> director and team</a:t>
            </a:r>
          </a:p>
          <a:p>
            <a:r>
              <a:rPr lang="en-US" sz="3200" dirty="0">
                <a:latin typeface="Arial" panose="020B0604020202020204" pitchFamily="34" charset="0"/>
                <a:cs typeface="Arial" panose="020B0604020202020204" pitchFamily="34" charset="0"/>
              </a:rPr>
              <a:t>Coordinated action</a:t>
            </a:r>
          </a:p>
          <a:p>
            <a:pPr lvl="1"/>
            <a:r>
              <a:rPr lang="en-US" sz="2800" dirty="0">
                <a:latin typeface="Arial" panose="020B0604020202020204" pitchFamily="34" charset="0"/>
                <a:cs typeface="Arial" panose="020B0604020202020204" pitchFamily="34" charset="0"/>
              </a:rPr>
              <a:t>Communications and campaigns</a:t>
            </a:r>
          </a:p>
          <a:p>
            <a:pPr lvl="1"/>
            <a:r>
              <a:rPr lang="en-US" sz="2800" dirty="0">
                <a:latin typeface="Arial" panose="020B0604020202020204" pitchFamily="34" charset="0"/>
                <a:cs typeface="Arial" panose="020B0604020202020204" pitchFamily="34" charset="0"/>
              </a:rPr>
              <a:t>Enforcement and tackling illicit tobacco </a:t>
            </a:r>
          </a:p>
          <a:p>
            <a:pPr lvl="1"/>
            <a:r>
              <a:rPr lang="en-US" sz="2800" dirty="0">
                <a:latin typeface="Arial" panose="020B0604020202020204" pitchFamily="34" charset="0"/>
                <a:cs typeface="Arial" panose="020B0604020202020204" pitchFamily="34" charset="0"/>
              </a:rPr>
              <a:t>Advocating for effective national policy </a:t>
            </a:r>
          </a:p>
          <a:p>
            <a:pPr lvl="1"/>
            <a:r>
              <a:rPr lang="en-US" sz="2800" dirty="0">
                <a:latin typeface="Arial" panose="020B0604020202020204" pitchFamily="34" charset="0"/>
                <a:cs typeface="Arial" panose="020B0604020202020204" pitchFamily="34" charset="0"/>
              </a:rPr>
              <a:t>Data and intelligence </a:t>
            </a:r>
          </a:p>
          <a:p>
            <a:pPr lvl="1"/>
            <a:r>
              <a:rPr lang="en-US" sz="2800" dirty="0">
                <a:latin typeface="Arial" panose="020B0604020202020204" pitchFamily="34" charset="0"/>
                <a:cs typeface="Arial" panose="020B0604020202020204" pitchFamily="34" charset="0"/>
              </a:rPr>
              <a:t>Research and evaluation </a:t>
            </a:r>
          </a:p>
          <a:p>
            <a:pPr lvl="1"/>
            <a:r>
              <a:rPr lang="en-US" sz="2800" dirty="0">
                <a:latin typeface="Arial" panose="020B0604020202020204" pitchFamily="34" charset="0"/>
                <a:cs typeface="Arial" panose="020B0604020202020204" pitchFamily="34" charset="0"/>
              </a:rPr>
              <a:t>Quality improvement of NHS stop smoking services </a:t>
            </a:r>
          </a:p>
          <a:p>
            <a:pPr lvl="1"/>
            <a:r>
              <a:rPr lang="en-US" sz="2800" dirty="0">
                <a:latin typeface="Arial" panose="020B0604020202020204" pitchFamily="34" charset="0"/>
                <a:cs typeface="Arial" panose="020B0604020202020204" pitchFamily="34" charset="0"/>
              </a:rPr>
              <a:t>Supporting tobacco alliances </a:t>
            </a:r>
          </a:p>
          <a:p>
            <a:pPr marL="457200" lvl="1" indent="0">
              <a:buNone/>
            </a:pPr>
            <a:endParaRPr lang="en-US" dirty="0"/>
          </a:p>
          <a:p>
            <a:pPr marL="0" indent="0">
              <a:buNone/>
            </a:pPr>
            <a:endParaRPr lang="en-GB" dirty="0"/>
          </a:p>
        </p:txBody>
      </p:sp>
    </p:spTree>
    <p:extLst>
      <p:ext uri="{BB962C8B-B14F-4D97-AF65-F5344CB8AC3E}">
        <p14:creationId xmlns:p14="http://schemas.microsoft.com/office/powerpoint/2010/main" val="290890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Why ICS level action matters</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15404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a:latin typeface="Arial" panose="020B0604020202020204" pitchFamily="34" charset="0"/>
                <a:cs typeface="Arial" panose="020B0604020202020204" pitchFamily="34" charset="0"/>
              </a:rPr>
              <a:t>Communications vision for HNY</a:t>
            </a:r>
            <a:endParaRPr lang="en-GB">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465220" y="1325563"/>
            <a:ext cx="11421979" cy="5099300"/>
          </a:xfrm>
        </p:spPr>
        <p:txBody>
          <a:bodyPr/>
          <a:lstStyle/>
          <a:p>
            <a:r>
              <a:rPr lang="en-US" dirty="0">
                <a:latin typeface="Arial" panose="020B0604020202020204" pitchFamily="34" charset="0"/>
                <a:cs typeface="Arial" panose="020B0604020202020204" pitchFamily="34" charset="0"/>
              </a:rPr>
              <a:t>Strong coherent messages to smokers across HNY that prompts more quit attempts and connects smokers with effective support and/or quit aids</a:t>
            </a:r>
          </a:p>
          <a:p>
            <a:r>
              <a:rPr lang="en-US" dirty="0">
                <a:latin typeface="Arial" panose="020B0604020202020204" pitchFamily="34" charset="0"/>
                <a:cs typeface="Arial" panose="020B0604020202020204" pitchFamily="34" charset="0"/>
              </a:rPr>
              <a:t>Regional campaigns featuring local voices </a:t>
            </a:r>
          </a:p>
          <a:p>
            <a:r>
              <a:rPr lang="en-US" dirty="0">
                <a:latin typeface="Arial" panose="020B0604020202020204" pitchFamily="34" charset="0"/>
                <a:cs typeface="Arial" panose="020B0604020202020204" pitchFamily="34" charset="0"/>
              </a:rPr>
              <a:t>Shared messaging across all areas </a:t>
            </a:r>
          </a:p>
          <a:p>
            <a:r>
              <a:rPr lang="en-US" dirty="0">
                <a:latin typeface="Arial" panose="020B0604020202020204" pitchFamily="34" charset="0"/>
                <a:cs typeface="Arial" panose="020B0604020202020204" pitchFamily="34" charset="0"/>
              </a:rPr>
              <a:t>Economy of scale</a:t>
            </a:r>
          </a:p>
          <a:p>
            <a:r>
              <a:rPr lang="en-US" dirty="0">
                <a:latin typeface="Arial" panose="020B0604020202020204" pitchFamily="34" charset="0"/>
                <a:cs typeface="Arial" panose="020B0604020202020204" pitchFamily="34" charset="0"/>
              </a:rPr>
              <a:t>Multiple media channels to </a:t>
            </a:r>
            <a:r>
              <a:rPr lang="en-US" dirty="0" err="1">
                <a:latin typeface="Arial" panose="020B0604020202020204" pitchFamily="34" charset="0"/>
                <a:cs typeface="Arial" panose="020B0604020202020204" pitchFamily="34" charset="0"/>
              </a:rPr>
              <a:t>maximise</a:t>
            </a:r>
            <a:r>
              <a:rPr lang="en-US" dirty="0">
                <a:latin typeface="Arial" panose="020B0604020202020204" pitchFamily="34" charset="0"/>
                <a:cs typeface="Arial" panose="020B0604020202020204" pitchFamily="34" charset="0"/>
              </a:rPr>
              <a:t> access to the whole population </a:t>
            </a:r>
          </a:p>
          <a:p>
            <a:r>
              <a:rPr lang="en-US" dirty="0">
                <a:latin typeface="Arial" panose="020B0604020202020204" pitchFamily="34" charset="0"/>
                <a:cs typeface="Arial" panose="020B0604020202020204" pitchFamily="34" charset="0"/>
              </a:rPr>
              <a:t>Additional targeting towards high prevalence/more deprived areas </a:t>
            </a:r>
          </a:p>
          <a:p>
            <a:pPr lvl="1"/>
            <a:endParaRPr lang="en-US" dirty="0"/>
          </a:p>
          <a:p>
            <a:pPr marL="0" indent="0">
              <a:buNone/>
            </a:pPr>
            <a:endParaRPr lang="en-GB" dirty="0"/>
          </a:p>
        </p:txBody>
      </p:sp>
    </p:spTree>
    <p:extLst>
      <p:ext uri="{BB962C8B-B14F-4D97-AF65-F5344CB8AC3E}">
        <p14:creationId xmlns:p14="http://schemas.microsoft.com/office/powerpoint/2010/main" val="13677617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Tackling illicit tobacco in HNY</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349250" y="1325563"/>
            <a:ext cx="10820400" cy="4927319"/>
          </a:xfrm>
        </p:spPr>
        <p:txBody>
          <a:bodyPr>
            <a:normAutofit/>
          </a:bodyPr>
          <a:lstStyle/>
          <a:p>
            <a:r>
              <a:rPr lang="en-GB" sz="3200" dirty="0">
                <a:solidFill>
                  <a:schemeClr val="dk1"/>
                </a:solidFill>
                <a:latin typeface="Arial" panose="020B0604020202020204" pitchFamily="34" charset="0"/>
                <a:cs typeface="Arial" panose="020B0604020202020204" pitchFamily="34" charset="0"/>
              </a:rPr>
              <a:t>Suggested model</a:t>
            </a:r>
          </a:p>
          <a:p>
            <a:pPr lvl="1"/>
            <a:r>
              <a:rPr lang="en-GB" sz="2800" dirty="0">
                <a:solidFill>
                  <a:schemeClr val="dk1"/>
                </a:solidFill>
                <a:latin typeface="Arial" panose="020B0604020202020204" pitchFamily="34" charset="0"/>
                <a:cs typeface="Arial" panose="020B0604020202020204" pitchFamily="34" charset="0"/>
              </a:rPr>
              <a:t>Funding for an enforcement lead to coordinate action on trading standards across the ICS</a:t>
            </a:r>
          </a:p>
          <a:p>
            <a:pPr lvl="1"/>
            <a:r>
              <a:rPr lang="en-GB" sz="2800" dirty="0">
                <a:latin typeface="Arial" panose="020B0604020202020204" pitchFamily="34" charset="0"/>
                <a:cs typeface="Arial" panose="020B0604020202020204" pitchFamily="34" charset="0"/>
              </a:rPr>
              <a:t>Working in partnership with trading standards, police, HM Revenue and Customs</a:t>
            </a:r>
          </a:p>
          <a:p>
            <a:pPr lvl="1"/>
            <a:r>
              <a:rPr lang="en-GB" sz="2800" dirty="0">
                <a:latin typeface="Arial" panose="020B0604020202020204" pitchFamily="34" charset="0"/>
                <a:cs typeface="Arial" panose="020B0604020202020204" pitchFamily="34" charset="0"/>
              </a:rPr>
              <a:t>A one-off commissioning of a survey to understand the share of the market in HNY</a:t>
            </a:r>
          </a:p>
          <a:p>
            <a:pPr lvl="1"/>
            <a:r>
              <a:rPr lang="en-GB" sz="2800" dirty="0">
                <a:latin typeface="Arial" panose="020B0604020202020204" pitchFamily="34" charset="0"/>
                <a:cs typeface="Arial" panose="020B0604020202020204" pitchFamily="34" charset="0"/>
              </a:rPr>
              <a:t>Messaging targeting the user to reduce demand for, and social acceptability of, illicit tobacco </a:t>
            </a:r>
          </a:p>
          <a:p>
            <a:pPr lvl="1"/>
            <a:r>
              <a:rPr lang="en-GB" sz="2800" dirty="0">
                <a:latin typeface="Arial" panose="020B0604020202020204" pitchFamily="34" charset="0"/>
                <a:cs typeface="Arial" panose="020B0604020202020204" pitchFamily="34" charset="0"/>
              </a:rPr>
              <a:t>Develop policies on e-cigarettes </a:t>
            </a:r>
          </a:p>
          <a:p>
            <a:pPr lvl="1"/>
            <a:r>
              <a:rPr lang="en-GB" sz="2800" dirty="0">
                <a:latin typeface="Arial" panose="020B0604020202020204" pitchFamily="34" charset="0"/>
                <a:cs typeface="Arial" panose="020B0604020202020204" pitchFamily="34" charset="0"/>
              </a:rPr>
              <a:t>Sharing best practice across the region </a:t>
            </a:r>
          </a:p>
          <a:p>
            <a:endParaRPr lang="en-GB" sz="2800" dirty="0"/>
          </a:p>
        </p:txBody>
      </p:sp>
    </p:spTree>
    <p:extLst>
      <p:ext uri="{BB962C8B-B14F-4D97-AF65-F5344CB8AC3E}">
        <p14:creationId xmlns:p14="http://schemas.microsoft.com/office/powerpoint/2010/main" val="2106822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Advocating for policy action </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393032" y="1358584"/>
            <a:ext cx="10515600" cy="4351338"/>
          </a:xfrm>
        </p:spPr>
        <p:txBody>
          <a:bodyPr/>
          <a:lstStyle/>
          <a:p>
            <a:r>
              <a:rPr lang="en-GB" sz="3200" dirty="0">
                <a:solidFill>
                  <a:schemeClr val="dk1"/>
                </a:solidFill>
                <a:latin typeface="Arial" panose="020B0604020202020204" pitchFamily="34" charset="0"/>
                <a:cs typeface="Arial" panose="020B0604020202020204" pitchFamily="34" charset="0"/>
              </a:rPr>
              <a:t>A</a:t>
            </a:r>
            <a:r>
              <a:rPr lang="en-GB" sz="3200" kern="1200" dirty="0">
                <a:solidFill>
                  <a:schemeClr val="dk1"/>
                </a:solidFill>
                <a:effectLst/>
                <a:latin typeface="Arial" panose="020B0604020202020204" pitchFamily="34" charset="0"/>
                <a:ea typeface="+mn-ea"/>
                <a:cs typeface="Arial" panose="020B0604020202020204" pitchFamily="34" charset="0"/>
              </a:rPr>
              <a:t> strong voice to lobby and advocate for effective national policy</a:t>
            </a:r>
            <a:r>
              <a:rPr lang="en-GB" sz="3200" dirty="0">
                <a:solidFill>
                  <a:schemeClr val="dk1"/>
                </a:solidFill>
                <a:latin typeface="Arial" panose="020B0604020202020204" pitchFamily="34" charset="0"/>
                <a:cs typeface="Arial" panose="020B0604020202020204" pitchFamily="34" charset="0"/>
              </a:rPr>
              <a:t> on areas such as</a:t>
            </a:r>
            <a:r>
              <a:rPr lang="en-GB" sz="3200" kern="1200" dirty="0">
                <a:solidFill>
                  <a:schemeClr val="dk1"/>
                </a:solidFill>
                <a:effectLst/>
                <a:latin typeface="Arial" panose="020B0604020202020204" pitchFamily="34" charset="0"/>
                <a:ea typeface="+mn-ea"/>
                <a:cs typeface="Arial" panose="020B0604020202020204" pitchFamily="34" charset="0"/>
              </a:rPr>
              <a:t>: </a:t>
            </a:r>
          </a:p>
          <a:p>
            <a:pPr lvl="1"/>
            <a:r>
              <a:rPr lang="en-GB" sz="2800" dirty="0">
                <a:solidFill>
                  <a:schemeClr val="dk1"/>
                </a:solidFill>
                <a:latin typeface="Arial" panose="020B0604020202020204" pitchFamily="34" charset="0"/>
                <a:cs typeface="Arial" panose="020B0604020202020204" pitchFamily="34" charset="0"/>
              </a:rPr>
              <a:t>Publication of a national strategy </a:t>
            </a:r>
          </a:p>
          <a:p>
            <a:pPr lvl="1"/>
            <a:r>
              <a:rPr lang="en-GB" sz="2800" dirty="0">
                <a:solidFill>
                  <a:schemeClr val="dk1"/>
                </a:solidFill>
                <a:latin typeface="Arial" panose="020B0604020202020204" pitchFamily="34" charset="0"/>
                <a:cs typeface="Arial" panose="020B0604020202020204" pitchFamily="34" charset="0"/>
              </a:rPr>
              <a:t>Licencing</a:t>
            </a:r>
          </a:p>
          <a:p>
            <a:pPr lvl="1"/>
            <a:r>
              <a:rPr lang="en-GB" sz="2800" dirty="0">
                <a:solidFill>
                  <a:schemeClr val="dk1"/>
                </a:solidFill>
                <a:latin typeface="Arial" panose="020B0604020202020204" pitchFamily="34" charset="0"/>
                <a:cs typeface="Arial" panose="020B0604020202020204" pitchFamily="34" charset="0"/>
              </a:rPr>
              <a:t>Age of sale </a:t>
            </a:r>
          </a:p>
          <a:p>
            <a:pPr lvl="1"/>
            <a:r>
              <a:rPr lang="en-GB" sz="2800" dirty="0">
                <a:solidFill>
                  <a:schemeClr val="dk1"/>
                </a:solidFill>
                <a:latin typeface="Arial" panose="020B0604020202020204" pitchFamily="34" charset="0"/>
                <a:cs typeface="Arial" panose="020B0604020202020204" pitchFamily="34" charset="0"/>
              </a:rPr>
              <a:t>Smokefree places </a:t>
            </a:r>
          </a:p>
          <a:p>
            <a:pPr lvl="1"/>
            <a:r>
              <a:rPr lang="en-GB" sz="2800" dirty="0">
                <a:solidFill>
                  <a:schemeClr val="dk1"/>
                </a:solidFill>
                <a:latin typeface="Arial" panose="020B0604020202020204" pitchFamily="34" charset="0"/>
                <a:cs typeface="Arial" panose="020B0604020202020204" pitchFamily="34" charset="0"/>
              </a:rPr>
              <a:t>Polluter pays </a:t>
            </a:r>
            <a:endParaRPr lang="en-GB" sz="2800" dirty="0"/>
          </a:p>
          <a:p>
            <a:pPr marL="0" indent="0">
              <a:buNone/>
            </a:pPr>
            <a:endParaRPr lang="en-GB" dirty="0"/>
          </a:p>
        </p:txBody>
      </p:sp>
    </p:spTree>
    <p:extLst>
      <p:ext uri="{BB962C8B-B14F-4D97-AF65-F5344CB8AC3E}">
        <p14:creationId xmlns:p14="http://schemas.microsoft.com/office/powerpoint/2010/main" val="3385627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Systems investment</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431800" y="1358584"/>
            <a:ext cx="11074400" cy="5042216"/>
          </a:xfrm>
        </p:spPr>
        <p:txBody>
          <a:bodyPr/>
          <a:lstStyle/>
          <a:p>
            <a:pPr marL="285750" indent="-285750" rtl="0" fontAlgn="ctr">
              <a:buFont typeface="Arial" panose="020B0604020202020204" pitchFamily="34" charset="0"/>
              <a:buChar char="•"/>
            </a:pPr>
            <a:r>
              <a:rPr lang="en-GB" sz="3200" kern="1200" dirty="0">
                <a:solidFill>
                  <a:schemeClr val="dk1"/>
                </a:solidFill>
                <a:effectLst/>
                <a:latin typeface="Arial" panose="020B0604020202020204" pitchFamily="34" charset="0"/>
                <a:ea typeface="+mn-ea"/>
                <a:cs typeface="Arial" panose="020B0604020202020204" pitchFamily="34" charset="0"/>
              </a:rPr>
              <a:t>Options:</a:t>
            </a:r>
          </a:p>
          <a:p>
            <a:pPr marL="742950" lvl="1" indent="-285750" fontAlgn="ctr"/>
            <a:r>
              <a:rPr lang="en-GB" sz="2800" kern="1200" dirty="0">
                <a:solidFill>
                  <a:schemeClr val="dk1"/>
                </a:solidFill>
                <a:effectLst/>
                <a:latin typeface="Arial" panose="020B0604020202020204" pitchFamily="34" charset="0"/>
                <a:ea typeface="+mn-ea"/>
                <a:cs typeface="Arial" panose="020B0604020202020204" pitchFamily="34" charset="0"/>
              </a:rPr>
              <a:t>Embed smoking cessation in Lung Health Checks</a:t>
            </a:r>
          </a:p>
          <a:p>
            <a:pPr marL="742950" lvl="1" indent="-285750" fontAlgn="ctr"/>
            <a:r>
              <a:rPr lang="en-GB" sz="2800" dirty="0">
                <a:solidFill>
                  <a:schemeClr val="dk1"/>
                </a:solidFill>
                <a:latin typeface="Arial" panose="020B0604020202020204" pitchFamily="34" charset="0"/>
                <a:cs typeface="Arial" panose="020B0604020202020204" pitchFamily="34" charset="0"/>
              </a:rPr>
              <a:t>Expanding VBA training and delivery</a:t>
            </a:r>
          </a:p>
          <a:p>
            <a:pPr marL="742950" lvl="1" indent="-285750" fontAlgn="ctr"/>
            <a:r>
              <a:rPr lang="en-GB" sz="2800" dirty="0">
                <a:solidFill>
                  <a:schemeClr val="dk1"/>
                </a:solidFill>
                <a:latin typeface="Arial" panose="020B0604020202020204" pitchFamily="34" charset="0"/>
                <a:cs typeface="Arial" panose="020B0604020202020204" pitchFamily="34" charset="0"/>
              </a:rPr>
              <a:t>Potential additional funding for primary care, social care and community pharmacies </a:t>
            </a:r>
          </a:p>
          <a:p>
            <a:pPr marL="285750" indent="-285750" rtl="0" fontAlgn="ctr">
              <a:buFont typeface="Arial" panose="020B0604020202020204" pitchFamily="34" charset="0"/>
              <a:buChar char="•"/>
            </a:pPr>
            <a:endParaRPr lang="en-GB" sz="32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475635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a:latin typeface="Arial" panose="020B0604020202020204" pitchFamily="34" charset="0"/>
                <a:cs typeface="Arial" panose="020B0604020202020204" pitchFamily="34" charset="0"/>
              </a:rPr>
              <a:t>Place-based investment</a:t>
            </a:r>
            <a:endParaRPr lang="en-GB">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360947" y="1395579"/>
            <a:ext cx="10515600" cy="4765258"/>
          </a:xfrm>
        </p:spPr>
        <p:txBody>
          <a:bodyPr/>
          <a:lstStyle/>
          <a:p>
            <a:r>
              <a:rPr lang="en-US" dirty="0">
                <a:latin typeface="Arial" panose="020B0604020202020204" pitchFamily="34" charset="0"/>
                <a:cs typeface="Arial" panose="020B0604020202020204" pitchFamily="34" charset="0"/>
              </a:rPr>
              <a:t>Option for local authorities to receive a recurrent sum to invest in smoking interventions in social housing </a:t>
            </a:r>
          </a:p>
          <a:p>
            <a:r>
              <a:rPr lang="en-US" dirty="0">
                <a:latin typeface="Arial" panose="020B0604020202020204" pitchFamily="34" charset="0"/>
                <a:cs typeface="Arial" panose="020B0604020202020204" pitchFamily="34" charset="0"/>
              </a:rPr>
              <a:t>Potential to link in to Swap to Stop trial in social housing</a:t>
            </a:r>
          </a:p>
          <a:p>
            <a:r>
              <a:rPr lang="en-US" dirty="0">
                <a:latin typeface="Arial" panose="020B0604020202020204" pitchFamily="34" charset="0"/>
                <a:cs typeface="Arial" panose="020B0604020202020204" pitchFamily="34" charset="0"/>
              </a:rPr>
              <a:t>Why social housing? </a:t>
            </a:r>
          </a:p>
          <a:p>
            <a:pPr lvl="1"/>
            <a:r>
              <a:rPr lang="en-US" dirty="0">
                <a:latin typeface="Arial" panose="020B0604020202020204" pitchFamily="34" charset="0"/>
                <a:cs typeface="Arial" panose="020B0604020202020204" pitchFamily="34" charset="0"/>
              </a:rPr>
              <a:t>Smoking prevalence in social housing residents is 27.1%</a:t>
            </a:r>
            <a:r>
              <a:rPr lang="en-US" baseline="30000" dirty="0">
                <a:latin typeface="Arial" panose="020B0604020202020204" pitchFamily="34" charset="0"/>
                <a:cs typeface="Arial" panose="020B0604020202020204" pitchFamily="34" charset="0"/>
              </a:rPr>
              <a:t>12</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Smoking consumes an eighth of a social housing resident’s income</a:t>
            </a:r>
            <a:r>
              <a:rPr lang="en-US" baseline="30000" dirty="0">
                <a:latin typeface="Arial" panose="020B0604020202020204" pitchFamily="34" charset="0"/>
                <a:cs typeface="Arial" panose="020B0604020202020204" pitchFamily="34" charset="0"/>
              </a:rPr>
              <a:t>13</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246,000 social rented households in England are in poverty as a direct result of smoking</a:t>
            </a:r>
            <a:r>
              <a:rPr lang="en-US" baseline="30000" dirty="0">
                <a:latin typeface="Arial" panose="020B0604020202020204" pitchFamily="34" charset="0"/>
                <a:cs typeface="Arial" panose="020B0604020202020204" pitchFamily="34" charset="0"/>
              </a:rPr>
              <a:t>13</a:t>
            </a:r>
          </a:p>
          <a:p>
            <a:r>
              <a:rPr lang="en-US" dirty="0">
                <a:latin typeface="Arial" panose="020B0604020202020204" pitchFamily="34" charset="0"/>
                <a:cs typeface="Arial" panose="020B0604020202020204" pitchFamily="34" charset="0"/>
              </a:rPr>
              <a:t>Local authorities best placed with necessary relationships to address these inequalities at place level </a:t>
            </a:r>
          </a:p>
          <a:p>
            <a:endParaRPr lang="en-US" dirty="0"/>
          </a:p>
          <a:p>
            <a:endParaRPr lang="en-US" b="1" dirty="0"/>
          </a:p>
        </p:txBody>
      </p:sp>
      <p:sp>
        <p:nvSpPr>
          <p:cNvPr id="6" name="TextBox 5">
            <a:extLst>
              <a:ext uri="{FF2B5EF4-FFF2-40B4-BE49-F238E27FC236}">
                <a16:creationId xmlns:a16="http://schemas.microsoft.com/office/drawing/2014/main" id="{D3F71C75-95CF-13A2-92A4-8B9CD31DDA41}"/>
              </a:ext>
            </a:extLst>
          </p:cNvPr>
          <p:cNvSpPr txBox="1"/>
          <p:nvPr/>
        </p:nvSpPr>
        <p:spPr>
          <a:xfrm>
            <a:off x="0" y="6211669"/>
            <a:ext cx="7570599" cy="646331"/>
          </a:xfrm>
          <a:prstGeom prst="rect">
            <a:avLst/>
          </a:prstGeom>
          <a:noFill/>
        </p:spPr>
        <p:txBody>
          <a:bodyPr wrap="none" rtlCol="0">
            <a:spAutoFit/>
          </a:bodyPr>
          <a:lstStyle/>
          <a:p>
            <a:r>
              <a:rPr lang="en-GB" dirty="0">
                <a:solidFill>
                  <a:schemeClr val="bg1">
                    <a:lumMod val="75000"/>
                  </a:schemeClr>
                </a:solidFill>
              </a:rPr>
              <a:t>12. </a:t>
            </a:r>
            <a:r>
              <a:rPr lang="en-GB" b="0" i="0" u="none" strike="noStrike" dirty="0">
                <a:solidFill>
                  <a:schemeClr val="bg1">
                    <a:lumMod val="75000"/>
                  </a:schemeClr>
                </a:solidFill>
                <a:effectLst/>
                <a:latin typeface="GDS Transport"/>
              </a:rPr>
              <a:t>Office for Health Improvement and Disparities. Public health profiles. 2023 </a:t>
            </a:r>
          </a:p>
          <a:p>
            <a:r>
              <a:rPr lang="en-GB" dirty="0">
                <a:solidFill>
                  <a:schemeClr val="bg1">
                    <a:lumMod val="75000"/>
                  </a:schemeClr>
                </a:solidFill>
              </a:rPr>
              <a:t>13. Smoking and Social Housing, ASH, 2022</a:t>
            </a:r>
          </a:p>
        </p:txBody>
      </p:sp>
    </p:spTree>
    <p:extLst>
      <p:ext uri="{BB962C8B-B14F-4D97-AF65-F5344CB8AC3E}">
        <p14:creationId xmlns:p14="http://schemas.microsoft.com/office/powerpoint/2010/main" val="569509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Summary</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777333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Summary</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255439" y="1086091"/>
            <a:ext cx="11455915" cy="4963017"/>
          </a:xfrm>
        </p:spPr>
        <p:txBody>
          <a:bodyPr>
            <a:normAutofit lnSpcReduction="10000"/>
          </a:bodyPr>
          <a:lstStyle/>
          <a:p>
            <a:r>
              <a:rPr lang="en-US" dirty="0"/>
              <a:t>The formation of ICBs presents a huge opportunity to reduce health inequalities by increased action on tobacco control </a:t>
            </a:r>
          </a:p>
          <a:p>
            <a:r>
              <a:rPr lang="en-US" dirty="0" err="1"/>
              <a:t>Programmes</a:t>
            </a:r>
            <a:r>
              <a:rPr lang="en-US" dirty="0"/>
              <a:t> should coordinate action across the ICB, effectively deliver a set of core functions and inspire change. </a:t>
            </a:r>
          </a:p>
          <a:p>
            <a:r>
              <a:rPr lang="en-US" dirty="0"/>
              <a:t>Activities believed to best work on ICS footprints include action on illicit tobacco, communications campaigns, making the case for tobacco control, policy and intervention development, and supporting local implementation </a:t>
            </a:r>
          </a:p>
          <a:p>
            <a:r>
              <a:rPr lang="en-US" dirty="0"/>
              <a:t>Other activities known to drive progress towards reduced smoking prevalence such as quit support, access to quit aids and very brief advice can be achieved through system investment.</a:t>
            </a:r>
          </a:p>
          <a:p>
            <a:r>
              <a:rPr lang="en-US" dirty="0" err="1"/>
              <a:t>Programmes</a:t>
            </a:r>
            <a:r>
              <a:rPr lang="en-US" dirty="0"/>
              <a:t> should </a:t>
            </a:r>
            <a:r>
              <a:rPr lang="en-US" dirty="0" err="1"/>
              <a:t>prioritise</a:t>
            </a:r>
            <a:r>
              <a:rPr lang="en-US" dirty="0"/>
              <a:t> communications campaigns when allocating funding. </a:t>
            </a:r>
          </a:p>
          <a:p>
            <a:pPr marL="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b="1" dirty="0"/>
          </a:p>
        </p:txBody>
      </p:sp>
      <p:sp>
        <p:nvSpPr>
          <p:cNvPr id="6" name="TextBox 5">
            <a:extLst>
              <a:ext uri="{FF2B5EF4-FFF2-40B4-BE49-F238E27FC236}">
                <a16:creationId xmlns:a16="http://schemas.microsoft.com/office/drawing/2014/main" id="{D3F71C75-95CF-13A2-92A4-8B9CD31DDA41}"/>
              </a:ext>
            </a:extLst>
          </p:cNvPr>
          <p:cNvSpPr txBox="1"/>
          <p:nvPr/>
        </p:nvSpPr>
        <p:spPr>
          <a:xfrm>
            <a:off x="0" y="6509921"/>
            <a:ext cx="4922501" cy="369332"/>
          </a:xfrm>
          <a:prstGeom prst="rect">
            <a:avLst/>
          </a:prstGeom>
          <a:noFill/>
        </p:spPr>
        <p:txBody>
          <a:bodyPr wrap="none" rtlCol="0">
            <a:spAutoFit/>
          </a:bodyPr>
          <a:lstStyle/>
          <a:p>
            <a:r>
              <a:rPr lang="en-GB" dirty="0">
                <a:solidFill>
                  <a:schemeClr val="bg1">
                    <a:lumMod val="75000"/>
                  </a:schemeClr>
                </a:solidFill>
              </a:rPr>
              <a:t>APS, 2021; Smoking and Social Housing, ASH, 2022</a:t>
            </a:r>
          </a:p>
        </p:txBody>
      </p:sp>
    </p:spTree>
    <p:extLst>
      <p:ext uri="{BB962C8B-B14F-4D97-AF65-F5344CB8AC3E}">
        <p14:creationId xmlns:p14="http://schemas.microsoft.com/office/powerpoint/2010/main" val="7480768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Further Resources</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7033845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Resources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360947" y="1395579"/>
            <a:ext cx="10515600" cy="4063927"/>
          </a:xfrm>
        </p:spPr>
        <p:txBody>
          <a:bodyPr>
            <a:normAutofit fontScale="92500" lnSpcReduction="10000"/>
          </a:bodyPr>
          <a:lstStyle/>
          <a:p>
            <a:r>
              <a:rPr lang="en-US" dirty="0">
                <a:latin typeface="Arial" panose="020B0604020202020204" pitchFamily="34" charset="0"/>
                <a:cs typeface="Arial" panose="020B0604020202020204" pitchFamily="34" charset="0"/>
                <a:hlinkClick r:id="rId3"/>
              </a:rPr>
              <a:t>ASH: Delivering a Smokefree 2030. The Role of Supra-Local Tobacco Control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Calculate your budget based on head of population funding using the ASH budget calculation template</a:t>
            </a:r>
          </a:p>
          <a:p>
            <a:r>
              <a:rPr lang="en-US" dirty="0">
                <a:latin typeface="Arial" panose="020B0604020202020204" pitchFamily="34" charset="0"/>
                <a:cs typeface="Arial" panose="020B0604020202020204" pitchFamily="34" charset="0"/>
              </a:rPr>
              <a:t>Use the ASH generic slide set and supporting spreadsheet to help make the case for ICB funding for tobacco control</a:t>
            </a:r>
          </a:p>
          <a:p>
            <a:r>
              <a:rPr lang="en-US" dirty="0">
                <a:latin typeface="Arial" panose="020B0604020202020204" pitchFamily="34" charset="0"/>
                <a:cs typeface="Arial" panose="020B0604020202020204" pitchFamily="34" charset="0"/>
              </a:rPr>
              <a:t>Use the generic paper to the board to apply for ICB funding for tobacco control</a:t>
            </a:r>
          </a:p>
          <a:p>
            <a:r>
              <a:rPr lang="en-US" dirty="0">
                <a:latin typeface="Arial" panose="020B0604020202020204" pitchFamily="34" charset="0"/>
                <a:cs typeface="Arial" panose="020B0604020202020204" pitchFamily="34" charset="0"/>
              </a:rPr>
              <a:t>Use the mapping template to map existing activity within the ICS</a:t>
            </a:r>
          </a:p>
          <a:p>
            <a:r>
              <a:rPr lang="en-US" dirty="0">
                <a:latin typeface="Arial" panose="020B0604020202020204" pitchFamily="34" charset="0"/>
                <a:cs typeface="Arial" panose="020B0604020202020204" pitchFamily="34" charset="0"/>
              </a:rPr>
              <a:t>Make the case to Directors of Public Health using our DPH briefing </a:t>
            </a:r>
          </a:p>
          <a:p>
            <a:endParaRPr lang="en-US" dirty="0"/>
          </a:p>
          <a:p>
            <a:endParaRPr lang="en-US" b="1" dirty="0"/>
          </a:p>
        </p:txBody>
      </p:sp>
      <p:sp>
        <p:nvSpPr>
          <p:cNvPr id="6" name="TextBox 5">
            <a:extLst>
              <a:ext uri="{FF2B5EF4-FFF2-40B4-BE49-F238E27FC236}">
                <a16:creationId xmlns:a16="http://schemas.microsoft.com/office/drawing/2014/main" id="{D3F71C75-95CF-13A2-92A4-8B9CD31DDA41}"/>
              </a:ext>
            </a:extLst>
          </p:cNvPr>
          <p:cNvSpPr txBox="1"/>
          <p:nvPr/>
        </p:nvSpPr>
        <p:spPr>
          <a:xfrm>
            <a:off x="0" y="6509921"/>
            <a:ext cx="4922501" cy="369332"/>
          </a:xfrm>
          <a:prstGeom prst="rect">
            <a:avLst/>
          </a:prstGeom>
          <a:noFill/>
        </p:spPr>
        <p:txBody>
          <a:bodyPr wrap="none" rtlCol="0">
            <a:spAutoFit/>
          </a:bodyPr>
          <a:lstStyle/>
          <a:p>
            <a:r>
              <a:rPr lang="en-GB" dirty="0">
                <a:solidFill>
                  <a:schemeClr val="bg1">
                    <a:lumMod val="75000"/>
                  </a:schemeClr>
                </a:solidFill>
              </a:rPr>
              <a:t>APS, 2021; Smoking and Social Housing, ASH, 2022</a:t>
            </a:r>
          </a:p>
        </p:txBody>
      </p:sp>
    </p:spTree>
    <p:extLst>
      <p:ext uri="{BB962C8B-B14F-4D97-AF65-F5344CB8AC3E}">
        <p14:creationId xmlns:p14="http://schemas.microsoft.com/office/powerpoint/2010/main" val="26189477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5627-AAA6-0871-ED9A-3EC147507598}"/>
              </a:ext>
            </a:extLst>
          </p:cNvPr>
          <p:cNvSpPr>
            <a:spLocks noGrp="1"/>
          </p:cNvSpPr>
          <p:nvPr>
            <p:ph type="title"/>
          </p:nvPr>
        </p:nvSpPr>
        <p:spPr>
          <a:xfrm>
            <a:off x="128337" y="0"/>
            <a:ext cx="10515600" cy="1325563"/>
          </a:xfrm>
        </p:spPr>
        <p:txBody>
          <a:bodyPr/>
          <a:lstStyle/>
          <a:p>
            <a:r>
              <a:rPr lang="en-US" dirty="0">
                <a:latin typeface="Arial" panose="020B0604020202020204" pitchFamily="34" charset="0"/>
                <a:cs typeface="Arial" panose="020B0604020202020204" pitchFamily="34" charset="0"/>
              </a:rPr>
              <a:t>References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2AE89C-50B2-5B6E-8183-D3C39FACF873}"/>
              </a:ext>
            </a:extLst>
          </p:cNvPr>
          <p:cNvSpPr>
            <a:spLocks noGrp="1"/>
          </p:cNvSpPr>
          <p:nvPr>
            <p:ph idx="1"/>
          </p:nvPr>
        </p:nvSpPr>
        <p:spPr>
          <a:xfrm>
            <a:off x="360947" y="1395579"/>
            <a:ext cx="11262484" cy="4955794"/>
          </a:xfrm>
        </p:spPr>
        <p:txBody>
          <a:bodyPr>
            <a:normAutofit fontScale="92500" lnSpcReduction="20000"/>
          </a:bodyPr>
          <a:lstStyle/>
          <a:p>
            <a:pPr>
              <a:buFont typeface="+mj-lt"/>
              <a:buAutoNum type="arabicPeriod"/>
            </a:pPr>
            <a:r>
              <a:rPr lang="en-US" sz="1200" dirty="0">
                <a:latin typeface="Arial" panose="020B0604020202020204" pitchFamily="34" charset="0"/>
                <a:cs typeface="Arial" panose="020B0604020202020204" pitchFamily="34" charset="0"/>
              </a:rPr>
              <a:t>ASH: Delivering a Smokefree 2030. The Role of Supra-Local Tobacco Control </a:t>
            </a:r>
            <a:r>
              <a:rPr lang="en-US" sz="1200" dirty="0">
                <a:latin typeface="Arial" panose="020B0604020202020204" pitchFamily="34" charset="0"/>
                <a:cs typeface="Arial" panose="020B0604020202020204" pitchFamily="34" charset="0"/>
                <a:hlinkClick r:id="rId3"/>
              </a:rPr>
              <a:t>https://ash.org.uk/resources/view/delivering-a-smokefree-2030-the-role-of-supra-local-tobacco-control</a:t>
            </a:r>
            <a:endParaRPr lang="en-US" sz="1200" dirty="0">
              <a:latin typeface="Arial" panose="020B0604020202020204" pitchFamily="34" charset="0"/>
              <a:cs typeface="Arial" panose="020B0604020202020204" pitchFamily="34" charset="0"/>
            </a:endParaRPr>
          </a:p>
          <a:p>
            <a:pPr>
              <a:buFont typeface="+mj-lt"/>
              <a:buAutoNum type="arabicPeriod"/>
            </a:pPr>
            <a:r>
              <a:rPr lang="en-GB" sz="1200" dirty="0">
                <a:latin typeface="Arial" panose="020B0604020202020204" pitchFamily="34" charset="0"/>
                <a:cs typeface="Arial" panose="020B0604020202020204" pitchFamily="34" charset="0"/>
              </a:rPr>
              <a:t>National Centre for Smoking Cessation and Training (NCSCT). Stop smoking services: increased chances of quitting. 2019.Available here: </a:t>
            </a:r>
            <a:r>
              <a:rPr lang="en-GB" sz="1200" dirty="0">
                <a:latin typeface="Arial" panose="020B0604020202020204" pitchFamily="34" charset="0"/>
                <a:cs typeface="Arial" panose="020B0604020202020204" pitchFamily="34" charset="0"/>
                <a:hlinkClick r:id="rId4"/>
              </a:rPr>
              <a:t>https://www.ncsct.co.uk/usr/pub/Stop%20smoking%20services%20effectiveness.pdf</a:t>
            </a:r>
            <a:endParaRPr lang="en-GB" sz="1200" dirty="0">
              <a:latin typeface="Arial" panose="020B0604020202020204" pitchFamily="34" charset="0"/>
              <a:cs typeface="Arial" panose="020B0604020202020204" pitchFamily="34" charset="0"/>
            </a:endParaRPr>
          </a:p>
          <a:p>
            <a:pPr>
              <a:buFont typeface="+mj-lt"/>
              <a:buAutoNum type="arabicPeriod"/>
            </a:pPr>
            <a:r>
              <a:rPr lang="en-GB" sz="1200" b="0" i="0" u="none" strike="noStrike" dirty="0">
                <a:solidFill>
                  <a:srgbClr val="212121"/>
                </a:solidFill>
                <a:effectLst/>
                <a:latin typeface="Arial" panose="020B0604020202020204" pitchFamily="34" charset="0"/>
                <a:cs typeface="Arial" panose="020B0604020202020204" pitchFamily="34" charset="0"/>
              </a:rPr>
              <a:t>Hartmann-Boyce J, Livingstone-Banks J, </a:t>
            </a:r>
            <a:r>
              <a:rPr lang="en-GB" sz="1200" b="0" i="0" u="none" strike="noStrike" dirty="0" err="1">
                <a:solidFill>
                  <a:srgbClr val="212121"/>
                </a:solidFill>
                <a:effectLst/>
                <a:latin typeface="Arial" panose="020B0604020202020204" pitchFamily="34" charset="0"/>
                <a:cs typeface="Arial" panose="020B0604020202020204" pitchFamily="34" charset="0"/>
              </a:rPr>
              <a:t>Ordóñez</a:t>
            </a:r>
            <a:r>
              <a:rPr lang="en-GB" sz="1200" b="0" i="0" u="none" strike="noStrike" dirty="0">
                <a:solidFill>
                  <a:srgbClr val="212121"/>
                </a:solidFill>
                <a:effectLst/>
                <a:latin typeface="Arial" panose="020B0604020202020204" pitchFamily="34" charset="0"/>
                <a:cs typeface="Arial" panose="020B0604020202020204" pitchFamily="34" charset="0"/>
              </a:rPr>
              <a:t>-Mena JM, Fanshawe TR, </a:t>
            </a:r>
            <a:r>
              <a:rPr lang="en-GB" sz="1200" b="0" i="0" u="none" strike="noStrike" dirty="0" err="1">
                <a:solidFill>
                  <a:srgbClr val="212121"/>
                </a:solidFill>
                <a:effectLst/>
                <a:latin typeface="Arial" panose="020B0604020202020204" pitchFamily="34" charset="0"/>
                <a:cs typeface="Arial" panose="020B0604020202020204" pitchFamily="34" charset="0"/>
              </a:rPr>
              <a:t>Lindson</a:t>
            </a:r>
            <a:r>
              <a:rPr lang="en-GB" sz="1200" b="0" i="0" u="none" strike="noStrike" dirty="0">
                <a:solidFill>
                  <a:srgbClr val="212121"/>
                </a:solidFill>
                <a:effectLst/>
                <a:latin typeface="Arial" panose="020B0604020202020204" pitchFamily="34" charset="0"/>
                <a:cs typeface="Arial" panose="020B0604020202020204" pitchFamily="34" charset="0"/>
              </a:rPr>
              <a:t> N, Freeman SC, Sutton AJ, </a:t>
            </a:r>
            <a:r>
              <a:rPr lang="en-GB" sz="1200" b="0" i="0" u="none" strike="noStrike" dirty="0" err="1">
                <a:solidFill>
                  <a:srgbClr val="212121"/>
                </a:solidFill>
                <a:effectLst/>
                <a:latin typeface="Arial" panose="020B0604020202020204" pitchFamily="34" charset="0"/>
                <a:cs typeface="Arial" panose="020B0604020202020204" pitchFamily="34" charset="0"/>
              </a:rPr>
              <a:t>Theodoulou</a:t>
            </a:r>
            <a:r>
              <a:rPr lang="en-GB" sz="1200" b="0" i="0" u="none" strike="noStrike" dirty="0">
                <a:solidFill>
                  <a:srgbClr val="212121"/>
                </a:solidFill>
                <a:effectLst/>
                <a:latin typeface="Arial" panose="020B0604020202020204" pitchFamily="34" charset="0"/>
                <a:cs typeface="Arial" panose="020B0604020202020204" pitchFamily="34" charset="0"/>
              </a:rPr>
              <a:t> A, Aveyard P. Behavioural interventions for smoking cessation: an overview and network meta-analysis. Cochrane Database </a:t>
            </a:r>
            <a:r>
              <a:rPr lang="en-GB" sz="1200" b="0" i="0" u="none" strike="noStrike" dirty="0" err="1">
                <a:solidFill>
                  <a:srgbClr val="212121"/>
                </a:solidFill>
                <a:effectLst/>
                <a:latin typeface="Arial" panose="020B0604020202020204" pitchFamily="34" charset="0"/>
                <a:cs typeface="Arial" panose="020B0604020202020204" pitchFamily="34" charset="0"/>
              </a:rPr>
              <a:t>Syst</a:t>
            </a:r>
            <a:r>
              <a:rPr lang="en-GB" sz="1200" b="0" i="0" u="none" strike="noStrike" dirty="0">
                <a:solidFill>
                  <a:srgbClr val="212121"/>
                </a:solidFill>
                <a:effectLst/>
                <a:latin typeface="Arial" panose="020B0604020202020204" pitchFamily="34" charset="0"/>
                <a:cs typeface="Arial" panose="020B0604020202020204" pitchFamily="34" charset="0"/>
              </a:rPr>
              <a:t> Rev. 2021 Jan 4;1:CD013229. </a:t>
            </a:r>
            <a:r>
              <a:rPr lang="en-GB" sz="1200" b="0" i="0" u="none" strike="noStrike" dirty="0" err="1">
                <a:solidFill>
                  <a:srgbClr val="212121"/>
                </a:solidFill>
                <a:effectLst/>
                <a:latin typeface="Arial" panose="020B0604020202020204" pitchFamily="34" charset="0"/>
                <a:cs typeface="Arial" panose="020B0604020202020204" pitchFamily="34" charset="0"/>
              </a:rPr>
              <a:t>doi</a:t>
            </a:r>
            <a:r>
              <a:rPr lang="en-GB" sz="1200" b="0" i="0" u="none" strike="noStrike" dirty="0">
                <a:solidFill>
                  <a:srgbClr val="212121"/>
                </a:solidFill>
                <a:effectLst/>
                <a:latin typeface="Arial" panose="020B0604020202020204" pitchFamily="34" charset="0"/>
                <a:cs typeface="Arial" panose="020B0604020202020204" pitchFamily="34" charset="0"/>
              </a:rPr>
              <a:t>: 1</a:t>
            </a:r>
            <a:r>
              <a:rPr lang="en-GB" sz="1200" b="0" i="0" u="none" strike="noStrike" dirty="0">
                <a:effectLst/>
                <a:latin typeface="Arial" panose="020B0604020202020204" pitchFamily="34" charset="0"/>
                <a:cs typeface="Arial" panose="020B0604020202020204" pitchFamily="34" charset="0"/>
              </a:rPr>
              <a:t>0.1002/14651858.CD013229.pub2. PMID: 33411338.</a:t>
            </a:r>
          </a:p>
          <a:p>
            <a:pPr>
              <a:buFont typeface="+mj-lt"/>
              <a:buAutoNum type="arabicPeriod"/>
            </a:pPr>
            <a:r>
              <a:rPr lang="en-GB" sz="1200" b="0" i="0" u="none" strike="noStrike" dirty="0">
                <a:effectLst/>
                <a:latin typeface="Arial" panose="020B0604020202020204" pitchFamily="34" charset="0"/>
                <a:cs typeface="Arial" panose="020B0604020202020204" pitchFamily="34" charset="0"/>
              </a:rPr>
              <a:t>Hartmann-Boyce J, </a:t>
            </a:r>
            <a:r>
              <a:rPr lang="en-GB" sz="1200" b="0" i="0" u="none" strike="noStrike" dirty="0" err="1">
                <a:effectLst/>
                <a:latin typeface="Arial" panose="020B0604020202020204" pitchFamily="34" charset="0"/>
                <a:cs typeface="Arial" panose="020B0604020202020204" pitchFamily="34" charset="0"/>
              </a:rPr>
              <a:t>Chepkin</a:t>
            </a:r>
            <a:r>
              <a:rPr lang="en-GB" sz="1200" b="0" i="0" u="none" strike="noStrike" dirty="0">
                <a:effectLst/>
                <a:latin typeface="Arial" panose="020B0604020202020204" pitchFamily="34" charset="0"/>
                <a:cs typeface="Arial" panose="020B0604020202020204" pitchFamily="34" charset="0"/>
              </a:rPr>
              <a:t> SC, Ye W, Bullen C, Lancaster T. Nicotine replacement therapy versus control for smoking cessation. Cochrane Database </a:t>
            </a:r>
            <a:r>
              <a:rPr lang="en-GB" sz="1200" b="0" i="0" u="none" strike="noStrike" dirty="0" err="1">
                <a:effectLst/>
                <a:latin typeface="Arial" panose="020B0604020202020204" pitchFamily="34" charset="0"/>
                <a:cs typeface="Arial" panose="020B0604020202020204" pitchFamily="34" charset="0"/>
              </a:rPr>
              <a:t>Syst</a:t>
            </a:r>
            <a:r>
              <a:rPr lang="en-GB" sz="1200" b="0" i="0" u="none" strike="noStrike" dirty="0">
                <a:effectLst/>
                <a:latin typeface="Arial" panose="020B0604020202020204" pitchFamily="34" charset="0"/>
                <a:cs typeface="Arial" panose="020B0604020202020204" pitchFamily="34" charset="0"/>
              </a:rPr>
              <a:t> Rev. 2018 May 31;5(5):CD000146. </a:t>
            </a:r>
            <a:r>
              <a:rPr lang="en-GB" sz="1200" b="0" i="0" u="none" strike="noStrike" dirty="0" err="1">
                <a:effectLst/>
                <a:latin typeface="Arial" panose="020B0604020202020204" pitchFamily="34" charset="0"/>
                <a:cs typeface="Arial" panose="020B0604020202020204" pitchFamily="34" charset="0"/>
              </a:rPr>
              <a:t>doi</a:t>
            </a:r>
            <a:r>
              <a:rPr lang="en-GB" sz="1200" b="0" i="0" u="none" strike="noStrike" dirty="0">
                <a:effectLst/>
                <a:latin typeface="Arial" panose="020B0604020202020204" pitchFamily="34" charset="0"/>
                <a:cs typeface="Arial" panose="020B0604020202020204" pitchFamily="34" charset="0"/>
              </a:rPr>
              <a:t>: 10.1002/14651858.CD000146.pub5. PMID: 29852054; PMCID: PMC6353172.</a:t>
            </a:r>
          </a:p>
          <a:p>
            <a:pPr>
              <a:buFont typeface="+mj-lt"/>
              <a:buAutoNum type="arabicPeriod"/>
            </a:pPr>
            <a:r>
              <a:rPr lang="en-GB" sz="1200" b="0" i="0" u="none" strike="noStrike" dirty="0">
                <a:solidFill>
                  <a:srgbClr val="212121"/>
                </a:solidFill>
                <a:effectLst/>
                <a:latin typeface="Arial" panose="020B0604020202020204" pitchFamily="34" charset="0"/>
                <a:cs typeface="Arial" panose="020B0604020202020204" pitchFamily="34" charset="0"/>
              </a:rPr>
              <a:t>Cahill K, </a:t>
            </a:r>
            <a:r>
              <a:rPr lang="en-GB" sz="1200" b="0" i="0" u="none" strike="noStrike" dirty="0" err="1">
                <a:solidFill>
                  <a:srgbClr val="212121"/>
                </a:solidFill>
                <a:effectLst/>
                <a:latin typeface="Arial" panose="020B0604020202020204" pitchFamily="34" charset="0"/>
                <a:cs typeface="Arial" panose="020B0604020202020204" pitchFamily="34" charset="0"/>
              </a:rPr>
              <a:t>Lindson</a:t>
            </a:r>
            <a:r>
              <a:rPr lang="en-GB" sz="1200" b="0" i="0" u="none" strike="noStrike" dirty="0">
                <a:solidFill>
                  <a:srgbClr val="212121"/>
                </a:solidFill>
                <a:effectLst/>
                <a:latin typeface="Arial" panose="020B0604020202020204" pitchFamily="34" charset="0"/>
                <a:cs typeface="Arial" panose="020B0604020202020204" pitchFamily="34" charset="0"/>
              </a:rPr>
              <a:t>-Hawley N, Thomas KH, Fanshawe TR, Lancaster T. Nicotine receptor partial agonists for smoking cessation. Cochrane Database </a:t>
            </a:r>
            <a:r>
              <a:rPr lang="en-GB" sz="1200" b="0" i="0" u="none" strike="noStrike" dirty="0" err="1">
                <a:solidFill>
                  <a:srgbClr val="212121"/>
                </a:solidFill>
                <a:effectLst/>
                <a:latin typeface="Arial" panose="020B0604020202020204" pitchFamily="34" charset="0"/>
                <a:cs typeface="Arial" panose="020B0604020202020204" pitchFamily="34" charset="0"/>
              </a:rPr>
              <a:t>Syst</a:t>
            </a:r>
            <a:r>
              <a:rPr lang="en-GB" sz="1200" b="0" i="0" u="none" strike="noStrike" dirty="0">
                <a:solidFill>
                  <a:srgbClr val="212121"/>
                </a:solidFill>
                <a:effectLst/>
                <a:latin typeface="Arial" panose="020B0604020202020204" pitchFamily="34" charset="0"/>
                <a:cs typeface="Arial" panose="020B0604020202020204" pitchFamily="34" charset="0"/>
              </a:rPr>
              <a:t> Rev. 2016 May 9;2016(5):CD006103. </a:t>
            </a:r>
            <a:r>
              <a:rPr lang="en-GB" sz="1200" b="0" i="0" u="none" strike="noStrike" dirty="0" err="1">
                <a:solidFill>
                  <a:srgbClr val="212121"/>
                </a:solidFill>
                <a:effectLst/>
                <a:latin typeface="Arial" panose="020B0604020202020204" pitchFamily="34" charset="0"/>
                <a:cs typeface="Arial" panose="020B0604020202020204" pitchFamily="34" charset="0"/>
              </a:rPr>
              <a:t>doi</a:t>
            </a:r>
            <a:r>
              <a:rPr lang="en-GB" sz="1200" b="0" i="0" u="none" strike="noStrike" dirty="0">
                <a:solidFill>
                  <a:srgbClr val="212121"/>
                </a:solidFill>
                <a:effectLst/>
                <a:latin typeface="Arial" panose="020B0604020202020204" pitchFamily="34" charset="0"/>
                <a:cs typeface="Arial" panose="020B0604020202020204" pitchFamily="34" charset="0"/>
              </a:rPr>
              <a:t>: 10.1002/14651858.CD006103.pub7. Update in: Cochrane Database </a:t>
            </a:r>
            <a:r>
              <a:rPr lang="en-GB" sz="1200" b="0" i="0" u="none" strike="noStrike" dirty="0" err="1">
                <a:solidFill>
                  <a:srgbClr val="212121"/>
                </a:solidFill>
                <a:effectLst/>
                <a:latin typeface="Arial" panose="020B0604020202020204" pitchFamily="34" charset="0"/>
                <a:cs typeface="Arial" panose="020B0604020202020204" pitchFamily="34" charset="0"/>
              </a:rPr>
              <a:t>Syst</a:t>
            </a:r>
            <a:r>
              <a:rPr lang="en-GB" sz="1200" b="0" i="0" u="none" strike="noStrike" dirty="0">
                <a:solidFill>
                  <a:srgbClr val="212121"/>
                </a:solidFill>
                <a:effectLst/>
                <a:latin typeface="Arial" panose="020B0604020202020204" pitchFamily="34" charset="0"/>
                <a:cs typeface="Arial" panose="020B0604020202020204" pitchFamily="34" charset="0"/>
              </a:rPr>
              <a:t> Rev. 2023 May 5;5:CD006103. PMID: 27158893; PMCID: PMC6464943.</a:t>
            </a:r>
            <a:endParaRPr lang="en-GB" sz="1200" b="0" dirty="0">
              <a:effectLst/>
              <a:latin typeface="Arial" panose="020B0604020202020204" pitchFamily="34" charset="0"/>
              <a:cs typeface="Arial" panose="020B0604020202020204" pitchFamily="34" charset="0"/>
            </a:endParaRPr>
          </a:p>
          <a:p>
            <a:pPr>
              <a:buFont typeface="+mj-lt"/>
              <a:buAutoNum type="arabicPeriod"/>
            </a:pPr>
            <a:r>
              <a:rPr lang="en-GB" sz="1200" b="0" i="0" u="none" strike="noStrike" dirty="0">
                <a:effectLst/>
                <a:latin typeface="Arial" panose="020B0604020202020204" pitchFamily="34" charset="0"/>
                <a:cs typeface="Arial" panose="020B0604020202020204" pitchFamily="34" charset="0"/>
              </a:rPr>
              <a:t>Hartmann-Boyce J, McRobbie H, Butler AR, </a:t>
            </a:r>
            <a:r>
              <a:rPr lang="en-GB" sz="1200" b="0" i="0" u="none" strike="noStrike" dirty="0" err="1">
                <a:effectLst/>
                <a:latin typeface="Arial" panose="020B0604020202020204" pitchFamily="34" charset="0"/>
                <a:cs typeface="Arial" panose="020B0604020202020204" pitchFamily="34" charset="0"/>
              </a:rPr>
              <a:t>Lindson</a:t>
            </a:r>
            <a:r>
              <a:rPr lang="en-GB" sz="1200" b="0" i="0" u="none" strike="noStrike" dirty="0">
                <a:effectLst/>
                <a:latin typeface="Arial" panose="020B0604020202020204" pitchFamily="34" charset="0"/>
                <a:cs typeface="Arial" panose="020B0604020202020204" pitchFamily="34" charset="0"/>
              </a:rPr>
              <a:t> N, Bullen C, </a:t>
            </a:r>
            <a:r>
              <a:rPr lang="en-GB" sz="1200" b="0" i="0" u="none" strike="noStrike" dirty="0" err="1">
                <a:effectLst/>
                <a:latin typeface="Arial" panose="020B0604020202020204" pitchFamily="34" charset="0"/>
                <a:cs typeface="Arial" panose="020B0604020202020204" pitchFamily="34" charset="0"/>
              </a:rPr>
              <a:t>Begh</a:t>
            </a:r>
            <a:r>
              <a:rPr lang="en-GB" sz="1200" b="0" i="0" u="none" strike="noStrike" dirty="0">
                <a:effectLst/>
                <a:latin typeface="Arial" panose="020B0604020202020204" pitchFamily="34" charset="0"/>
                <a:cs typeface="Arial" panose="020B0604020202020204" pitchFamily="34" charset="0"/>
              </a:rPr>
              <a:t> R, </a:t>
            </a:r>
            <a:r>
              <a:rPr lang="en-GB" sz="1200" b="0" i="0" u="none" strike="noStrike" dirty="0" err="1">
                <a:effectLst/>
                <a:latin typeface="Arial" panose="020B0604020202020204" pitchFamily="34" charset="0"/>
                <a:cs typeface="Arial" panose="020B0604020202020204" pitchFamily="34" charset="0"/>
              </a:rPr>
              <a:t>Theodoulou</a:t>
            </a:r>
            <a:r>
              <a:rPr lang="en-GB" sz="1200" b="0" i="0" u="none" strike="noStrike" dirty="0">
                <a:effectLst/>
                <a:latin typeface="Arial" panose="020B0604020202020204" pitchFamily="34" charset="0"/>
                <a:cs typeface="Arial" panose="020B0604020202020204" pitchFamily="34" charset="0"/>
              </a:rPr>
              <a:t> A, Notley C, </a:t>
            </a:r>
            <a:r>
              <a:rPr lang="en-GB" sz="1200" b="0" i="0" u="none" strike="noStrike" dirty="0" err="1">
                <a:effectLst/>
                <a:latin typeface="Arial" panose="020B0604020202020204" pitchFamily="34" charset="0"/>
                <a:cs typeface="Arial" panose="020B0604020202020204" pitchFamily="34" charset="0"/>
              </a:rPr>
              <a:t>Rigotti</a:t>
            </a:r>
            <a:r>
              <a:rPr lang="en-GB" sz="1200" b="0" i="0" u="none" strike="noStrike" dirty="0">
                <a:effectLst/>
                <a:latin typeface="Arial" panose="020B0604020202020204" pitchFamily="34" charset="0"/>
                <a:cs typeface="Arial" panose="020B0604020202020204" pitchFamily="34" charset="0"/>
              </a:rPr>
              <a:t> NA, Turner T, Fanshawe TR, Hajek P. Electronic cigarettes for smoking cessation. Cochrane Database </a:t>
            </a:r>
            <a:r>
              <a:rPr lang="en-GB" sz="1200" b="0" i="0" u="none" strike="noStrike" dirty="0" err="1">
                <a:effectLst/>
                <a:latin typeface="Arial" panose="020B0604020202020204" pitchFamily="34" charset="0"/>
                <a:cs typeface="Arial" panose="020B0604020202020204" pitchFamily="34" charset="0"/>
              </a:rPr>
              <a:t>Syst</a:t>
            </a:r>
            <a:r>
              <a:rPr lang="en-GB" sz="1200" b="0" i="0" u="none" strike="noStrike" dirty="0">
                <a:effectLst/>
                <a:latin typeface="Arial" panose="020B0604020202020204" pitchFamily="34" charset="0"/>
                <a:cs typeface="Arial" panose="020B0604020202020204" pitchFamily="34" charset="0"/>
              </a:rPr>
              <a:t> Rev. 2021 Sep 14;9(9):CD010216. </a:t>
            </a:r>
            <a:r>
              <a:rPr lang="en-GB" sz="1200" b="0" i="0" u="none" strike="noStrike" dirty="0" err="1">
                <a:effectLst/>
                <a:latin typeface="Arial" panose="020B0604020202020204" pitchFamily="34" charset="0"/>
                <a:cs typeface="Arial" panose="020B0604020202020204" pitchFamily="34" charset="0"/>
              </a:rPr>
              <a:t>doi</a:t>
            </a:r>
            <a:r>
              <a:rPr lang="en-GB" sz="1200" b="0" i="0" u="none" strike="noStrike" dirty="0">
                <a:effectLst/>
                <a:latin typeface="Arial" panose="020B0604020202020204" pitchFamily="34" charset="0"/>
                <a:cs typeface="Arial" panose="020B0604020202020204" pitchFamily="34" charset="0"/>
              </a:rPr>
              <a:t>: 10.1002/14651858.CD010216.pub6. Update in: Cochrane Database </a:t>
            </a:r>
            <a:r>
              <a:rPr lang="en-GB" sz="1200" b="0" i="0" u="none" strike="noStrike" dirty="0" err="1">
                <a:effectLst/>
                <a:latin typeface="Arial" panose="020B0604020202020204" pitchFamily="34" charset="0"/>
                <a:cs typeface="Arial" panose="020B0604020202020204" pitchFamily="34" charset="0"/>
              </a:rPr>
              <a:t>Syst</a:t>
            </a:r>
            <a:r>
              <a:rPr lang="en-GB" sz="1200" b="0" i="0" u="none" strike="noStrike" dirty="0">
                <a:effectLst/>
                <a:latin typeface="Arial" panose="020B0604020202020204" pitchFamily="34" charset="0"/>
                <a:cs typeface="Arial" panose="020B0604020202020204" pitchFamily="34" charset="0"/>
              </a:rPr>
              <a:t> Rev. 2022 Nov 17;11:CD010216. PMID: 34519354; PMCID: PMC8438601.</a:t>
            </a:r>
            <a:endParaRPr lang="en-GB" sz="1200" b="0" dirty="0">
              <a:effectLst/>
              <a:latin typeface="Arial" panose="020B0604020202020204" pitchFamily="34" charset="0"/>
              <a:cs typeface="Arial" panose="020B0604020202020204" pitchFamily="34" charset="0"/>
            </a:endParaRPr>
          </a:p>
          <a:p>
            <a:pPr>
              <a:buFont typeface="+mj-lt"/>
              <a:buAutoNum type="arabicPeriod"/>
            </a:pPr>
            <a:r>
              <a:rPr lang="en-GB" sz="1200" b="0" dirty="0">
                <a:effectLst/>
                <a:latin typeface="Arial" panose="020B0604020202020204" pitchFamily="34" charset="0"/>
                <a:cs typeface="Arial" panose="020B0604020202020204" pitchFamily="34" charset="0"/>
              </a:rPr>
              <a:t>Smokin</a:t>
            </a:r>
            <a:r>
              <a:rPr lang="en-GB" sz="1200" dirty="0">
                <a:latin typeface="Arial" panose="020B0604020202020204" pitchFamily="34" charset="0"/>
                <a:cs typeface="Arial" panose="020B0604020202020204" pitchFamily="34" charset="0"/>
              </a:rPr>
              <a:t>g Toolkit Study, University College London.</a:t>
            </a:r>
          </a:p>
          <a:p>
            <a:pPr>
              <a:buFont typeface="+mj-lt"/>
              <a:buAutoNum type="arabicPeriod"/>
            </a:pPr>
            <a:r>
              <a:rPr lang="en-GB" sz="1200" b="0" i="0" u="none" strike="noStrike" dirty="0">
                <a:solidFill>
                  <a:srgbClr val="212121"/>
                </a:solidFill>
                <a:effectLst/>
                <a:latin typeface="Arial" panose="020B0604020202020204" pitchFamily="34" charset="0"/>
                <a:cs typeface="Arial" panose="020B0604020202020204" pitchFamily="34" charset="0"/>
              </a:rPr>
              <a:t>Jackson SE, Shahab L, Brown J. Examining the influence of tobacco control mass media campaign expenditure on the association between motivation to stop smoking and quit attempts: A prospective study in England. Addict </a:t>
            </a:r>
            <a:r>
              <a:rPr lang="en-GB" sz="1200" b="0" i="0" u="none" strike="noStrike" dirty="0" err="1">
                <a:solidFill>
                  <a:srgbClr val="212121"/>
                </a:solidFill>
                <a:effectLst/>
                <a:latin typeface="Arial" panose="020B0604020202020204" pitchFamily="34" charset="0"/>
                <a:cs typeface="Arial" panose="020B0604020202020204" pitchFamily="34" charset="0"/>
              </a:rPr>
              <a:t>Behav</a:t>
            </a:r>
            <a:r>
              <a:rPr lang="en-GB" sz="1200" b="0" i="0" u="none" strike="noStrike" dirty="0">
                <a:solidFill>
                  <a:srgbClr val="212121"/>
                </a:solidFill>
                <a:effectLst/>
                <a:latin typeface="Arial" panose="020B0604020202020204" pitchFamily="34" charset="0"/>
                <a:cs typeface="Arial" panose="020B0604020202020204" pitchFamily="34" charset="0"/>
              </a:rPr>
              <a:t>. 2023 Apr 28;144:107744. </a:t>
            </a:r>
            <a:r>
              <a:rPr lang="en-GB" sz="1200" b="0" i="0" u="none" strike="noStrike" dirty="0" err="1">
                <a:solidFill>
                  <a:srgbClr val="212121"/>
                </a:solidFill>
                <a:effectLst/>
                <a:latin typeface="Arial" panose="020B0604020202020204" pitchFamily="34" charset="0"/>
                <a:cs typeface="Arial" panose="020B0604020202020204" pitchFamily="34" charset="0"/>
              </a:rPr>
              <a:t>doi</a:t>
            </a:r>
            <a:r>
              <a:rPr lang="en-GB" sz="1200" b="0" i="0" u="none" strike="noStrike" dirty="0">
                <a:solidFill>
                  <a:srgbClr val="212121"/>
                </a:solidFill>
                <a:effectLst/>
                <a:latin typeface="Arial" panose="020B0604020202020204" pitchFamily="34" charset="0"/>
                <a:cs typeface="Arial" panose="020B0604020202020204" pitchFamily="34" charset="0"/>
              </a:rPr>
              <a:t>: 10.1016/j.addbeh.2023.107744. </a:t>
            </a:r>
            <a:r>
              <a:rPr lang="en-GB" sz="1200" b="0" i="0" u="none" strike="noStrike" dirty="0" err="1">
                <a:solidFill>
                  <a:srgbClr val="212121"/>
                </a:solidFill>
                <a:effectLst/>
                <a:latin typeface="Arial" panose="020B0604020202020204" pitchFamily="34" charset="0"/>
                <a:cs typeface="Arial" panose="020B0604020202020204" pitchFamily="34" charset="0"/>
              </a:rPr>
              <a:t>Epub</a:t>
            </a:r>
            <a:r>
              <a:rPr lang="en-GB" sz="1200" b="0" i="0" u="none" strike="noStrike" dirty="0">
                <a:solidFill>
                  <a:srgbClr val="212121"/>
                </a:solidFill>
                <a:effectLst/>
                <a:latin typeface="Arial" panose="020B0604020202020204" pitchFamily="34" charset="0"/>
                <a:cs typeface="Arial" panose="020B0604020202020204" pitchFamily="34" charset="0"/>
              </a:rPr>
              <a:t> ahead of print. PMID: 37126918.</a:t>
            </a:r>
          </a:p>
          <a:p>
            <a:pPr>
              <a:buFont typeface="+mj-lt"/>
              <a:buAutoNum type="arabicPeriod"/>
            </a:pPr>
            <a:r>
              <a:rPr lang="en-GB" sz="1200" b="0" dirty="0">
                <a:effectLst/>
                <a:latin typeface="Arial" panose="020B0604020202020204" pitchFamily="34" charset="0"/>
                <a:cs typeface="Arial" panose="020B0604020202020204" pitchFamily="34" charset="0"/>
              </a:rPr>
              <a:t>Khan, </a:t>
            </a:r>
            <a:r>
              <a:rPr lang="en-GB" sz="1200" dirty="0">
                <a:latin typeface="Arial" panose="020B0604020202020204" pitchFamily="34" charset="0"/>
                <a:cs typeface="Arial" panose="020B0604020202020204" pitchFamily="34" charset="0"/>
              </a:rPr>
              <a:t>J. The Khan Review: Making smoking obsolete. 2022. </a:t>
            </a:r>
            <a:r>
              <a:rPr lang="en-GB" sz="1200"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https://assets.publishing.service.gov.uk/government/uploads/system/uploads/attachment_data/file/1081366/khan-review-making-smoking-obsolete.pdf</a:t>
            </a:r>
            <a:endParaRPr lang="en-GB" sz="1200" dirty="0">
              <a:latin typeface="Arial" panose="020B0604020202020204" pitchFamily="34" charset="0"/>
              <a:cs typeface="Arial" panose="020B0604020202020204" pitchFamily="34" charset="0"/>
            </a:endParaRPr>
          </a:p>
          <a:p>
            <a:pPr>
              <a:buFont typeface="+mj-lt"/>
              <a:buAutoNum type="arabicPeriod"/>
            </a:pPr>
            <a:r>
              <a:rPr lang="en-GB" sz="1200" b="0" i="0" u="none" strike="noStrike" dirty="0">
                <a:effectLst/>
                <a:latin typeface="Arial" panose="020B0604020202020204" pitchFamily="34" charset="0"/>
                <a:cs typeface="Arial" panose="020B0604020202020204" pitchFamily="34" charset="0"/>
              </a:rPr>
              <a:t>Stead LF, Buitrago D, Preciado N, Sanchez G, Hartmann-Boyce J, Lancaster T. Physician advice for smoking cessation. Cochrane Database </a:t>
            </a:r>
            <a:r>
              <a:rPr lang="en-GB" sz="1200" b="0" i="0" u="none" strike="noStrike" dirty="0" err="1">
                <a:effectLst/>
                <a:latin typeface="Arial" panose="020B0604020202020204" pitchFamily="34" charset="0"/>
                <a:cs typeface="Arial" panose="020B0604020202020204" pitchFamily="34" charset="0"/>
              </a:rPr>
              <a:t>Syst</a:t>
            </a:r>
            <a:r>
              <a:rPr lang="en-GB" sz="1200" b="0" i="0" u="none" strike="noStrike" dirty="0">
                <a:effectLst/>
                <a:latin typeface="Arial" panose="020B0604020202020204" pitchFamily="34" charset="0"/>
                <a:cs typeface="Arial" panose="020B0604020202020204" pitchFamily="34" charset="0"/>
              </a:rPr>
              <a:t> Rev. 2013 May 31;2013(5):CD000165. </a:t>
            </a:r>
            <a:r>
              <a:rPr lang="en-GB" sz="1200" b="0" i="0" u="none" strike="noStrike" dirty="0" err="1">
                <a:effectLst/>
                <a:latin typeface="Arial" panose="020B0604020202020204" pitchFamily="34" charset="0"/>
                <a:cs typeface="Arial" panose="020B0604020202020204" pitchFamily="34" charset="0"/>
              </a:rPr>
              <a:t>doi</a:t>
            </a:r>
            <a:r>
              <a:rPr lang="en-GB" sz="1200" b="0" i="0" u="none" strike="noStrike" dirty="0">
                <a:effectLst/>
                <a:latin typeface="Arial" panose="020B0604020202020204" pitchFamily="34" charset="0"/>
                <a:cs typeface="Arial" panose="020B0604020202020204" pitchFamily="34" charset="0"/>
              </a:rPr>
              <a:t>: 10.1002/14651858.CD000165.pub4. PMID: 23728631; PMCID: PMC7064045.</a:t>
            </a:r>
          </a:p>
          <a:p>
            <a:pPr>
              <a:buFont typeface="+mj-lt"/>
              <a:buAutoNum type="arabicPeriod"/>
            </a:pPr>
            <a:r>
              <a:rPr lang="en-GB" sz="1200" dirty="0">
                <a:latin typeface="Arial" panose="020B0604020202020204" pitchFamily="34" charset="0"/>
                <a:cs typeface="Arial" panose="020B0604020202020204" pitchFamily="34" charset="0"/>
              </a:rPr>
              <a:t> ASH. 10 high impact actions for local authorities and their partners. 2022. </a:t>
            </a:r>
            <a:r>
              <a:rPr lang="en-GB" sz="1200" dirty="0">
                <a:latin typeface="Arial" panose="020B0604020202020204" pitchFamily="34" charset="0"/>
                <a:cs typeface="Arial" panose="020B0604020202020204" pitchFamily="34" charset="0"/>
                <a:hlinkClick r:id="rId6"/>
              </a:rPr>
              <a:t>https://ash.org.uk/resources/view/10-high-impact-actions-for-local-authorities-and-their-partners</a:t>
            </a:r>
            <a:r>
              <a:rPr lang="en-GB" sz="1200" dirty="0">
                <a:latin typeface="Arial" panose="020B0604020202020204" pitchFamily="34" charset="0"/>
                <a:cs typeface="Arial" panose="020B0604020202020204" pitchFamily="34" charset="0"/>
              </a:rPr>
              <a:t> </a:t>
            </a:r>
          </a:p>
          <a:p>
            <a:pPr>
              <a:buFont typeface="+mj-lt"/>
              <a:buAutoNum type="arabicPeriod"/>
            </a:pPr>
            <a:r>
              <a:rPr lang="en-GB" sz="1200" b="0" i="0" u="none" strike="noStrike" dirty="0">
                <a:effectLst/>
                <a:latin typeface="Arial" panose="020B0604020202020204" pitchFamily="34" charset="0"/>
                <a:cs typeface="Arial" panose="020B0604020202020204" pitchFamily="34" charset="0"/>
              </a:rPr>
              <a:t>Office for Health Improvement and Disparities. Public health profiles. 2023. </a:t>
            </a:r>
            <a:r>
              <a:rPr lang="en-GB" sz="1200" b="0" i="0" u="none" strike="noStrike" dirty="0">
                <a:effectLst/>
                <a:latin typeface="Arial" panose="020B0604020202020204" pitchFamily="34" charset="0"/>
                <a:cs typeface="Arial" panose="020B0604020202020204" pitchFamily="34" charset="0"/>
                <a:hlinkClick r:id="rId7"/>
              </a:rPr>
              <a:t>https://fingertips.phe.org.uk/profile/tobacco-control/</a:t>
            </a:r>
            <a:r>
              <a:rPr lang="en-GB" sz="1200" b="0" i="0" u="none" strike="noStrike" dirty="0">
                <a:effectLst/>
                <a:latin typeface="Arial" panose="020B0604020202020204" pitchFamily="34" charset="0"/>
                <a:cs typeface="Arial" panose="020B0604020202020204" pitchFamily="34" charset="0"/>
              </a:rPr>
              <a:t> © Crown Copyright 2023</a:t>
            </a:r>
          </a:p>
          <a:p>
            <a:pPr>
              <a:buFont typeface="+mj-lt"/>
              <a:buAutoNum type="arabicPeriod"/>
            </a:pPr>
            <a:r>
              <a:rPr lang="en-GB" sz="1200" dirty="0">
                <a:latin typeface="Arial" panose="020B0604020202020204" pitchFamily="34" charset="0"/>
                <a:cs typeface="Arial" panose="020B0604020202020204" pitchFamily="34" charset="0"/>
              </a:rPr>
              <a:t> Smoking and Social Housing, ASH, 2022. </a:t>
            </a:r>
            <a:r>
              <a:rPr lang="en-GB" sz="1200" dirty="0">
                <a:latin typeface="Arial" panose="020B0604020202020204" pitchFamily="34" charset="0"/>
                <a:cs typeface="Arial" panose="020B0604020202020204" pitchFamily="34" charset="0"/>
                <a:hlinkClick r:id="rId8"/>
              </a:rPr>
              <a:t>https://ash.org.uk/uploads/ASH-Housing-LIN-Smoking-and-Social-Housing-May-2022.pdf?v=1652284469#:~:text=Indeed%20housing%20tenure%20is%20now,people%20who%20own%20their%20home</a:t>
            </a:r>
            <a:r>
              <a:rPr lang="en-GB" sz="1200" dirty="0">
                <a:latin typeface="Arial" panose="020B0604020202020204" pitchFamily="34" charset="0"/>
                <a:cs typeface="Arial" panose="020B0604020202020204" pitchFamily="34" charset="0"/>
              </a:rPr>
              <a:t>. </a:t>
            </a:r>
            <a:br>
              <a:rPr lang="en-GB" sz="1200" b="0" dirty="0">
                <a:effectLst/>
                <a:latin typeface="Arial" panose="020B0604020202020204" pitchFamily="34" charset="0"/>
                <a:cs typeface="Arial" panose="020B0604020202020204" pitchFamily="34" charset="0"/>
              </a:rPr>
            </a:br>
            <a:endParaRPr lang="en-GB" sz="1200" dirty="0">
              <a:effectLst/>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dirty="0"/>
          </a:p>
          <a:p>
            <a:endParaRPr lang="en-US" b="1" dirty="0"/>
          </a:p>
        </p:txBody>
      </p:sp>
      <p:sp>
        <p:nvSpPr>
          <p:cNvPr id="6" name="TextBox 5">
            <a:extLst>
              <a:ext uri="{FF2B5EF4-FFF2-40B4-BE49-F238E27FC236}">
                <a16:creationId xmlns:a16="http://schemas.microsoft.com/office/drawing/2014/main" id="{D3F71C75-95CF-13A2-92A4-8B9CD31DDA41}"/>
              </a:ext>
            </a:extLst>
          </p:cNvPr>
          <p:cNvSpPr txBox="1"/>
          <p:nvPr/>
        </p:nvSpPr>
        <p:spPr>
          <a:xfrm>
            <a:off x="0" y="6509921"/>
            <a:ext cx="4922501" cy="369332"/>
          </a:xfrm>
          <a:prstGeom prst="rect">
            <a:avLst/>
          </a:prstGeom>
          <a:noFill/>
        </p:spPr>
        <p:txBody>
          <a:bodyPr wrap="none" rtlCol="0">
            <a:spAutoFit/>
          </a:bodyPr>
          <a:lstStyle/>
          <a:p>
            <a:r>
              <a:rPr lang="en-GB" dirty="0">
                <a:solidFill>
                  <a:schemeClr val="bg1">
                    <a:lumMod val="75000"/>
                  </a:schemeClr>
                </a:solidFill>
              </a:rPr>
              <a:t>APS, 2021; Smoking and Social Housing, ASH, 2022</a:t>
            </a:r>
          </a:p>
        </p:txBody>
      </p:sp>
    </p:spTree>
    <p:extLst>
      <p:ext uri="{BB962C8B-B14F-4D97-AF65-F5344CB8AC3E}">
        <p14:creationId xmlns:p14="http://schemas.microsoft.com/office/powerpoint/2010/main" val="806164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DC92-16B0-4EFC-B8AA-A47EF4371480}"/>
              </a:ext>
            </a:extLst>
          </p:cNvPr>
          <p:cNvSpPr>
            <a:spLocks noGrp="1"/>
          </p:cNvSpPr>
          <p:nvPr>
            <p:ph type="title"/>
          </p:nvPr>
        </p:nvSpPr>
        <p:spPr>
          <a:xfrm>
            <a:off x="522514" y="435187"/>
            <a:ext cx="10515600" cy="1325563"/>
          </a:xfrm>
        </p:spPr>
        <p:txBody>
          <a:bodyPr/>
          <a:lstStyle/>
          <a:p>
            <a:r>
              <a:rPr lang="en-US" dirty="0">
                <a:latin typeface="Arial" panose="020B0604020202020204" pitchFamily="34" charset="0"/>
                <a:cs typeface="Arial" panose="020B0604020202020204" pitchFamily="34" charset="0"/>
              </a:rPr>
              <a:t>An effective ICS </a:t>
            </a:r>
            <a:r>
              <a:rPr lang="en-US" dirty="0" err="1">
                <a:latin typeface="Arial" panose="020B0604020202020204" pitchFamily="34" charset="0"/>
                <a:cs typeface="Arial" panose="020B0604020202020204" pitchFamily="34" charset="0"/>
              </a:rPr>
              <a:t>programme</a:t>
            </a:r>
            <a:r>
              <a:rPr lang="en-US" dirty="0">
                <a:latin typeface="Arial" panose="020B0604020202020204" pitchFamily="34" charset="0"/>
                <a:cs typeface="Arial" panose="020B0604020202020204" pitchFamily="34" charset="0"/>
              </a:rPr>
              <a:t> can:</a:t>
            </a:r>
            <a:endParaRPr lang="en-GB"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AE201226-B6B5-B8EE-2E1D-FFA33ED03E5B}"/>
              </a:ext>
            </a:extLst>
          </p:cNvPr>
          <p:cNvSpPr txBox="1">
            <a:spLocks/>
          </p:cNvSpPr>
          <p:nvPr/>
        </p:nvSpPr>
        <p:spPr>
          <a:xfrm>
            <a:off x="522514" y="1692700"/>
            <a:ext cx="10831286" cy="3776816"/>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7000"/>
              </a:lnSpc>
            </a:pPr>
            <a:r>
              <a:rPr lang="en-US" sz="4000" dirty="0">
                <a:latin typeface="Arial" panose="020B0604020202020204" pitchFamily="34" charset="0"/>
                <a:ea typeface="Calibri" panose="020F0502020204030204" pitchFamily="34" charset="0"/>
                <a:cs typeface="Arial" panose="020B0604020202020204" pitchFamily="34" charset="0"/>
              </a:rPr>
              <a:t>Reduce overall rates of smoking more quickly than local action alone</a:t>
            </a:r>
          </a:p>
          <a:p>
            <a:pPr>
              <a:lnSpc>
                <a:spcPct val="107000"/>
              </a:lnSpc>
            </a:pPr>
            <a:r>
              <a:rPr lang="en-US" sz="4000" dirty="0">
                <a:latin typeface="Arial" panose="020B0604020202020204" pitchFamily="34" charset="0"/>
                <a:ea typeface="Calibri" panose="020F0502020204030204" pitchFamily="34" charset="0"/>
                <a:cs typeface="Arial" panose="020B0604020202020204" pitchFamily="34" charset="0"/>
              </a:rPr>
              <a:t>Reduce inequalities in rates of smoking by investing in measures with greatest impact among poorest smokers</a:t>
            </a:r>
          </a:p>
          <a:p>
            <a:pPr>
              <a:lnSpc>
                <a:spcPct val="107000"/>
              </a:lnSpc>
            </a:pPr>
            <a:r>
              <a:rPr lang="en-US" sz="4000" dirty="0">
                <a:latin typeface="Arial" panose="020B0604020202020204" pitchFamily="34" charset="0"/>
                <a:ea typeface="Calibri" panose="020F0502020204030204" pitchFamily="34" charset="0"/>
                <a:cs typeface="Arial" panose="020B0604020202020204" pitchFamily="34" charset="0"/>
              </a:rPr>
              <a:t>Achieve economies of scale through investment in activity less effective/ not possible at local level</a:t>
            </a:r>
          </a:p>
          <a:p>
            <a:pPr>
              <a:lnSpc>
                <a:spcPct val="107000"/>
              </a:lnSpc>
            </a:pPr>
            <a:endParaRPr lang="en-GB"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4444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6356-B4E0-9E00-0592-DC6C1E8E04C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What should be delivered at an ICS level?</a:t>
            </a:r>
          </a:p>
        </p:txBody>
      </p:sp>
      <p:sp>
        <p:nvSpPr>
          <p:cNvPr id="3" name="Text Placeholder 2">
            <a:extLst>
              <a:ext uri="{FF2B5EF4-FFF2-40B4-BE49-F238E27FC236}">
                <a16:creationId xmlns:a16="http://schemas.microsoft.com/office/drawing/2014/main" id="{FC77858B-CFCD-999B-3FC8-79C17E40CAF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118318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49AF5-73F5-3D68-8DC0-BFC46D7C451F}"/>
              </a:ext>
            </a:extLst>
          </p:cNvPr>
          <p:cNvSpPr>
            <a:spLocks noGrp="1"/>
          </p:cNvSpPr>
          <p:nvPr>
            <p:ph type="title"/>
          </p:nvPr>
        </p:nvSpPr>
        <p:spPr>
          <a:xfrm>
            <a:off x="318739" y="285884"/>
            <a:ext cx="10515600" cy="1325563"/>
          </a:xfrm>
        </p:spPr>
        <p:txBody>
          <a:bodyPr/>
          <a:lstStyle/>
          <a:p>
            <a:r>
              <a:rPr lang="en-US" dirty="0">
                <a:latin typeface="Arial" panose="020B0604020202020204" pitchFamily="34" charset="0"/>
                <a:cs typeface="Arial" panose="020B0604020202020204" pitchFamily="34" charset="0"/>
              </a:rPr>
              <a:t>Tobacco dependence treatment versus tobacco control </a:t>
            </a:r>
            <a:endParaRPr lang="en-GB" dirty="0"/>
          </a:p>
        </p:txBody>
      </p:sp>
      <p:sp>
        <p:nvSpPr>
          <p:cNvPr id="3" name="Content Placeholder 2">
            <a:extLst>
              <a:ext uri="{FF2B5EF4-FFF2-40B4-BE49-F238E27FC236}">
                <a16:creationId xmlns:a16="http://schemas.microsoft.com/office/drawing/2014/main" id="{522ED523-4C1B-8EF7-F794-4CBA878616E6}"/>
              </a:ext>
            </a:extLst>
          </p:cNvPr>
          <p:cNvSpPr>
            <a:spLocks noGrp="1"/>
          </p:cNvSpPr>
          <p:nvPr>
            <p:ph idx="1"/>
          </p:nvPr>
        </p:nvSpPr>
        <p:spPr>
          <a:xfrm>
            <a:off x="318739" y="1656052"/>
            <a:ext cx="11554522" cy="4833145"/>
          </a:xfrm>
        </p:spPr>
        <p:txBody>
          <a:bodyPr>
            <a:normAutofit/>
          </a:bodyPr>
          <a:lstStyle/>
          <a:p>
            <a:r>
              <a:rPr lang="en-GB" b="1" dirty="0"/>
              <a:t>Tobacco dependence treatment services </a:t>
            </a:r>
            <a:r>
              <a:rPr lang="en-GB" dirty="0"/>
              <a:t>(services which support smokers to quit) are a key component of tobacco control. </a:t>
            </a:r>
          </a:p>
          <a:p>
            <a:r>
              <a:rPr lang="en-GB" b="1" dirty="0"/>
              <a:t>Tobacco control </a:t>
            </a:r>
            <a:r>
              <a:rPr lang="en-GB" dirty="0"/>
              <a:t>is a comprehensive set of activities aiming to reduce harms from tobacco, including:</a:t>
            </a:r>
          </a:p>
          <a:p>
            <a:pPr lvl="1"/>
            <a:r>
              <a:rPr lang="en-GB" dirty="0"/>
              <a:t>National government action e.g. advertising bans, restriction on age of sale, requiring health warnings on packaging, smoking bans, taxation to increase the price of tobacco </a:t>
            </a:r>
          </a:p>
          <a:p>
            <a:pPr lvl="1"/>
            <a:r>
              <a:rPr lang="en-GB" dirty="0"/>
              <a:t>Encouraging smokers to quit through communication campaigns</a:t>
            </a:r>
          </a:p>
          <a:p>
            <a:pPr lvl="1"/>
            <a:r>
              <a:rPr lang="en-GB" dirty="0"/>
              <a:t>Smokefree places to de-normalise smoking and reduce harm from second hand smoke</a:t>
            </a:r>
          </a:p>
          <a:p>
            <a:pPr lvl="1"/>
            <a:r>
              <a:rPr lang="en-GB" dirty="0"/>
              <a:t>Preventing people from starting smoking </a:t>
            </a:r>
          </a:p>
          <a:p>
            <a:pPr lvl="1"/>
            <a:r>
              <a:rPr lang="en-GB" dirty="0"/>
              <a:t>Treating tobacco dependence  </a:t>
            </a:r>
          </a:p>
          <a:p>
            <a:pPr lvl="1"/>
            <a:r>
              <a:rPr lang="en-GB" dirty="0"/>
              <a:t>Monitoring tobacco use and impacts of interventions </a:t>
            </a:r>
          </a:p>
          <a:p>
            <a:pPr lvl="1"/>
            <a:r>
              <a:rPr lang="en-GB" dirty="0"/>
              <a:t>Enforcing regulation and tackling cheap and illicit tobacco </a:t>
            </a:r>
          </a:p>
        </p:txBody>
      </p:sp>
    </p:spTree>
    <p:extLst>
      <p:ext uri="{BB962C8B-B14F-4D97-AF65-F5344CB8AC3E}">
        <p14:creationId xmlns:p14="http://schemas.microsoft.com/office/powerpoint/2010/main" val="183700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25572-D068-51D5-4172-90AA6F1B765A}"/>
              </a:ext>
            </a:extLst>
          </p:cNvPr>
          <p:cNvSpPr>
            <a:spLocks noGrp="1"/>
          </p:cNvSpPr>
          <p:nvPr>
            <p:ph type="title"/>
          </p:nvPr>
        </p:nvSpPr>
        <p:spPr>
          <a:xfrm>
            <a:off x="304800" y="277606"/>
            <a:ext cx="8382000" cy="1325563"/>
          </a:xfrm>
        </p:spPr>
        <p:txBody>
          <a:bodyPr>
            <a:normAutofit/>
          </a:bodyPr>
          <a:lstStyle/>
          <a:p>
            <a:r>
              <a:rPr lang="en-US" dirty="0">
                <a:latin typeface="Arial" panose="020B0604020202020204" pitchFamily="34" charset="0"/>
                <a:cs typeface="Arial" panose="020B0604020202020204" pitchFamily="34" charset="0"/>
              </a:rPr>
              <a:t>What should be delivered at ICS level?</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FC14DEA-1F00-63F3-38A0-AA896619D992}"/>
              </a:ext>
            </a:extLst>
          </p:cNvPr>
          <p:cNvSpPr>
            <a:spLocks noGrp="1"/>
          </p:cNvSpPr>
          <p:nvPr>
            <p:ph idx="1"/>
          </p:nvPr>
        </p:nvSpPr>
        <p:spPr>
          <a:xfrm>
            <a:off x="3289464" y="1603169"/>
            <a:ext cx="8064335" cy="4740048"/>
          </a:xfrm>
        </p:spPr>
        <p:txBody>
          <a:bodyPr>
            <a:normAutofit fontScale="25000" lnSpcReduction="20000"/>
          </a:bodyPr>
          <a:lstStyle/>
          <a:p>
            <a:pPr marL="0" indent="0">
              <a:lnSpc>
                <a:spcPct val="110000"/>
              </a:lnSpc>
              <a:buNone/>
            </a:pPr>
            <a:r>
              <a:rPr lang="en-GB" sz="88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ASH 2022 report found nationally there was agreement that the following functions worked well at regional/ supra-local level:</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action on illicit tobacco</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communications campaigns</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making the case for tobacco control</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policy and intervention development </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supporting local implementation. </a:t>
            </a:r>
          </a:p>
          <a:p>
            <a:pPr marL="457200" lvl="1" indent="0">
              <a:lnSpc>
                <a:spcPct val="110000"/>
              </a:lnSpc>
              <a:buNone/>
            </a:pPr>
            <a:endParaRPr lang="en-GB" sz="4000" dirty="0">
              <a:latin typeface="Arial" panose="020B0604020202020204" pitchFamily="34" charset="0"/>
              <a:cs typeface="Arial" panose="020B0604020202020204" pitchFamily="34" charset="0"/>
            </a:endParaRPr>
          </a:p>
          <a:p>
            <a:pPr marL="0" indent="0">
              <a:lnSpc>
                <a:spcPct val="110000"/>
              </a:lnSpc>
              <a:buNone/>
            </a:pPr>
            <a:r>
              <a:rPr lang="en-GB" sz="8800" dirty="0">
                <a:latin typeface="Arial" panose="020B0604020202020204" pitchFamily="34" charset="0"/>
                <a:cs typeface="Arial" panose="020B0604020202020204" pitchFamily="34" charset="0"/>
              </a:rPr>
              <a:t>However, programme success was also determined by other characteristics such as:</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expertise in tobacco control</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the ability and mandate to lead</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effective relationships </a:t>
            </a:r>
          </a:p>
          <a:p>
            <a:pPr lvl="1">
              <a:lnSpc>
                <a:spcPct val="110000"/>
              </a:lnSpc>
            </a:pP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distinctive programme of work</a:t>
            </a:r>
            <a:r>
              <a:rPr lang="en-GB" sz="8000" baseline="30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1</a:t>
            </a:r>
            <a:r>
              <a:rPr lang="en-GB" sz="8000" dirty="0">
                <a:solidFill>
                  <a:srgbClr val="202020"/>
                </a:solidFill>
                <a:effectLst/>
                <a:latin typeface="Arial" panose="020B0604020202020204" pitchFamily="34" charset="0"/>
                <a:ea typeface="Times New Roman" panose="02020603050405020304" pitchFamily="18" charset="0"/>
                <a:cs typeface="Arial" panose="020B0604020202020204" pitchFamily="34" charset="0"/>
              </a:rPr>
              <a:t> </a:t>
            </a:r>
            <a:endParaRPr lang="en-GB" sz="80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endParaRPr lang="en-GB" dirty="0"/>
          </a:p>
        </p:txBody>
      </p:sp>
      <p:pic>
        <p:nvPicPr>
          <p:cNvPr id="4" name="Picture 3">
            <a:extLst>
              <a:ext uri="{FF2B5EF4-FFF2-40B4-BE49-F238E27FC236}">
                <a16:creationId xmlns:a16="http://schemas.microsoft.com/office/drawing/2014/main" id="{4414FA34-39E0-6D8B-9FE7-5B505053920E}"/>
              </a:ext>
            </a:extLst>
          </p:cNvPr>
          <p:cNvPicPr>
            <a:picLocks noChangeAspect="1"/>
          </p:cNvPicPr>
          <p:nvPr/>
        </p:nvPicPr>
        <p:blipFill rotWithShape="1">
          <a:blip r:embed="rId3"/>
          <a:srcRect l="24884" t="18411" r="59419" b="6502"/>
          <a:stretch/>
        </p:blipFill>
        <p:spPr>
          <a:xfrm>
            <a:off x="639332" y="2104713"/>
            <a:ext cx="2315601" cy="3322862"/>
          </a:xfrm>
          <a:prstGeom prst="rect">
            <a:avLst/>
          </a:prstGeom>
          <a:ln>
            <a:solidFill>
              <a:schemeClr val="accent1"/>
            </a:solidFill>
          </a:ln>
        </p:spPr>
      </p:pic>
      <p:sp>
        <p:nvSpPr>
          <p:cNvPr id="8" name="TextBox 7">
            <a:extLst>
              <a:ext uri="{FF2B5EF4-FFF2-40B4-BE49-F238E27FC236}">
                <a16:creationId xmlns:a16="http://schemas.microsoft.com/office/drawing/2014/main" id="{AAE2B231-3204-BB74-C158-64F8F178C952}"/>
              </a:ext>
            </a:extLst>
          </p:cNvPr>
          <p:cNvSpPr txBox="1"/>
          <p:nvPr/>
        </p:nvSpPr>
        <p:spPr>
          <a:xfrm>
            <a:off x="141607" y="6435431"/>
            <a:ext cx="7912146" cy="369332"/>
          </a:xfrm>
          <a:prstGeom prst="rect">
            <a:avLst/>
          </a:prstGeom>
          <a:noFill/>
        </p:spPr>
        <p:txBody>
          <a:bodyPr wrap="square">
            <a:spAutoFit/>
          </a:bodyPr>
          <a:lstStyle/>
          <a:p>
            <a:r>
              <a:rPr lang="en-GB" dirty="0">
                <a:solidFill>
                  <a:schemeClr val="bg1">
                    <a:lumMod val="50000"/>
                  </a:schemeClr>
                </a:solidFill>
              </a:rPr>
              <a:t>1. ASH, Delivering a Smokefree 2030: The role of supra-local tobacco control, 2022</a:t>
            </a:r>
          </a:p>
        </p:txBody>
      </p:sp>
    </p:spTree>
    <p:extLst>
      <p:ext uri="{BB962C8B-B14F-4D97-AF65-F5344CB8AC3E}">
        <p14:creationId xmlns:p14="http://schemas.microsoft.com/office/powerpoint/2010/main" val="3353780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49AF5-73F5-3D68-8DC0-BFC46D7C451F}"/>
              </a:ext>
            </a:extLst>
          </p:cNvPr>
          <p:cNvSpPr>
            <a:spLocks noGrp="1"/>
          </p:cNvSpPr>
          <p:nvPr>
            <p:ph type="title"/>
          </p:nvPr>
        </p:nvSpPr>
        <p:spPr>
          <a:xfrm>
            <a:off x="213732" y="18255"/>
            <a:ext cx="10515600" cy="1325563"/>
          </a:xfrm>
        </p:spPr>
        <p:txBody>
          <a:bodyPr/>
          <a:lstStyle/>
          <a:p>
            <a:r>
              <a:rPr lang="en-US" dirty="0">
                <a:latin typeface="Arial" panose="020B0604020202020204" pitchFamily="34" charset="0"/>
                <a:cs typeface="Arial" panose="020B0604020202020204" pitchFamily="34" charset="0"/>
              </a:rPr>
              <a:t>Building on current activity</a:t>
            </a:r>
            <a:endParaRPr lang="en-GB" dirty="0"/>
          </a:p>
        </p:txBody>
      </p:sp>
      <p:sp>
        <p:nvSpPr>
          <p:cNvPr id="3" name="Content Placeholder 2">
            <a:extLst>
              <a:ext uri="{FF2B5EF4-FFF2-40B4-BE49-F238E27FC236}">
                <a16:creationId xmlns:a16="http://schemas.microsoft.com/office/drawing/2014/main" id="{522ED523-4C1B-8EF7-F794-4CBA878616E6}"/>
              </a:ext>
            </a:extLst>
          </p:cNvPr>
          <p:cNvSpPr>
            <a:spLocks noGrp="1"/>
          </p:cNvSpPr>
          <p:nvPr>
            <p:ph idx="1"/>
          </p:nvPr>
        </p:nvSpPr>
        <p:spPr>
          <a:xfrm>
            <a:off x="213731" y="1343818"/>
            <a:ext cx="11606561" cy="5146192"/>
          </a:xfrm>
        </p:spPr>
        <p:txBody>
          <a:bodyPr/>
          <a:lstStyle/>
          <a:p>
            <a:r>
              <a:rPr lang="en-GB" sz="3200" dirty="0"/>
              <a:t>The suggested activities for regional collaboration should build on current service provision and tobacco control activities.</a:t>
            </a:r>
          </a:p>
          <a:p>
            <a:r>
              <a:rPr lang="en-GB" sz="3200" dirty="0"/>
              <a:t>A regional programmes should not direct funding from NHS Long Term Plan tobacco dependence treatment services or local authority stop smoking services, which should continue with </a:t>
            </a:r>
            <a:r>
              <a:rPr lang="en-GB" sz="3200" b="1" dirty="0"/>
              <a:t>at least </a:t>
            </a:r>
            <a:r>
              <a:rPr lang="en-GB" sz="3200" dirty="0"/>
              <a:t>their current level of funding. </a:t>
            </a:r>
          </a:p>
          <a:p>
            <a:pPr marL="0" indent="0">
              <a:buNone/>
            </a:pPr>
            <a:endParaRPr lang="en-GB" dirty="0"/>
          </a:p>
        </p:txBody>
      </p:sp>
    </p:spTree>
    <p:extLst>
      <p:ext uri="{BB962C8B-B14F-4D97-AF65-F5344CB8AC3E}">
        <p14:creationId xmlns:p14="http://schemas.microsoft.com/office/powerpoint/2010/main" val="2379095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C221978A-BD08-1D4C-2161-486AC58AB137}"/>
              </a:ext>
            </a:extLst>
          </p:cNvPr>
          <p:cNvSpPr/>
          <p:nvPr/>
        </p:nvSpPr>
        <p:spPr>
          <a:xfrm>
            <a:off x="9654639" y="5037936"/>
            <a:ext cx="2537361" cy="1834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6B66DAF9-E4C7-4DC7-C68E-00F998BB6FB1}"/>
              </a:ext>
            </a:extLst>
          </p:cNvPr>
          <p:cNvSpPr>
            <a:spLocks noGrp="1"/>
          </p:cNvSpPr>
          <p:nvPr>
            <p:ph type="title"/>
          </p:nvPr>
        </p:nvSpPr>
        <p:spPr>
          <a:xfrm>
            <a:off x="287938" y="137666"/>
            <a:ext cx="10515600" cy="1325563"/>
          </a:xfrm>
        </p:spPr>
        <p:txBody>
          <a:bodyPr/>
          <a:lstStyle/>
          <a:p>
            <a:r>
              <a:rPr lang="en-US">
                <a:latin typeface="Arial" panose="020B0604020202020204" pitchFamily="34" charset="0"/>
                <a:cs typeface="Arial" panose="020B0604020202020204" pitchFamily="34" charset="0"/>
              </a:rPr>
              <a:t>Activity that can drive progress</a:t>
            </a:r>
            <a:endParaRPr lang="en-GB">
              <a:latin typeface="Arial" panose="020B0604020202020204" pitchFamily="34" charset="0"/>
              <a:cs typeface="Arial" panose="020B0604020202020204" pitchFamily="34" charset="0"/>
            </a:endParaRPr>
          </a:p>
        </p:txBody>
      </p:sp>
      <p:graphicFrame>
        <p:nvGraphicFramePr>
          <p:cNvPr id="3" name="Table 4">
            <a:extLst>
              <a:ext uri="{FF2B5EF4-FFF2-40B4-BE49-F238E27FC236}">
                <a16:creationId xmlns:a16="http://schemas.microsoft.com/office/drawing/2014/main" id="{7F5D345D-A34D-908C-23B4-03DDAE0228E8}"/>
              </a:ext>
            </a:extLst>
          </p:cNvPr>
          <p:cNvGraphicFramePr>
            <a:graphicFrameLocks noGrp="1"/>
          </p:cNvGraphicFramePr>
          <p:nvPr>
            <p:ph idx="1"/>
            <p:extLst>
              <p:ext uri="{D42A27DB-BD31-4B8C-83A1-F6EECF244321}">
                <p14:modId xmlns:p14="http://schemas.microsoft.com/office/powerpoint/2010/main" val="108679598"/>
              </p:ext>
            </p:extLst>
          </p:nvPr>
        </p:nvGraphicFramePr>
        <p:xfrm>
          <a:off x="545214" y="1188739"/>
          <a:ext cx="11083083" cy="5455920"/>
        </p:xfrm>
        <a:graphic>
          <a:graphicData uri="http://schemas.openxmlformats.org/drawingml/2006/table">
            <a:tbl>
              <a:tblPr firstRow="1" bandRow="1">
                <a:tableStyleId>{00A15C55-8517-42AA-B614-E9B94910E393}</a:tableStyleId>
              </a:tblPr>
              <a:tblGrid>
                <a:gridCol w="2635072">
                  <a:extLst>
                    <a:ext uri="{9D8B030D-6E8A-4147-A177-3AD203B41FA5}">
                      <a16:colId xmlns:a16="http://schemas.microsoft.com/office/drawing/2014/main" val="2521910039"/>
                    </a:ext>
                  </a:extLst>
                </a:gridCol>
                <a:gridCol w="2371393">
                  <a:extLst>
                    <a:ext uri="{9D8B030D-6E8A-4147-A177-3AD203B41FA5}">
                      <a16:colId xmlns:a16="http://schemas.microsoft.com/office/drawing/2014/main" val="79840729"/>
                    </a:ext>
                  </a:extLst>
                </a:gridCol>
                <a:gridCol w="2226989">
                  <a:extLst>
                    <a:ext uri="{9D8B030D-6E8A-4147-A177-3AD203B41FA5}">
                      <a16:colId xmlns:a16="http://schemas.microsoft.com/office/drawing/2014/main" val="359440189"/>
                    </a:ext>
                  </a:extLst>
                </a:gridCol>
                <a:gridCol w="2076962">
                  <a:extLst>
                    <a:ext uri="{9D8B030D-6E8A-4147-A177-3AD203B41FA5}">
                      <a16:colId xmlns:a16="http://schemas.microsoft.com/office/drawing/2014/main" val="1825061928"/>
                    </a:ext>
                  </a:extLst>
                </a:gridCol>
                <a:gridCol w="1772667">
                  <a:extLst>
                    <a:ext uri="{9D8B030D-6E8A-4147-A177-3AD203B41FA5}">
                      <a16:colId xmlns:a16="http://schemas.microsoft.com/office/drawing/2014/main" val="1437952903"/>
                    </a:ext>
                  </a:extLst>
                </a:gridCol>
              </a:tblGrid>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chemeClr val="bg1"/>
                          </a:solidFill>
                          <a:latin typeface="Arial" panose="020B0604020202020204" pitchFamily="34" charset="0"/>
                          <a:cs typeface="Arial" panose="020B0604020202020204" pitchFamily="34" charset="0"/>
                        </a:rPr>
                        <a:t>Area of activity</a:t>
                      </a: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FFA822"/>
                    </a:solidFill>
                  </a:tcPr>
                </a:tc>
                <a:tc gridSpan="4">
                  <a:txBody>
                    <a:bodyPr/>
                    <a:lstStyle/>
                    <a:p>
                      <a:pPr algn="ctr"/>
                      <a:r>
                        <a:rPr lang="en-GB" sz="2400" dirty="0">
                          <a:latin typeface="Arial" panose="020B0604020202020204" pitchFamily="34" charset="0"/>
                          <a:cs typeface="Arial" panose="020B0604020202020204" pitchFamily="34" charset="0"/>
                        </a:rPr>
                        <a:t>How it will impact on smoking rates</a:t>
                      </a:r>
                    </a:p>
                  </a:txBody>
                  <a:tcPr>
                    <a:lnL w="38100" cap="flat" cmpd="sng" algn="ctr">
                      <a:solidFill>
                        <a:schemeClr val="bg1"/>
                      </a:solidFill>
                      <a:prstDash val="solid"/>
                      <a:round/>
                      <a:headEnd type="none" w="med" len="med"/>
                      <a:tailEnd type="none" w="med" len="med"/>
                    </a:lnL>
                    <a:lnB w="3175" cap="flat" cmpd="sng" algn="ctr">
                      <a:solidFill>
                        <a:schemeClr val="bg1"/>
                      </a:solidFill>
                      <a:prstDash val="solid"/>
                      <a:round/>
                      <a:headEnd type="none" w="med" len="med"/>
                      <a:tailEnd type="none" w="med" len="med"/>
                    </a:lnB>
                    <a:solidFill>
                      <a:srgbClr val="FFA822"/>
                    </a:solidFill>
                  </a:tcPr>
                </a:tc>
                <a:tc hMerge="1">
                  <a:txBody>
                    <a:bodyPr/>
                    <a:lstStyle/>
                    <a:p>
                      <a:endParaRPr lang="en-GB" sz="2000" dirty="0">
                        <a:latin typeface="Arial" panose="020B0604020202020204" pitchFamily="34" charset="0"/>
                        <a:cs typeface="Arial" panose="020B0604020202020204" pitchFamily="34" charset="0"/>
                      </a:endParaRPr>
                    </a:p>
                  </a:txBody>
                  <a:tcPr>
                    <a:solidFill>
                      <a:srgbClr val="FFA822"/>
                    </a:solidFill>
                  </a:tcPr>
                </a:tc>
                <a:tc hMerge="1">
                  <a:txBody>
                    <a:bodyPr/>
                    <a:lstStyle/>
                    <a:p>
                      <a:endParaRPr lang="en-GB" sz="2000" dirty="0">
                        <a:latin typeface="Arial" panose="020B0604020202020204" pitchFamily="34" charset="0"/>
                        <a:cs typeface="Arial" panose="020B0604020202020204" pitchFamily="34" charset="0"/>
                      </a:endParaRPr>
                    </a:p>
                  </a:txBody>
                  <a:tcPr>
                    <a:solidFill>
                      <a:srgbClr val="FFA822"/>
                    </a:solidFill>
                  </a:tcPr>
                </a:tc>
                <a:tc hMerge="1">
                  <a:txBody>
                    <a:bodyPr/>
                    <a:lstStyle/>
                    <a:p>
                      <a:endParaRPr lang="en-GB" sz="2000" dirty="0">
                        <a:latin typeface="Arial" panose="020B0604020202020204" pitchFamily="34" charset="0"/>
                        <a:cs typeface="Arial" panose="020B0604020202020204" pitchFamily="34" charset="0"/>
                      </a:endParaRPr>
                    </a:p>
                  </a:txBody>
                  <a:tcPr>
                    <a:solidFill>
                      <a:srgbClr val="FFA822"/>
                    </a:solidFill>
                  </a:tcPr>
                </a:tc>
                <a:extLst>
                  <a:ext uri="{0D108BD9-81ED-4DB2-BD59-A6C34878D82A}">
                    <a16:rowId xmlns:a16="http://schemas.microsoft.com/office/drawing/2014/main" val="820915343"/>
                  </a:ext>
                </a:extLst>
              </a:tr>
              <a:tr h="370840">
                <a:tc vMerge="1">
                  <a:txBody>
                    <a:bodyPr/>
                    <a:lstStyle/>
                    <a:p>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A822"/>
                    </a:solidFill>
                  </a:tcPr>
                </a:tc>
                <a:tc>
                  <a:txBody>
                    <a:bodyPr/>
                    <a:lstStyle/>
                    <a:p>
                      <a:pPr algn="ctr"/>
                      <a:r>
                        <a:rPr lang="en-US" sz="2000" dirty="0">
                          <a:latin typeface="Arial" panose="020B0604020202020204" pitchFamily="34" charset="0"/>
                          <a:cs typeface="Arial" panose="020B0604020202020204" pitchFamily="34" charset="0"/>
                        </a:rPr>
                        <a:t>Improve quit success</a:t>
                      </a:r>
                      <a:endParaRPr lang="en-GB" sz="2000" dirty="0">
                        <a:latin typeface="Arial" panose="020B0604020202020204" pitchFamily="34" charset="0"/>
                        <a:cs typeface="Arial" panose="020B0604020202020204" pitchFamily="34" charset="0"/>
                      </a:endParaRPr>
                    </a:p>
                  </a:txBody>
                  <a:tcPr>
                    <a:lnL w="38100" cap="flat" cmpd="sng" algn="ctr">
                      <a:solidFill>
                        <a:schemeClr val="bg1"/>
                      </a:solidFill>
                      <a:prstDash val="solid"/>
                      <a:round/>
                      <a:headEnd type="none" w="med" len="med"/>
                      <a:tailEnd type="none" w="med" len="med"/>
                    </a:lnL>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A822"/>
                    </a:solidFill>
                  </a:tcPr>
                </a:tc>
                <a:tc>
                  <a:txBody>
                    <a:bodyPr/>
                    <a:lstStyle/>
                    <a:p>
                      <a:pPr algn="ctr"/>
                      <a:r>
                        <a:rPr lang="en-US" sz="2000" dirty="0">
                          <a:latin typeface="Arial" panose="020B0604020202020204" pitchFamily="34" charset="0"/>
                          <a:cs typeface="Arial" panose="020B0604020202020204" pitchFamily="34" charset="0"/>
                        </a:rPr>
                        <a:t>Increase quit attempts</a:t>
                      </a:r>
                      <a:endParaRPr lang="en-GB" sz="2000" dirty="0">
                        <a:latin typeface="Arial" panose="020B0604020202020204" pitchFamily="34" charset="0"/>
                        <a:cs typeface="Arial" panose="020B0604020202020204" pitchFamily="34" charset="0"/>
                      </a:endParaRPr>
                    </a:p>
                  </a:txBody>
                  <a:tcP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A822"/>
                    </a:solidFill>
                  </a:tcPr>
                </a:tc>
                <a:tc>
                  <a:txBody>
                    <a:bodyPr/>
                    <a:lstStyle/>
                    <a:p>
                      <a:pPr algn="ctr"/>
                      <a:r>
                        <a:rPr lang="en-US" sz="2000" dirty="0">
                          <a:latin typeface="Arial" panose="020B0604020202020204" pitchFamily="34" charset="0"/>
                          <a:cs typeface="Arial" panose="020B0604020202020204" pitchFamily="34" charset="0"/>
                        </a:rPr>
                        <a:t>Prevent relapse</a:t>
                      </a:r>
                      <a:endParaRPr lang="en-GB" sz="2000" dirty="0">
                        <a:latin typeface="Arial" panose="020B0604020202020204" pitchFamily="34" charset="0"/>
                        <a:cs typeface="Arial" panose="020B0604020202020204" pitchFamily="34" charset="0"/>
                      </a:endParaRPr>
                    </a:p>
                  </a:txBody>
                  <a:tcP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A822"/>
                    </a:solidFill>
                  </a:tcPr>
                </a:tc>
                <a:tc>
                  <a:txBody>
                    <a:bodyPr/>
                    <a:lstStyle/>
                    <a:p>
                      <a:pPr algn="ctr"/>
                      <a:r>
                        <a:rPr lang="en-US" sz="2000" dirty="0">
                          <a:latin typeface="Arial" panose="020B0604020202020204" pitchFamily="34" charset="0"/>
                          <a:cs typeface="Arial" panose="020B0604020202020204" pitchFamily="34" charset="0"/>
                        </a:rPr>
                        <a:t>Prevent uptake</a:t>
                      </a:r>
                      <a:endParaRPr lang="en-GB" sz="2000" dirty="0">
                        <a:latin typeface="Arial" panose="020B0604020202020204" pitchFamily="34" charset="0"/>
                        <a:cs typeface="Arial" panose="020B0604020202020204" pitchFamily="34" charset="0"/>
                      </a:endParaRPr>
                    </a:p>
                  </a:txBody>
                  <a:tcP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A822"/>
                    </a:solidFill>
                  </a:tcPr>
                </a:tc>
                <a:extLst>
                  <a:ext uri="{0D108BD9-81ED-4DB2-BD59-A6C34878D82A}">
                    <a16:rowId xmlns:a16="http://schemas.microsoft.com/office/drawing/2014/main" val="3195579639"/>
                  </a:ext>
                </a:extLst>
              </a:tr>
              <a:tr h="370840">
                <a:tc>
                  <a:txBody>
                    <a:bodyPr/>
                    <a:lstStyle/>
                    <a:p>
                      <a:r>
                        <a:rPr lang="en-US" sz="2000" dirty="0">
                          <a:latin typeface="Arial" panose="020B0604020202020204" pitchFamily="34" charset="0"/>
                          <a:cs typeface="Arial" panose="020B0604020202020204" pitchFamily="34" charset="0"/>
                        </a:rPr>
                        <a:t>Invest in quit support</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endParaRPr lang="en-GB">
                        <a:solidFill>
                          <a:schemeClr val="tx1"/>
                        </a:solidFill>
                      </a:endParaRPr>
                    </a:p>
                  </a:txBody>
                  <a:tcPr>
                    <a:lnT w="38100" cap="flat" cmpd="sng" algn="ctr">
                      <a:solidFill>
                        <a:schemeClr val="bg1"/>
                      </a:solidFill>
                      <a:prstDash val="solid"/>
                      <a:round/>
                      <a:headEnd type="none" w="med" len="med"/>
                      <a:tailEnd type="none" w="med" len="med"/>
                    </a:lnT>
                  </a:tcPr>
                </a:tc>
                <a:tc>
                  <a:txBody>
                    <a:bodyPr/>
                    <a:lstStyle/>
                    <a:p>
                      <a:endParaRPr lang="en-GB">
                        <a:solidFill>
                          <a:schemeClr val="tx1"/>
                        </a:solidFill>
                      </a:endParaRPr>
                    </a:p>
                  </a:txBody>
                  <a:tcPr>
                    <a:lnT w="38100" cap="flat" cmpd="sng" algn="ctr">
                      <a:solidFill>
                        <a:schemeClr val="bg1"/>
                      </a:solidFill>
                      <a:prstDash val="solid"/>
                      <a:round/>
                      <a:headEnd type="none" w="med" len="med"/>
                      <a:tailEnd type="none" w="med" len="med"/>
                    </a:lnT>
                  </a:tcPr>
                </a:tc>
                <a:tc>
                  <a:txBody>
                    <a:bodyPr/>
                    <a:lstStyle/>
                    <a:p>
                      <a:endParaRPr lang="en-GB" dirty="0">
                        <a:solidFill>
                          <a:schemeClr val="tx1"/>
                        </a:solidFill>
                      </a:endParaRP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491947584"/>
                  </a:ext>
                </a:extLst>
              </a:tr>
              <a:tr h="370840">
                <a:tc>
                  <a:txBody>
                    <a:bodyPr/>
                    <a:lstStyle/>
                    <a:p>
                      <a:r>
                        <a:rPr lang="en-US" sz="2000" dirty="0">
                          <a:latin typeface="Arial" panose="020B0604020202020204" pitchFamily="34" charset="0"/>
                          <a:cs typeface="Arial" panose="020B0604020202020204" pitchFamily="34" charset="0"/>
                        </a:rPr>
                        <a:t>Increase access to evidence-based aids</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a:solidFill>
                          <a:schemeClr val="tx1"/>
                        </a:solidFill>
                      </a:endParaRPr>
                    </a:p>
                  </a:txBody>
                  <a:tcPr/>
                </a:tc>
                <a:tc>
                  <a:txBody>
                    <a:bodyPr/>
                    <a:lstStyle/>
                    <a:p>
                      <a:endParaRPr lang="en-GB">
                        <a:solidFill>
                          <a:schemeClr val="tx1"/>
                        </a:solidFill>
                      </a:endParaRPr>
                    </a:p>
                  </a:txBody>
                  <a:tcPr/>
                </a:tc>
                <a:tc>
                  <a:txBody>
                    <a:bodyPr/>
                    <a:lstStyle/>
                    <a:p>
                      <a:endParaRPr lang="en-GB">
                        <a:solidFill>
                          <a:schemeClr val="tx1"/>
                        </a:solidFill>
                      </a:endParaRPr>
                    </a:p>
                  </a:txBody>
                  <a:tcPr/>
                </a:tc>
                <a:extLst>
                  <a:ext uri="{0D108BD9-81ED-4DB2-BD59-A6C34878D82A}">
                    <a16:rowId xmlns:a16="http://schemas.microsoft.com/office/drawing/2014/main" val="2436983465"/>
                  </a:ext>
                </a:extLst>
              </a:tr>
              <a:tr h="370840">
                <a:tc>
                  <a:txBody>
                    <a:bodyPr/>
                    <a:lstStyle/>
                    <a:p>
                      <a:r>
                        <a:rPr lang="en-US" sz="2000" dirty="0">
                          <a:latin typeface="Arial" panose="020B0604020202020204" pitchFamily="34" charset="0"/>
                          <a:cs typeface="Arial" panose="020B0604020202020204" pitchFamily="34" charset="0"/>
                        </a:rPr>
                        <a:t>Communications strategy</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a:solidFill>
                          <a:schemeClr val="tx1"/>
                        </a:solidFill>
                      </a:endParaRPr>
                    </a:p>
                  </a:txBody>
                  <a:tcPr/>
                </a:tc>
                <a:tc>
                  <a:txBody>
                    <a:bodyPr/>
                    <a:lstStyle/>
                    <a:p>
                      <a:endParaRPr lang="en-GB">
                        <a:solidFill>
                          <a:schemeClr val="tx1"/>
                        </a:solidFill>
                      </a:endParaRPr>
                    </a:p>
                  </a:txBody>
                  <a:tcPr/>
                </a:tc>
                <a:tc>
                  <a:txBody>
                    <a:bodyPr/>
                    <a:lstStyle/>
                    <a:p>
                      <a:endParaRPr lang="en-GB">
                        <a:solidFill>
                          <a:schemeClr val="tx1"/>
                        </a:solidFill>
                      </a:endParaRPr>
                    </a:p>
                  </a:txBody>
                  <a:tcPr/>
                </a:tc>
                <a:extLst>
                  <a:ext uri="{0D108BD9-81ED-4DB2-BD59-A6C34878D82A}">
                    <a16:rowId xmlns:a16="http://schemas.microsoft.com/office/drawing/2014/main" val="337891061"/>
                  </a:ext>
                </a:extLst>
              </a:tr>
              <a:tr h="370840">
                <a:tc>
                  <a:txBody>
                    <a:bodyPr/>
                    <a:lstStyle/>
                    <a:p>
                      <a:r>
                        <a:rPr lang="en-US" sz="2000" dirty="0">
                          <a:latin typeface="Arial" panose="020B0604020202020204" pitchFamily="34" charset="0"/>
                          <a:cs typeface="Arial" panose="020B0604020202020204" pitchFamily="34" charset="0"/>
                        </a:rPr>
                        <a:t>Enforce regulations</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dirty="0">
                        <a:solidFill>
                          <a:schemeClr val="tx1"/>
                        </a:solidFill>
                      </a:endParaRPr>
                    </a:p>
                  </a:txBody>
                  <a:tcPr/>
                </a:tc>
                <a:tc>
                  <a:txBody>
                    <a:bodyPr/>
                    <a:lstStyle/>
                    <a:p>
                      <a:endParaRPr lang="en-GB">
                        <a:solidFill>
                          <a:schemeClr val="tx1"/>
                        </a:solidFill>
                      </a:endParaRPr>
                    </a:p>
                  </a:txBody>
                  <a:tcPr/>
                </a:tc>
                <a:tc>
                  <a:txBody>
                    <a:bodyPr/>
                    <a:lstStyle/>
                    <a:p>
                      <a:endParaRPr lang="en-GB">
                        <a:solidFill>
                          <a:schemeClr val="tx1"/>
                        </a:solidFill>
                      </a:endParaRPr>
                    </a:p>
                  </a:txBody>
                  <a:tcPr/>
                </a:tc>
                <a:extLst>
                  <a:ext uri="{0D108BD9-81ED-4DB2-BD59-A6C34878D82A}">
                    <a16:rowId xmlns:a16="http://schemas.microsoft.com/office/drawing/2014/main" val="1943132019"/>
                  </a:ext>
                </a:extLst>
              </a:tr>
              <a:tr h="370840">
                <a:tc>
                  <a:txBody>
                    <a:bodyPr/>
                    <a:lstStyle/>
                    <a:p>
                      <a:r>
                        <a:rPr lang="en-US" sz="2000" dirty="0">
                          <a:latin typeface="Arial" panose="020B0604020202020204" pitchFamily="34" charset="0"/>
                          <a:cs typeface="Arial" panose="020B0604020202020204" pitchFamily="34" charset="0"/>
                        </a:rPr>
                        <a:t>Expand Very Brief Advice (VBA)</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a:solidFill>
                          <a:schemeClr val="tx1"/>
                        </a:solidFill>
                      </a:endParaRPr>
                    </a:p>
                  </a:txBody>
                  <a:tcPr/>
                </a:tc>
                <a:tc>
                  <a:txBody>
                    <a:bodyPr/>
                    <a:lstStyle/>
                    <a:p>
                      <a:endParaRPr lang="en-GB">
                        <a:solidFill>
                          <a:schemeClr val="tx1"/>
                        </a:solidFill>
                      </a:endParaRPr>
                    </a:p>
                  </a:txBody>
                  <a:tcPr/>
                </a:tc>
                <a:tc>
                  <a:txBody>
                    <a:bodyPr/>
                    <a:lstStyle/>
                    <a:p>
                      <a:endParaRPr lang="en-GB">
                        <a:solidFill>
                          <a:schemeClr val="tx1"/>
                        </a:solidFill>
                      </a:endParaRPr>
                    </a:p>
                  </a:txBody>
                  <a:tcPr/>
                </a:tc>
                <a:extLst>
                  <a:ext uri="{0D108BD9-81ED-4DB2-BD59-A6C34878D82A}">
                    <a16:rowId xmlns:a16="http://schemas.microsoft.com/office/drawing/2014/main" val="1861990641"/>
                  </a:ext>
                </a:extLst>
              </a:tr>
              <a:tr h="370840">
                <a:tc>
                  <a:txBody>
                    <a:bodyPr/>
                    <a:lstStyle/>
                    <a:p>
                      <a:r>
                        <a:rPr lang="en-US" sz="2000" dirty="0">
                          <a:latin typeface="Arial" panose="020B0604020202020204" pitchFamily="34" charset="0"/>
                          <a:cs typeface="Arial" panose="020B0604020202020204" pitchFamily="34" charset="0"/>
                        </a:rPr>
                        <a:t>De-</a:t>
                      </a:r>
                      <a:r>
                        <a:rPr lang="en-US" sz="2000" dirty="0" err="1">
                          <a:latin typeface="Arial" panose="020B0604020202020204" pitchFamily="34" charset="0"/>
                          <a:cs typeface="Arial" panose="020B0604020202020204" pitchFamily="34" charset="0"/>
                        </a:rPr>
                        <a:t>normalise</a:t>
                      </a:r>
                      <a:r>
                        <a:rPr lang="en-US" sz="2000" dirty="0">
                          <a:latin typeface="Arial" panose="020B0604020202020204" pitchFamily="34" charset="0"/>
                          <a:cs typeface="Arial" panose="020B0604020202020204" pitchFamily="34" charset="0"/>
                        </a:rPr>
                        <a:t> smoking</a:t>
                      </a:r>
                      <a:endParaRPr lang="en-GB" sz="2000" dirty="0">
                        <a:latin typeface="Arial" panose="020B0604020202020204" pitchFamily="34" charset="0"/>
                        <a:cs typeface="Arial" panose="020B0604020202020204" pitchFamily="34" charset="0"/>
                      </a:endParaRP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a:solidFill>
                          <a:schemeClr val="tx1"/>
                        </a:solidFill>
                      </a:endParaRPr>
                    </a:p>
                  </a:txBody>
                  <a:tcPr/>
                </a:tc>
                <a:tc>
                  <a:txBody>
                    <a:bodyPr/>
                    <a:lstStyle/>
                    <a:p>
                      <a:endParaRPr lang="en-GB">
                        <a:solidFill>
                          <a:schemeClr val="tx1"/>
                        </a:solidFill>
                      </a:endParaRPr>
                    </a:p>
                  </a:txBody>
                  <a:tcPr/>
                </a:tc>
                <a:tc>
                  <a:txBody>
                    <a:bodyPr/>
                    <a:lstStyle/>
                    <a:p>
                      <a:endParaRPr lang="en-GB" dirty="0">
                        <a:solidFill>
                          <a:schemeClr val="tx1"/>
                        </a:solidFill>
                      </a:endParaRPr>
                    </a:p>
                  </a:txBody>
                  <a:tcPr/>
                </a:tc>
                <a:extLst>
                  <a:ext uri="{0D108BD9-81ED-4DB2-BD59-A6C34878D82A}">
                    <a16:rowId xmlns:a16="http://schemas.microsoft.com/office/drawing/2014/main" val="1526015834"/>
                  </a:ext>
                </a:extLst>
              </a:tr>
              <a:tr h="370840">
                <a:tc>
                  <a:txBody>
                    <a:bodyPr/>
                    <a:lstStyle/>
                    <a:p>
                      <a:r>
                        <a:rPr lang="en-GB" sz="2000" dirty="0">
                          <a:latin typeface="Arial" panose="020B0604020202020204" pitchFamily="34" charset="0"/>
                          <a:cs typeface="Arial" panose="020B0604020202020204" pitchFamily="34" charset="0"/>
                        </a:rPr>
                        <a:t>Advocating for national policy </a:t>
                      </a:r>
                    </a:p>
                  </a:txBody>
                  <a:tcPr>
                    <a:lnR w="38100" cap="flat" cmpd="sng" algn="ctr">
                      <a:solidFill>
                        <a:schemeClr val="bg1"/>
                      </a:solidFill>
                      <a:prstDash val="solid"/>
                      <a:round/>
                      <a:headEnd type="none" w="med" len="med"/>
                      <a:tailEnd type="none" w="med" len="med"/>
                    </a:lnR>
                  </a:tcPr>
                </a:tc>
                <a:tc>
                  <a:txBody>
                    <a:bodyPr/>
                    <a:lstStyle/>
                    <a:p>
                      <a:endParaRPr lang="en-GB">
                        <a:solidFill>
                          <a:schemeClr val="tx1"/>
                        </a:solidFill>
                      </a:endParaRPr>
                    </a:p>
                  </a:txBody>
                  <a:tcPr>
                    <a:lnL w="38100" cap="flat" cmpd="sng" algn="ctr">
                      <a:solidFill>
                        <a:schemeClr val="bg1"/>
                      </a:solidFill>
                      <a:prstDash val="solid"/>
                      <a:round/>
                      <a:headEnd type="none" w="med" len="med"/>
                      <a:tailEnd type="none" w="med" len="med"/>
                    </a:lnL>
                  </a:tcPr>
                </a:tc>
                <a:tc>
                  <a:txBody>
                    <a:bodyPr/>
                    <a:lstStyle/>
                    <a:p>
                      <a:endParaRPr lang="en-GB">
                        <a:solidFill>
                          <a:schemeClr val="tx1"/>
                        </a:solidFill>
                      </a:endParaRPr>
                    </a:p>
                  </a:txBody>
                  <a:tcPr/>
                </a:tc>
                <a:tc>
                  <a:txBody>
                    <a:bodyPr/>
                    <a:lstStyle/>
                    <a:p>
                      <a:endParaRPr lang="en-GB">
                        <a:solidFill>
                          <a:schemeClr val="tx1"/>
                        </a:solidFill>
                      </a:endParaRPr>
                    </a:p>
                  </a:txBody>
                  <a:tcPr/>
                </a:tc>
                <a:tc>
                  <a:txBody>
                    <a:bodyPr/>
                    <a:lstStyle/>
                    <a:p>
                      <a:endParaRPr lang="en-GB" dirty="0">
                        <a:solidFill>
                          <a:schemeClr val="tx1"/>
                        </a:solidFill>
                      </a:endParaRPr>
                    </a:p>
                  </a:txBody>
                  <a:tcPr/>
                </a:tc>
                <a:extLst>
                  <a:ext uri="{0D108BD9-81ED-4DB2-BD59-A6C34878D82A}">
                    <a16:rowId xmlns:a16="http://schemas.microsoft.com/office/drawing/2014/main" val="1863103031"/>
                  </a:ext>
                </a:extLst>
              </a:tr>
            </a:tbl>
          </a:graphicData>
        </a:graphic>
      </p:graphicFrame>
      <p:pic>
        <p:nvPicPr>
          <p:cNvPr id="4" name="Graphic 3" descr="Checkmark with solid fill">
            <a:extLst>
              <a:ext uri="{FF2B5EF4-FFF2-40B4-BE49-F238E27FC236}">
                <a16:creationId xmlns:a16="http://schemas.microsoft.com/office/drawing/2014/main" id="{A444D146-1A00-D3D6-25EC-2791FF1327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7236" y="2417713"/>
            <a:ext cx="346435" cy="346435"/>
          </a:xfrm>
          <a:prstGeom prst="rect">
            <a:avLst/>
          </a:prstGeom>
        </p:spPr>
      </p:pic>
      <p:pic>
        <p:nvPicPr>
          <p:cNvPr id="5" name="Graphic 4" descr="Checkmark with solid fill">
            <a:extLst>
              <a:ext uri="{FF2B5EF4-FFF2-40B4-BE49-F238E27FC236}">
                <a16:creationId xmlns:a16="http://schemas.microsoft.com/office/drawing/2014/main" id="{455D1724-976C-1743-0818-B5F31E9BE8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61690" y="2406674"/>
            <a:ext cx="346435" cy="388070"/>
          </a:xfrm>
          <a:prstGeom prst="rect">
            <a:avLst/>
          </a:prstGeom>
        </p:spPr>
      </p:pic>
      <p:pic>
        <p:nvPicPr>
          <p:cNvPr id="6" name="Graphic 5" descr="Checkmark with solid fill">
            <a:extLst>
              <a:ext uri="{FF2B5EF4-FFF2-40B4-BE49-F238E27FC236}">
                <a16:creationId xmlns:a16="http://schemas.microsoft.com/office/drawing/2014/main" id="{2DB7C0FE-93CF-A05F-2A8A-4F46116555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12195" y="3025955"/>
            <a:ext cx="346435" cy="346435"/>
          </a:xfrm>
          <a:prstGeom prst="rect">
            <a:avLst/>
          </a:prstGeom>
        </p:spPr>
      </p:pic>
      <p:pic>
        <p:nvPicPr>
          <p:cNvPr id="7" name="Graphic 6" descr="Checkmark with solid fill">
            <a:extLst>
              <a:ext uri="{FF2B5EF4-FFF2-40B4-BE49-F238E27FC236}">
                <a16:creationId xmlns:a16="http://schemas.microsoft.com/office/drawing/2014/main" id="{513AF7A7-6B58-05CC-32B0-B3EE0A1A02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61692" y="3110339"/>
            <a:ext cx="346435" cy="346435"/>
          </a:xfrm>
          <a:prstGeom prst="rect">
            <a:avLst/>
          </a:prstGeom>
        </p:spPr>
      </p:pic>
      <p:pic>
        <p:nvPicPr>
          <p:cNvPr id="8" name="Graphic 7" descr="Checkmark with solid fill">
            <a:extLst>
              <a:ext uri="{FF2B5EF4-FFF2-40B4-BE49-F238E27FC236}">
                <a16:creationId xmlns:a16="http://schemas.microsoft.com/office/drawing/2014/main" id="{897B5224-5E41-BED2-865B-2597B4799D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7237" y="3746880"/>
            <a:ext cx="346435" cy="346435"/>
          </a:xfrm>
          <a:prstGeom prst="rect">
            <a:avLst/>
          </a:prstGeom>
        </p:spPr>
      </p:pic>
      <p:pic>
        <p:nvPicPr>
          <p:cNvPr id="9" name="Graphic 8" descr="Checkmark with solid fill">
            <a:extLst>
              <a:ext uri="{FF2B5EF4-FFF2-40B4-BE49-F238E27FC236}">
                <a16:creationId xmlns:a16="http://schemas.microsoft.com/office/drawing/2014/main" id="{90E5C69C-424C-A532-142C-1325192E88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417" y="3777695"/>
            <a:ext cx="346435" cy="346435"/>
          </a:xfrm>
          <a:prstGeom prst="rect">
            <a:avLst/>
          </a:prstGeom>
        </p:spPr>
      </p:pic>
      <p:pic>
        <p:nvPicPr>
          <p:cNvPr id="12" name="Graphic 11" descr="Checkmark with solid fill">
            <a:extLst>
              <a:ext uri="{FF2B5EF4-FFF2-40B4-BE49-F238E27FC236}">
                <a16:creationId xmlns:a16="http://schemas.microsoft.com/office/drawing/2014/main" id="{920080F7-487F-3775-29D5-42532F10EA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61693" y="3777694"/>
            <a:ext cx="346435" cy="346435"/>
          </a:xfrm>
          <a:prstGeom prst="rect">
            <a:avLst/>
          </a:prstGeom>
        </p:spPr>
      </p:pic>
      <p:pic>
        <p:nvPicPr>
          <p:cNvPr id="13" name="Graphic 12" descr="Checkmark with solid fill">
            <a:extLst>
              <a:ext uri="{FF2B5EF4-FFF2-40B4-BE49-F238E27FC236}">
                <a16:creationId xmlns:a16="http://schemas.microsoft.com/office/drawing/2014/main" id="{F6A9D722-E088-3D70-35AF-05D418DA96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30522" y="3777693"/>
            <a:ext cx="346435" cy="346435"/>
          </a:xfrm>
          <a:prstGeom prst="rect">
            <a:avLst/>
          </a:prstGeom>
        </p:spPr>
      </p:pic>
      <p:pic>
        <p:nvPicPr>
          <p:cNvPr id="14" name="Graphic 13" descr="Checkmark with solid fill">
            <a:extLst>
              <a:ext uri="{FF2B5EF4-FFF2-40B4-BE49-F238E27FC236}">
                <a16:creationId xmlns:a16="http://schemas.microsoft.com/office/drawing/2014/main" id="{BD48EC23-4EA7-CD69-AD34-D1D8F9D6B4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4983" y="4271204"/>
            <a:ext cx="346435" cy="346435"/>
          </a:xfrm>
          <a:prstGeom prst="rect">
            <a:avLst/>
          </a:prstGeom>
        </p:spPr>
      </p:pic>
      <p:pic>
        <p:nvPicPr>
          <p:cNvPr id="15" name="Graphic 14" descr="Checkmark with solid fill">
            <a:extLst>
              <a:ext uri="{FF2B5EF4-FFF2-40B4-BE49-F238E27FC236}">
                <a16:creationId xmlns:a16="http://schemas.microsoft.com/office/drawing/2014/main" id="{0852774B-35EB-688E-E55D-28B4DB8114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3445" y="4239545"/>
            <a:ext cx="346435" cy="346435"/>
          </a:xfrm>
          <a:prstGeom prst="rect">
            <a:avLst/>
          </a:prstGeom>
        </p:spPr>
      </p:pic>
      <p:pic>
        <p:nvPicPr>
          <p:cNvPr id="16" name="Graphic 15" descr="Checkmark with solid fill">
            <a:extLst>
              <a:ext uri="{FF2B5EF4-FFF2-40B4-BE49-F238E27FC236}">
                <a16:creationId xmlns:a16="http://schemas.microsoft.com/office/drawing/2014/main" id="{2730B4C4-9346-7BB0-0A89-C2884B0CDD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30522" y="4293678"/>
            <a:ext cx="346435" cy="346435"/>
          </a:xfrm>
          <a:prstGeom prst="rect">
            <a:avLst/>
          </a:prstGeom>
        </p:spPr>
      </p:pic>
      <p:pic>
        <p:nvPicPr>
          <p:cNvPr id="17" name="Graphic 16" descr="Checkmark with solid fill">
            <a:extLst>
              <a:ext uri="{FF2B5EF4-FFF2-40B4-BE49-F238E27FC236}">
                <a16:creationId xmlns:a16="http://schemas.microsoft.com/office/drawing/2014/main" id="{065C107A-F9F7-ADA7-8288-1934B0473C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4984" y="4687662"/>
            <a:ext cx="346435" cy="346435"/>
          </a:xfrm>
          <a:prstGeom prst="rect">
            <a:avLst/>
          </a:prstGeom>
        </p:spPr>
      </p:pic>
      <p:pic>
        <p:nvPicPr>
          <p:cNvPr id="18" name="Graphic 17" descr="Checkmark with solid fill">
            <a:extLst>
              <a:ext uri="{FF2B5EF4-FFF2-40B4-BE49-F238E27FC236}">
                <a16:creationId xmlns:a16="http://schemas.microsoft.com/office/drawing/2014/main" id="{0486BE82-5817-EBEA-F495-EF0A402581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4984" y="5312078"/>
            <a:ext cx="346435" cy="346435"/>
          </a:xfrm>
          <a:prstGeom prst="rect">
            <a:avLst/>
          </a:prstGeom>
        </p:spPr>
      </p:pic>
      <p:pic>
        <p:nvPicPr>
          <p:cNvPr id="20" name="Graphic 19" descr="Checkmark with solid fill">
            <a:extLst>
              <a:ext uri="{FF2B5EF4-FFF2-40B4-BE49-F238E27FC236}">
                <a16:creationId xmlns:a16="http://schemas.microsoft.com/office/drawing/2014/main" id="{E23C1F74-6ACF-8588-8196-24715B783F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78118" y="5254009"/>
            <a:ext cx="346435" cy="346435"/>
          </a:xfrm>
          <a:prstGeom prst="rect">
            <a:avLst/>
          </a:prstGeom>
        </p:spPr>
      </p:pic>
      <p:pic>
        <p:nvPicPr>
          <p:cNvPr id="11" name="Graphic 10" descr="Checkmark with solid fill">
            <a:extLst>
              <a:ext uri="{FF2B5EF4-FFF2-40B4-BE49-F238E27FC236}">
                <a16:creationId xmlns:a16="http://schemas.microsoft.com/office/drawing/2014/main" id="{B4AD9E0D-140C-0756-D34C-0329C51562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3445" y="5265690"/>
            <a:ext cx="346435" cy="346435"/>
          </a:xfrm>
          <a:prstGeom prst="rect">
            <a:avLst/>
          </a:prstGeom>
        </p:spPr>
      </p:pic>
      <p:pic>
        <p:nvPicPr>
          <p:cNvPr id="19" name="Graphic 18" descr="Checkmark with solid fill">
            <a:extLst>
              <a:ext uri="{FF2B5EF4-FFF2-40B4-BE49-F238E27FC236}">
                <a16:creationId xmlns:a16="http://schemas.microsoft.com/office/drawing/2014/main" id="{BFE16703-2E0D-952B-4AAB-D162679AF9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417" y="5925053"/>
            <a:ext cx="346435" cy="346435"/>
          </a:xfrm>
          <a:prstGeom prst="rect">
            <a:avLst/>
          </a:prstGeom>
        </p:spPr>
      </p:pic>
      <p:pic>
        <p:nvPicPr>
          <p:cNvPr id="22" name="Graphic 21" descr="Checkmark with solid fill">
            <a:extLst>
              <a:ext uri="{FF2B5EF4-FFF2-40B4-BE49-F238E27FC236}">
                <a16:creationId xmlns:a16="http://schemas.microsoft.com/office/drawing/2014/main" id="{FA47A29C-D38E-A58D-8C32-81D151E55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7236" y="5915513"/>
            <a:ext cx="346435" cy="346435"/>
          </a:xfrm>
          <a:prstGeom prst="rect">
            <a:avLst/>
          </a:prstGeom>
        </p:spPr>
      </p:pic>
      <p:pic>
        <p:nvPicPr>
          <p:cNvPr id="23" name="Graphic 22" descr="Checkmark with solid fill">
            <a:extLst>
              <a:ext uri="{FF2B5EF4-FFF2-40B4-BE49-F238E27FC236}">
                <a16:creationId xmlns:a16="http://schemas.microsoft.com/office/drawing/2014/main" id="{248193E0-D7D7-6D15-BEFF-A0479BA721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3444" y="5915512"/>
            <a:ext cx="346435" cy="346435"/>
          </a:xfrm>
          <a:prstGeom prst="rect">
            <a:avLst/>
          </a:prstGeom>
        </p:spPr>
      </p:pic>
      <p:pic>
        <p:nvPicPr>
          <p:cNvPr id="24" name="Graphic 23" descr="Checkmark with solid fill">
            <a:extLst>
              <a:ext uri="{FF2B5EF4-FFF2-40B4-BE49-F238E27FC236}">
                <a16:creationId xmlns:a16="http://schemas.microsoft.com/office/drawing/2014/main" id="{E74693FB-3B7A-2F30-EAF8-6AB183E7B4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78118" y="5909348"/>
            <a:ext cx="346435" cy="346435"/>
          </a:xfrm>
          <a:prstGeom prst="rect">
            <a:avLst/>
          </a:prstGeom>
        </p:spPr>
      </p:pic>
    </p:spTree>
    <p:extLst>
      <p:ext uri="{BB962C8B-B14F-4D97-AF65-F5344CB8AC3E}">
        <p14:creationId xmlns:p14="http://schemas.microsoft.com/office/powerpoint/2010/main" val="180103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924553EA454694B8CD2AA52A00C529E" ma:contentTypeVersion="16" ma:contentTypeDescription="Create a new document." ma:contentTypeScope="" ma:versionID="d27662799cfbf8af8fa830a3aad30cf6">
  <xsd:schema xmlns:xsd="http://www.w3.org/2001/XMLSchema" xmlns:xs="http://www.w3.org/2001/XMLSchema" xmlns:p="http://schemas.microsoft.com/office/2006/metadata/properties" xmlns:ns2="3a4543a0-6766-456e-a2ee-4414459d9a0a" xmlns:ns3="af7b454b-5578-4b92-ad2d-05626e091018" targetNamespace="http://schemas.microsoft.com/office/2006/metadata/properties" ma:root="true" ma:fieldsID="6a05d52439d97e3e3fc910ddb7e15c37" ns2:_="" ns3:_="">
    <xsd:import namespace="3a4543a0-6766-456e-a2ee-4414459d9a0a"/>
    <xsd:import namespace="af7b454b-5578-4b92-ad2d-05626e09101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43a0-6766-456e-a2ee-4414459d9a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6d2e6d8-cbd0-4db0-ba36-afbb08a2ca2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f7b454b-5578-4b92-ad2d-05626e09101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5b07f2-ba60-4e2c-beaf-204d65fe82c0}" ma:internalName="TaxCatchAll" ma:showField="CatchAllData" ma:web="af7b454b-5578-4b92-ad2d-05626e0910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a4543a0-6766-456e-a2ee-4414459d9a0a">
      <Terms xmlns="http://schemas.microsoft.com/office/infopath/2007/PartnerControls"/>
    </lcf76f155ced4ddcb4097134ff3c332f>
    <TaxCatchAll xmlns="af7b454b-5578-4b92-ad2d-05626e091018" xsi:nil="true"/>
  </documentManagement>
</p:properties>
</file>

<file path=customXml/itemProps1.xml><?xml version="1.0" encoding="utf-8"?>
<ds:datastoreItem xmlns:ds="http://schemas.openxmlformats.org/officeDocument/2006/customXml" ds:itemID="{3DC6E392-9251-488B-B447-320634DA63E6}">
  <ds:schemaRefs>
    <ds:schemaRef ds:uri="http://schemas.microsoft.com/sharepoint/v3/contenttype/forms"/>
  </ds:schemaRefs>
</ds:datastoreItem>
</file>

<file path=customXml/itemProps2.xml><?xml version="1.0" encoding="utf-8"?>
<ds:datastoreItem xmlns:ds="http://schemas.openxmlformats.org/officeDocument/2006/customXml" ds:itemID="{1554B6E9-02AA-4795-AC48-61534BB7222C}">
  <ds:schemaRefs>
    <ds:schemaRef ds:uri="3a4543a0-6766-456e-a2ee-4414459d9a0a"/>
    <ds:schemaRef ds:uri="af7b454b-5578-4b92-ad2d-05626e09101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3B6F777-CFA6-4328-91CA-1BBF4FE9D85A}">
  <ds:schemaRefs>
    <ds:schemaRef ds:uri="http://purl.org/dc/elements/1.1/"/>
    <ds:schemaRef ds:uri="http://schemas.microsoft.com/office/2006/metadata/properties"/>
    <ds:schemaRef ds:uri="af7b454b-5578-4b92-ad2d-05626e091018"/>
    <ds:schemaRef ds:uri="http://schemas.microsoft.com/office/2006/documentManagement/types"/>
    <ds:schemaRef ds:uri="3a4543a0-6766-456e-a2ee-4414459d9a0a"/>
    <ds:schemaRef ds:uri="http://schemas.microsoft.com/office/infopath/2007/PartnerControls"/>
    <ds:schemaRef ds:uri="http://purl.org/dc/dcmitype/"/>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50226</TotalTime>
  <Words>3349</Words>
  <Application>Microsoft Macintosh PowerPoint</Application>
  <PresentationFormat>Widescreen</PresentationFormat>
  <Paragraphs>348</Paragraphs>
  <Slides>39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GDS Transport</vt:lpstr>
      <vt:lpstr>Office Theme</vt:lpstr>
      <vt:lpstr> Building a Strategy Integrated Care Boards and Regional Action on Tobacco Control</vt:lpstr>
      <vt:lpstr>Overview</vt:lpstr>
      <vt:lpstr>Why ICS level action matters</vt:lpstr>
      <vt:lpstr>An effective ICS programme can:</vt:lpstr>
      <vt:lpstr>What should be delivered at an ICS level?</vt:lpstr>
      <vt:lpstr>Tobacco dependence treatment versus tobacco control </vt:lpstr>
      <vt:lpstr>What should be delivered at ICS level?</vt:lpstr>
      <vt:lpstr>Building on current activity</vt:lpstr>
      <vt:lpstr>Activity that can drive progress</vt:lpstr>
      <vt:lpstr>How these could work on an ICS footprint</vt:lpstr>
      <vt:lpstr>Options for action: invest in quit support</vt:lpstr>
      <vt:lpstr>Options for action: expand access to evidence-based aids</vt:lpstr>
      <vt:lpstr>Options for action: communications</vt:lpstr>
      <vt:lpstr>Options for action: enforce regulations</vt:lpstr>
      <vt:lpstr>Options for action: expand Very Brief Advice</vt:lpstr>
      <vt:lpstr>Options for action: denormalise smoking</vt:lpstr>
      <vt:lpstr>Options for action: making the case for effective tobacco control </vt:lpstr>
      <vt:lpstr>Monitoring and evaluation </vt:lpstr>
      <vt:lpstr>What might this mean in practice:</vt:lpstr>
      <vt:lpstr>Three pillars of ICS-level tobacco control </vt:lpstr>
      <vt:lpstr>Coordination across the ICS</vt:lpstr>
      <vt:lpstr>Effective delivery</vt:lpstr>
      <vt:lpstr>Inspiring change </vt:lpstr>
      <vt:lpstr>Prioritising funding</vt:lpstr>
      <vt:lpstr>Prioritising funding</vt:lpstr>
      <vt:lpstr>Suggested allocation of funding</vt:lpstr>
      <vt:lpstr>Example: Humber and North Yorkshire (HNY)</vt:lpstr>
      <vt:lpstr>PowerPoint Presentation</vt:lpstr>
      <vt:lpstr>Co-ordination across HNY ICS</vt:lpstr>
      <vt:lpstr>Communications vision for HNY</vt:lpstr>
      <vt:lpstr>Tackling illicit tobacco in HNY</vt:lpstr>
      <vt:lpstr>Advocating for policy action </vt:lpstr>
      <vt:lpstr>Systems investment</vt:lpstr>
      <vt:lpstr>Place-based investment</vt:lpstr>
      <vt:lpstr>Summary</vt:lpstr>
      <vt:lpstr>Summary</vt:lpstr>
      <vt:lpstr>Further Resources</vt:lpstr>
      <vt:lpstr>Resources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Furby</dc:creator>
  <cp:lastModifiedBy>Emily Reed</cp:lastModifiedBy>
  <cp:revision>10</cp:revision>
  <cp:lastPrinted>2020-12-15T13:56:21Z</cp:lastPrinted>
  <dcterms:created xsi:type="dcterms:W3CDTF">2020-02-03T08:44:53Z</dcterms:created>
  <dcterms:modified xsi:type="dcterms:W3CDTF">2023-06-29T16:33:35Z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0x0101008924553EA454694B8CD2AA52A00C529E</vt:lpwstr>
  </property>
  <property fmtid="{D5CDD505-2E9C-101B-9397-08002B2CF9AE}" pid="3" name="Order">
    <vt:r8>14031600</vt:r8>
  </property>
  <property fmtid="{D5CDD505-2E9C-101B-9397-08002B2CF9AE}" pid="4" name="MediaServiceImageTags">
    <vt:lpwstr/>
  </property>
</Properties>
</file>