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5" r:id="rId3"/>
    <p:sldId id="258" r:id="rId4"/>
    <p:sldId id="259" r:id="rId5"/>
    <p:sldId id="260" r:id="rId6"/>
    <p:sldId id="264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B2A0E-A84B-406C-A2B3-FD74092E1DB1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59330-140A-42CD-992E-DC267CA4D3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218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72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424D58"/>
                </a:solidFill>
                <a:latin typeface="Arial"/>
              </a:rPr>
              <a:t>Smoking affects mothers, the developing foetus and child health; doubling the chances of still birth and increasing the risk of sudden infant death threefold.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424D58"/>
                </a:solidFill>
                <a:latin typeface="Arial"/>
              </a:rPr>
              <a:t>Smoking prevalence in pregnancy is approximately 9.6% and over a number of years and has </a:t>
            </a:r>
            <a:r>
              <a:rPr lang="en-GB" sz="1200" b="1" dirty="0">
                <a:solidFill>
                  <a:srgbClr val="0070C0"/>
                </a:solidFill>
                <a:latin typeface="Arial"/>
              </a:rPr>
              <a:t>arguably not reduced at the rate seen in the general population</a:t>
            </a:r>
            <a:r>
              <a:rPr lang="en-GB" sz="1200" b="1" dirty="0">
                <a:solidFill>
                  <a:srgbClr val="424D58"/>
                </a:solidFill>
                <a:latin typeface="Arial"/>
              </a:rPr>
              <a:t> – until the impact of COVID.</a:t>
            </a:r>
            <a:r>
              <a:rPr lang="en-GB" sz="1200" dirty="0">
                <a:solidFill>
                  <a:srgbClr val="424D58"/>
                </a:solidFill>
                <a:latin typeface="Arial"/>
              </a:rPr>
              <a:t> 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82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Evolution</a:t>
            </a:r>
          </a:p>
          <a:p>
            <a:r>
              <a:rPr lang="en-GB" dirty="0"/>
              <a:t>What we have already</a:t>
            </a:r>
          </a:p>
          <a:p>
            <a:r>
              <a:rPr lang="en-GB" dirty="0"/>
              <a:t>Equity and equality </a:t>
            </a:r>
          </a:p>
          <a:p>
            <a:r>
              <a:rPr lang="en-GB" dirty="0"/>
              <a:t>Current assurance framework -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92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2198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en-GB" sz="1200" dirty="0">
              <a:latin typeface="Arial"/>
            </a:endParaRPr>
          </a:p>
          <a:p>
            <a:pPr marL="0" marR="0" lvl="0" indent="0" algn="l" defTabSz="921981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Arial"/>
              </a:rPr>
              <a:t>Prevention is a </a:t>
            </a:r>
            <a:r>
              <a:rPr lang="en-GB" sz="1200" b="1" dirty="0">
                <a:solidFill>
                  <a:srgbClr val="005EB8"/>
                </a:solidFill>
                <a:latin typeface="Arial"/>
              </a:rPr>
              <a:t>core component </a:t>
            </a:r>
            <a:r>
              <a:rPr lang="en-GB" sz="1200" dirty="0">
                <a:latin typeface="Arial"/>
              </a:rPr>
              <a:t>of the NHS Long Term Plan (LTP).  The LTP </a:t>
            </a:r>
            <a:r>
              <a:rPr lang="en-GB" sz="1200" b="1" dirty="0">
                <a:solidFill>
                  <a:srgbClr val="005EB8"/>
                </a:solidFill>
                <a:latin typeface="Arial"/>
              </a:rPr>
              <a:t>commitments</a:t>
            </a:r>
            <a:r>
              <a:rPr lang="en-GB" sz="1200" dirty="0">
                <a:solidFill>
                  <a:srgbClr val="424D58"/>
                </a:solidFill>
                <a:latin typeface="Arial"/>
              </a:rPr>
              <a:t> </a:t>
            </a:r>
            <a:r>
              <a:rPr lang="en-GB" sz="1200" dirty="0">
                <a:latin typeface="Arial"/>
              </a:rPr>
              <a:t>set out </a:t>
            </a:r>
            <a:r>
              <a:rPr lang="en-GB" sz="1200" b="1" dirty="0">
                <a:solidFill>
                  <a:srgbClr val="005EB8"/>
                </a:solidFill>
                <a:latin typeface="Arial"/>
              </a:rPr>
              <a:t>the NHS’ contribution </a:t>
            </a:r>
            <a:r>
              <a:rPr lang="en-GB" sz="1200" dirty="0">
                <a:latin typeface="Arial"/>
              </a:rPr>
              <a:t>to tackling tobacco dependence. </a:t>
            </a:r>
          </a:p>
          <a:p>
            <a:pPr marL="0" indent="0" defTabSz="92198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en-GB" sz="1200" dirty="0">
              <a:latin typeface="Arial"/>
            </a:endParaRPr>
          </a:p>
          <a:p>
            <a:pPr marL="0" indent="0" defTabSz="92198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GB" sz="1200" dirty="0">
                <a:latin typeface="Arial"/>
              </a:rPr>
              <a:t>These commitments are designed to:</a:t>
            </a:r>
          </a:p>
          <a:p>
            <a:pPr marL="345743" indent="-345743" defTabSz="921981">
              <a:lnSpc>
                <a:spcPct val="100000"/>
              </a:lnSpc>
              <a:spcBef>
                <a:spcPts val="300"/>
              </a:spcBef>
              <a:spcAft>
                <a:spcPts val="400"/>
              </a:spcAft>
              <a:buClr>
                <a:schemeClr val="bg2"/>
              </a:buClr>
              <a:defRPr/>
            </a:pPr>
            <a:r>
              <a:rPr lang="en-GB" sz="1200" dirty="0">
                <a:latin typeface="Arial"/>
              </a:rPr>
              <a:t>be the </a:t>
            </a:r>
            <a:r>
              <a:rPr lang="en-GB" sz="1200" b="1" dirty="0">
                <a:solidFill>
                  <a:srgbClr val="0070C0"/>
                </a:solidFill>
                <a:latin typeface="Arial"/>
              </a:rPr>
              <a:t>NHS’s contribution </a:t>
            </a:r>
            <a:r>
              <a:rPr lang="en-GB" sz="1200" dirty="0">
                <a:latin typeface="Arial"/>
              </a:rPr>
              <a:t>to helping deliver a </a:t>
            </a:r>
            <a:r>
              <a:rPr lang="en-GB" sz="1200" dirty="0" err="1">
                <a:latin typeface="Arial"/>
              </a:rPr>
              <a:t>smokefree</a:t>
            </a:r>
            <a:r>
              <a:rPr lang="en-GB" sz="1200" dirty="0">
                <a:latin typeface="Arial"/>
              </a:rPr>
              <a:t> generation and </a:t>
            </a:r>
          </a:p>
          <a:p>
            <a:pPr marL="345743" indent="-345743" defTabSz="921981">
              <a:lnSpc>
                <a:spcPct val="100000"/>
              </a:lnSpc>
              <a:spcBef>
                <a:spcPts val="300"/>
              </a:spcBef>
              <a:spcAft>
                <a:spcPts val="400"/>
              </a:spcAft>
              <a:buClr>
                <a:schemeClr val="bg2"/>
              </a:buClr>
              <a:defRPr/>
            </a:pPr>
            <a:r>
              <a:rPr lang="en-GB" sz="1200" dirty="0">
                <a:latin typeface="Arial"/>
              </a:rPr>
              <a:t>It is not designed to backfill where progress has not been delivered as part </a:t>
            </a:r>
            <a:r>
              <a:rPr lang="en-GB" sz="1200" dirty="0" err="1">
                <a:latin typeface="Arial"/>
              </a:rPr>
              <a:t>fo</a:t>
            </a:r>
            <a:r>
              <a:rPr lang="en-GB" sz="1200" dirty="0">
                <a:latin typeface="Arial"/>
              </a:rPr>
              <a:t> the SBLCB, but to take services further.</a:t>
            </a:r>
          </a:p>
          <a:p>
            <a:pPr marL="345743" indent="-345743" defTabSz="921981">
              <a:lnSpc>
                <a:spcPct val="100000"/>
              </a:lnSpc>
              <a:spcBef>
                <a:spcPts val="300"/>
              </a:spcBef>
              <a:spcAft>
                <a:spcPts val="400"/>
              </a:spcAft>
              <a:buClr>
                <a:schemeClr val="bg2"/>
              </a:buClr>
              <a:defRPr/>
            </a:pPr>
            <a:r>
              <a:rPr lang="en-GB" sz="1200" dirty="0">
                <a:latin typeface="Arial"/>
              </a:rPr>
              <a:t>have a level of national direction, but are for </a:t>
            </a:r>
            <a:r>
              <a:rPr lang="en-GB" sz="1200" b="1" dirty="0">
                <a:solidFill>
                  <a:srgbClr val="0070C0"/>
                </a:solidFill>
                <a:latin typeface="Arial"/>
              </a:rPr>
              <a:t>local development and delivery</a:t>
            </a:r>
            <a:r>
              <a:rPr lang="en-GB" sz="1200" dirty="0">
                <a:solidFill>
                  <a:srgbClr val="424D58"/>
                </a:solidFill>
                <a:latin typeface="Arial"/>
              </a:rPr>
              <a:t>.</a:t>
            </a:r>
          </a:p>
          <a:p>
            <a:endParaRPr lang="en-GB" dirty="0"/>
          </a:p>
          <a:p>
            <a:r>
              <a:rPr lang="en-GB" sz="1200" dirty="0"/>
              <a:t>Rollout started with 3 early implement sites and gathering learning from areas like Greater Manchester.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130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Targets early intervention, increased engagement, improve the pathway for the woman.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620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90AB7D-FC04-41BF-88F7-E47891A062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192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472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4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5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468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620240" y="1649628"/>
            <a:ext cx="10316899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4921" y="854465"/>
            <a:ext cx="8756073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sz="2800" dirty="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8419" y="6372537"/>
            <a:ext cx="86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20902" y="6333440"/>
            <a:ext cx="76308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12" name="Picture 11" descr="A picture containing clipart&#10;&#10;Description generated with very high confidence">
            <a:extLst>
              <a:ext uri="{FF2B5EF4-FFF2-40B4-BE49-F238E27FC236}">
                <a16:creationId xmlns="" xmlns:a16="http://schemas.microsoft.com/office/drawing/2014/main" id="{7ADC841C-5A22-4563-A975-9750BB6F94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61546" y="293024"/>
            <a:ext cx="1440873" cy="43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38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18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52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5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02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84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27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2C4EC-27EE-4827-95A5-5C634146A92A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4030D-6296-45EB-9AED-D6FA1E2B0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1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uture.nhs.uk/LocalTransformationHub/view?objectId=1429387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ane.coyne@nhs.net" TargetMode="External"/><Relationship Id="rId2" Type="http://schemas.openxmlformats.org/officeDocument/2006/relationships/hyperlink" Target="mailto:p.cilialccorte@nhs.net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future.nhs.uk/NHSpp/grouphome" TargetMode="External"/><Relationship Id="rId4" Type="http://schemas.openxmlformats.org/officeDocument/2006/relationships/hyperlink" Target="mailto:misha.moore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32EF51-A59B-49D8-B145-C6D2C372D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762" y="1956956"/>
            <a:ext cx="10909301" cy="1440573"/>
          </a:xfrm>
        </p:spPr>
        <p:txBody>
          <a:bodyPr>
            <a:noAutofit/>
          </a:bodyPr>
          <a:lstStyle/>
          <a:p>
            <a:pPr algn="l"/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Long Term Plan: </a:t>
            </a:r>
            <a:b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Smokefree</a:t>
            </a:r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Pregnancy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1608A49-3EB9-493C-B378-62279B285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2" y="3802980"/>
            <a:ext cx="10594657" cy="473244"/>
          </a:xfrm>
        </p:spPr>
        <p:txBody>
          <a:bodyPr>
            <a:noAutofit/>
          </a:bodyPr>
          <a:lstStyle/>
          <a:p>
            <a:pPr algn="l"/>
            <a:r>
              <a:rPr lang="en-GB" dirty="0" smtClean="0">
                <a:solidFill>
                  <a:srgbClr val="0070C0"/>
                </a:solidFill>
              </a:rPr>
              <a:t>Misha Moore</a:t>
            </a:r>
          </a:p>
          <a:p>
            <a:pPr algn="l"/>
            <a:r>
              <a:rPr lang="en-GB" dirty="0" smtClean="0">
                <a:solidFill>
                  <a:srgbClr val="0070C0"/>
                </a:solidFill>
              </a:rPr>
              <a:t>National Speciality Adviser for Obstetrics (Public Health)</a:t>
            </a:r>
            <a:r>
              <a:rPr lang="en-GB" dirty="0">
                <a:solidFill>
                  <a:srgbClr val="0070C0"/>
                </a:solidFill>
              </a:rPr>
              <a:t> </a:t>
            </a:r>
            <a:endParaRPr lang="en-GB" dirty="0" smtClean="0">
              <a:solidFill>
                <a:srgbClr val="0070C0"/>
              </a:solidFill>
            </a:endParaRPr>
          </a:p>
          <a:p>
            <a:pPr algn="l"/>
            <a:r>
              <a:rPr lang="en-GB" dirty="0" smtClean="0">
                <a:solidFill>
                  <a:srgbClr val="0070C0"/>
                </a:solidFill>
              </a:rPr>
              <a:t>NHS England &amp; Improvement</a:t>
            </a:r>
          </a:p>
        </p:txBody>
      </p:sp>
    </p:spTree>
    <p:extLst>
      <p:ext uri="{BB962C8B-B14F-4D97-AF65-F5344CB8AC3E}">
        <p14:creationId xmlns:p14="http://schemas.microsoft.com/office/powerpoint/2010/main" val="1555056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6359" y="213025"/>
            <a:ext cx="9555524" cy="468915"/>
          </a:xfrm>
        </p:spPr>
        <p:txBody>
          <a:bodyPr>
            <a:noAutofit/>
          </a:bodyPr>
          <a:lstStyle/>
          <a:p>
            <a:r>
              <a:rPr lang="en-US" sz="2500" dirty="0" smtClean="0"/>
              <a:t>Smoking </a:t>
            </a:r>
            <a:r>
              <a:rPr lang="en-US" sz="2500" dirty="0"/>
              <a:t>is still the single </a:t>
            </a:r>
            <a:r>
              <a:rPr lang="en-US" sz="2500" dirty="0" smtClean="0"/>
              <a:t>largest modifiable risk factor for poor pregnancy outcomes</a:t>
            </a:r>
            <a:endParaRPr lang="en-GB" sz="2500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0611708-B51B-43D5-A338-62583CA1FC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436" y="868943"/>
            <a:ext cx="6860738" cy="19994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CB20D41-8B08-4E25-BE5F-31E843FF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433" y="3102911"/>
            <a:ext cx="3820672" cy="34721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D0100FEE-9C89-4C2E-A60B-51AE44F253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9034" y="3064662"/>
            <a:ext cx="4488707" cy="3510399"/>
          </a:xfrm>
          <a:prstGeom prst="rect">
            <a:avLst/>
          </a:prstGeom>
          <a:ln>
            <a:solidFill>
              <a:srgbClr val="005EB8"/>
            </a:solidFill>
          </a:ln>
        </p:spPr>
      </p:pic>
    </p:spTree>
    <p:extLst>
      <p:ext uri="{BB962C8B-B14F-4D97-AF65-F5344CB8AC3E}">
        <p14:creationId xmlns:p14="http://schemas.microsoft.com/office/powerpoint/2010/main" val="394771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78000FC5-56E5-4F15-8970-69F889CD72B5}"/>
              </a:ext>
            </a:extLst>
          </p:cNvPr>
          <p:cNvGrpSpPr/>
          <p:nvPr/>
        </p:nvGrpSpPr>
        <p:grpSpPr>
          <a:xfrm>
            <a:off x="1994066" y="1245869"/>
            <a:ext cx="8483645" cy="5387115"/>
            <a:chOff x="1994066" y="1245869"/>
            <a:chExt cx="8483645" cy="5387115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id="{94860ABB-9D8D-4261-AC5B-3C5458AE3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94066" y="1245869"/>
              <a:ext cx="8483645" cy="5387115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5441796" y="3839065"/>
              <a:ext cx="4192858" cy="200721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50273" y="5212645"/>
              <a:ext cx="4958004" cy="200721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4085" y="3839065"/>
              <a:ext cx="1019195" cy="200721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50059" y="4771744"/>
              <a:ext cx="4984595" cy="200721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70224" y="5448014"/>
              <a:ext cx="2531328" cy="157276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93409" y="5920335"/>
              <a:ext cx="3465673" cy="142792"/>
            </a:xfrm>
            <a:prstGeom prst="rect">
              <a:avLst/>
            </a:prstGeom>
            <a:solidFill>
              <a:srgbClr val="FFFF00">
                <a:alpha val="38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sp>
        <p:nvSpPr>
          <p:cNvPr id="14" name="Title 2">
            <a:extLst>
              <a:ext uri="{FF2B5EF4-FFF2-40B4-BE49-F238E27FC236}">
                <a16:creationId xmlns="" xmlns:a16="http://schemas.microsoft.com/office/drawing/2014/main" id="{55225472-53BD-44E8-B247-15508B46A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757" y="268241"/>
            <a:ext cx="10180078" cy="611649"/>
          </a:xfrm>
        </p:spPr>
        <p:txBody>
          <a:bodyPr>
            <a:noAutofit/>
          </a:bodyPr>
          <a:lstStyle/>
          <a:p>
            <a:r>
              <a:rPr lang="en-GB" sz="2400" b="1" dirty="0"/>
              <a:t>The Saving Babies Lives Care Bundle: Version Two</a:t>
            </a:r>
          </a:p>
        </p:txBody>
      </p:sp>
    </p:spTree>
    <p:extLst>
      <p:ext uri="{BB962C8B-B14F-4D97-AF65-F5344CB8AC3E}">
        <p14:creationId xmlns:p14="http://schemas.microsoft.com/office/powerpoint/2010/main" val="1821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5799" y="1323153"/>
            <a:ext cx="10990263" cy="458835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1800" dirty="0">
              <a:latin typeface="Arial"/>
            </a:endParaRPr>
          </a:p>
          <a:p>
            <a:pPr marL="714375" indent="-2682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defRPr/>
            </a:pPr>
            <a:endParaRPr lang="en-GB" sz="1800" dirty="0">
              <a:highlight>
                <a:srgbClr val="FFFF00"/>
              </a:highlight>
              <a:latin typeface="Arial"/>
            </a:endParaRPr>
          </a:p>
          <a:p>
            <a:pPr marL="714375" indent="-2682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defRPr/>
            </a:pPr>
            <a:r>
              <a:rPr lang="en-GB" sz="1800" dirty="0">
                <a:highlight>
                  <a:srgbClr val="FFFF00"/>
                </a:highlight>
                <a:latin typeface="Arial"/>
              </a:rPr>
              <a:t>By </a:t>
            </a:r>
            <a:r>
              <a:rPr lang="en-GB" sz="1800" dirty="0">
                <a:highlight>
                  <a:srgbClr val="FFFF00"/>
                </a:highlight>
              </a:rPr>
              <a:t>2023/24, all people admitted to hospital who smoke will be offered NHS</a:t>
            </a:r>
            <a:r>
              <a:rPr lang="en-GB" sz="1800" dirty="0">
                <a:highlight>
                  <a:srgbClr val="FFFF00"/>
                </a:highlight>
                <a:latin typeface="Arial"/>
              </a:rPr>
              <a:t>-funded tobacco treatment services</a:t>
            </a:r>
            <a:r>
              <a:rPr lang="en-GB" sz="1800" dirty="0">
                <a:latin typeface="Arial"/>
              </a:rPr>
              <a:t>.  </a:t>
            </a:r>
          </a:p>
          <a:p>
            <a:pPr marL="714375" indent="-2682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defRPr/>
            </a:pPr>
            <a:endParaRPr lang="en-GB" sz="1800" dirty="0">
              <a:latin typeface="Arial"/>
            </a:endParaRPr>
          </a:p>
          <a:p>
            <a:pPr marL="685800" lvl="2">
              <a:lnSpc>
                <a:spcPct val="100000"/>
              </a:lnSpc>
              <a:spcBef>
                <a:spcPts val="300"/>
              </a:spcBef>
              <a:spcAft>
                <a:spcPts val="400"/>
              </a:spcAft>
              <a:buClr>
                <a:srgbClr val="005EB8"/>
              </a:buClr>
              <a:defRPr/>
            </a:pPr>
            <a:r>
              <a:rPr lang="en-GB" sz="1800" dirty="0">
                <a:highlight>
                  <a:srgbClr val="FFFF00"/>
                </a:highlight>
                <a:latin typeface="Arial"/>
              </a:rPr>
              <a:t>The model will be adapted for </a:t>
            </a:r>
            <a:r>
              <a:rPr lang="en-GB" sz="1800" b="1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</a:rPr>
              <a:t>pregnant women and their partners</a:t>
            </a:r>
            <a:r>
              <a:rPr lang="en-GB" sz="1800" dirty="0">
                <a:solidFill>
                  <a:srgbClr val="424D58"/>
                </a:solidFill>
                <a:highlight>
                  <a:srgbClr val="FFFF00"/>
                </a:highlight>
                <a:latin typeface="Arial"/>
              </a:rPr>
              <a:t>, </a:t>
            </a:r>
            <a:r>
              <a:rPr lang="en-GB" sz="1800" dirty="0">
                <a:highlight>
                  <a:srgbClr val="FFFF00"/>
                </a:highlight>
                <a:latin typeface="Arial"/>
              </a:rPr>
              <a:t>with a new smokefree pregnancy pathway including focused sessions and treatments.</a:t>
            </a:r>
          </a:p>
          <a:p>
            <a:pPr marL="685800" lvl="2">
              <a:lnSpc>
                <a:spcPct val="100000"/>
              </a:lnSpc>
              <a:spcBef>
                <a:spcPts val="300"/>
              </a:spcBef>
              <a:spcAft>
                <a:spcPts val="400"/>
              </a:spcAft>
              <a:buClr>
                <a:srgbClr val="005EB8"/>
              </a:buClr>
              <a:defRPr/>
            </a:pPr>
            <a:endParaRPr lang="en-GB" sz="1800" dirty="0">
              <a:highlight>
                <a:srgbClr val="FFFF00"/>
              </a:highlight>
              <a:latin typeface="Arial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Clr>
                <a:srgbClr val="005EB8"/>
              </a:buClr>
              <a:buNone/>
            </a:pPr>
            <a:endParaRPr lang="en-GB" sz="18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5EB8"/>
              </a:buClr>
              <a:buNone/>
            </a:pPr>
            <a:r>
              <a:rPr lang="en-GB" sz="1800" dirty="0"/>
              <a:t>COVID has impacted rollout, but we are </a:t>
            </a:r>
            <a:r>
              <a:rPr lang="en-GB" sz="1800" b="1" dirty="0">
                <a:solidFill>
                  <a:srgbClr val="005EB8"/>
                </a:solidFill>
              </a:rPr>
              <a:t>still working to the original LTP timescales</a:t>
            </a:r>
            <a:r>
              <a:rPr lang="en-GB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5EB8"/>
              </a:buClr>
              <a:buNone/>
            </a:pPr>
            <a:endParaRPr lang="en-GB" sz="18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5EB8"/>
              </a:buClr>
              <a:buNone/>
            </a:pPr>
            <a:endParaRPr lang="en-GB" sz="18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5EB8"/>
              </a:buClr>
              <a:buNone/>
            </a:pPr>
            <a:endParaRPr lang="en-GB" sz="1800" dirty="0"/>
          </a:p>
          <a:p>
            <a:pPr marL="0" indent="0">
              <a:lnSpc>
                <a:spcPct val="100000"/>
              </a:lnSpc>
              <a:buClr>
                <a:srgbClr val="005EB8"/>
              </a:buClr>
              <a:buNone/>
            </a:pP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3275" y="881625"/>
            <a:ext cx="10112375" cy="611649"/>
          </a:xfrm>
        </p:spPr>
        <p:txBody>
          <a:bodyPr>
            <a:noAutofit/>
          </a:bodyPr>
          <a:lstStyle/>
          <a:p>
            <a:r>
              <a:rPr lang="en-US" sz="2400" b="1" dirty="0"/>
              <a:t>NHS Long Term Plan commits that all pregnant women will have access to NHS-funded tobacco dependence treatment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80799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96974" y="1509824"/>
            <a:ext cx="10979089" cy="5089196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800" u="sng" dirty="0">
                <a:hlinkClick r:id="rId3"/>
              </a:rPr>
              <a:t>https://future.nhs.uk/LocalTransformationHub/view?objectId=14293872</a:t>
            </a:r>
            <a:r>
              <a:rPr lang="en-GB" sz="1800" dirty="0"/>
              <a:t> 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GB" sz="1800" dirty="0"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1800" dirty="0">
                <a:latin typeface="Arial"/>
              </a:rPr>
              <a:t>Based on NICE guidance and learning from the Greater Manchester </a:t>
            </a:r>
            <a:r>
              <a:rPr lang="en-GB" sz="1800" dirty="0" err="1">
                <a:latin typeface="Arial"/>
              </a:rPr>
              <a:t>Smokefree</a:t>
            </a:r>
            <a:r>
              <a:rPr lang="en-GB" sz="1800" dirty="0">
                <a:latin typeface="Arial"/>
              </a:rPr>
              <a:t> Pregnancy model: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1800" b="1" dirty="0">
              <a:solidFill>
                <a:srgbClr val="424D58"/>
              </a:solidFill>
              <a:latin typeface="Arial"/>
            </a:endParaRPr>
          </a:p>
          <a:p>
            <a:pPr marL="1074738" indent="-263525">
              <a:spcBef>
                <a:spcPts val="300"/>
              </a:spcBef>
              <a:spcAft>
                <a:spcPts val="300"/>
              </a:spcAft>
            </a:pPr>
            <a:r>
              <a:rPr lang="en-GB" sz="1800" b="1" dirty="0">
                <a:solidFill>
                  <a:srgbClr val="005EB8"/>
                </a:solidFill>
                <a:latin typeface="Arial"/>
              </a:rPr>
              <a:t>Identifying smokers</a:t>
            </a:r>
          </a:p>
          <a:p>
            <a:pPr marL="1074738" indent="-263525"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800" b="1" dirty="0">
                <a:solidFill>
                  <a:srgbClr val="0070C0"/>
                </a:solidFill>
                <a:latin typeface="Arial"/>
              </a:rPr>
              <a:t> </a:t>
            </a:r>
            <a:endParaRPr lang="en-GB" sz="1800" b="1" dirty="0">
              <a:solidFill>
                <a:srgbClr val="424D58"/>
              </a:solidFill>
              <a:latin typeface="Arial"/>
            </a:endParaRPr>
          </a:p>
          <a:p>
            <a:pPr marL="1074738" indent="-263525">
              <a:spcBef>
                <a:spcPts val="300"/>
              </a:spcBef>
              <a:spcAft>
                <a:spcPts val="300"/>
              </a:spcAft>
            </a:pPr>
            <a:r>
              <a:rPr lang="en-GB" sz="1800" b="1" dirty="0">
                <a:solidFill>
                  <a:srgbClr val="005EB8"/>
                </a:solidFill>
                <a:latin typeface="Arial"/>
              </a:rPr>
              <a:t>Opt-out referral to an in-house service:</a:t>
            </a:r>
          </a:p>
          <a:p>
            <a:pPr marL="1074738" indent="-263525">
              <a:spcBef>
                <a:spcPts val="300"/>
              </a:spcBef>
              <a:spcAft>
                <a:spcPts val="300"/>
              </a:spcAft>
            </a:pPr>
            <a:endParaRPr lang="en-GB" sz="2000" b="1" dirty="0">
              <a:solidFill>
                <a:srgbClr val="005EB8"/>
              </a:solidFill>
              <a:latin typeface="Arial"/>
            </a:endParaRPr>
          </a:p>
          <a:p>
            <a:pPr marL="180975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800" dirty="0">
                <a:latin typeface="Arial"/>
              </a:rPr>
              <a:t>Intensive face-to-face specialist behavioural advice combined with nicotine replacement therapy</a:t>
            </a:r>
          </a:p>
          <a:p>
            <a:pPr marL="984250" lvl="0"/>
            <a:r>
              <a:rPr lang="en-GB" sz="1800" b="1" dirty="0">
                <a:solidFill>
                  <a:srgbClr val="005EB8"/>
                </a:solidFill>
                <a:latin typeface="Arial"/>
              </a:rPr>
              <a:t>1:1</a:t>
            </a:r>
            <a:r>
              <a:rPr lang="en-GB" sz="1800" b="1" dirty="0">
                <a:solidFill>
                  <a:srgbClr val="0070C0"/>
                </a:solidFill>
                <a:latin typeface="Arial"/>
              </a:rPr>
              <a:t> </a:t>
            </a:r>
            <a:r>
              <a:rPr lang="en-GB" sz="1800" b="1" dirty="0">
                <a:solidFill>
                  <a:srgbClr val="005EB8"/>
                </a:solidFill>
                <a:latin typeface="Arial"/>
              </a:rPr>
              <a:t>tobacco dependence adviser at antenatal booking or very soon after. </a:t>
            </a:r>
          </a:p>
          <a:p>
            <a:pPr marL="984250" lvl="0"/>
            <a:r>
              <a:rPr lang="en-GB" sz="1800" b="1" dirty="0">
                <a:solidFill>
                  <a:srgbClr val="005EB8"/>
                </a:solidFill>
                <a:latin typeface="Arial"/>
              </a:rPr>
              <a:t>Nicotine replacement therapy</a:t>
            </a:r>
            <a:r>
              <a:rPr lang="en-GB" sz="1800" dirty="0">
                <a:solidFill>
                  <a:srgbClr val="005EB8"/>
                </a:solidFill>
                <a:latin typeface="Arial"/>
              </a:rPr>
              <a:t> </a:t>
            </a:r>
            <a:r>
              <a:rPr lang="en-GB" sz="1800" b="1" dirty="0">
                <a:solidFill>
                  <a:srgbClr val="005EB8"/>
                </a:solidFill>
                <a:latin typeface="Arial"/>
              </a:rPr>
              <a:t>at first contact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.</a:t>
            </a:r>
          </a:p>
          <a:p>
            <a:pPr marL="984250" lvl="0"/>
            <a:r>
              <a:rPr lang="en-GB" sz="1800" b="1" dirty="0">
                <a:solidFill>
                  <a:srgbClr val="005EB8"/>
                </a:solidFill>
                <a:latin typeface="Arial"/>
              </a:rPr>
              <a:t>Weekly</a:t>
            </a:r>
            <a:r>
              <a:rPr lang="en-GB" sz="1800" dirty="0">
                <a:solidFill>
                  <a:srgbClr val="005EB8"/>
                </a:solidFill>
                <a:latin typeface="Arial"/>
              </a:rPr>
              <a:t> </a:t>
            </a:r>
            <a:r>
              <a:rPr lang="en-GB" sz="1800" dirty="0">
                <a:latin typeface="Arial"/>
              </a:rPr>
              <a:t>face-to-face appointments for at least </a:t>
            </a:r>
            <a:r>
              <a:rPr lang="en-GB" sz="1800" b="1" dirty="0">
                <a:solidFill>
                  <a:srgbClr val="005EB8"/>
                </a:solidFill>
                <a:latin typeface="Arial"/>
              </a:rPr>
              <a:t>four weeks</a:t>
            </a:r>
          </a:p>
          <a:p>
            <a:pPr marL="984250" lvl="0"/>
            <a:r>
              <a:rPr lang="en-GB" sz="1800" b="1" dirty="0">
                <a:solidFill>
                  <a:srgbClr val="005EB8"/>
                </a:solidFill>
                <a:latin typeface="Arial"/>
              </a:rPr>
              <a:t>Six further face-to-face </a:t>
            </a:r>
            <a:r>
              <a:rPr lang="en-GB" sz="1800" dirty="0">
                <a:latin typeface="Arial"/>
              </a:rPr>
              <a:t>appointments throughout pregnancy</a:t>
            </a:r>
          </a:p>
          <a:p>
            <a:pPr marL="1793875">
              <a:spcBef>
                <a:spcPts val="300"/>
              </a:spcBef>
              <a:spcAft>
                <a:spcPts val="300"/>
              </a:spcAft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974" y="918673"/>
            <a:ext cx="9532876" cy="611649"/>
          </a:xfrm>
        </p:spPr>
        <p:txBody>
          <a:bodyPr>
            <a:noAutofit/>
          </a:bodyPr>
          <a:lstStyle/>
          <a:p>
            <a:r>
              <a:rPr lang="en-GB" sz="2400" b="1" dirty="0">
                <a:latin typeface="Arial"/>
              </a:rPr>
              <a:t>Recommended Delivery Model</a:t>
            </a:r>
            <a:br>
              <a:rPr lang="en-GB" sz="2400" b="1" dirty="0">
                <a:latin typeface="Arial"/>
              </a:rPr>
            </a:br>
            <a:endParaRPr lang="en-GB" sz="2400" b="1" dirty="0"/>
          </a:p>
        </p:txBody>
      </p:sp>
      <p:sp>
        <p:nvSpPr>
          <p:cNvPr id="4" name="Arrow: Curved Right 3">
            <a:extLst>
              <a:ext uri="{FF2B5EF4-FFF2-40B4-BE49-F238E27FC236}">
                <a16:creationId xmlns="" xmlns:a16="http://schemas.microsoft.com/office/drawing/2014/main" id="{785688DA-AB65-4134-AFAB-130184367B24}"/>
              </a:ext>
            </a:extLst>
          </p:cNvPr>
          <p:cNvSpPr/>
          <p:nvPr/>
        </p:nvSpPr>
        <p:spPr>
          <a:xfrm>
            <a:off x="997585" y="2953542"/>
            <a:ext cx="480060" cy="8458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7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580578"/>
            <a:ext cx="7770714" cy="611649"/>
          </a:xfrm>
        </p:spPr>
        <p:txBody>
          <a:bodyPr>
            <a:normAutofit/>
          </a:bodyPr>
          <a:lstStyle/>
          <a:p>
            <a:r>
              <a:rPr lang="en-US" sz="3200"/>
              <a:t>NHS Long Term Plan: delivery trajectory</a:t>
            </a:r>
            <a:endParaRPr lang="en-GB" sz="3200"/>
          </a:p>
        </p:txBody>
      </p:sp>
      <p:sp>
        <p:nvSpPr>
          <p:cNvPr id="9" name="Content Placeholder 4">
            <a:extLst>
              <a:ext uri="{FF2B5EF4-FFF2-40B4-BE49-F238E27FC236}">
                <a16:creationId xmlns="" xmlns:a16="http://schemas.microsoft.com/office/drawing/2014/main" id="{16BA039B-AB0E-40C3-A5EB-FDF1D00F623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240" y="1369071"/>
            <a:ext cx="11055823" cy="1072790"/>
          </a:xfrm>
        </p:spPr>
        <p:txBody>
          <a:bodyPr>
            <a:normAutofit/>
          </a:bodyPr>
          <a:lstStyle/>
          <a:p>
            <a:pPr marL="0" indent="0" defTabSz="92198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1600" dirty="0">
                <a:solidFill>
                  <a:srgbClr val="424D58"/>
                </a:solidFill>
                <a:latin typeface="Arial"/>
              </a:rPr>
              <a:t>There is still a staged incremental approach to delivery, but there is significant overlap in 2021/22 </a:t>
            </a:r>
            <a:r>
              <a:rPr lang="en-GB" sz="1600" dirty="0" smtClean="0">
                <a:solidFill>
                  <a:srgbClr val="424D58"/>
                </a:solidFill>
                <a:latin typeface="Arial"/>
              </a:rPr>
              <a:t>and delivery </a:t>
            </a:r>
            <a:r>
              <a:rPr lang="en-GB" sz="1600" dirty="0">
                <a:solidFill>
                  <a:srgbClr val="424D58"/>
                </a:solidFill>
                <a:latin typeface="Arial"/>
              </a:rPr>
              <a:t>may be backloaded into the last 2 years.</a:t>
            </a:r>
          </a:p>
          <a:p>
            <a:pPr marL="0" indent="0" defTabSz="92198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1600" dirty="0">
                <a:solidFill>
                  <a:srgbClr val="424D58"/>
                </a:solidFill>
                <a:latin typeface="Arial"/>
              </a:rPr>
              <a:t>The timeline is </a:t>
            </a:r>
            <a:r>
              <a:rPr lang="en-GB" sz="1600" b="1" dirty="0">
                <a:solidFill>
                  <a:srgbClr val="0070C0"/>
                </a:solidFill>
                <a:latin typeface="Arial"/>
              </a:rPr>
              <a:t>iterative </a:t>
            </a:r>
            <a:r>
              <a:rPr lang="en-GB" sz="1600" dirty="0">
                <a:solidFill>
                  <a:srgbClr val="424D58"/>
                </a:solidFill>
                <a:latin typeface="Arial"/>
              </a:rPr>
              <a:t>and continues to develop: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A0731F6D-9FDD-4384-AF22-ABC1000797E1}"/>
              </a:ext>
            </a:extLst>
          </p:cNvPr>
          <p:cNvGrpSpPr/>
          <p:nvPr/>
        </p:nvGrpSpPr>
        <p:grpSpPr>
          <a:xfrm>
            <a:off x="515938" y="1977286"/>
            <a:ext cx="11543384" cy="4035733"/>
            <a:chOff x="515938" y="3949208"/>
            <a:chExt cx="11543384" cy="4035733"/>
          </a:xfrm>
        </p:grpSpPr>
        <p:sp>
          <p:nvSpPr>
            <p:cNvPr id="10" name="Arrow: Right 9">
              <a:extLst>
                <a:ext uri="{FF2B5EF4-FFF2-40B4-BE49-F238E27FC236}">
                  <a16:creationId xmlns="" xmlns:a16="http://schemas.microsoft.com/office/drawing/2014/main" id="{5AA6D4B0-9C71-4CBF-8725-97E59FDF422B}"/>
                </a:ext>
              </a:extLst>
            </p:cNvPr>
            <p:cNvSpPr/>
            <p:nvPr/>
          </p:nvSpPr>
          <p:spPr>
            <a:xfrm>
              <a:off x="515938" y="3949208"/>
              <a:ext cx="11543384" cy="2545279"/>
            </a:xfrm>
            <a:prstGeom prst="rightArrow">
              <a:avLst/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06407AFC-EB80-473A-9C30-F4ED0C5D7694}"/>
                </a:ext>
              </a:extLst>
            </p:cNvPr>
            <p:cNvSpPr/>
            <p:nvPr/>
          </p:nvSpPr>
          <p:spPr>
            <a:xfrm>
              <a:off x="785177" y="4712791"/>
              <a:ext cx="2423199" cy="1564631"/>
            </a:xfrm>
            <a:custGeom>
              <a:avLst/>
              <a:gdLst>
                <a:gd name="connsiteX0" fmla="*/ 0 w 2770024"/>
                <a:gd name="connsiteY0" fmla="*/ 169689 h 1018111"/>
                <a:gd name="connsiteX1" fmla="*/ 169689 w 2770024"/>
                <a:gd name="connsiteY1" fmla="*/ 0 h 1018111"/>
                <a:gd name="connsiteX2" fmla="*/ 2600335 w 2770024"/>
                <a:gd name="connsiteY2" fmla="*/ 0 h 1018111"/>
                <a:gd name="connsiteX3" fmla="*/ 2770024 w 2770024"/>
                <a:gd name="connsiteY3" fmla="*/ 169689 h 1018111"/>
                <a:gd name="connsiteX4" fmla="*/ 2770024 w 2770024"/>
                <a:gd name="connsiteY4" fmla="*/ 848422 h 1018111"/>
                <a:gd name="connsiteX5" fmla="*/ 2600335 w 2770024"/>
                <a:gd name="connsiteY5" fmla="*/ 1018111 h 1018111"/>
                <a:gd name="connsiteX6" fmla="*/ 169689 w 2770024"/>
                <a:gd name="connsiteY6" fmla="*/ 1018111 h 1018111"/>
                <a:gd name="connsiteX7" fmla="*/ 0 w 2770024"/>
                <a:gd name="connsiteY7" fmla="*/ 848422 h 1018111"/>
                <a:gd name="connsiteX8" fmla="*/ 0 w 2770024"/>
                <a:gd name="connsiteY8" fmla="*/ 169689 h 1018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0024" h="1018111">
                  <a:moveTo>
                    <a:pt x="0" y="169689"/>
                  </a:moveTo>
                  <a:cubicBezTo>
                    <a:pt x="0" y="75972"/>
                    <a:pt x="75972" y="0"/>
                    <a:pt x="169689" y="0"/>
                  </a:cubicBezTo>
                  <a:lnTo>
                    <a:pt x="2600335" y="0"/>
                  </a:lnTo>
                  <a:cubicBezTo>
                    <a:pt x="2694052" y="0"/>
                    <a:pt x="2770024" y="75972"/>
                    <a:pt x="2770024" y="169689"/>
                  </a:cubicBezTo>
                  <a:lnTo>
                    <a:pt x="2770024" y="848422"/>
                  </a:lnTo>
                  <a:cubicBezTo>
                    <a:pt x="2770024" y="942139"/>
                    <a:pt x="2694052" y="1018111"/>
                    <a:pt x="2600335" y="1018111"/>
                  </a:cubicBezTo>
                  <a:lnTo>
                    <a:pt x="169689" y="1018111"/>
                  </a:lnTo>
                  <a:cubicBezTo>
                    <a:pt x="75972" y="1018111"/>
                    <a:pt x="0" y="942139"/>
                    <a:pt x="0" y="848422"/>
                  </a:cubicBezTo>
                  <a:lnTo>
                    <a:pt x="0" y="169689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9720" tIns="209720" rIns="209720" bIns="209720" numCol="1" spcCol="1270" anchor="ctr" anchorCtr="0">
              <a:noAutofit/>
            </a:bodyPr>
            <a:lstStyle/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2020/21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</a:t>
              </a: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Establishing EIS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Incorporating tobacco into 21/22 Operational Planning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="" xmlns:a16="http://schemas.microsoft.com/office/drawing/2014/main" id="{5ADAA925-53F8-4E09-9CEB-37038B66B639}"/>
                </a:ext>
              </a:extLst>
            </p:cNvPr>
            <p:cNvSpPr/>
            <p:nvPr/>
          </p:nvSpPr>
          <p:spPr>
            <a:xfrm>
              <a:off x="3264613" y="4712790"/>
              <a:ext cx="2423199" cy="3272151"/>
            </a:xfrm>
            <a:custGeom>
              <a:avLst/>
              <a:gdLst>
                <a:gd name="connsiteX0" fmla="*/ 0 w 2770024"/>
                <a:gd name="connsiteY0" fmla="*/ 169689 h 1018111"/>
                <a:gd name="connsiteX1" fmla="*/ 169689 w 2770024"/>
                <a:gd name="connsiteY1" fmla="*/ 0 h 1018111"/>
                <a:gd name="connsiteX2" fmla="*/ 2600335 w 2770024"/>
                <a:gd name="connsiteY2" fmla="*/ 0 h 1018111"/>
                <a:gd name="connsiteX3" fmla="*/ 2770024 w 2770024"/>
                <a:gd name="connsiteY3" fmla="*/ 169689 h 1018111"/>
                <a:gd name="connsiteX4" fmla="*/ 2770024 w 2770024"/>
                <a:gd name="connsiteY4" fmla="*/ 848422 h 1018111"/>
                <a:gd name="connsiteX5" fmla="*/ 2600335 w 2770024"/>
                <a:gd name="connsiteY5" fmla="*/ 1018111 h 1018111"/>
                <a:gd name="connsiteX6" fmla="*/ 169689 w 2770024"/>
                <a:gd name="connsiteY6" fmla="*/ 1018111 h 1018111"/>
                <a:gd name="connsiteX7" fmla="*/ 0 w 2770024"/>
                <a:gd name="connsiteY7" fmla="*/ 848422 h 1018111"/>
                <a:gd name="connsiteX8" fmla="*/ 0 w 2770024"/>
                <a:gd name="connsiteY8" fmla="*/ 169689 h 1018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0024" h="1018111">
                  <a:moveTo>
                    <a:pt x="0" y="169689"/>
                  </a:moveTo>
                  <a:cubicBezTo>
                    <a:pt x="0" y="75972"/>
                    <a:pt x="75972" y="0"/>
                    <a:pt x="169689" y="0"/>
                  </a:cubicBezTo>
                  <a:lnTo>
                    <a:pt x="2600335" y="0"/>
                  </a:lnTo>
                  <a:cubicBezTo>
                    <a:pt x="2694052" y="0"/>
                    <a:pt x="2770024" y="75972"/>
                    <a:pt x="2770024" y="169689"/>
                  </a:cubicBezTo>
                  <a:lnTo>
                    <a:pt x="2770024" y="848422"/>
                  </a:lnTo>
                  <a:cubicBezTo>
                    <a:pt x="2770024" y="942139"/>
                    <a:pt x="2694052" y="1018111"/>
                    <a:pt x="2600335" y="1018111"/>
                  </a:cubicBezTo>
                  <a:lnTo>
                    <a:pt x="169689" y="1018111"/>
                  </a:lnTo>
                  <a:cubicBezTo>
                    <a:pt x="75972" y="1018111"/>
                    <a:pt x="0" y="942139"/>
                    <a:pt x="0" y="848422"/>
                  </a:cubicBezTo>
                  <a:lnTo>
                    <a:pt x="0" y="16968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9720" tIns="209720" rIns="209720" bIns="209720" numCol="1" spcCol="1270" anchor="ctr" anchorCtr="0">
              <a:noAutofit/>
            </a:bodyPr>
            <a:lstStyle/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2021/22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Delivery of EIS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&gt; Sharing learning 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Prioritisation of rollout and trajectories 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Development of 21/22 delivery plans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Wider phased rollout starts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Gearing up activities for services starting in 22/23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="" xmlns:a16="http://schemas.microsoft.com/office/drawing/2014/main" id="{D294F7FB-991F-4D58-BADA-9885AE511C85}"/>
                </a:ext>
              </a:extLst>
            </p:cNvPr>
            <p:cNvSpPr/>
            <p:nvPr/>
          </p:nvSpPr>
          <p:spPr>
            <a:xfrm>
              <a:off x="5744055" y="4712791"/>
              <a:ext cx="2423199" cy="3272150"/>
            </a:xfrm>
            <a:custGeom>
              <a:avLst/>
              <a:gdLst>
                <a:gd name="connsiteX0" fmla="*/ 0 w 2770024"/>
                <a:gd name="connsiteY0" fmla="*/ 169689 h 1018111"/>
                <a:gd name="connsiteX1" fmla="*/ 169689 w 2770024"/>
                <a:gd name="connsiteY1" fmla="*/ 0 h 1018111"/>
                <a:gd name="connsiteX2" fmla="*/ 2600335 w 2770024"/>
                <a:gd name="connsiteY2" fmla="*/ 0 h 1018111"/>
                <a:gd name="connsiteX3" fmla="*/ 2770024 w 2770024"/>
                <a:gd name="connsiteY3" fmla="*/ 169689 h 1018111"/>
                <a:gd name="connsiteX4" fmla="*/ 2770024 w 2770024"/>
                <a:gd name="connsiteY4" fmla="*/ 848422 h 1018111"/>
                <a:gd name="connsiteX5" fmla="*/ 2600335 w 2770024"/>
                <a:gd name="connsiteY5" fmla="*/ 1018111 h 1018111"/>
                <a:gd name="connsiteX6" fmla="*/ 169689 w 2770024"/>
                <a:gd name="connsiteY6" fmla="*/ 1018111 h 1018111"/>
                <a:gd name="connsiteX7" fmla="*/ 0 w 2770024"/>
                <a:gd name="connsiteY7" fmla="*/ 848422 h 1018111"/>
                <a:gd name="connsiteX8" fmla="*/ 0 w 2770024"/>
                <a:gd name="connsiteY8" fmla="*/ 169689 h 1018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0024" h="1018111">
                  <a:moveTo>
                    <a:pt x="0" y="169689"/>
                  </a:moveTo>
                  <a:cubicBezTo>
                    <a:pt x="0" y="75972"/>
                    <a:pt x="75972" y="0"/>
                    <a:pt x="169689" y="0"/>
                  </a:cubicBezTo>
                  <a:lnTo>
                    <a:pt x="2600335" y="0"/>
                  </a:lnTo>
                  <a:cubicBezTo>
                    <a:pt x="2694052" y="0"/>
                    <a:pt x="2770024" y="75972"/>
                    <a:pt x="2770024" y="169689"/>
                  </a:cubicBezTo>
                  <a:lnTo>
                    <a:pt x="2770024" y="848422"/>
                  </a:lnTo>
                  <a:cubicBezTo>
                    <a:pt x="2770024" y="942139"/>
                    <a:pt x="2694052" y="1018111"/>
                    <a:pt x="2600335" y="1018111"/>
                  </a:cubicBezTo>
                  <a:lnTo>
                    <a:pt x="169689" y="1018111"/>
                  </a:lnTo>
                  <a:cubicBezTo>
                    <a:pt x="75972" y="1018111"/>
                    <a:pt x="0" y="942139"/>
                    <a:pt x="0" y="848422"/>
                  </a:cubicBezTo>
                  <a:lnTo>
                    <a:pt x="0" y="16968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9720" tIns="209720" rIns="209720" bIns="209720" numCol="1" spcCol="1270" anchor="ctr" anchorCtr="0">
              <a:noAutofit/>
            </a:bodyPr>
            <a:lstStyle/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2022/23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Delivery of first wave of services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Next rollout phase started and delivered.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Gearing up activities for services starting in 23/24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EIS – MH specialist services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BDC8E293-7A97-4125-9AB3-D227B70AD3EF}"/>
                </a:ext>
              </a:extLst>
            </p:cNvPr>
            <p:cNvSpPr/>
            <p:nvPr/>
          </p:nvSpPr>
          <p:spPr>
            <a:xfrm>
              <a:off x="8230863" y="4714581"/>
              <a:ext cx="2423199" cy="3270360"/>
            </a:xfrm>
            <a:custGeom>
              <a:avLst/>
              <a:gdLst>
                <a:gd name="connsiteX0" fmla="*/ 0 w 2770024"/>
                <a:gd name="connsiteY0" fmla="*/ 169689 h 1018111"/>
                <a:gd name="connsiteX1" fmla="*/ 169689 w 2770024"/>
                <a:gd name="connsiteY1" fmla="*/ 0 h 1018111"/>
                <a:gd name="connsiteX2" fmla="*/ 2600335 w 2770024"/>
                <a:gd name="connsiteY2" fmla="*/ 0 h 1018111"/>
                <a:gd name="connsiteX3" fmla="*/ 2770024 w 2770024"/>
                <a:gd name="connsiteY3" fmla="*/ 169689 h 1018111"/>
                <a:gd name="connsiteX4" fmla="*/ 2770024 w 2770024"/>
                <a:gd name="connsiteY4" fmla="*/ 848422 h 1018111"/>
                <a:gd name="connsiteX5" fmla="*/ 2600335 w 2770024"/>
                <a:gd name="connsiteY5" fmla="*/ 1018111 h 1018111"/>
                <a:gd name="connsiteX6" fmla="*/ 169689 w 2770024"/>
                <a:gd name="connsiteY6" fmla="*/ 1018111 h 1018111"/>
                <a:gd name="connsiteX7" fmla="*/ 0 w 2770024"/>
                <a:gd name="connsiteY7" fmla="*/ 848422 h 1018111"/>
                <a:gd name="connsiteX8" fmla="*/ 0 w 2770024"/>
                <a:gd name="connsiteY8" fmla="*/ 169689 h 1018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0024" h="1018111">
                  <a:moveTo>
                    <a:pt x="0" y="169689"/>
                  </a:moveTo>
                  <a:cubicBezTo>
                    <a:pt x="0" y="75972"/>
                    <a:pt x="75972" y="0"/>
                    <a:pt x="169689" y="0"/>
                  </a:cubicBezTo>
                  <a:lnTo>
                    <a:pt x="2600335" y="0"/>
                  </a:lnTo>
                  <a:cubicBezTo>
                    <a:pt x="2694052" y="0"/>
                    <a:pt x="2770024" y="75972"/>
                    <a:pt x="2770024" y="169689"/>
                  </a:cubicBezTo>
                  <a:lnTo>
                    <a:pt x="2770024" y="848422"/>
                  </a:lnTo>
                  <a:cubicBezTo>
                    <a:pt x="2770024" y="942139"/>
                    <a:pt x="2694052" y="1018111"/>
                    <a:pt x="2600335" y="1018111"/>
                  </a:cubicBezTo>
                  <a:lnTo>
                    <a:pt x="169689" y="1018111"/>
                  </a:lnTo>
                  <a:cubicBezTo>
                    <a:pt x="75972" y="1018111"/>
                    <a:pt x="0" y="942139"/>
                    <a:pt x="0" y="848422"/>
                  </a:cubicBezTo>
                  <a:lnTo>
                    <a:pt x="0" y="16968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9720" tIns="209720" rIns="209720" bIns="209720" numCol="1" spcCol="1270" anchor="ctr" anchorCtr="0">
              <a:noAutofit/>
            </a:bodyPr>
            <a:lstStyle/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2023/24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Establish and deliver last wave of sites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 Rollout in MH specialist services</a:t>
              </a:r>
            </a:p>
            <a:p>
              <a:pPr marL="0" marR="0" lvl="0" indent="0" algn="ctr" defTabSz="18669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&gt;</a:t>
              </a: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Delivery of inpatient and maternity LTP commitments </a:t>
              </a: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054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0142F93-0FDD-4FAD-B173-787C4A6D4D3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89414" y="845658"/>
            <a:ext cx="10316899" cy="4786854"/>
          </a:xfrm>
        </p:spPr>
        <p:txBody>
          <a:bodyPr>
            <a:noAutofit/>
          </a:bodyPr>
          <a:lstStyle/>
          <a:p>
            <a:r>
              <a:rPr lang="en-GB" sz="2000" dirty="0"/>
              <a:t>Unique opportunity to change and develop current </a:t>
            </a:r>
            <a:r>
              <a:rPr lang="en-GB" sz="2000" dirty="0" smtClean="0"/>
              <a:t>pathways</a:t>
            </a:r>
            <a:endParaRPr lang="en-GB" sz="2000" dirty="0"/>
          </a:p>
          <a:p>
            <a:endParaRPr lang="en-GB" sz="500" dirty="0"/>
          </a:p>
          <a:p>
            <a:r>
              <a:rPr lang="en-GB" sz="2000" dirty="0">
                <a:latin typeface="Arial"/>
              </a:rPr>
              <a:t>Recommended </a:t>
            </a:r>
            <a:r>
              <a:rPr lang="en-GB" sz="2000" dirty="0" smtClean="0">
                <a:latin typeface="Arial"/>
              </a:rPr>
              <a:t>Smoke Free </a:t>
            </a:r>
            <a:r>
              <a:rPr lang="en-GB" sz="2000" dirty="0">
                <a:latin typeface="Arial"/>
              </a:rPr>
              <a:t>Pregnancy Model</a:t>
            </a:r>
          </a:p>
          <a:p>
            <a:pPr marL="0" indent="0">
              <a:buNone/>
            </a:pPr>
            <a:endParaRPr lang="en-GB" sz="500" dirty="0">
              <a:latin typeface="Arial"/>
            </a:endParaRPr>
          </a:p>
          <a:p>
            <a:r>
              <a:rPr lang="en-GB" sz="2000" dirty="0" smtClean="0"/>
              <a:t>Intensive and targets </a:t>
            </a:r>
            <a:r>
              <a:rPr lang="en-GB" sz="2000" dirty="0"/>
              <a:t>early </a:t>
            </a:r>
            <a:r>
              <a:rPr lang="en-GB" sz="2000" dirty="0" smtClean="0"/>
              <a:t>intervention</a:t>
            </a:r>
          </a:p>
          <a:p>
            <a:endParaRPr lang="en-GB" sz="500" dirty="0"/>
          </a:p>
          <a:p>
            <a:r>
              <a:rPr lang="en-GB" sz="2000" dirty="0" smtClean="0"/>
              <a:t>In-house</a:t>
            </a:r>
          </a:p>
          <a:p>
            <a:pPr lvl="2"/>
            <a:r>
              <a:rPr lang="en-GB" sz="2000" dirty="0" smtClean="0"/>
              <a:t>part of the pregnancy journey</a:t>
            </a:r>
            <a:endParaRPr lang="en-GB" sz="2000" dirty="0" smtClean="0"/>
          </a:p>
          <a:p>
            <a:pPr lvl="2"/>
            <a:r>
              <a:rPr lang="en-GB" sz="2000" dirty="0"/>
              <a:t>h</a:t>
            </a:r>
            <a:r>
              <a:rPr lang="en-GB" sz="2000" dirty="0" smtClean="0"/>
              <a:t>as </a:t>
            </a:r>
            <a:r>
              <a:rPr lang="en-GB" sz="2000" dirty="0" smtClean="0"/>
              <a:t>to be a sustainable </a:t>
            </a:r>
            <a:r>
              <a:rPr lang="en-GB" sz="2000" dirty="0"/>
              <a:t>element of the maternity </a:t>
            </a:r>
            <a:r>
              <a:rPr lang="en-GB" sz="2000" dirty="0" smtClean="0"/>
              <a:t>pathway</a:t>
            </a:r>
          </a:p>
          <a:p>
            <a:pPr lvl="2"/>
            <a:r>
              <a:rPr lang="en-GB" sz="2000" dirty="0" smtClean="0"/>
              <a:t>maternity </a:t>
            </a:r>
            <a:r>
              <a:rPr lang="en-GB" sz="2000" dirty="0"/>
              <a:t>ownership and accountability</a:t>
            </a:r>
            <a:endParaRPr lang="en-GB" sz="2000" dirty="0">
              <a:latin typeface="Arial"/>
            </a:endParaRPr>
          </a:p>
          <a:p>
            <a:pPr marL="0" indent="0">
              <a:buNone/>
            </a:pPr>
            <a:endParaRPr lang="en-GB" sz="500" dirty="0"/>
          </a:p>
          <a:p>
            <a:pPr marL="228600" lvl="1">
              <a:spcBef>
                <a:spcPts val="10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000" dirty="0"/>
              <a:t>Flexibility in delivery, with the ability to:</a:t>
            </a:r>
          </a:p>
          <a:p>
            <a:pPr marL="0" lvl="1" indent="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  <a:buNone/>
            </a:pPr>
            <a:endParaRPr lang="en-GB" sz="1000" dirty="0"/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dirty="0">
                <a:latin typeface="Arial"/>
              </a:rPr>
              <a:t>use different staff groups </a:t>
            </a:r>
            <a:r>
              <a:rPr lang="en-GB" sz="2100" dirty="0" smtClean="0">
                <a:latin typeface="Arial"/>
              </a:rPr>
              <a:t>e.g. MSWs</a:t>
            </a:r>
            <a:endParaRPr lang="en-GB" sz="2100" dirty="0">
              <a:latin typeface="Arial"/>
            </a:endParaRPr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dirty="0">
                <a:latin typeface="Arial"/>
              </a:rPr>
              <a:t>commission across organisational </a:t>
            </a:r>
            <a:r>
              <a:rPr lang="en-GB" sz="2100" dirty="0" smtClean="0">
                <a:latin typeface="Arial"/>
              </a:rPr>
              <a:t>boundaries</a:t>
            </a:r>
            <a:endParaRPr lang="en-GB" sz="2100" dirty="0">
              <a:latin typeface="Arial"/>
            </a:endParaRPr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dirty="0">
                <a:latin typeface="Arial"/>
              </a:rPr>
              <a:t>expand, intensify or accelerate delivery using local resources</a:t>
            </a:r>
            <a:r>
              <a:rPr lang="en-GB" sz="2100" dirty="0" smtClean="0">
                <a:latin typeface="Arial"/>
              </a:rPr>
              <a:t>.</a:t>
            </a:r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dirty="0">
                <a:latin typeface="Arial"/>
              </a:rPr>
              <a:t>h</a:t>
            </a:r>
            <a:r>
              <a:rPr lang="en-GB" sz="2100" dirty="0" smtClean="0">
                <a:latin typeface="Arial"/>
              </a:rPr>
              <a:t>owever should facilitate the recommended delivery model </a:t>
            </a:r>
            <a:r>
              <a:rPr lang="en-GB" sz="2100" smtClean="0">
                <a:latin typeface="Arial"/>
              </a:rPr>
              <a:t>and in-house </a:t>
            </a:r>
            <a:r>
              <a:rPr lang="en-GB" sz="2100" dirty="0" smtClean="0">
                <a:latin typeface="Arial"/>
              </a:rPr>
              <a:t>approach</a:t>
            </a:r>
            <a:endParaRPr lang="en-GB" sz="10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BE31CD79-5824-4177-BFB9-5C1A04DD3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91" y="126432"/>
            <a:ext cx="8756073" cy="611649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Summary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656917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766763" y="1425909"/>
            <a:ext cx="11163468" cy="4700571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r>
              <a:rPr lang="en-GB" sz="1800" b="1" dirty="0">
                <a:solidFill>
                  <a:srgbClr val="424D58"/>
                </a:solidFill>
                <a:latin typeface="Arial"/>
              </a:rPr>
              <a:t>Paul Cilia La Corte	Jane Coyne 				 Misha Moore </a:t>
            </a:r>
          </a:p>
          <a:p>
            <a:pPr marL="0" indent="0">
              <a:buClr>
                <a:srgbClr val="005EB8"/>
              </a:buClr>
              <a:buNone/>
            </a:pPr>
            <a:r>
              <a:rPr lang="en-GB" sz="1800" b="1" dirty="0">
                <a:solidFill>
                  <a:srgbClr val="424D58"/>
                </a:solidFill>
                <a:latin typeface="Arial"/>
              </a:rPr>
              <a:t>Snr Programme Manager 	National Implementation Lead Midwife	 National Speciality Adviser</a:t>
            </a:r>
          </a:p>
          <a:p>
            <a:pPr marL="0" indent="0">
              <a:buClr>
                <a:srgbClr val="005EB8"/>
              </a:buClr>
              <a:buNone/>
            </a:pPr>
            <a:r>
              <a:rPr lang="en-GB" sz="1800" dirty="0">
                <a:solidFill>
                  <a:srgbClr val="424D58"/>
                </a:solidFill>
                <a:latin typeface="Arial"/>
                <a:hlinkClick r:id="rId2"/>
              </a:rPr>
              <a:t>p.cilialccorte@nhs.net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	</a:t>
            </a:r>
            <a:r>
              <a:rPr lang="en-GB" sz="1800" dirty="0">
                <a:solidFill>
                  <a:srgbClr val="424D58"/>
                </a:solidFill>
                <a:latin typeface="Arial"/>
                <a:hlinkClick r:id="rId3"/>
              </a:rPr>
              <a:t>jane.coyne@nhs.net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  			 </a:t>
            </a:r>
            <a:r>
              <a:rPr lang="en-GB" sz="1800" dirty="0">
                <a:solidFill>
                  <a:srgbClr val="424D58"/>
                </a:solidFill>
                <a:latin typeface="Arial"/>
                <a:hlinkClick r:id="rId4"/>
              </a:rPr>
              <a:t>misha.moore@nhs.net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 </a:t>
            </a: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hlinkClick r:id=""/>
            </a:endParaRPr>
          </a:p>
          <a:p>
            <a:pPr marL="0" indent="0">
              <a:buClr>
                <a:srgbClr val="005EB8"/>
              </a:buClr>
              <a:buNone/>
            </a:pPr>
            <a:r>
              <a:rPr lang="en-GB" sz="1800" dirty="0">
                <a:hlinkClick r:id=""/>
              </a:rPr>
              <a:t>https://www.longtermplan.nhs.uk/areas-of-work/prevention/treating-and-preventing-ill-health/</a:t>
            </a:r>
            <a:endParaRPr lang="en-GB" sz="1800" dirty="0">
              <a:solidFill>
                <a:srgbClr val="424D58"/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618" y="561580"/>
            <a:ext cx="7095551" cy="611649"/>
          </a:xfrm>
        </p:spPr>
        <p:txBody>
          <a:bodyPr>
            <a:normAutofit/>
          </a:bodyPr>
          <a:lstStyle/>
          <a:p>
            <a:r>
              <a:rPr lang="en-US" sz="2900" dirty="0"/>
              <a:t>Contacts at a national level</a:t>
            </a:r>
            <a:endParaRPr lang="en-GB" sz="29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C8DCFAA-07C4-42D9-AD58-F2382C2F6154}"/>
              </a:ext>
            </a:extLst>
          </p:cNvPr>
          <p:cNvSpPr txBox="1"/>
          <p:nvPr/>
        </p:nvSpPr>
        <p:spPr>
          <a:xfrm>
            <a:off x="774496" y="2927866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Join our Future NHS platform 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https://future.nhs.uk/NHSpp/grouphome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895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Props1.xml><?xml version="1.0" encoding="utf-8"?>
<ds:datastoreItem xmlns:ds="http://schemas.openxmlformats.org/officeDocument/2006/customXml" ds:itemID="{41D52F88-0E39-476E-B875-4C64B2450D25}"/>
</file>

<file path=customXml/itemProps2.xml><?xml version="1.0" encoding="utf-8"?>
<ds:datastoreItem xmlns:ds="http://schemas.openxmlformats.org/officeDocument/2006/customXml" ds:itemID="{9D10AAEA-CEC6-4DFB-9477-AD8D9DBC4449}"/>
</file>

<file path=customXml/itemProps3.xml><?xml version="1.0" encoding="utf-8"?>
<ds:datastoreItem xmlns:ds="http://schemas.openxmlformats.org/officeDocument/2006/customXml" ds:itemID="{74C2C31D-50E8-4938-AD83-C3341607C408}"/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572</Words>
  <Application>Microsoft Office PowerPoint</Application>
  <PresentationFormat>Widescreen</PresentationFormat>
  <Paragraphs>125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NHS Long Term Plan:  A Smokefree Pregnancy </vt:lpstr>
      <vt:lpstr>Smoking is still the single largest modifiable risk factor for poor pregnancy outcomes</vt:lpstr>
      <vt:lpstr>The Saving Babies Lives Care Bundle: Version Two</vt:lpstr>
      <vt:lpstr>NHS Long Term Plan commits that all pregnant women will have access to NHS-funded tobacco dependence treatment</vt:lpstr>
      <vt:lpstr>Recommended Delivery Model </vt:lpstr>
      <vt:lpstr>NHS Long Term Plan: delivery trajectory</vt:lpstr>
      <vt:lpstr>Summary</vt:lpstr>
      <vt:lpstr>Contacts at a national level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27</cp:revision>
  <dcterms:created xsi:type="dcterms:W3CDTF">2022-03-15T16:05:20Z</dcterms:created>
  <dcterms:modified xsi:type="dcterms:W3CDTF">2022-03-16T11:12:09Z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