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147374707" r:id="rId3"/>
    <p:sldId id="2147374709" r:id="rId4"/>
    <p:sldId id="259" r:id="rId5"/>
    <p:sldId id="257" r:id="rId6"/>
    <p:sldId id="2147374748" r:id="rId7"/>
    <p:sldId id="2147374744" r:id="rId8"/>
    <p:sldId id="2147374745" r:id="rId9"/>
    <p:sldId id="262" r:id="rId10"/>
    <p:sldId id="2147374746" r:id="rId11"/>
    <p:sldId id="258" r:id="rId12"/>
    <p:sldId id="2147374740" r:id="rId13"/>
    <p:sldId id="21473747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wel03\ad&amp;t\Alcohol%20Drugs%20Tobacco%20&amp;%20Justice%20Division\Tobacco%20Control%20Team\Policy%20Areas\Cessation\relative%20effectivenss%20of%20approaches%20SR%20Nov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4734553118653"/>
          <c:y val="0.11441549598319582"/>
          <c:w val="0.76684962266290346"/>
          <c:h val="0.706832897210227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64-43C7-B73E-EF22A6D8C2D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64-43C7-B73E-EF22A6D8C2D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64-43C7-B73E-EF22A6D8C2D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64-43C7-B73E-EF22A6D8C2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64-43C7-B73E-EF22A6D8C2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64-43C7-B73E-EF22A6D8C2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64-43C7-B73E-EF22A6D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Sheet1!$B$2:$B$13</c:f>
              <c:strCache>
                <c:ptCount val="12"/>
                <c:pt idx="0">
                  <c:v>varenicline standard + NRT standard </c:v>
                </c:pt>
                <c:pt idx="1">
                  <c:v>varenicline low + NRT standard </c:v>
                </c:pt>
                <c:pt idx="2">
                  <c:v>varenicline standard + bupropion standard </c:v>
                </c:pt>
                <c:pt idx="3">
                  <c:v>e-cigarette high</c:v>
                </c:pt>
                <c:pt idx="4">
                  <c:v>varenicline standard </c:v>
                </c:pt>
                <c:pt idx="5">
                  <c:v>varenicline standard + NRT high</c:v>
                </c:pt>
                <c:pt idx="6">
                  <c:v>NRT high </c:v>
                </c:pt>
                <c:pt idx="7">
                  <c:v>NRT standard </c:v>
                </c:pt>
                <c:pt idx="8">
                  <c:v>varenicline low </c:v>
                </c:pt>
                <c:pt idx="9">
                  <c:v>bupropion low </c:v>
                </c:pt>
                <c:pt idx="10">
                  <c:v>bupropion standard  </c:v>
                </c:pt>
                <c:pt idx="11">
                  <c:v>Placebo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5.75</c:v>
                </c:pt>
                <c:pt idx="1">
                  <c:v>5.7</c:v>
                </c:pt>
                <c:pt idx="2">
                  <c:v>3.25</c:v>
                </c:pt>
                <c:pt idx="3">
                  <c:v>3.22</c:v>
                </c:pt>
                <c:pt idx="4">
                  <c:v>2.83</c:v>
                </c:pt>
                <c:pt idx="5">
                  <c:v>2.34</c:v>
                </c:pt>
                <c:pt idx="6">
                  <c:v>2.3199999999999998</c:v>
                </c:pt>
                <c:pt idx="7">
                  <c:v>2.0099999999999998</c:v>
                </c:pt>
                <c:pt idx="8">
                  <c:v>1.79</c:v>
                </c:pt>
                <c:pt idx="9">
                  <c:v>1.75</c:v>
                </c:pt>
                <c:pt idx="10">
                  <c:v>1.73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64-43C7-B73E-EF22A6D8C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1017808"/>
        <c:axId val="451022728"/>
      </c:barChart>
      <c:catAx>
        <c:axId val="45101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22728"/>
        <c:crosses val="autoZero"/>
        <c:auto val="1"/>
        <c:lblAlgn val="ctr"/>
        <c:lblOffset val="100"/>
        <c:noMultiLvlLbl val="0"/>
      </c:catAx>
      <c:valAx>
        <c:axId val="45102272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1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DE091-CB86-40E4-A233-A99412308B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2DDB1-6909-4173-8BAD-868DAB5BB44B}">
      <dgm:prSet/>
      <dgm:spPr/>
      <dgm:t>
        <a:bodyPr/>
        <a:lstStyle/>
        <a:p>
          <a:r>
            <a:rPr lang="en-GB"/>
            <a:t>Given the clinical effectiveness, cost effectiveness &amp; popularity we must embed an offer of vaping </a:t>
          </a:r>
          <a:endParaRPr lang="en-US"/>
        </a:p>
      </dgm:t>
    </dgm:pt>
    <dgm:pt modelId="{0F727AA7-3A5D-4ABF-8960-E702B4DE0E0E}" type="parTrans" cxnId="{D2486D8F-6D2F-4121-A90C-84FC3F3BD073}">
      <dgm:prSet/>
      <dgm:spPr/>
      <dgm:t>
        <a:bodyPr/>
        <a:lstStyle/>
        <a:p>
          <a:endParaRPr lang="en-US"/>
        </a:p>
      </dgm:t>
    </dgm:pt>
    <dgm:pt modelId="{CB1E2D1A-D6B1-4643-8562-EF60311F542F}" type="sibTrans" cxnId="{D2486D8F-6D2F-4121-A90C-84FC3F3BD073}">
      <dgm:prSet/>
      <dgm:spPr/>
      <dgm:t>
        <a:bodyPr/>
        <a:lstStyle/>
        <a:p>
          <a:endParaRPr lang="en-US"/>
        </a:p>
      </dgm:t>
    </dgm:pt>
    <dgm:pt modelId="{2874B657-2502-4AB7-89CE-F5DC624FE95C}">
      <dgm:prSet/>
      <dgm:spPr/>
      <dgm:t>
        <a:bodyPr/>
        <a:lstStyle/>
        <a:p>
          <a:r>
            <a:rPr lang="en-GB"/>
            <a:t>Clinical environments where finally there is a viable &amp; acceptable alternative to smoking tobacco </a:t>
          </a:r>
          <a:endParaRPr lang="en-US"/>
        </a:p>
      </dgm:t>
    </dgm:pt>
    <dgm:pt modelId="{8A85A363-D21A-4BDA-8FAC-756187A2CF40}" type="parTrans" cxnId="{01284A04-1E12-44DE-A86F-D4C7CCBD4FA6}">
      <dgm:prSet/>
      <dgm:spPr/>
      <dgm:t>
        <a:bodyPr/>
        <a:lstStyle/>
        <a:p>
          <a:endParaRPr lang="en-US"/>
        </a:p>
      </dgm:t>
    </dgm:pt>
    <dgm:pt modelId="{82021EB8-9904-4DB0-BB0C-DCA4190A5FD4}" type="sibTrans" cxnId="{01284A04-1E12-44DE-A86F-D4C7CCBD4FA6}">
      <dgm:prSet/>
      <dgm:spPr/>
      <dgm:t>
        <a:bodyPr/>
        <a:lstStyle/>
        <a:p>
          <a:endParaRPr lang="en-US"/>
        </a:p>
      </dgm:t>
    </dgm:pt>
    <dgm:pt modelId="{76798E85-11DB-4228-BE7C-65E37F9DEC8C}">
      <dgm:prSet/>
      <dgm:spPr/>
      <dgm:t>
        <a:bodyPr/>
        <a:lstStyle/>
        <a:p>
          <a:r>
            <a:rPr lang="en-GB"/>
            <a:t>Risk to bystanders thought to be ‘negligible’</a:t>
          </a:r>
          <a:endParaRPr lang="en-US"/>
        </a:p>
      </dgm:t>
    </dgm:pt>
    <dgm:pt modelId="{4010016A-A4B3-42F2-AF32-8E2E54C11BF9}" type="parTrans" cxnId="{77F909A8-13D4-4A53-911B-1CEBAA527B62}">
      <dgm:prSet/>
      <dgm:spPr/>
      <dgm:t>
        <a:bodyPr/>
        <a:lstStyle/>
        <a:p>
          <a:endParaRPr lang="en-US"/>
        </a:p>
      </dgm:t>
    </dgm:pt>
    <dgm:pt modelId="{080C24BD-4143-449A-96E6-83D57A24AE93}" type="sibTrans" cxnId="{77F909A8-13D4-4A53-911B-1CEBAA527B62}">
      <dgm:prSet/>
      <dgm:spPr/>
      <dgm:t>
        <a:bodyPr/>
        <a:lstStyle/>
        <a:p>
          <a:endParaRPr lang="en-US"/>
        </a:p>
      </dgm:t>
    </dgm:pt>
    <dgm:pt modelId="{AC522639-7305-4C6C-94B4-948184FE6CCA}">
      <dgm:prSet/>
      <dgm:spPr/>
      <dgm:t>
        <a:bodyPr/>
        <a:lstStyle/>
        <a:p>
          <a:r>
            <a:rPr lang="en-GB"/>
            <a:t>More effective than NRT but </a:t>
          </a:r>
          <a:r>
            <a:rPr lang="en-GB" b="1"/>
            <a:t>highly effective to combine with NRT</a:t>
          </a:r>
          <a:endParaRPr lang="en-US"/>
        </a:p>
      </dgm:t>
    </dgm:pt>
    <dgm:pt modelId="{6CBE0881-ABB7-4D60-B2A4-B7648CCDF492}" type="parTrans" cxnId="{8B83A5F7-7D3D-48FE-BB7E-A78BD628010D}">
      <dgm:prSet/>
      <dgm:spPr/>
      <dgm:t>
        <a:bodyPr/>
        <a:lstStyle/>
        <a:p>
          <a:endParaRPr lang="en-US"/>
        </a:p>
      </dgm:t>
    </dgm:pt>
    <dgm:pt modelId="{0624D419-5DC2-423D-BC62-016CCBBB7666}" type="sibTrans" cxnId="{8B83A5F7-7D3D-48FE-BB7E-A78BD628010D}">
      <dgm:prSet/>
      <dgm:spPr/>
      <dgm:t>
        <a:bodyPr/>
        <a:lstStyle/>
        <a:p>
          <a:endParaRPr lang="en-US"/>
        </a:p>
      </dgm:t>
    </dgm:pt>
    <dgm:pt modelId="{DD7BA1EC-1A4E-49C0-93F4-A9A76FD9D98F}">
      <dgm:prSet/>
      <dgm:spPr/>
      <dgm:t>
        <a:bodyPr/>
        <a:lstStyle/>
        <a:p>
          <a:r>
            <a:rPr lang="en-GB"/>
            <a:t>Develop Senior clinical &amp; executive support for this strategy</a:t>
          </a:r>
          <a:endParaRPr lang="en-US"/>
        </a:p>
      </dgm:t>
    </dgm:pt>
    <dgm:pt modelId="{43A7984B-7C13-49F2-A61D-9B534AA95FB9}" type="parTrans" cxnId="{16960F96-4412-4FD8-8212-434575EB6E1C}">
      <dgm:prSet/>
      <dgm:spPr/>
      <dgm:t>
        <a:bodyPr/>
        <a:lstStyle/>
        <a:p>
          <a:endParaRPr lang="en-US"/>
        </a:p>
      </dgm:t>
    </dgm:pt>
    <dgm:pt modelId="{8D5535B0-0BB1-438F-B98E-13228831CAAA}" type="sibTrans" cxnId="{16960F96-4412-4FD8-8212-434575EB6E1C}">
      <dgm:prSet/>
      <dgm:spPr/>
      <dgm:t>
        <a:bodyPr/>
        <a:lstStyle/>
        <a:p>
          <a:endParaRPr lang="en-US"/>
        </a:p>
      </dgm:t>
    </dgm:pt>
    <dgm:pt modelId="{2B3DBE04-1082-460E-B0ED-7DFF77AAF181}">
      <dgm:prSet/>
      <dgm:spPr/>
      <dgm:t>
        <a:bodyPr/>
        <a:lstStyle/>
        <a:p>
          <a:r>
            <a:rPr lang="en-GB"/>
            <a:t>Develop confidence and competence in our tobacco dependency specialists</a:t>
          </a:r>
          <a:endParaRPr lang="en-US"/>
        </a:p>
      </dgm:t>
    </dgm:pt>
    <dgm:pt modelId="{534E170A-F794-4474-858F-868D5C70425E}" type="parTrans" cxnId="{BD9D5CE9-9953-402B-8C23-76E97A553D32}">
      <dgm:prSet/>
      <dgm:spPr/>
      <dgm:t>
        <a:bodyPr/>
        <a:lstStyle/>
        <a:p>
          <a:endParaRPr lang="en-US"/>
        </a:p>
      </dgm:t>
    </dgm:pt>
    <dgm:pt modelId="{CD76442F-D7C2-42BA-AA16-BDCEE2B3D3E2}" type="sibTrans" cxnId="{BD9D5CE9-9953-402B-8C23-76E97A553D32}">
      <dgm:prSet/>
      <dgm:spPr/>
      <dgm:t>
        <a:bodyPr/>
        <a:lstStyle/>
        <a:p>
          <a:endParaRPr lang="en-US"/>
        </a:p>
      </dgm:t>
    </dgm:pt>
    <dgm:pt modelId="{32F194CF-14B3-4383-84C7-AA1566F2D359}">
      <dgm:prSet/>
      <dgm:spPr/>
      <dgm:t>
        <a:bodyPr/>
        <a:lstStyle/>
        <a:p>
          <a:r>
            <a:rPr lang="en-GB" dirty="0"/>
            <a:t>Provide standardised information and access to all tobacco dependent patients</a:t>
          </a:r>
        </a:p>
      </dgm:t>
    </dgm:pt>
    <dgm:pt modelId="{F57635EE-5EE8-4430-AD19-C4822DCBC8F4}" type="parTrans" cxnId="{5AC77A47-9EC5-46BA-BF41-A9252FA6340F}">
      <dgm:prSet/>
      <dgm:spPr/>
      <dgm:t>
        <a:bodyPr/>
        <a:lstStyle/>
        <a:p>
          <a:endParaRPr lang="en-US"/>
        </a:p>
      </dgm:t>
    </dgm:pt>
    <dgm:pt modelId="{E98D526E-8273-47C4-BF65-4EDC5940EB60}" type="sibTrans" cxnId="{5AC77A47-9EC5-46BA-BF41-A9252FA6340F}">
      <dgm:prSet/>
      <dgm:spPr/>
      <dgm:t>
        <a:bodyPr/>
        <a:lstStyle/>
        <a:p>
          <a:endParaRPr lang="en-US"/>
        </a:p>
      </dgm:t>
    </dgm:pt>
    <dgm:pt modelId="{6DE9A95B-E5B6-4F0C-9820-4CF9D6206759}" type="pres">
      <dgm:prSet presAssocID="{3E7DE091-CB86-40E4-A233-A99412308B92}" presName="vert0" presStyleCnt="0">
        <dgm:presLayoutVars>
          <dgm:dir/>
          <dgm:animOne val="branch"/>
          <dgm:animLvl val="lvl"/>
        </dgm:presLayoutVars>
      </dgm:prSet>
      <dgm:spPr/>
    </dgm:pt>
    <dgm:pt modelId="{0AF4E6D9-CC20-4190-8F85-442CC1335D9D}" type="pres">
      <dgm:prSet presAssocID="{5292DDB1-6909-4173-8BAD-868DAB5BB44B}" presName="thickLine" presStyleLbl="alignNode1" presStyleIdx="0" presStyleCnt="7"/>
      <dgm:spPr/>
    </dgm:pt>
    <dgm:pt modelId="{58754CF3-AF3A-4EED-AD38-C37A90F19AA2}" type="pres">
      <dgm:prSet presAssocID="{5292DDB1-6909-4173-8BAD-868DAB5BB44B}" presName="horz1" presStyleCnt="0"/>
      <dgm:spPr/>
    </dgm:pt>
    <dgm:pt modelId="{D044F71C-7FE9-4948-A64C-FADBEE0971F1}" type="pres">
      <dgm:prSet presAssocID="{5292DDB1-6909-4173-8BAD-868DAB5BB44B}" presName="tx1" presStyleLbl="revTx" presStyleIdx="0" presStyleCnt="7"/>
      <dgm:spPr/>
    </dgm:pt>
    <dgm:pt modelId="{04C1A5EF-301E-479D-9354-7A2CBCBEEF58}" type="pres">
      <dgm:prSet presAssocID="{5292DDB1-6909-4173-8BAD-868DAB5BB44B}" presName="vert1" presStyleCnt="0"/>
      <dgm:spPr/>
    </dgm:pt>
    <dgm:pt modelId="{03A9CAF6-CAEB-4D40-8395-3094B954F3F2}" type="pres">
      <dgm:prSet presAssocID="{2874B657-2502-4AB7-89CE-F5DC624FE95C}" presName="thickLine" presStyleLbl="alignNode1" presStyleIdx="1" presStyleCnt="7"/>
      <dgm:spPr/>
    </dgm:pt>
    <dgm:pt modelId="{D294FFFD-9364-4223-89B4-A82ECB9FFDF7}" type="pres">
      <dgm:prSet presAssocID="{2874B657-2502-4AB7-89CE-F5DC624FE95C}" presName="horz1" presStyleCnt="0"/>
      <dgm:spPr/>
    </dgm:pt>
    <dgm:pt modelId="{3513C10D-C052-4D6D-9353-4CC337ACEDA2}" type="pres">
      <dgm:prSet presAssocID="{2874B657-2502-4AB7-89CE-F5DC624FE95C}" presName="tx1" presStyleLbl="revTx" presStyleIdx="1" presStyleCnt="7"/>
      <dgm:spPr/>
    </dgm:pt>
    <dgm:pt modelId="{5F55E544-6475-4000-BA27-101B04352DA8}" type="pres">
      <dgm:prSet presAssocID="{2874B657-2502-4AB7-89CE-F5DC624FE95C}" presName="vert1" presStyleCnt="0"/>
      <dgm:spPr/>
    </dgm:pt>
    <dgm:pt modelId="{3BC54948-2296-4982-A5FC-1C706DFEE1E0}" type="pres">
      <dgm:prSet presAssocID="{76798E85-11DB-4228-BE7C-65E37F9DEC8C}" presName="thickLine" presStyleLbl="alignNode1" presStyleIdx="2" presStyleCnt="7"/>
      <dgm:spPr/>
    </dgm:pt>
    <dgm:pt modelId="{EC98EFDE-0979-40DA-A19A-35D63601C788}" type="pres">
      <dgm:prSet presAssocID="{76798E85-11DB-4228-BE7C-65E37F9DEC8C}" presName="horz1" presStyleCnt="0"/>
      <dgm:spPr/>
    </dgm:pt>
    <dgm:pt modelId="{7228F71C-C617-4D5F-9EB5-010E9E82D291}" type="pres">
      <dgm:prSet presAssocID="{76798E85-11DB-4228-BE7C-65E37F9DEC8C}" presName="tx1" presStyleLbl="revTx" presStyleIdx="2" presStyleCnt="7"/>
      <dgm:spPr/>
    </dgm:pt>
    <dgm:pt modelId="{5537CF15-470F-40D3-A220-4FF5716EB715}" type="pres">
      <dgm:prSet presAssocID="{76798E85-11DB-4228-BE7C-65E37F9DEC8C}" presName="vert1" presStyleCnt="0"/>
      <dgm:spPr/>
    </dgm:pt>
    <dgm:pt modelId="{4A7AD69B-458B-492D-A0C1-B87F347CABDF}" type="pres">
      <dgm:prSet presAssocID="{AC522639-7305-4C6C-94B4-948184FE6CCA}" presName="thickLine" presStyleLbl="alignNode1" presStyleIdx="3" presStyleCnt="7"/>
      <dgm:spPr/>
    </dgm:pt>
    <dgm:pt modelId="{0B52093F-22C4-4B4F-9E63-7CB0FD1C8213}" type="pres">
      <dgm:prSet presAssocID="{AC522639-7305-4C6C-94B4-948184FE6CCA}" presName="horz1" presStyleCnt="0"/>
      <dgm:spPr/>
    </dgm:pt>
    <dgm:pt modelId="{C850906D-BC8F-4F7B-AD21-DF150A11B2F2}" type="pres">
      <dgm:prSet presAssocID="{AC522639-7305-4C6C-94B4-948184FE6CCA}" presName="tx1" presStyleLbl="revTx" presStyleIdx="3" presStyleCnt="7"/>
      <dgm:spPr/>
    </dgm:pt>
    <dgm:pt modelId="{37ACC701-1BB5-4A1E-A018-5B2AAD86F9FA}" type="pres">
      <dgm:prSet presAssocID="{AC522639-7305-4C6C-94B4-948184FE6CCA}" presName="vert1" presStyleCnt="0"/>
      <dgm:spPr/>
    </dgm:pt>
    <dgm:pt modelId="{259106B4-3B74-40AF-A452-63D385330129}" type="pres">
      <dgm:prSet presAssocID="{DD7BA1EC-1A4E-49C0-93F4-A9A76FD9D98F}" presName="thickLine" presStyleLbl="alignNode1" presStyleIdx="4" presStyleCnt="7"/>
      <dgm:spPr/>
    </dgm:pt>
    <dgm:pt modelId="{AD341A03-47DF-4A5D-B4C4-AC92FF39F63D}" type="pres">
      <dgm:prSet presAssocID="{DD7BA1EC-1A4E-49C0-93F4-A9A76FD9D98F}" presName="horz1" presStyleCnt="0"/>
      <dgm:spPr/>
    </dgm:pt>
    <dgm:pt modelId="{AC7FEA42-9129-4F92-B025-2E120C86E6D0}" type="pres">
      <dgm:prSet presAssocID="{DD7BA1EC-1A4E-49C0-93F4-A9A76FD9D98F}" presName="tx1" presStyleLbl="revTx" presStyleIdx="4" presStyleCnt="7"/>
      <dgm:spPr/>
    </dgm:pt>
    <dgm:pt modelId="{08693D22-D23C-4B94-89E2-73D859789291}" type="pres">
      <dgm:prSet presAssocID="{DD7BA1EC-1A4E-49C0-93F4-A9A76FD9D98F}" presName="vert1" presStyleCnt="0"/>
      <dgm:spPr/>
    </dgm:pt>
    <dgm:pt modelId="{3B4E4C88-D067-42E5-B20B-3E427A7DF4F4}" type="pres">
      <dgm:prSet presAssocID="{2B3DBE04-1082-460E-B0ED-7DFF77AAF181}" presName="thickLine" presStyleLbl="alignNode1" presStyleIdx="5" presStyleCnt="7"/>
      <dgm:spPr/>
    </dgm:pt>
    <dgm:pt modelId="{E37F97E3-7B78-4CBF-AC93-07658383DE9B}" type="pres">
      <dgm:prSet presAssocID="{2B3DBE04-1082-460E-B0ED-7DFF77AAF181}" presName="horz1" presStyleCnt="0"/>
      <dgm:spPr/>
    </dgm:pt>
    <dgm:pt modelId="{9B35932D-7459-47E0-972A-8A10D9F1981A}" type="pres">
      <dgm:prSet presAssocID="{2B3DBE04-1082-460E-B0ED-7DFF77AAF181}" presName="tx1" presStyleLbl="revTx" presStyleIdx="5" presStyleCnt="7"/>
      <dgm:spPr/>
    </dgm:pt>
    <dgm:pt modelId="{80BF2216-045A-44F6-929B-EF5BAA0D8697}" type="pres">
      <dgm:prSet presAssocID="{2B3DBE04-1082-460E-B0ED-7DFF77AAF181}" presName="vert1" presStyleCnt="0"/>
      <dgm:spPr/>
    </dgm:pt>
    <dgm:pt modelId="{4A0250C8-6838-48EC-A3A7-E4A7029F53D2}" type="pres">
      <dgm:prSet presAssocID="{32F194CF-14B3-4383-84C7-AA1566F2D359}" presName="thickLine" presStyleLbl="alignNode1" presStyleIdx="6" presStyleCnt="7"/>
      <dgm:spPr/>
    </dgm:pt>
    <dgm:pt modelId="{6F6A2932-6626-451B-BE4B-F1B62A1B854A}" type="pres">
      <dgm:prSet presAssocID="{32F194CF-14B3-4383-84C7-AA1566F2D359}" presName="horz1" presStyleCnt="0"/>
      <dgm:spPr/>
    </dgm:pt>
    <dgm:pt modelId="{4DB06AE4-32A5-4669-809E-5913E6509D9B}" type="pres">
      <dgm:prSet presAssocID="{32F194CF-14B3-4383-84C7-AA1566F2D359}" presName="tx1" presStyleLbl="revTx" presStyleIdx="6" presStyleCnt="7"/>
      <dgm:spPr/>
    </dgm:pt>
    <dgm:pt modelId="{B3FBDF4C-AEBB-4803-93ED-FDEA6268AFE0}" type="pres">
      <dgm:prSet presAssocID="{32F194CF-14B3-4383-84C7-AA1566F2D359}" presName="vert1" presStyleCnt="0"/>
      <dgm:spPr/>
    </dgm:pt>
  </dgm:ptLst>
  <dgm:cxnLst>
    <dgm:cxn modelId="{01284A04-1E12-44DE-A86F-D4C7CCBD4FA6}" srcId="{3E7DE091-CB86-40E4-A233-A99412308B92}" destId="{2874B657-2502-4AB7-89CE-F5DC624FE95C}" srcOrd="1" destOrd="0" parTransId="{8A85A363-D21A-4BDA-8FAC-756187A2CF40}" sibTransId="{82021EB8-9904-4DB0-BB0C-DCA4190A5FD4}"/>
    <dgm:cxn modelId="{F7C4D237-7479-4566-B727-795DCEAA7D7A}" type="presOf" srcId="{AC522639-7305-4C6C-94B4-948184FE6CCA}" destId="{C850906D-BC8F-4F7B-AD21-DF150A11B2F2}" srcOrd="0" destOrd="0" presId="urn:microsoft.com/office/officeart/2008/layout/LinedList"/>
    <dgm:cxn modelId="{5AC77A47-9EC5-46BA-BF41-A9252FA6340F}" srcId="{3E7DE091-CB86-40E4-A233-A99412308B92}" destId="{32F194CF-14B3-4383-84C7-AA1566F2D359}" srcOrd="6" destOrd="0" parTransId="{F57635EE-5EE8-4430-AD19-C4822DCBC8F4}" sibTransId="{E98D526E-8273-47C4-BF65-4EDC5940EB60}"/>
    <dgm:cxn modelId="{17F4B672-5C97-4537-915A-41C04C656FB2}" type="presOf" srcId="{3E7DE091-CB86-40E4-A233-A99412308B92}" destId="{6DE9A95B-E5B6-4F0C-9820-4CF9D6206759}" srcOrd="0" destOrd="0" presId="urn:microsoft.com/office/officeart/2008/layout/LinedList"/>
    <dgm:cxn modelId="{FDBC6C7B-01F5-4938-A04A-A3C0EAF14EFA}" type="presOf" srcId="{32F194CF-14B3-4383-84C7-AA1566F2D359}" destId="{4DB06AE4-32A5-4669-809E-5913E6509D9B}" srcOrd="0" destOrd="0" presId="urn:microsoft.com/office/officeart/2008/layout/LinedList"/>
    <dgm:cxn modelId="{D2486D8F-6D2F-4121-A90C-84FC3F3BD073}" srcId="{3E7DE091-CB86-40E4-A233-A99412308B92}" destId="{5292DDB1-6909-4173-8BAD-868DAB5BB44B}" srcOrd="0" destOrd="0" parTransId="{0F727AA7-3A5D-4ABF-8960-E702B4DE0E0E}" sibTransId="{CB1E2D1A-D6B1-4643-8562-EF60311F542F}"/>
    <dgm:cxn modelId="{16960F96-4412-4FD8-8212-434575EB6E1C}" srcId="{3E7DE091-CB86-40E4-A233-A99412308B92}" destId="{DD7BA1EC-1A4E-49C0-93F4-A9A76FD9D98F}" srcOrd="4" destOrd="0" parTransId="{43A7984B-7C13-49F2-A61D-9B534AA95FB9}" sibTransId="{8D5535B0-0BB1-438F-B98E-13228831CAAA}"/>
    <dgm:cxn modelId="{77F909A8-13D4-4A53-911B-1CEBAA527B62}" srcId="{3E7DE091-CB86-40E4-A233-A99412308B92}" destId="{76798E85-11DB-4228-BE7C-65E37F9DEC8C}" srcOrd="2" destOrd="0" parTransId="{4010016A-A4B3-42F2-AF32-8E2E54C11BF9}" sibTransId="{080C24BD-4143-449A-96E6-83D57A24AE93}"/>
    <dgm:cxn modelId="{45E001AE-A384-4E8C-9B36-64E126420D3A}" type="presOf" srcId="{2B3DBE04-1082-460E-B0ED-7DFF77AAF181}" destId="{9B35932D-7459-47E0-972A-8A10D9F1981A}" srcOrd="0" destOrd="0" presId="urn:microsoft.com/office/officeart/2008/layout/LinedList"/>
    <dgm:cxn modelId="{EE966BC9-DE5B-47DC-B189-EA8907FE4CDB}" type="presOf" srcId="{5292DDB1-6909-4173-8BAD-868DAB5BB44B}" destId="{D044F71C-7FE9-4948-A64C-FADBEE0971F1}" srcOrd="0" destOrd="0" presId="urn:microsoft.com/office/officeart/2008/layout/LinedList"/>
    <dgm:cxn modelId="{A69B26CA-B7B8-4952-B00B-5D7C8A73605E}" type="presOf" srcId="{2874B657-2502-4AB7-89CE-F5DC624FE95C}" destId="{3513C10D-C052-4D6D-9353-4CC337ACEDA2}" srcOrd="0" destOrd="0" presId="urn:microsoft.com/office/officeart/2008/layout/LinedList"/>
    <dgm:cxn modelId="{DABC23DE-F7FD-408C-8D23-904CC52FDF61}" type="presOf" srcId="{76798E85-11DB-4228-BE7C-65E37F9DEC8C}" destId="{7228F71C-C617-4D5F-9EB5-010E9E82D291}" srcOrd="0" destOrd="0" presId="urn:microsoft.com/office/officeart/2008/layout/LinedList"/>
    <dgm:cxn modelId="{BD9D5CE9-9953-402B-8C23-76E97A553D32}" srcId="{3E7DE091-CB86-40E4-A233-A99412308B92}" destId="{2B3DBE04-1082-460E-B0ED-7DFF77AAF181}" srcOrd="5" destOrd="0" parTransId="{534E170A-F794-4474-858F-868D5C70425E}" sibTransId="{CD76442F-D7C2-42BA-AA16-BDCEE2B3D3E2}"/>
    <dgm:cxn modelId="{8B83A5F7-7D3D-48FE-BB7E-A78BD628010D}" srcId="{3E7DE091-CB86-40E4-A233-A99412308B92}" destId="{AC522639-7305-4C6C-94B4-948184FE6CCA}" srcOrd="3" destOrd="0" parTransId="{6CBE0881-ABB7-4D60-B2A4-B7648CCDF492}" sibTransId="{0624D419-5DC2-423D-BC62-016CCBBB7666}"/>
    <dgm:cxn modelId="{9E6044F8-2C26-40AC-987C-4B5E95328465}" type="presOf" srcId="{DD7BA1EC-1A4E-49C0-93F4-A9A76FD9D98F}" destId="{AC7FEA42-9129-4F92-B025-2E120C86E6D0}" srcOrd="0" destOrd="0" presId="urn:microsoft.com/office/officeart/2008/layout/LinedList"/>
    <dgm:cxn modelId="{21184BC3-2478-4C6D-B304-EA6B08FD9C29}" type="presParOf" srcId="{6DE9A95B-E5B6-4F0C-9820-4CF9D6206759}" destId="{0AF4E6D9-CC20-4190-8F85-442CC1335D9D}" srcOrd="0" destOrd="0" presId="urn:microsoft.com/office/officeart/2008/layout/LinedList"/>
    <dgm:cxn modelId="{6EDC6E39-BD94-4935-A9DA-C0C54F2F1791}" type="presParOf" srcId="{6DE9A95B-E5B6-4F0C-9820-4CF9D6206759}" destId="{58754CF3-AF3A-4EED-AD38-C37A90F19AA2}" srcOrd="1" destOrd="0" presId="urn:microsoft.com/office/officeart/2008/layout/LinedList"/>
    <dgm:cxn modelId="{2DCEB795-9BC8-4DBB-B645-7C772CD735B6}" type="presParOf" srcId="{58754CF3-AF3A-4EED-AD38-C37A90F19AA2}" destId="{D044F71C-7FE9-4948-A64C-FADBEE0971F1}" srcOrd="0" destOrd="0" presId="urn:microsoft.com/office/officeart/2008/layout/LinedList"/>
    <dgm:cxn modelId="{BE0EDFDA-99DE-44DD-BDE6-C8CE9B3353DD}" type="presParOf" srcId="{58754CF3-AF3A-4EED-AD38-C37A90F19AA2}" destId="{04C1A5EF-301E-479D-9354-7A2CBCBEEF58}" srcOrd="1" destOrd="0" presId="urn:microsoft.com/office/officeart/2008/layout/LinedList"/>
    <dgm:cxn modelId="{50F5655C-B1B9-4D6F-96C3-A621C3E8AE4A}" type="presParOf" srcId="{6DE9A95B-E5B6-4F0C-9820-4CF9D6206759}" destId="{03A9CAF6-CAEB-4D40-8395-3094B954F3F2}" srcOrd="2" destOrd="0" presId="urn:microsoft.com/office/officeart/2008/layout/LinedList"/>
    <dgm:cxn modelId="{F90AA418-5853-477D-9052-BB4C4B69D6AE}" type="presParOf" srcId="{6DE9A95B-E5B6-4F0C-9820-4CF9D6206759}" destId="{D294FFFD-9364-4223-89B4-A82ECB9FFDF7}" srcOrd="3" destOrd="0" presId="urn:microsoft.com/office/officeart/2008/layout/LinedList"/>
    <dgm:cxn modelId="{4E6AD265-0BB6-46C8-A85A-6190F4ED8BCD}" type="presParOf" srcId="{D294FFFD-9364-4223-89B4-A82ECB9FFDF7}" destId="{3513C10D-C052-4D6D-9353-4CC337ACEDA2}" srcOrd="0" destOrd="0" presId="urn:microsoft.com/office/officeart/2008/layout/LinedList"/>
    <dgm:cxn modelId="{EBE5449B-C46B-4E6F-8C79-D002F00F2E54}" type="presParOf" srcId="{D294FFFD-9364-4223-89B4-A82ECB9FFDF7}" destId="{5F55E544-6475-4000-BA27-101B04352DA8}" srcOrd="1" destOrd="0" presId="urn:microsoft.com/office/officeart/2008/layout/LinedList"/>
    <dgm:cxn modelId="{A42025CD-2FC6-48C9-B23F-41B20B72F5B5}" type="presParOf" srcId="{6DE9A95B-E5B6-4F0C-9820-4CF9D6206759}" destId="{3BC54948-2296-4982-A5FC-1C706DFEE1E0}" srcOrd="4" destOrd="0" presId="urn:microsoft.com/office/officeart/2008/layout/LinedList"/>
    <dgm:cxn modelId="{42327A1B-78D0-4D33-A19D-1FF794F392D8}" type="presParOf" srcId="{6DE9A95B-E5B6-4F0C-9820-4CF9D6206759}" destId="{EC98EFDE-0979-40DA-A19A-35D63601C788}" srcOrd="5" destOrd="0" presId="urn:microsoft.com/office/officeart/2008/layout/LinedList"/>
    <dgm:cxn modelId="{72501547-2A1A-4BFA-9366-F1C5F5FF72FD}" type="presParOf" srcId="{EC98EFDE-0979-40DA-A19A-35D63601C788}" destId="{7228F71C-C617-4D5F-9EB5-010E9E82D291}" srcOrd="0" destOrd="0" presId="urn:microsoft.com/office/officeart/2008/layout/LinedList"/>
    <dgm:cxn modelId="{656AF7C0-9C6B-4D4B-B287-0322F8BE5478}" type="presParOf" srcId="{EC98EFDE-0979-40DA-A19A-35D63601C788}" destId="{5537CF15-470F-40D3-A220-4FF5716EB715}" srcOrd="1" destOrd="0" presId="urn:microsoft.com/office/officeart/2008/layout/LinedList"/>
    <dgm:cxn modelId="{52B4FA4C-56AC-4124-8951-9B5C99F67CFE}" type="presParOf" srcId="{6DE9A95B-E5B6-4F0C-9820-4CF9D6206759}" destId="{4A7AD69B-458B-492D-A0C1-B87F347CABDF}" srcOrd="6" destOrd="0" presId="urn:microsoft.com/office/officeart/2008/layout/LinedList"/>
    <dgm:cxn modelId="{3E9BB922-E198-4DBB-B188-E0E053C7BB83}" type="presParOf" srcId="{6DE9A95B-E5B6-4F0C-9820-4CF9D6206759}" destId="{0B52093F-22C4-4B4F-9E63-7CB0FD1C8213}" srcOrd="7" destOrd="0" presId="urn:microsoft.com/office/officeart/2008/layout/LinedList"/>
    <dgm:cxn modelId="{5E57F217-13B4-40CA-A452-26D556A398A0}" type="presParOf" srcId="{0B52093F-22C4-4B4F-9E63-7CB0FD1C8213}" destId="{C850906D-BC8F-4F7B-AD21-DF150A11B2F2}" srcOrd="0" destOrd="0" presId="urn:microsoft.com/office/officeart/2008/layout/LinedList"/>
    <dgm:cxn modelId="{25B83D24-5352-45D5-80AC-3A5C78C37CDF}" type="presParOf" srcId="{0B52093F-22C4-4B4F-9E63-7CB0FD1C8213}" destId="{37ACC701-1BB5-4A1E-A018-5B2AAD86F9FA}" srcOrd="1" destOrd="0" presId="urn:microsoft.com/office/officeart/2008/layout/LinedList"/>
    <dgm:cxn modelId="{6E1236D9-8640-443A-973E-A63D2611AE1C}" type="presParOf" srcId="{6DE9A95B-E5B6-4F0C-9820-4CF9D6206759}" destId="{259106B4-3B74-40AF-A452-63D385330129}" srcOrd="8" destOrd="0" presId="urn:microsoft.com/office/officeart/2008/layout/LinedList"/>
    <dgm:cxn modelId="{6822AC68-019D-41B9-8158-4ACB8C4764C9}" type="presParOf" srcId="{6DE9A95B-E5B6-4F0C-9820-4CF9D6206759}" destId="{AD341A03-47DF-4A5D-B4C4-AC92FF39F63D}" srcOrd="9" destOrd="0" presId="urn:microsoft.com/office/officeart/2008/layout/LinedList"/>
    <dgm:cxn modelId="{A6E6B367-267B-4788-8B78-472FE66475DF}" type="presParOf" srcId="{AD341A03-47DF-4A5D-B4C4-AC92FF39F63D}" destId="{AC7FEA42-9129-4F92-B025-2E120C86E6D0}" srcOrd="0" destOrd="0" presId="urn:microsoft.com/office/officeart/2008/layout/LinedList"/>
    <dgm:cxn modelId="{D6D3C653-4880-450E-9D53-036D6819E85C}" type="presParOf" srcId="{AD341A03-47DF-4A5D-B4C4-AC92FF39F63D}" destId="{08693D22-D23C-4B94-89E2-73D859789291}" srcOrd="1" destOrd="0" presId="urn:microsoft.com/office/officeart/2008/layout/LinedList"/>
    <dgm:cxn modelId="{5B743413-1222-4B8E-AC75-97DDDEF39AD6}" type="presParOf" srcId="{6DE9A95B-E5B6-4F0C-9820-4CF9D6206759}" destId="{3B4E4C88-D067-42E5-B20B-3E427A7DF4F4}" srcOrd="10" destOrd="0" presId="urn:microsoft.com/office/officeart/2008/layout/LinedList"/>
    <dgm:cxn modelId="{892677BD-87AF-460A-A8F3-FD1C7BBC94BD}" type="presParOf" srcId="{6DE9A95B-E5B6-4F0C-9820-4CF9D6206759}" destId="{E37F97E3-7B78-4CBF-AC93-07658383DE9B}" srcOrd="11" destOrd="0" presId="urn:microsoft.com/office/officeart/2008/layout/LinedList"/>
    <dgm:cxn modelId="{AEB0337F-8F69-45E4-962C-122685201AD2}" type="presParOf" srcId="{E37F97E3-7B78-4CBF-AC93-07658383DE9B}" destId="{9B35932D-7459-47E0-972A-8A10D9F1981A}" srcOrd="0" destOrd="0" presId="urn:microsoft.com/office/officeart/2008/layout/LinedList"/>
    <dgm:cxn modelId="{0925D027-DE8F-42BD-B9D1-2AE4A24D6C35}" type="presParOf" srcId="{E37F97E3-7B78-4CBF-AC93-07658383DE9B}" destId="{80BF2216-045A-44F6-929B-EF5BAA0D8697}" srcOrd="1" destOrd="0" presId="urn:microsoft.com/office/officeart/2008/layout/LinedList"/>
    <dgm:cxn modelId="{146E090E-80BF-4473-94AD-AA471DF65BF0}" type="presParOf" srcId="{6DE9A95B-E5B6-4F0C-9820-4CF9D6206759}" destId="{4A0250C8-6838-48EC-A3A7-E4A7029F53D2}" srcOrd="12" destOrd="0" presId="urn:microsoft.com/office/officeart/2008/layout/LinedList"/>
    <dgm:cxn modelId="{53CC1BF0-61B3-4E2C-A5CE-39A401E0CD01}" type="presParOf" srcId="{6DE9A95B-E5B6-4F0C-9820-4CF9D6206759}" destId="{6F6A2932-6626-451B-BE4B-F1B62A1B854A}" srcOrd="13" destOrd="0" presId="urn:microsoft.com/office/officeart/2008/layout/LinedList"/>
    <dgm:cxn modelId="{C079DC66-203E-494F-B603-E39BE1741F20}" type="presParOf" srcId="{6F6A2932-6626-451B-BE4B-F1B62A1B854A}" destId="{4DB06AE4-32A5-4669-809E-5913E6509D9B}" srcOrd="0" destOrd="0" presId="urn:microsoft.com/office/officeart/2008/layout/LinedList"/>
    <dgm:cxn modelId="{EC9D4A3C-079C-4D7E-8156-81882330420F}" type="presParOf" srcId="{6F6A2932-6626-451B-BE4B-F1B62A1B854A}" destId="{B3FBDF4C-AEBB-4803-93ED-FDEA6268AF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C40C4-9809-41DA-BE3F-8FF63A2ED34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0AA3D0-56CE-4651-A75D-61807502255A}">
      <dgm:prSet phldrT="[Text]" custT="1"/>
      <dgm:spPr/>
      <dgm:t>
        <a:bodyPr/>
        <a:lstStyle/>
        <a:p>
          <a:r>
            <a:rPr lang="en-GB" sz="1600" dirty="0"/>
            <a:t>CURE</a:t>
          </a:r>
        </a:p>
        <a:p>
          <a:r>
            <a:rPr lang="en-GB" sz="1600" dirty="0"/>
            <a:t>Acute care trusts - inpatients</a:t>
          </a:r>
        </a:p>
      </dgm:t>
    </dgm:pt>
    <dgm:pt modelId="{6899FF3C-74CC-4517-ABA9-21C0BCB56DB4}" type="parTrans" cxnId="{ADA1AFA0-0654-40E6-8566-977ABAF6B939}">
      <dgm:prSet/>
      <dgm:spPr/>
      <dgm:t>
        <a:bodyPr/>
        <a:lstStyle/>
        <a:p>
          <a:endParaRPr lang="en-GB" sz="1600"/>
        </a:p>
      </dgm:t>
    </dgm:pt>
    <dgm:pt modelId="{DB88CA31-330B-4C13-B495-23215C126217}" type="sibTrans" cxnId="{ADA1AFA0-0654-40E6-8566-977ABAF6B939}">
      <dgm:prSet/>
      <dgm:spPr/>
      <dgm:t>
        <a:bodyPr/>
        <a:lstStyle/>
        <a:p>
          <a:endParaRPr lang="en-GB" sz="1600"/>
        </a:p>
      </dgm:t>
    </dgm:pt>
    <dgm:pt modelId="{A5749E0D-4319-4669-9467-9CC825B1D896}">
      <dgm:prSet phldrT="[Text]" custT="1"/>
      <dgm:spPr/>
      <dgm:t>
        <a:bodyPr/>
        <a:lstStyle/>
        <a:p>
          <a:r>
            <a:rPr lang="en-GB" sz="1600" dirty="0"/>
            <a:t>Smoke-free hospital sites</a:t>
          </a:r>
        </a:p>
      </dgm:t>
    </dgm:pt>
    <dgm:pt modelId="{4E20A3EA-7E22-44FB-A3CB-7340E592F11C}" type="parTrans" cxnId="{D408DD4E-AE52-44A0-B0DE-EC0495015AB6}">
      <dgm:prSet/>
      <dgm:spPr/>
      <dgm:t>
        <a:bodyPr/>
        <a:lstStyle/>
        <a:p>
          <a:endParaRPr lang="en-GB" sz="1600"/>
        </a:p>
      </dgm:t>
    </dgm:pt>
    <dgm:pt modelId="{76E3EED7-2E50-4A18-8162-0AD9101D376D}" type="sibTrans" cxnId="{D408DD4E-AE52-44A0-B0DE-EC0495015AB6}">
      <dgm:prSet/>
      <dgm:spPr/>
      <dgm:t>
        <a:bodyPr/>
        <a:lstStyle/>
        <a:p>
          <a:endParaRPr lang="en-GB" sz="1600"/>
        </a:p>
      </dgm:t>
    </dgm:pt>
    <dgm:pt modelId="{598C4AA1-D815-4255-9291-4D5650D8194A}">
      <dgm:prSet phldrT="[Text]" custT="1"/>
      <dgm:spPr/>
      <dgm:t>
        <a:bodyPr/>
        <a:lstStyle/>
        <a:p>
          <a:r>
            <a:rPr lang="en-GB" sz="1600" dirty="0"/>
            <a:t>Smoking in Pregnancy</a:t>
          </a:r>
        </a:p>
      </dgm:t>
    </dgm:pt>
    <dgm:pt modelId="{F53A4B93-C30F-47A9-8855-F64F306F6516}" type="parTrans" cxnId="{488D60B6-5DE3-464F-A672-0B18966F1C65}">
      <dgm:prSet/>
      <dgm:spPr/>
      <dgm:t>
        <a:bodyPr/>
        <a:lstStyle/>
        <a:p>
          <a:endParaRPr lang="en-GB" sz="1600"/>
        </a:p>
      </dgm:t>
    </dgm:pt>
    <dgm:pt modelId="{E2864CE1-22B3-4420-9C4C-45244B3485FB}" type="sibTrans" cxnId="{488D60B6-5DE3-464F-A672-0B18966F1C65}">
      <dgm:prSet/>
      <dgm:spPr/>
      <dgm:t>
        <a:bodyPr/>
        <a:lstStyle/>
        <a:p>
          <a:endParaRPr lang="en-GB" sz="1600"/>
        </a:p>
      </dgm:t>
    </dgm:pt>
    <dgm:pt modelId="{4BD63358-7CE5-4A09-83C0-4C9CE316ED08}">
      <dgm:prSet phldrT="[Text]" custT="1"/>
      <dgm:spPr/>
      <dgm:t>
        <a:bodyPr/>
        <a:lstStyle/>
        <a:p>
          <a:r>
            <a:rPr lang="en-GB" sz="1600" dirty="0"/>
            <a:t>NHS staff treatment offer</a:t>
          </a:r>
        </a:p>
      </dgm:t>
    </dgm:pt>
    <dgm:pt modelId="{5F6D17C5-7F18-473D-A73D-BE32F28AC0F7}" type="parTrans" cxnId="{1B6C6483-566A-459C-9296-C6007547A8F9}">
      <dgm:prSet/>
      <dgm:spPr/>
      <dgm:t>
        <a:bodyPr/>
        <a:lstStyle/>
        <a:p>
          <a:endParaRPr lang="en-GB" sz="1600"/>
        </a:p>
      </dgm:t>
    </dgm:pt>
    <dgm:pt modelId="{325A51C2-E025-4D0B-B119-E0342182B218}" type="sibTrans" cxnId="{1B6C6483-566A-459C-9296-C6007547A8F9}">
      <dgm:prSet/>
      <dgm:spPr/>
      <dgm:t>
        <a:bodyPr/>
        <a:lstStyle/>
        <a:p>
          <a:endParaRPr lang="en-GB" sz="1600"/>
        </a:p>
      </dgm:t>
    </dgm:pt>
    <dgm:pt modelId="{2A4A6636-C017-453E-9B92-5971F34E76FF}">
      <dgm:prSet phldrT="[Text]" custT="1"/>
      <dgm:spPr/>
      <dgm:t>
        <a:bodyPr/>
        <a:lstStyle/>
        <a:p>
          <a:r>
            <a:rPr lang="en-GB" sz="1600" dirty="0"/>
            <a:t>CURE </a:t>
          </a:r>
        </a:p>
        <a:p>
          <a:r>
            <a:rPr lang="en-GB" sz="1600" dirty="0"/>
            <a:t>Mental Health Trusts</a:t>
          </a:r>
        </a:p>
      </dgm:t>
    </dgm:pt>
    <dgm:pt modelId="{1CA3AF8E-DB5F-475A-B8EB-FD5F728EE6E3}" type="parTrans" cxnId="{98B3C5BF-A23D-48E9-8DD2-6C54867AC040}">
      <dgm:prSet/>
      <dgm:spPr/>
      <dgm:t>
        <a:bodyPr/>
        <a:lstStyle/>
        <a:p>
          <a:endParaRPr lang="en-GB" sz="1600"/>
        </a:p>
      </dgm:t>
    </dgm:pt>
    <dgm:pt modelId="{D206449E-AF40-42CD-AA00-35F77BB64D15}" type="sibTrans" cxnId="{98B3C5BF-A23D-48E9-8DD2-6C54867AC040}">
      <dgm:prSet/>
      <dgm:spPr/>
      <dgm:t>
        <a:bodyPr/>
        <a:lstStyle/>
        <a:p>
          <a:endParaRPr lang="en-GB" sz="1600"/>
        </a:p>
      </dgm:t>
    </dgm:pt>
    <dgm:pt modelId="{E854B943-C3BD-4C6A-AFBA-76976297CB79}">
      <dgm:prSet/>
      <dgm:spPr/>
      <dgm:t>
        <a:bodyPr/>
        <a:lstStyle/>
        <a:p>
          <a:r>
            <a:rPr lang="en-GB" dirty="0"/>
            <a:t>Targeted Lung Health Checks </a:t>
          </a:r>
        </a:p>
      </dgm:t>
    </dgm:pt>
    <dgm:pt modelId="{68DF5444-0D2B-4C90-9473-7A8061B6027A}" type="parTrans" cxnId="{F885F3B8-C86F-4C7C-9B41-EC4A02691F25}">
      <dgm:prSet/>
      <dgm:spPr/>
      <dgm:t>
        <a:bodyPr/>
        <a:lstStyle/>
        <a:p>
          <a:endParaRPr lang="en-GB"/>
        </a:p>
      </dgm:t>
    </dgm:pt>
    <dgm:pt modelId="{7B8DFDB0-84C0-4412-97E3-348036F318EC}" type="sibTrans" cxnId="{F885F3B8-C86F-4C7C-9B41-EC4A02691F25}">
      <dgm:prSet/>
      <dgm:spPr/>
      <dgm:t>
        <a:bodyPr/>
        <a:lstStyle/>
        <a:p>
          <a:endParaRPr lang="en-GB"/>
        </a:p>
      </dgm:t>
    </dgm:pt>
    <dgm:pt modelId="{16CEDB64-2737-49D6-9FA6-5BF184643FD0}" type="pres">
      <dgm:prSet presAssocID="{CDEC40C4-9809-41DA-BE3F-8FF63A2ED34F}" presName="cycle" presStyleCnt="0">
        <dgm:presLayoutVars>
          <dgm:dir/>
          <dgm:resizeHandles val="exact"/>
        </dgm:presLayoutVars>
      </dgm:prSet>
      <dgm:spPr/>
    </dgm:pt>
    <dgm:pt modelId="{A80DA0C4-EBA9-4152-910F-EBB147A8C7A8}" type="pres">
      <dgm:prSet presAssocID="{3B0AA3D0-56CE-4651-A75D-61807502255A}" presName="node" presStyleLbl="node1" presStyleIdx="0" presStyleCnt="6" custScaleX="119219">
        <dgm:presLayoutVars>
          <dgm:bulletEnabled val="1"/>
        </dgm:presLayoutVars>
      </dgm:prSet>
      <dgm:spPr/>
    </dgm:pt>
    <dgm:pt modelId="{930B7F3F-A33E-4696-9A51-40C2D037AEF9}" type="pres">
      <dgm:prSet presAssocID="{3B0AA3D0-56CE-4651-A75D-61807502255A}" presName="spNode" presStyleCnt="0"/>
      <dgm:spPr/>
    </dgm:pt>
    <dgm:pt modelId="{5A72734D-3882-45C0-84F2-D511C14D0164}" type="pres">
      <dgm:prSet presAssocID="{DB88CA31-330B-4C13-B495-23215C126217}" presName="sibTrans" presStyleLbl="sibTrans1D1" presStyleIdx="0" presStyleCnt="6"/>
      <dgm:spPr/>
    </dgm:pt>
    <dgm:pt modelId="{268C1006-0DE1-45D0-9BD3-BABCFFFDB573}" type="pres">
      <dgm:prSet presAssocID="{A5749E0D-4319-4669-9467-9CC825B1D896}" presName="node" presStyleLbl="node1" presStyleIdx="1" presStyleCnt="6">
        <dgm:presLayoutVars>
          <dgm:bulletEnabled val="1"/>
        </dgm:presLayoutVars>
      </dgm:prSet>
      <dgm:spPr/>
    </dgm:pt>
    <dgm:pt modelId="{0610EB23-A5F8-4227-AA34-00886D220695}" type="pres">
      <dgm:prSet presAssocID="{A5749E0D-4319-4669-9467-9CC825B1D896}" presName="spNode" presStyleCnt="0"/>
      <dgm:spPr/>
    </dgm:pt>
    <dgm:pt modelId="{86FC9378-D364-4604-9DC8-4F4F6C8E314E}" type="pres">
      <dgm:prSet presAssocID="{76E3EED7-2E50-4A18-8162-0AD9101D376D}" presName="sibTrans" presStyleLbl="sibTrans1D1" presStyleIdx="1" presStyleCnt="6"/>
      <dgm:spPr/>
    </dgm:pt>
    <dgm:pt modelId="{6FFCAE58-4E73-4532-93DD-AFDAB9B0291F}" type="pres">
      <dgm:prSet presAssocID="{598C4AA1-D815-4255-9291-4D5650D8194A}" presName="node" presStyleLbl="node1" presStyleIdx="2" presStyleCnt="6">
        <dgm:presLayoutVars>
          <dgm:bulletEnabled val="1"/>
        </dgm:presLayoutVars>
      </dgm:prSet>
      <dgm:spPr/>
    </dgm:pt>
    <dgm:pt modelId="{C7611A10-4E0D-4125-BEA9-66AEC38F9982}" type="pres">
      <dgm:prSet presAssocID="{598C4AA1-D815-4255-9291-4D5650D8194A}" presName="spNode" presStyleCnt="0"/>
      <dgm:spPr/>
    </dgm:pt>
    <dgm:pt modelId="{5C2D178E-6B3B-45D7-921B-BAE95CD8F95D}" type="pres">
      <dgm:prSet presAssocID="{E2864CE1-22B3-4420-9C4C-45244B3485FB}" presName="sibTrans" presStyleLbl="sibTrans1D1" presStyleIdx="2" presStyleCnt="6"/>
      <dgm:spPr/>
    </dgm:pt>
    <dgm:pt modelId="{F30BED6D-30F8-4F9F-8454-10718AA26D86}" type="pres">
      <dgm:prSet presAssocID="{4BD63358-7CE5-4A09-83C0-4C9CE316ED08}" presName="node" presStyleLbl="node1" presStyleIdx="3" presStyleCnt="6">
        <dgm:presLayoutVars>
          <dgm:bulletEnabled val="1"/>
        </dgm:presLayoutVars>
      </dgm:prSet>
      <dgm:spPr/>
    </dgm:pt>
    <dgm:pt modelId="{ADF61D1F-7C67-40E0-98F4-99F160FFF140}" type="pres">
      <dgm:prSet presAssocID="{4BD63358-7CE5-4A09-83C0-4C9CE316ED08}" presName="spNode" presStyleCnt="0"/>
      <dgm:spPr/>
    </dgm:pt>
    <dgm:pt modelId="{80269CEF-5962-4E2C-B19B-E64517662344}" type="pres">
      <dgm:prSet presAssocID="{325A51C2-E025-4D0B-B119-E0342182B218}" presName="sibTrans" presStyleLbl="sibTrans1D1" presStyleIdx="3" presStyleCnt="6"/>
      <dgm:spPr/>
    </dgm:pt>
    <dgm:pt modelId="{BCF5FD10-8E61-4E15-BC78-0453983BC83E}" type="pres">
      <dgm:prSet presAssocID="{E854B943-C3BD-4C6A-AFBA-76976297CB79}" presName="node" presStyleLbl="node1" presStyleIdx="4" presStyleCnt="6">
        <dgm:presLayoutVars>
          <dgm:bulletEnabled val="1"/>
        </dgm:presLayoutVars>
      </dgm:prSet>
      <dgm:spPr/>
    </dgm:pt>
    <dgm:pt modelId="{E8006768-0667-4355-A733-92DDECF6B7D6}" type="pres">
      <dgm:prSet presAssocID="{E854B943-C3BD-4C6A-AFBA-76976297CB79}" presName="spNode" presStyleCnt="0"/>
      <dgm:spPr/>
    </dgm:pt>
    <dgm:pt modelId="{3E485EAB-C9A9-474F-88AA-CC46A4BB13EE}" type="pres">
      <dgm:prSet presAssocID="{7B8DFDB0-84C0-4412-97E3-348036F318EC}" presName="sibTrans" presStyleLbl="sibTrans1D1" presStyleIdx="4" presStyleCnt="6"/>
      <dgm:spPr/>
    </dgm:pt>
    <dgm:pt modelId="{A9BE70FC-9CC2-43CC-BD59-B13EC2B2A5A8}" type="pres">
      <dgm:prSet presAssocID="{2A4A6636-C017-453E-9B92-5971F34E76FF}" presName="node" presStyleLbl="node1" presStyleIdx="5" presStyleCnt="6">
        <dgm:presLayoutVars>
          <dgm:bulletEnabled val="1"/>
        </dgm:presLayoutVars>
      </dgm:prSet>
      <dgm:spPr/>
    </dgm:pt>
    <dgm:pt modelId="{D6B9A3BA-8E36-4D7D-BD3B-6C7D65DFDA72}" type="pres">
      <dgm:prSet presAssocID="{2A4A6636-C017-453E-9B92-5971F34E76FF}" presName="spNode" presStyleCnt="0"/>
      <dgm:spPr/>
    </dgm:pt>
    <dgm:pt modelId="{3008121D-7B27-4471-8419-756BAC03C0F8}" type="pres">
      <dgm:prSet presAssocID="{D206449E-AF40-42CD-AA00-35F77BB64D15}" presName="sibTrans" presStyleLbl="sibTrans1D1" presStyleIdx="5" presStyleCnt="6"/>
      <dgm:spPr/>
    </dgm:pt>
  </dgm:ptLst>
  <dgm:cxnLst>
    <dgm:cxn modelId="{35CCA007-476F-49DF-9360-043E41B8A233}" type="presOf" srcId="{7B8DFDB0-84C0-4412-97E3-348036F318EC}" destId="{3E485EAB-C9A9-474F-88AA-CC46A4BB13EE}" srcOrd="0" destOrd="0" presId="urn:microsoft.com/office/officeart/2005/8/layout/cycle6"/>
    <dgm:cxn modelId="{38E0E909-FF45-4BAE-95E0-1968916F8234}" type="presOf" srcId="{3B0AA3D0-56CE-4651-A75D-61807502255A}" destId="{A80DA0C4-EBA9-4152-910F-EBB147A8C7A8}" srcOrd="0" destOrd="0" presId="urn:microsoft.com/office/officeart/2005/8/layout/cycle6"/>
    <dgm:cxn modelId="{0FD0A628-705A-40D4-922A-1C73BBB6CDD2}" type="presOf" srcId="{E854B943-C3BD-4C6A-AFBA-76976297CB79}" destId="{BCF5FD10-8E61-4E15-BC78-0453983BC83E}" srcOrd="0" destOrd="0" presId="urn:microsoft.com/office/officeart/2005/8/layout/cycle6"/>
    <dgm:cxn modelId="{A7438E31-0F28-44C6-A520-D1CF97A7892A}" type="presOf" srcId="{325A51C2-E025-4D0B-B119-E0342182B218}" destId="{80269CEF-5962-4E2C-B19B-E64517662344}" srcOrd="0" destOrd="0" presId="urn:microsoft.com/office/officeart/2005/8/layout/cycle6"/>
    <dgm:cxn modelId="{B2C8F335-9DD2-46DB-8ADF-AA0D66BA4C6D}" type="presOf" srcId="{2A4A6636-C017-453E-9B92-5971F34E76FF}" destId="{A9BE70FC-9CC2-43CC-BD59-B13EC2B2A5A8}" srcOrd="0" destOrd="0" presId="urn:microsoft.com/office/officeart/2005/8/layout/cycle6"/>
    <dgm:cxn modelId="{A6085F64-10C9-4CD3-B071-4EE1869C604E}" type="presOf" srcId="{A5749E0D-4319-4669-9467-9CC825B1D896}" destId="{268C1006-0DE1-45D0-9BD3-BABCFFFDB573}" srcOrd="0" destOrd="0" presId="urn:microsoft.com/office/officeart/2005/8/layout/cycle6"/>
    <dgm:cxn modelId="{0C394A67-D79A-43E7-8191-E28EDCD12C35}" type="presOf" srcId="{DB88CA31-330B-4C13-B495-23215C126217}" destId="{5A72734D-3882-45C0-84F2-D511C14D0164}" srcOrd="0" destOrd="0" presId="urn:microsoft.com/office/officeart/2005/8/layout/cycle6"/>
    <dgm:cxn modelId="{D408DD4E-AE52-44A0-B0DE-EC0495015AB6}" srcId="{CDEC40C4-9809-41DA-BE3F-8FF63A2ED34F}" destId="{A5749E0D-4319-4669-9467-9CC825B1D896}" srcOrd="1" destOrd="0" parTransId="{4E20A3EA-7E22-44FB-A3CB-7340E592F11C}" sibTransId="{76E3EED7-2E50-4A18-8162-0AD9101D376D}"/>
    <dgm:cxn modelId="{729F145A-D225-41B4-BDB7-FA4114BCA713}" type="presOf" srcId="{E2864CE1-22B3-4420-9C4C-45244B3485FB}" destId="{5C2D178E-6B3B-45D7-921B-BAE95CD8F95D}" srcOrd="0" destOrd="0" presId="urn:microsoft.com/office/officeart/2005/8/layout/cycle6"/>
    <dgm:cxn modelId="{211B307C-F293-41C4-995F-17501AE3E6BB}" type="presOf" srcId="{598C4AA1-D815-4255-9291-4D5650D8194A}" destId="{6FFCAE58-4E73-4532-93DD-AFDAB9B0291F}" srcOrd="0" destOrd="0" presId="urn:microsoft.com/office/officeart/2005/8/layout/cycle6"/>
    <dgm:cxn modelId="{5A29BC81-9384-4FC5-A715-38C02FBA79EB}" type="presOf" srcId="{76E3EED7-2E50-4A18-8162-0AD9101D376D}" destId="{86FC9378-D364-4604-9DC8-4F4F6C8E314E}" srcOrd="0" destOrd="0" presId="urn:microsoft.com/office/officeart/2005/8/layout/cycle6"/>
    <dgm:cxn modelId="{1B6C6483-566A-459C-9296-C6007547A8F9}" srcId="{CDEC40C4-9809-41DA-BE3F-8FF63A2ED34F}" destId="{4BD63358-7CE5-4A09-83C0-4C9CE316ED08}" srcOrd="3" destOrd="0" parTransId="{5F6D17C5-7F18-473D-A73D-BE32F28AC0F7}" sibTransId="{325A51C2-E025-4D0B-B119-E0342182B218}"/>
    <dgm:cxn modelId="{0A4988A0-59B4-427A-B78A-0FF9FED4A3A1}" type="presOf" srcId="{CDEC40C4-9809-41DA-BE3F-8FF63A2ED34F}" destId="{16CEDB64-2737-49D6-9FA6-5BF184643FD0}" srcOrd="0" destOrd="0" presId="urn:microsoft.com/office/officeart/2005/8/layout/cycle6"/>
    <dgm:cxn modelId="{ADA1AFA0-0654-40E6-8566-977ABAF6B939}" srcId="{CDEC40C4-9809-41DA-BE3F-8FF63A2ED34F}" destId="{3B0AA3D0-56CE-4651-A75D-61807502255A}" srcOrd="0" destOrd="0" parTransId="{6899FF3C-74CC-4517-ABA9-21C0BCB56DB4}" sibTransId="{DB88CA31-330B-4C13-B495-23215C126217}"/>
    <dgm:cxn modelId="{2A1F5AB4-1E16-4129-AABB-DA3AB61F37D5}" type="presOf" srcId="{D206449E-AF40-42CD-AA00-35F77BB64D15}" destId="{3008121D-7B27-4471-8419-756BAC03C0F8}" srcOrd="0" destOrd="0" presId="urn:microsoft.com/office/officeart/2005/8/layout/cycle6"/>
    <dgm:cxn modelId="{488D60B6-5DE3-464F-A672-0B18966F1C65}" srcId="{CDEC40C4-9809-41DA-BE3F-8FF63A2ED34F}" destId="{598C4AA1-D815-4255-9291-4D5650D8194A}" srcOrd="2" destOrd="0" parTransId="{F53A4B93-C30F-47A9-8855-F64F306F6516}" sibTransId="{E2864CE1-22B3-4420-9C4C-45244B3485FB}"/>
    <dgm:cxn modelId="{F885F3B8-C86F-4C7C-9B41-EC4A02691F25}" srcId="{CDEC40C4-9809-41DA-BE3F-8FF63A2ED34F}" destId="{E854B943-C3BD-4C6A-AFBA-76976297CB79}" srcOrd="4" destOrd="0" parTransId="{68DF5444-0D2B-4C90-9473-7A8061B6027A}" sibTransId="{7B8DFDB0-84C0-4412-97E3-348036F318EC}"/>
    <dgm:cxn modelId="{98B3C5BF-A23D-48E9-8DD2-6C54867AC040}" srcId="{CDEC40C4-9809-41DA-BE3F-8FF63A2ED34F}" destId="{2A4A6636-C017-453E-9B92-5971F34E76FF}" srcOrd="5" destOrd="0" parTransId="{1CA3AF8E-DB5F-475A-B8EB-FD5F728EE6E3}" sibTransId="{D206449E-AF40-42CD-AA00-35F77BB64D15}"/>
    <dgm:cxn modelId="{534BE1CC-E6C9-4539-B900-7B9ABD899161}" type="presOf" srcId="{4BD63358-7CE5-4A09-83C0-4C9CE316ED08}" destId="{F30BED6D-30F8-4F9F-8454-10718AA26D86}" srcOrd="0" destOrd="0" presId="urn:microsoft.com/office/officeart/2005/8/layout/cycle6"/>
    <dgm:cxn modelId="{C96792CE-200E-47EE-8EB5-1BD4EE16DBB5}" type="presParOf" srcId="{16CEDB64-2737-49D6-9FA6-5BF184643FD0}" destId="{A80DA0C4-EBA9-4152-910F-EBB147A8C7A8}" srcOrd="0" destOrd="0" presId="urn:microsoft.com/office/officeart/2005/8/layout/cycle6"/>
    <dgm:cxn modelId="{5078A0BF-B9A7-4FFA-BDA4-E077377F7318}" type="presParOf" srcId="{16CEDB64-2737-49D6-9FA6-5BF184643FD0}" destId="{930B7F3F-A33E-4696-9A51-40C2D037AEF9}" srcOrd="1" destOrd="0" presId="urn:microsoft.com/office/officeart/2005/8/layout/cycle6"/>
    <dgm:cxn modelId="{4D2AE5F7-F123-42DD-B025-21AAC5DBE881}" type="presParOf" srcId="{16CEDB64-2737-49D6-9FA6-5BF184643FD0}" destId="{5A72734D-3882-45C0-84F2-D511C14D0164}" srcOrd="2" destOrd="0" presId="urn:microsoft.com/office/officeart/2005/8/layout/cycle6"/>
    <dgm:cxn modelId="{A7D9B1AF-FDF0-4ADC-AAE5-0B613840563D}" type="presParOf" srcId="{16CEDB64-2737-49D6-9FA6-5BF184643FD0}" destId="{268C1006-0DE1-45D0-9BD3-BABCFFFDB573}" srcOrd="3" destOrd="0" presId="urn:microsoft.com/office/officeart/2005/8/layout/cycle6"/>
    <dgm:cxn modelId="{FB703F2A-DFD7-4328-8689-56EAD9D31226}" type="presParOf" srcId="{16CEDB64-2737-49D6-9FA6-5BF184643FD0}" destId="{0610EB23-A5F8-4227-AA34-00886D220695}" srcOrd="4" destOrd="0" presId="urn:microsoft.com/office/officeart/2005/8/layout/cycle6"/>
    <dgm:cxn modelId="{7302812D-94F4-4FC1-BAA9-75C2111CD853}" type="presParOf" srcId="{16CEDB64-2737-49D6-9FA6-5BF184643FD0}" destId="{86FC9378-D364-4604-9DC8-4F4F6C8E314E}" srcOrd="5" destOrd="0" presId="urn:microsoft.com/office/officeart/2005/8/layout/cycle6"/>
    <dgm:cxn modelId="{BDDB81F7-D69D-4B7A-B98D-70334458CE96}" type="presParOf" srcId="{16CEDB64-2737-49D6-9FA6-5BF184643FD0}" destId="{6FFCAE58-4E73-4532-93DD-AFDAB9B0291F}" srcOrd="6" destOrd="0" presId="urn:microsoft.com/office/officeart/2005/8/layout/cycle6"/>
    <dgm:cxn modelId="{266F0458-1FF9-4053-AA06-9076F4CF07AC}" type="presParOf" srcId="{16CEDB64-2737-49D6-9FA6-5BF184643FD0}" destId="{C7611A10-4E0D-4125-BEA9-66AEC38F9982}" srcOrd="7" destOrd="0" presId="urn:microsoft.com/office/officeart/2005/8/layout/cycle6"/>
    <dgm:cxn modelId="{A91893C9-73DE-4A7C-9374-C0339A009D5D}" type="presParOf" srcId="{16CEDB64-2737-49D6-9FA6-5BF184643FD0}" destId="{5C2D178E-6B3B-45D7-921B-BAE95CD8F95D}" srcOrd="8" destOrd="0" presId="urn:microsoft.com/office/officeart/2005/8/layout/cycle6"/>
    <dgm:cxn modelId="{FD5A3B08-4365-44FC-9358-2BF4A5E73E6E}" type="presParOf" srcId="{16CEDB64-2737-49D6-9FA6-5BF184643FD0}" destId="{F30BED6D-30F8-4F9F-8454-10718AA26D86}" srcOrd="9" destOrd="0" presId="urn:microsoft.com/office/officeart/2005/8/layout/cycle6"/>
    <dgm:cxn modelId="{948721ED-5292-434C-AE52-B3203883FC1F}" type="presParOf" srcId="{16CEDB64-2737-49D6-9FA6-5BF184643FD0}" destId="{ADF61D1F-7C67-40E0-98F4-99F160FFF140}" srcOrd="10" destOrd="0" presId="urn:microsoft.com/office/officeart/2005/8/layout/cycle6"/>
    <dgm:cxn modelId="{C8863959-0C2B-4734-BDF7-231C3AA83944}" type="presParOf" srcId="{16CEDB64-2737-49D6-9FA6-5BF184643FD0}" destId="{80269CEF-5962-4E2C-B19B-E64517662344}" srcOrd="11" destOrd="0" presId="urn:microsoft.com/office/officeart/2005/8/layout/cycle6"/>
    <dgm:cxn modelId="{F39022D6-3465-4437-BF56-A2EDC1B3CF06}" type="presParOf" srcId="{16CEDB64-2737-49D6-9FA6-5BF184643FD0}" destId="{BCF5FD10-8E61-4E15-BC78-0453983BC83E}" srcOrd="12" destOrd="0" presId="urn:microsoft.com/office/officeart/2005/8/layout/cycle6"/>
    <dgm:cxn modelId="{C761801F-E13F-45A3-873F-870945B2C89E}" type="presParOf" srcId="{16CEDB64-2737-49D6-9FA6-5BF184643FD0}" destId="{E8006768-0667-4355-A733-92DDECF6B7D6}" srcOrd="13" destOrd="0" presId="urn:microsoft.com/office/officeart/2005/8/layout/cycle6"/>
    <dgm:cxn modelId="{F29724C8-B2DB-4117-AF5D-FC0A1009A60A}" type="presParOf" srcId="{16CEDB64-2737-49D6-9FA6-5BF184643FD0}" destId="{3E485EAB-C9A9-474F-88AA-CC46A4BB13EE}" srcOrd="14" destOrd="0" presId="urn:microsoft.com/office/officeart/2005/8/layout/cycle6"/>
    <dgm:cxn modelId="{942D913F-6031-4463-8EC6-7F6981C2475A}" type="presParOf" srcId="{16CEDB64-2737-49D6-9FA6-5BF184643FD0}" destId="{A9BE70FC-9CC2-43CC-BD59-B13EC2B2A5A8}" srcOrd="15" destOrd="0" presId="urn:microsoft.com/office/officeart/2005/8/layout/cycle6"/>
    <dgm:cxn modelId="{C4C35D7E-CEB8-40DB-9734-23107FD158DA}" type="presParOf" srcId="{16CEDB64-2737-49D6-9FA6-5BF184643FD0}" destId="{D6B9A3BA-8E36-4D7D-BD3B-6C7D65DFDA72}" srcOrd="16" destOrd="0" presId="urn:microsoft.com/office/officeart/2005/8/layout/cycle6"/>
    <dgm:cxn modelId="{C0C0737D-6643-4B3C-B197-50D97370584D}" type="presParOf" srcId="{16CEDB64-2737-49D6-9FA6-5BF184643FD0}" destId="{3008121D-7B27-4471-8419-756BAC03C0F8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E6D9-CC20-4190-8F85-442CC1335D9D}">
      <dsp:nvSpPr>
        <dsp:cNvPr id="0" name=""/>
        <dsp:cNvSpPr/>
      </dsp:nvSpPr>
      <dsp:spPr>
        <a:xfrm>
          <a:off x="0" y="625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4F71C-7FE9-4948-A64C-FADBEE0971F1}">
      <dsp:nvSpPr>
        <dsp:cNvPr id="0" name=""/>
        <dsp:cNvSpPr/>
      </dsp:nvSpPr>
      <dsp:spPr>
        <a:xfrm>
          <a:off x="0" y="625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Given the clinical effectiveness, cost effectiveness &amp; popularity we must embed an offer of vaping </a:t>
          </a:r>
          <a:endParaRPr lang="en-US" sz="2200" kern="1200"/>
        </a:p>
      </dsp:txBody>
      <dsp:txXfrm>
        <a:off x="0" y="625"/>
        <a:ext cx="11445240" cy="731446"/>
      </dsp:txXfrm>
    </dsp:sp>
    <dsp:sp modelId="{03A9CAF6-CAEB-4D40-8395-3094B954F3F2}">
      <dsp:nvSpPr>
        <dsp:cNvPr id="0" name=""/>
        <dsp:cNvSpPr/>
      </dsp:nvSpPr>
      <dsp:spPr>
        <a:xfrm>
          <a:off x="0" y="732071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3C10D-C052-4D6D-9353-4CC337ACEDA2}">
      <dsp:nvSpPr>
        <dsp:cNvPr id="0" name=""/>
        <dsp:cNvSpPr/>
      </dsp:nvSpPr>
      <dsp:spPr>
        <a:xfrm>
          <a:off x="0" y="732071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Clinical environments where finally there is a viable &amp; acceptable alternative to smoking tobacco </a:t>
          </a:r>
          <a:endParaRPr lang="en-US" sz="2200" kern="1200"/>
        </a:p>
      </dsp:txBody>
      <dsp:txXfrm>
        <a:off x="0" y="732071"/>
        <a:ext cx="11445240" cy="731446"/>
      </dsp:txXfrm>
    </dsp:sp>
    <dsp:sp modelId="{3BC54948-2296-4982-A5FC-1C706DFEE1E0}">
      <dsp:nvSpPr>
        <dsp:cNvPr id="0" name=""/>
        <dsp:cNvSpPr/>
      </dsp:nvSpPr>
      <dsp:spPr>
        <a:xfrm>
          <a:off x="0" y="1463517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8F71C-C617-4D5F-9EB5-010E9E82D291}">
      <dsp:nvSpPr>
        <dsp:cNvPr id="0" name=""/>
        <dsp:cNvSpPr/>
      </dsp:nvSpPr>
      <dsp:spPr>
        <a:xfrm>
          <a:off x="0" y="1463517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Risk to bystanders thought to be ‘negligible’</a:t>
          </a:r>
          <a:endParaRPr lang="en-US" sz="2200" kern="1200"/>
        </a:p>
      </dsp:txBody>
      <dsp:txXfrm>
        <a:off x="0" y="1463517"/>
        <a:ext cx="11445240" cy="731446"/>
      </dsp:txXfrm>
    </dsp:sp>
    <dsp:sp modelId="{4A7AD69B-458B-492D-A0C1-B87F347CABDF}">
      <dsp:nvSpPr>
        <dsp:cNvPr id="0" name=""/>
        <dsp:cNvSpPr/>
      </dsp:nvSpPr>
      <dsp:spPr>
        <a:xfrm>
          <a:off x="0" y="2194964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0906D-BC8F-4F7B-AD21-DF150A11B2F2}">
      <dsp:nvSpPr>
        <dsp:cNvPr id="0" name=""/>
        <dsp:cNvSpPr/>
      </dsp:nvSpPr>
      <dsp:spPr>
        <a:xfrm>
          <a:off x="0" y="2194964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More effective than NRT but </a:t>
          </a:r>
          <a:r>
            <a:rPr lang="en-GB" sz="2200" b="1" kern="1200"/>
            <a:t>highly effective to combine with NRT</a:t>
          </a:r>
          <a:endParaRPr lang="en-US" sz="2200" kern="1200"/>
        </a:p>
      </dsp:txBody>
      <dsp:txXfrm>
        <a:off x="0" y="2194964"/>
        <a:ext cx="11445240" cy="731446"/>
      </dsp:txXfrm>
    </dsp:sp>
    <dsp:sp modelId="{259106B4-3B74-40AF-A452-63D385330129}">
      <dsp:nvSpPr>
        <dsp:cNvPr id="0" name=""/>
        <dsp:cNvSpPr/>
      </dsp:nvSpPr>
      <dsp:spPr>
        <a:xfrm>
          <a:off x="0" y="2926410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FEA42-9129-4F92-B025-2E120C86E6D0}">
      <dsp:nvSpPr>
        <dsp:cNvPr id="0" name=""/>
        <dsp:cNvSpPr/>
      </dsp:nvSpPr>
      <dsp:spPr>
        <a:xfrm>
          <a:off x="0" y="2926410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Develop Senior clinical &amp; executive support for this strategy</a:t>
          </a:r>
          <a:endParaRPr lang="en-US" sz="2200" kern="1200"/>
        </a:p>
      </dsp:txBody>
      <dsp:txXfrm>
        <a:off x="0" y="2926410"/>
        <a:ext cx="11445240" cy="731446"/>
      </dsp:txXfrm>
    </dsp:sp>
    <dsp:sp modelId="{3B4E4C88-D067-42E5-B20B-3E427A7DF4F4}">
      <dsp:nvSpPr>
        <dsp:cNvPr id="0" name=""/>
        <dsp:cNvSpPr/>
      </dsp:nvSpPr>
      <dsp:spPr>
        <a:xfrm>
          <a:off x="0" y="3657857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5932D-7459-47E0-972A-8A10D9F1981A}">
      <dsp:nvSpPr>
        <dsp:cNvPr id="0" name=""/>
        <dsp:cNvSpPr/>
      </dsp:nvSpPr>
      <dsp:spPr>
        <a:xfrm>
          <a:off x="0" y="3657857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Develop confidence and competence in our tobacco dependency specialists</a:t>
          </a:r>
          <a:endParaRPr lang="en-US" sz="2200" kern="1200"/>
        </a:p>
      </dsp:txBody>
      <dsp:txXfrm>
        <a:off x="0" y="3657857"/>
        <a:ext cx="11445240" cy="731446"/>
      </dsp:txXfrm>
    </dsp:sp>
    <dsp:sp modelId="{4A0250C8-6838-48EC-A3A7-E4A7029F53D2}">
      <dsp:nvSpPr>
        <dsp:cNvPr id="0" name=""/>
        <dsp:cNvSpPr/>
      </dsp:nvSpPr>
      <dsp:spPr>
        <a:xfrm>
          <a:off x="0" y="4389303"/>
          <a:ext cx="1144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06AE4-32A5-4669-809E-5913E6509D9B}">
      <dsp:nvSpPr>
        <dsp:cNvPr id="0" name=""/>
        <dsp:cNvSpPr/>
      </dsp:nvSpPr>
      <dsp:spPr>
        <a:xfrm>
          <a:off x="0" y="4389303"/>
          <a:ext cx="11445240" cy="73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Provide standardised information and access to all tobacco dependent patients</a:t>
          </a:r>
        </a:p>
      </dsp:txBody>
      <dsp:txXfrm>
        <a:off x="0" y="4389303"/>
        <a:ext cx="11445240" cy="73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DA0C4-EBA9-4152-910F-EBB147A8C7A8}">
      <dsp:nvSpPr>
        <dsp:cNvPr id="0" name=""/>
        <dsp:cNvSpPr/>
      </dsp:nvSpPr>
      <dsp:spPr>
        <a:xfrm>
          <a:off x="4937762" y="2171"/>
          <a:ext cx="1737355" cy="9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Acute care trusts - inpatients</a:t>
          </a:r>
        </a:p>
      </dsp:txBody>
      <dsp:txXfrm>
        <a:off x="4984002" y="48411"/>
        <a:ext cx="1644875" cy="854752"/>
      </dsp:txXfrm>
    </dsp:sp>
    <dsp:sp modelId="{5A72734D-3882-45C0-84F2-D511C14D0164}">
      <dsp:nvSpPr>
        <dsp:cNvPr id="0" name=""/>
        <dsp:cNvSpPr/>
      </dsp:nvSpPr>
      <dsp:spPr>
        <a:xfrm>
          <a:off x="3572894" y="475787"/>
          <a:ext cx="4467091" cy="4467091"/>
        </a:xfrm>
        <a:custGeom>
          <a:avLst/>
          <a:gdLst/>
          <a:ahLst/>
          <a:cxnLst/>
          <a:rect l="0" t="0" r="0" b="0"/>
          <a:pathLst>
            <a:path>
              <a:moveTo>
                <a:pt x="3109967" y="179133"/>
              </a:moveTo>
              <a:arcTo wR="2233545" hR="2233545" stAng="17586199" swAng="12767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C1006-0DE1-45D0-9BD3-BABCFFFDB573}">
      <dsp:nvSpPr>
        <dsp:cNvPr id="0" name=""/>
        <dsp:cNvSpPr/>
      </dsp:nvSpPr>
      <dsp:spPr>
        <a:xfrm>
          <a:off x="7012107" y="1118944"/>
          <a:ext cx="1457280" cy="9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Smoke-free hospital sites</a:t>
          </a:r>
        </a:p>
      </dsp:txBody>
      <dsp:txXfrm>
        <a:off x="7058347" y="1165184"/>
        <a:ext cx="1364800" cy="854752"/>
      </dsp:txXfrm>
    </dsp:sp>
    <dsp:sp modelId="{86FC9378-D364-4604-9DC8-4F4F6C8E314E}">
      <dsp:nvSpPr>
        <dsp:cNvPr id="0" name=""/>
        <dsp:cNvSpPr/>
      </dsp:nvSpPr>
      <dsp:spPr>
        <a:xfrm>
          <a:off x="3572894" y="475787"/>
          <a:ext cx="4467091" cy="4467091"/>
        </a:xfrm>
        <a:custGeom>
          <a:avLst/>
          <a:gdLst/>
          <a:ahLst/>
          <a:cxnLst/>
          <a:rect l="0" t="0" r="0" b="0"/>
          <a:pathLst>
            <a:path>
              <a:moveTo>
                <a:pt x="4376157" y="1602718"/>
              </a:moveTo>
              <a:arcTo wR="2233545" hR="2233545" stAng="20615671" swAng="19686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CAE58-4E73-4532-93DD-AFDAB9B0291F}">
      <dsp:nvSpPr>
        <dsp:cNvPr id="0" name=""/>
        <dsp:cNvSpPr/>
      </dsp:nvSpPr>
      <dsp:spPr>
        <a:xfrm>
          <a:off x="7012107" y="3352490"/>
          <a:ext cx="1457280" cy="9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Smoking in Pregnancy</a:t>
          </a:r>
        </a:p>
      </dsp:txBody>
      <dsp:txXfrm>
        <a:off x="7058347" y="3398730"/>
        <a:ext cx="1364800" cy="854752"/>
      </dsp:txXfrm>
    </dsp:sp>
    <dsp:sp modelId="{5C2D178E-6B3B-45D7-921B-BAE95CD8F95D}">
      <dsp:nvSpPr>
        <dsp:cNvPr id="0" name=""/>
        <dsp:cNvSpPr/>
      </dsp:nvSpPr>
      <dsp:spPr>
        <a:xfrm>
          <a:off x="3572894" y="475787"/>
          <a:ext cx="4467091" cy="4467091"/>
        </a:xfrm>
        <a:custGeom>
          <a:avLst/>
          <a:gdLst/>
          <a:ahLst/>
          <a:cxnLst/>
          <a:rect l="0" t="0" r="0" b="0"/>
          <a:pathLst>
            <a:path>
              <a:moveTo>
                <a:pt x="3794739" y="3830857"/>
              </a:moveTo>
              <a:arcTo wR="2233545" hR="2233545" stAng="2739310" swAng="15030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ED6D-30F8-4F9F-8454-10718AA26D86}">
      <dsp:nvSpPr>
        <dsp:cNvPr id="0" name=""/>
        <dsp:cNvSpPr/>
      </dsp:nvSpPr>
      <dsp:spPr>
        <a:xfrm>
          <a:off x="5077799" y="4469263"/>
          <a:ext cx="1457280" cy="9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NHS staff treatment offer</a:t>
          </a:r>
        </a:p>
      </dsp:txBody>
      <dsp:txXfrm>
        <a:off x="5124039" y="4515503"/>
        <a:ext cx="1364800" cy="854752"/>
      </dsp:txXfrm>
    </dsp:sp>
    <dsp:sp modelId="{80269CEF-5962-4E2C-B19B-E64517662344}">
      <dsp:nvSpPr>
        <dsp:cNvPr id="0" name=""/>
        <dsp:cNvSpPr/>
      </dsp:nvSpPr>
      <dsp:spPr>
        <a:xfrm>
          <a:off x="3572894" y="475787"/>
          <a:ext cx="4467091" cy="4467091"/>
        </a:xfrm>
        <a:custGeom>
          <a:avLst/>
          <a:gdLst/>
          <a:ahLst/>
          <a:cxnLst/>
          <a:rect l="0" t="0" r="0" b="0"/>
          <a:pathLst>
            <a:path>
              <a:moveTo>
                <a:pt x="1495572" y="4341654"/>
              </a:moveTo>
              <a:arcTo wR="2233545" hR="2233545" stAng="6557599" swAng="15030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5FD10-8E61-4E15-BC78-0453983BC83E}">
      <dsp:nvSpPr>
        <dsp:cNvPr id="0" name=""/>
        <dsp:cNvSpPr/>
      </dsp:nvSpPr>
      <dsp:spPr>
        <a:xfrm>
          <a:off x="3143492" y="3352490"/>
          <a:ext cx="1457280" cy="9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Targeted Lung Health Checks </a:t>
          </a:r>
        </a:p>
      </dsp:txBody>
      <dsp:txXfrm>
        <a:off x="3189732" y="3398730"/>
        <a:ext cx="1364800" cy="854752"/>
      </dsp:txXfrm>
    </dsp:sp>
    <dsp:sp modelId="{3E485EAB-C9A9-474F-88AA-CC46A4BB13EE}">
      <dsp:nvSpPr>
        <dsp:cNvPr id="0" name=""/>
        <dsp:cNvSpPr/>
      </dsp:nvSpPr>
      <dsp:spPr>
        <a:xfrm>
          <a:off x="3572894" y="475787"/>
          <a:ext cx="4467091" cy="4467091"/>
        </a:xfrm>
        <a:custGeom>
          <a:avLst/>
          <a:gdLst/>
          <a:ahLst/>
          <a:cxnLst/>
          <a:rect l="0" t="0" r="0" b="0"/>
          <a:pathLst>
            <a:path>
              <a:moveTo>
                <a:pt x="90934" y="2864373"/>
              </a:moveTo>
              <a:arcTo wR="2233545" hR="2233545" stAng="9815671" swAng="19686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E70FC-9CC2-43CC-BD59-B13EC2B2A5A8}">
      <dsp:nvSpPr>
        <dsp:cNvPr id="0" name=""/>
        <dsp:cNvSpPr/>
      </dsp:nvSpPr>
      <dsp:spPr>
        <a:xfrm>
          <a:off x="3143492" y="1118944"/>
          <a:ext cx="1457280" cy="9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CURE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Mental Health Trusts</a:t>
          </a:r>
        </a:p>
      </dsp:txBody>
      <dsp:txXfrm>
        <a:off x="3189732" y="1165184"/>
        <a:ext cx="1364800" cy="854752"/>
      </dsp:txXfrm>
    </dsp:sp>
    <dsp:sp modelId="{3008121D-7B27-4471-8419-756BAC03C0F8}">
      <dsp:nvSpPr>
        <dsp:cNvPr id="0" name=""/>
        <dsp:cNvSpPr/>
      </dsp:nvSpPr>
      <dsp:spPr>
        <a:xfrm>
          <a:off x="3572894" y="475787"/>
          <a:ext cx="4467091" cy="4467091"/>
        </a:xfrm>
        <a:custGeom>
          <a:avLst/>
          <a:gdLst/>
          <a:ahLst/>
          <a:cxnLst/>
          <a:rect l="0" t="0" r="0" b="0"/>
          <a:pathLst>
            <a:path>
              <a:moveTo>
                <a:pt x="671303" y="637261"/>
              </a:moveTo>
              <a:arcTo wR="2233545" hR="2233545" stAng="13537050" swAng="12767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0.0512</cdr:x>
      <cdr:y>0.01392</cdr:y>
    </cdr:from>
    <cdr:to>
      <cdr:x>0.94297</cdr:x>
      <cdr:y>0.10448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2FBC71A-68DC-429A-AAAE-F8EAD62664D0}"/>
            </a:ext>
          </a:extLst>
        </cdr:cNvPr>
        <cdr:cNvSpPr txBox="1"/>
      </cdr:nvSpPr>
      <cdr:spPr>
        <a:xfrm xmlns:a="http://schemas.openxmlformats.org/drawingml/2006/main">
          <a:off x="563979" y="78345"/>
          <a:ext cx="9823040" cy="50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br>
            <a:rPr lang="en-GB" sz="1200" dirty="0"/>
          </a:br>
          <a:r>
            <a:rPr lang="en-GB" sz="1200" dirty="0"/>
            <a:t>(Wide</a:t>
          </a:r>
          <a:r>
            <a:rPr lang="en-GB" sz="1200" baseline="0" dirty="0"/>
            <a:t> confidence intervals in </a:t>
          </a:r>
          <a:r>
            <a:rPr lang="en-GB" sz="1200" b="1" baseline="0" dirty="0">
              <a:solidFill>
                <a:schemeClr val="accent2"/>
              </a:solidFill>
            </a:rPr>
            <a:t>yellow</a:t>
          </a:r>
          <a:r>
            <a:rPr lang="en-GB" sz="1200" baseline="0" dirty="0"/>
            <a:t>. Varenicline in </a:t>
          </a:r>
          <a:r>
            <a:rPr lang="en-GB" sz="1200" baseline="0" dirty="0">
              <a:solidFill>
                <a:srgbClr val="FF0000"/>
              </a:solidFill>
            </a:rPr>
            <a:t>red</a:t>
          </a:r>
          <a:r>
            <a:rPr lang="en-GB" sz="1200" baseline="0" dirty="0"/>
            <a:t> frame)</a:t>
          </a:r>
          <a:endParaRPr lang="en-GB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596A-94CE-4EB1-AE03-72F0F852441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F58D7-76A7-4C69-9124-D83BFC09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90F0-BD7C-E04D-158A-02224DC7E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5DF0B-99B0-0CB3-CDEC-34A16B38B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8913-4018-761D-3998-4E6089A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8070-5B26-A620-A6EC-D8002235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F748F-041D-59C4-B2B6-8DDA40D0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6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8AEB-52CD-FB92-FE04-CF161568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86A49-FF17-A0DE-2571-2B5FCE4F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C071-4211-7DC7-0002-6F67AC97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9835-D24E-6F8A-2F66-DA2D76BD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8390-C045-77C8-1A19-118A6489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5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32529-8C63-DFD2-5BB3-346C450DB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C8D4B-D030-ED24-859B-E7C2BA909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FE50-4C25-B7D3-AB91-F228547D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1F16-FD6A-00C3-0A2A-C8D54E77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B4E87-DB78-F3A0-5955-3B680B00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1780-6D8C-0951-89DB-BAE48B53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D2612-D80B-0B15-BA3D-37F84E0AA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D9BB-7B99-B8EE-22BF-4883CF35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888F-97BD-77C6-F363-0AB0AFB7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99EC-4E73-9B3E-73D4-AF6B5217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1642-A362-D917-D00F-C9BAD964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69885-B4D7-8FA2-3418-F06D3959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610B3-EDA6-4A99-19D6-7A786662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A856-BB8E-3FFE-7633-A7C07D53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4FDC-05D6-C443-147A-5A0D6DF6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6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5060-2235-03EE-C11C-291E658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ED3C-BD5F-5F4B-BCE1-ECDBFE075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CF6B-2A30-4DDD-9E51-79088843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4B24-4395-563F-AF2F-C3690687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C20A-D5B8-6057-AE19-F5652500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52A0F-792A-E29F-866A-3B4754B2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27DE-52B9-AB73-40B1-6DAA3A6F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26BA-0231-A610-2B39-7404A5F9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D715-B501-A574-C701-2BF47FD6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BA593-7FE2-26CF-7C50-0C98AE05B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8A96D-3F4F-1126-263E-D2F4DF3C4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76CF8-9CB9-A798-F20A-78A12A0A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FC57B-3617-4996-C0CB-AAF2C3CF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BFD8B-4F7E-88E1-FDFA-E6379A1B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61F0-D558-D483-9DBE-D92F38B6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D5A3E-D030-BAB6-0665-94B96936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11889-14AA-CFDD-4494-CAAB40B3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0BBD6-3F8F-77F8-1261-75956CF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9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2677B-44D4-8770-74A2-E4D9EA17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244E1-34A9-3B6A-B27E-F4737B5E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AC1E9-3F46-91BE-245D-10FDE7F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8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B5EC-F0F4-D04B-A7DA-1427DB55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CFCF-F7D3-9707-C14C-88FA32C1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00A42-7051-8622-7779-20E3D77DC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A151F-7F4E-D923-5EFE-23DCB4BF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4BC37-86D1-BEB6-6065-38935E7F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DEB7D-5F32-2D16-4A39-51894C40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5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26D8-EA8D-05A6-7B21-8EF9E1C8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4AFE5F-CF42-0A84-AAFE-05D668668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9FD60-6B51-442F-3DD8-934D076A6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AB64F-72F1-B566-A546-A721D7C7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288BC-A396-256C-9190-25FB0683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69B3B-9174-0977-51FC-B785D215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36366-5478-C77B-95B8-54C54AD4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9D44B-4A8E-DD78-D470-B3A9D6C0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15C0-4E46-AC26-5D59-91290224B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1EF2-B649-4B15-BDDF-E02CD339488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0CC5F-9863-4997-50D3-D9EF3054C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7804-61AD-C59B-6065-EC622863E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7D72-8A60-4FF9-B940-6805C478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4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10216.pub6/full?highlightAbstract=cigarets%7Ccigarett%7Cliving%7Ce%7Creview%7Ccigarettes%7Csystemat%7Csystematic%7Ccigaret%7Cliv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291C-9BC2-3459-1F27-C3092B19A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403758"/>
            <a:ext cx="10962640" cy="23876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role of nicotine vapes in treating tobacco dependency in the NHS in Greater Manchester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32418-2B18-B2BD-A5E3-9F607E1A3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3185422"/>
            <a:ext cx="11216640" cy="1762442"/>
          </a:xfrm>
        </p:spPr>
        <p:txBody>
          <a:bodyPr>
            <a:normAutofit/>
          </a:bodyPr>
          <a:lstStyle/>
          <a:p>
            <a:r>
              <a:rPr lang="en-GB" dirty="0"/>
              <a:t>Dr Matthew Evison</a:t>
            </a:r>
          </a:p>
          <a:p>
            <a:r>
              <a:rPr lang="en-GB" dirty="0"/>
              <a:t>Consultant Chest Physician, Manchester University NHS Foundation Trust</a:t>
            </a:r>
          </a:p>
          <a:p>
            <a:r>
              <a:rPr lang="en-GB" dirty="0"/>
              <a:t>Clinical Lead, Greater Manchester Make Smoking History Programme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CB347-8EC8-E5F8-5863-A78872A1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120" y="4656240"/>
            <a:ext cx="2036240" cy="2036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7C963-5CBF-6753-D1F3-7EBE4BAC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5590748"/>
            <a:ext cx="3131159" cy="9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E3C4-5DF7-1898-1CF9-17D876D8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9" y="64550"/>
            <a:ext cx="11690131" cy="959179"/>
          </a:xfrm>
        </p:spPr>
        <p:txBody>
          <a:bodyPr/>
          <a:lstStyle/>
          <a:p>
            <a:r>
              <a:rPr lang="en-GB" b="1" dirty="0"/>
              <a:t>Smoke free Hospital 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8757-9C93-C3A2-2824-4B4CB405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910" y="1082566"/>
            <a:ext cx="6550574" cy="5419834"/>
          </a:xfrm>
        </p:spPr>
        <p:txBody>
          <a:bodyPr>
            <a:normAutofit fontScale="92500" lnSpcReduction="20000"/>
          </a:bodyPr>
          <a:lstStyle/>
          <a:p>
            <a:pPr marL="0" lvl="1" indent="0" algn="just"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moment to truly deliver a smoke-fre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</a:rPr>
              <a:t>e NHS </a:t>
            </a:r>
          </a:p>
          <a:p>
            <a:pPr marL="0" lvl="1" indent="0" algn="just">
              <a:buNone/>
            </a:pPr>
            <a:endParaRPr lang="en-GB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1" indent="-285750"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CURE service offering vapes to inpatients</a:t>
            </a:r>
          </a:p>
          <a:p>
            <a:pPr marL="285750" lvl="1" indent="-285750" algn="just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 offer providing vapes to NHS staff</a:t>
            </a:r>
          </a:p>
          <a:p>
            <a:pPr marL="285750" lvl="1" indent="-285750"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Visitors can but vapes form Hospital pharmacy or local vape shops</a:t>
            </a:r>
          </a:p>
          <a:p>
            <a:pPr marL="0" lvl="1" indent="0" algn="just">
              <a:buNone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smoke-free policy</a:t>
            </a:r>
          </a:p>
          <a:p>
            <a:pPr marL="0" lvl="1" indent="0" algn="just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removal of all smoking-related estate, including smoking shelters, ashtrays and cigarette bins</a:t>
            </a:r>
          </a:p>
          <a:p>
            <a:pPr marL="0" lvl="1" indent="0" algn="just">
              <a:buNone/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Smoking is not permitted anywhere on the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Hospital grounds</a:t>
            </a:r>
          </a:p>
          <a:p>
            <a:pPr marL="0" lvl="1" indent="0" algn="just">
              <a:buNone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Any person that is tobacco dependent will be supported to be tobacco-free and is encouraged to vape on the external grounds including within designated ‘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quit zones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 where there are areas of cover from the weather.</a:t>
            </a:r>
          </a:p>
          <a:p>
            <a:pPr marL="0" lvl="1" indent="0" algn="just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There is no vaping within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‘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vape-free zones’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at entrances to the Hospitals to minimise the social nuisance vaping may present to others.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5E1FD-5C38-940B-5BB3-26CD08F1F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6" t="24039" r="25000" b="980"/>
          <a:stretch/>
        </p:blipFill>
        <p:spPr>
          <a:xfrm>
            <a:off x="580545" y="1023729"/>
            <a:ext cx="4453792" cy="55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E8CB77-ACD3-C7A6-293C-09EBA6C72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83" t="24039" r="24917" b="1734"/>
          <a:stretch/>
        </p:blipFill>
        <p:spPr>
          <a:xfrm>
            <a:off x="711914" y="0"/>
            <a:ext cx="5047255" cy="6557702"/>
          </a:xfrm>
          <a:prstGeom prst="rect">
            <a:avLst/>
          </a:prstGeom>
        </p:spPr>
      </p:pic>
      <p:pic>
        <p:nvPicPr>
          <p:cNvPr id="10" name="Picture 9" descr="A poster with hot air balloons in the sky&#10;&#10;Description automatically generated with low confidence">
            <a:extLst>
              <a:ext uri="{FF2B5EF4-FFF2-40B4-BE49-F238E27FC236}">
                <a16:creationId xmlns:a16="http://schemas.microsoft.com/office/drawing/2014/main" id="{B248A9A7-EA36-2973-37F7-A0CC56BCD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30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9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B7FD6-D469-1A06-F281-A84141CE2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83" t="24510" r="24750" b="1137"/>
          <a:stretch/>
        </p:blipFill>
        <p:spPr>
          <a:xfrm>
            <a:off x="853441" y="52213"/>
            <a:ext cx="4815840" cy="6753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A1249-5664-269F-B326-C3B74C6FD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17" t="24352" r="25000" b="825"/>
          <a:stretch/>
        </p:blipFill>
        <p:spPr>
          <a:xfrm>
            <a:off x="6451600" y="41437"/>
            <a:ext cx="4693920" cy="67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2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D100F-7190-2D33-7181-75E3EA63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634973"/>
            <a:ext cx="6155988" cy="1182927"/>
          </a:xfrm>
        </p:spPr>
        <p:txBody>
          <a:bodyPr anchor="b">
            <a:normAutofit/>
          </a:bodyPr>
          <a:lstStyle/>
          <a:p>
            <a:r>
              <a:rPr lang="en-GB" sz="5600" b="1" dirty="0"/>
              <a:t>Conclusions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412B-18D6-836B-15ED-3BD6505F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2010687"/>
            <a:ext cx="7380514" cy="4399577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Vaping is a central component of a personalised treatment plan for tobacco dependency 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The NHS has a responsibility to ensure access to the intervention in tobacco dependency treatment programmes 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Uptake is excellent when it is accessible as part of a treatment plan and </a:t>
            </a:r>
            <a:r>
              <a:rPr lang="en-GB" sz="2400" b="1" dirty="0">
                <a:solidFill>
                  <a:schemeClr val="tx1">
                    <a:alpha val="80000"/>
                  </a:schemeClr>
                </a:solidFill>
              </a:rPr>
              <a:t>WILL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 increase effectiveness (high certainty)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As a viable &amp; acceptable alternative to tobacco as a source of nicotine, it provides an unprecedented opportunity for a truly smoke-free NHS grounds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A4E8B-B277-2935-74EC-684C2271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666" y="1055127"/>
            <a:ext cx="4300019" cy="4300019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6E25B-7700-4252-8174-B4BA7A41B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9" y="2"/>
            <a:ext cx="1568207" cy="156820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8062B80-1249-472E-904F-5A7F370B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3" y="420023"/>
            <a:ext cx="10810239" cy="87981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dirty="0"/>
              <a:t>Cochrane Living Systematic Review   </a:t>
            </a:r>
            <a:br>
              <a:rPr lang="en-GB" dirty="0"/>
            </a:br>
            <a:r>
              <a:rPr lang="en-GB" dirty="0"/>
              <a:t>‘</a:t>
            </a:r>
            <a:r>
              <a:rPr lang="en-GB" sz="3100" b="1" dirty="0"/>
              <a:t>Nicotine e-cigarettes help people to stop smoking’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962C1-7DD0-495F-92A8-208667204594}"/>
              </a:ext>
            </a:extLst>
          </p:cNvPr>
          <p:cNvSpPr/>
          <p:nvPr/>
        </p:nvSpPr>
        <p:spPr>
          <a:xfrm>
            <a:off x="6280727" y="6383317"/>
            <a:ext cx="7163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Electronic cigarettes for smoking cessation - Hartmann-Boyce, J - 2021 | Cochrane Library</a:t>
            </a:r>
            <a:endParaRPr lang="en-GB" sz="1200" dirty="0"/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ACB3CB38-B1CE-4C87-9304-D9DF36F9F7B3}"/>
              </a:ext>
            </a:extLst>
          </p:cNvPr>
          <p:cNvSpPr/>
          <p:nvPr/>
        </p:nvSpPr>
        <p:spPr>
          <a:xfrm rot="1957807">
            <a:off x="10248836" y="534655"/>
            <a:ext cx="1639749" cy="942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2022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533E88-44A2-DF2E-BC67-FCFF28BFE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2153" r="28666" b="21477"/>
          <a:stretch/>
        </p:blipFill>
        <p:spPr bwMode="auto">
          <a:xfrm>
            <a:off x="607223" y="1568209"/>
            <a:ext cx="8676640" cy="46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AC82C8A-24FA-8307-DA7E-643AB2A4C5ED}"/>
              </a:ext>
            </a:extLst>
          </p:cNvPr>
          <p:cNvSpPr/>
          <p:nvPr/>
        </p:nvSpPr>
        <p:spPr>
          <a:xfrm>
            <a:off x="2100668" y="2175642"/>
            <a:ext cx="2008877" cy="546538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8FC040-507B-EADE-8390-60F6D79E9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253" y="3970626"/>
            <a:ext cx="2370483" cy="20858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2" name="Picture 4" descr="Green Tick&quot; Images – Browse 841 Stock Photos, Vectors, and Video | Adobe  Stock">
            <a:extLst>
              <a:ext uri="{FF2B5EF4-FFF2-40B4-BE49-F238E27FC236}">
                <a16:creationId xmlns:a16="http://schemas.microsoft.com/office/drawing/2014/main" id="{89FB984C-E692-3E5D-F999-3AF8B534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10" y="5272556"/>
            <a:ext cx="706329" cy="7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1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1ABC-A7E5-473C-B3DD-4692C46D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31" y="209918"/>
            <a:ext cx="11444072" cy="867930"/>
          </a:xfrm>
        </p:spPr>
        <p:txBody>
          <a:bodyPr>
            <a:spAutoFit/>
          </a:bodyPr>
          <a:lstStyle/>
          <a:p>
            <a:pPr algn="ctr"/>
            <a:r>
              <a:rPr lang="en-GB" sz="2800" dirty="0"/>
              <a:t>Systematic review and network meta-analysis: Effectiveness of treatments for tobacco dependency 2021 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09BEEB2-7C6D-412C-806C-6C7B88E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26667" y="8475133"/>
            <a:ext cx="8506691" cy="486833"/>
          </a:xfrm>
          <a:prstGeom prst="rect">
            <a:avLst/>
          </a:prstGeom>
        </p:spPr>
        <p:txBody>
          <a:bodyPr vert="horz" lIns="121920" tIns="48000" rIns="121920" bIns="48000" rtlCol="0" anchor="b" anchorCtr="0"/>
          <a:lstStyle>
            <a:defPPr>
              <a:defRPr lang="en-US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GB" sz="1200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4F69B91-802D-4E87-8733-22407FB0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4381" y="6356351"/>
            <a:ext cx="759691" cy="365125"/>
          </a:xfrm>
        </p:spPr>
        <p:txBody>
          <a:bodyPr/>
          <a:lstStyle/>
          <a:p>
            <a:fld id="{06A44ADC-FBC0-4698-B0EC-1AD4A4060383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099383-D12C-43EC-A132-5F2B7A53080B}"/>
              </a:ext>
            </a:extLst>
          </p:cNvPr>
          <p:cNvGraphicFramePr>
            <a:graphicFrameLocks/>
          </p:cNvGraphicFramePr>
          <p:nvPr/>
        </p:nvGraphicFramePr>
        <p:xfrm>
          <a:off x="493161" y="1077847"/>
          <a:ext cx="11015217" cy="588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DE144678-D383-4C23-953C-A314FCAFF260}"/>
              </a:ext>
            </a:extLst>
          </p:cNvPr>
          <p:cNvSpPr/>
          <p:nvPr/>
        </p:nvSpPr>
        <p:spPr>
          <a:xfrm rot="1957807">
            <a:off x="10366319" y="1095941"/>
            <a:ext cx="1639749" cy="942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October 2021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60BF1E6A-4904-465C-9817-60981F5C4184}"/>
              </a:ext>
            </a:extLst>
          </p:cNvPr>
          <p:cNvSpPr/>
          <p:nvPr/>
        </p:nvSpPr>
        <p:spPr>
          <a:xfrm>
            <a:off x="2127315" y="4773676"/>
            <a:ext cx="678731" cy="37707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9D758A78-1349-424B-A486-872C50E4C103}"/>
              </a:ext>
            </a:extLst>
          </p:cNvPr>
          <p:cNvSpPr/>
          <p:nvPr/>
        </p:nvSpPr>
        <p:spPr>
          <a:xfrm>
            <a:off x="2143075" y="5200785"/>
            <a:ext cx="678731" cy="37707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91252C2-DBF5-4F0A-BD22-FD106F635555}"/>
              </a:ext>
            </a:extLst>
          </p:cNvPr>
          <p:cNvSpPr/>
          <p:nvPr/>
        </p:nvSpPr>
        <p:spPr>
          <a:xfrm>
            <a:off x="2143075" y="5550437"/>
            <a:ext cx="678731" cy="37707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258305E8-1E28-45D5-BEFA-C90243981B2B}"/>
              </a:ext>
            </a:extLst>
          </p:cNvPr>
          <p:cNvSpPr/>
          <p:nvPr/>
        </p:nvSpPr>
        <p:spPr>
          <a:xfrm>
            <a:off x="2149260" y="3784364"/>
            <a:ext cx="678731" cy="37707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0A721384-6555-4E1A-8CF2-2B4FF758C334}"/>
              </a:ext>
            </a:extLst>
          </p:cNvPr>
          <p:cNvSpPr/>
          <p:nvPr/>
        </p:nvSpPr>
        <p:spPr>
          <a:xfrm>
            <a:off x="2127315" y="4151174"/>
            <a:ext cx="678731" cy="37707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982A71-A230-4479-9D10-2EEA8732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51" y="2811249"/>
            <a:ext cx="420660" cy="292633"/>
          </a:xfrm>
          <a:prstGeom prst="rect">
            <a:avLst/>
          </a:prstGeom>
        </p:spPr>
      </p:pic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2E3B181C-D605-4E4A-9EB3-7CDDE7505B01}"/>
              </a:ext>
            </a:extLst>
          </p:cNvPr>
          <p:cNvSpPr/>
          <p:nvPr/>
        </p:nvSpPr>
        <p:spPr>
          <a:xfrm>
            <a:off x="6919276" y="4275123"/>
            <a:ext cx="763571" cy="650188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2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B473-415A-EADD-F77B-CABA6ACD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489"/>
            <a:ext cx="12086897" cy="12170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Embedding vaping into NHS care for tobacco dependence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CA06FE-335F-A617-C1A0-4EC0C1A88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719480"/>
              </p:ext>
            </p:extLst>
          </p:nvPr>
        </p:nvGraphicFramePr>
        <p:xfrm>
          <a:off x="330200" y="1289584"/>
          <a:ext cx="11445240" cy="512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48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B87983-CC91-2552-D46A-F2CD07CE1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010020"/>
              </p:ext>
            </p:extLst>
          </p:nvPr>
        </p:nvGraphicFramePr>
        <p:xfrm>
          <a:off x="314960" y="1187026"/>
          <a:ext cx="116128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84061A4-CFC1-8A38-F0D1-05EA3F87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63"/>
            <a:ext cx="10515600" cy="82507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Treating Tobacco Dependency in the NHS in GM</a:t>
            </a:r>
          </a:p>
        </p:txBody>
      </p:sp>
      <p:pic>
        <p:nvPicPr>
          <p:cNvPr id="7" name="Picture 2" descr="The CURE Project – Curing Tobacco Addiction in Greater Manchester">
            <a:extLst>
              <a:ext uri="{FF2B5EF4-FFF2-40B4-BE49-F238E27FC236}">
                <a16:creationId xmlns:a16="http://schemas.microsoft.com/office/drawing/2014/main" id="{DF428432-FEC6-67F5-FB35-1C09D052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9" y="2228040"/>
            <a:ext cx="1228453" cy="4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5A7A8-6DF0-029F-CCBA-65F8D409F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759" y="4805463"/>
            <a:ext cx="1738951" cy="46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325F8-4377-0E71-E094-EEEA2000BA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166" t="24039" r="25000" b="980"/>
          <a:stretch/>
        </p:blipFill>
        <p:spPr>
          <a:xfrm>
            <a:off x="9080766" y="2001519"/>
            <a:ext cx="1201154" cy="1719017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FE2D9EDD-E2E7-7E29-AA6D-265F78E2B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77" y="4675992"/>
            <a:ext cx="757245" cy="871365"/>
          </a:xfrm>
          <a:prstGeom prst="rect">
            <a:avLst/>
          </a:prstGeom>
        </p:spPr>
      </p:pic>
      <p:pic>
        <p:nvPicPr>
          <p:cNvPr id="11" name="Picture 2" descr="The CURE Project – Curing Tobacco Addiction in Greater Manchester">
            <a:extLst>
              <a:ext uri="{FF2B5EF4-FFF2-40B4-BE49-F238E27FC236}">
                <a16:creationId xmlns:a16="http://schemas.microsoft.com/office/drawing/2014/main" id="{C4DB0F4E-5C2F-D1BF-2714-7182EAD3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32" y="2550435"/>
            <a:ext cx="1228453" cy="4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8137A-8237-5CE7-55FC-41D106A08F65}"/>
              </a:ext>
            </a:extLst>
          </p:cNvPr>
          <p:cNvSpPr/>
          <p:nvPr/>
        </p:nvSpPr>
        <p:spPr>
          <a:xfrm>
            <a:off x="5116960" y="5571736"/>
            <a:ext cx="2008877" cy="111590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E66F24-51AB-061F-1717-F968EED42B3E}"/>
              </a:ext>
            </a:extLst>
          </p:cNvPr>
          <p:cNvSpPr/>
          <p:nvPr/>
        </p:nvSpPr>
        <p:spPr>
          <a:xfrm>
            <a:off x="7071889" y="2215388"/>
            <a:ext cx="2008877" cy="111590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75583A-C0EC-0EE5-F5C5-124B9253A6BC}"/>
              </a:ext>
            </a:extLst>
          </p:cNvPr>
          <p:cNvSpPr/>
          <p:nvPr/>
        </p:nvSpPr>
        <p:spPr>
          <a:xfrm>
            <a:off x="5197786" y="1112136"/>
            <a:ext cx="2008877" cy="111590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C835C8-D412-9D6F-0305-190E07CECC1D}"/>
              </a:ext>
            </a:extLst>
          </p:cNvPr>
          <p:cNvSpPr/>
          <p:nvPr/>
        </p:nvSpPr>
        <p:spPr>
          <a:xfrm>
            <a:off x="3188909" y="4443643"/>
            <a:ext cx="2008877" cy="111590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0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36868-DC4F-46BF-614E-EC878071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Journey to date at MFT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000D79-C2B9-CA38-F685-76BF79B7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53" y="320231"/>
            <a:ext cx="9218842" cy="28365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23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9EF4-F2FD-3CEC-472B-FBBBB598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8255"/>
            <a:ext cx="11678920" cy="1325563"/>
          </a:xfrm>
        </p:spPr>
        <p:txBody>
          <a:bodyPr/>
          <a:lstStyle/>
          <a:p>
            <a:r>
              <a:rPr lang="en-GB" b="1" dirty="0"/>
              <a:t>Uptake of vaping in the CURE Inpatient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DF6E-6261-1762-4EFE-88FD267E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NHSE tobacco dependency data submission- inpatients – </a:t>
            </a:r>
            <a:r>
              <a:rPr lang="en-GB" b="1" dirty="0">
                <a:solidFill>
                  <a:srgbClr val="FF0000"/>
                </a:solidFill>
              </a:rPr>
              <a:t>Feb 2023</a:t>
            </a:r>
          </a:p>
          <a:p>
            <a:r>
              <a:rPr lang="en-GB" dirty="0"/>
              <a:t>630 patients referred to CURE via opt out model across all MFT</a:t>
            </a:r>
          </a:p>
          <a:p>
            <a:r>
              <a:rPr lang="en-GB" dirty="0"/>
              <a:t>630 patient seen by CURE specialist team </a:t>
            </a:r>
          </a:p>
          <a:p>
            <a:r>
              <a:rPr lang="en-GB" dirty="0"/>
              <a:t>28% (175/630) provided with vaping device and liquids (offer at 1/3 MFT site)</a:t>
            </a:r>
          </a:p>
          <a:p>
            <a:r>
              <a:rPr lang="en-GB" dirty="0"/>
              <a:t>62% (108/175) of patients provided with a vape was in combination with NRT</a:t>
            </a:r>
          </a:p>
          <a:p>
            <a:r>
              <a:rPr lang="en-GB" dirty="0"/>
              <a:t>All patients provided with a vape were supported with behaviour change </a:t>
            </a:r>
          </a:p>
          <a:p>
            <a:r>
              <a:rPr lang="en-GB" dirty="0"/>
              <a:t>Equates over 2000 patients per year supported with vaping as part of their treatment (and still 2/3 sites to launch offer) </a:t>
            </a:r>
          </a:p>
        </p:txBody>
      </p:sp>
      <p:pic>
        <p:nvPicPr>
          <p:cNvPr id="4" name="Picture 2" descr="The CURE Project – Curing Tobacco Addiction in Greater Manchester">
            <a:extLst>
              <a:ext uri="{FF2B5EF4-FFF2-40B4-BE49-F238E27FC236}">
                <a16:creationId xmlns:a16="http://schemas.microsoft.com/office/drawing/2014/main" id="{9C8E7899-1726-3158-0932-46EFE733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18" y="5435029"/>
            <a:ext cx="3444287" cy="12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3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D23EE249-8421-B248-B2BA-3AA9CF48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" y="289847"/>
            <a:ext cx="5456055" cy="6278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4EEE9-C540-0E85-C135-D2F51D57D72E}"/>
              </a:ext>
            </a:extLst>
          </p:cNvPr>
          <p:cNvSpPr txBox="1"/>
          <p:nvPr/>
        </p:nvSpPr>
        <p:spPr>
          <a:xfrm>
            <a:off x="6339155" y="289847"/>
            <a:ext cx="56405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NHS Staff Offer at MFT: deep dive analysis: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Enrolments Feb – May 2022 (n=150)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42% selected vaping alone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32% vaping + NRT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7-day point prevalence abstinence at 12 weeks = 44%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12 week continuous abstinence = 31% (CO verified)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E0C536E-BB17-92A8-F111-627C2FDBA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8377" r="35173" b="9737"/>
          <a:stretch/>
        </p:blipFill>
        <p:spPr bwMode="auto">
          <a:xfrm>
            <a:off x="6339155" y="3832141"/>
            <a:ext cx="5594653" cy="28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9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1CBBE9AD-A025-B91E-4326-57BAB9FE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7325"/>
            <a:ext cx="5953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FDE70-F5CC-474C-B833-2F1E517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8" y="105975"/>
            <a:ext cx="11256162" cy="955621"/>
          </a:xfrm>
        </p:spPr>
        <p:txBody>
          <a:bodyPr>
            <a:normAutofit/>
          </a:bodyPr>
          <a:lstStyle/>
          <a:p>
            <a:r>
              <a:rPr lang="en-GB" sz="3600" b="1" dirty="0"/>
              <a:t>Manchester Lung Health Check Programme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3EBA9-6DD1-16A0-27B5-974D882A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960" y="120144"/>
            <a:ext cx="2180402" cy="67627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9AC7C35-EED1-283B-8DE9-6DCF57E49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82354"/>
              </p:ext>
            </p:extLst>
          </p:nvPr>
        </p:nvGraphicFramePr>
        <p:xfrm>
          <a:off x="303321" y="1208957"/>
          <a:ext cx="1158535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179">
                  <a:extLst>
                    <a:ext uri="{9D8B030D-6E8A-4147-A177-3AD203B41FA5}">
                      <a16:colId xmlns:a16="http://schemas.microsoft.com/office/drawing/2014/main" val="1697420437"/>
                    </a:ext>
                  </a:extLst>
                </a:gridCol>
                <a:gridCol w="1189607">
                  <a:extLst>
                    <a:ext uri="{9D8B030D-6E8A-4147-A177-3AD203B41FA5}">
                      <a16:colId xmlns:a16="http://schemas.microsoft.com/office/drawing/2014/main" val="2016160937"/>
                    </a:ext>
                  </a:extLst>
                </a:gridCol>
                <a:gridCol w="1930893">
                  <a:extLst>
                    <a:ext uri="{9D8B030D-6E8A-4147-A177-3AD203B41FA5}">
                      <a16:colId xmlns:a16="http://schemas.microsoft.com/office/drawing/2014/main" val="2715324850"/>
                    </a:ext>
                  </a:extLst>
                </a:gridCol>
                <a:gridCol w="1930893">
                  <a:extLst>
                    <a:ext uri="{9D8B030D-6E8A-4147-A177-3AD203B41FA5}">
                      <a16:colId xmlns:a16="http://schemas.microsoft.com/office/drawing/2014/main" val="44296661"/>
                    </a:ext>
                  </a:extLst>
                </a:gridCol>
                <a:gridCol w="1930893">
                  <a:extLst>
                    <a:ext uri="{9D8B030D-6E8A-4147-A177-3AD203B41FA5}">
                      <a16:colId xmlns:a16="http://schemas.microsoft.com/office/drawing/2014/main" val="59385440"/>
                    </a:ext>
                  </a:extLst>
                </a:gridCol>
                <a:gridCol w="1930893">
                  <a:extLst>
                    <a:ext uri="{9D8B030D-6E8A-4147-A177-3AD203B41FA5}">
                      <a16:colId xmlns:a16="http://schemas.microsoft.com/office/drawing/2014/main" val="3381363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Patients booked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Accepting Support from CURE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Accepting NRT/Vape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Accepting onward referral to Community Smoking Cessation team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7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Tameside &amp; Glossop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2140 (62%)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1332 (38%)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1695 (79%)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461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7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North Manchester (in between surveillance years, interval scans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343 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169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256 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104 (30%)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894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48267EC-8D18-6EF8-2575-32226E878FAA}"/>
              </a:ext>
            </a:extLst>
          </p:cNvPr>
          <p:cNvSpPr txBox="1"/>
          <p:nvPr/>
        </p:nvSpPr>
        <p:spPr>
          <a:xfrm>
            <a:off x="523983" y="4345969"/>
            <a:ext cx="10941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2483 patient seen by CURE</a:t>
            </a:r>
          </a:p>
          <a:p>
            <a:r>
              <a:rPr lang="en-GB" sz="3200" dirty="0"/>
              <a:t>507 accepted a vaping kit (all in combination with NRT) = 20%</a:t>
            </a:r>
          </a:p>
        </p:txBody>
      </p:sp>
    </p:spTree>
    <p:extLst>
      <p:ext uri="{BB962C8B-B14F-4D97-AF65-F5344CB8AC3E}">
        <p14:creationId xmlns:p14="http://schemas.microsoft.com/office/powerpoint/2010/main" val="368536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E06A79-13EF-4F3B-B5AF-B06B3F425F27}"/>
</file>

<file path=customXml/itemProps2.xml><?xml version="1.0" encoding="utf-8"?>
<ds:datastoreItem xmlns:ds="http://schemas.openxmlformats.org/officeDocument/2006/customXml" ds:itemID="{067416E9-9DD9-4D8A-B6B2-1C6207BEF680}"/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671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The role of nicotine vapes in treating tobacco dependency in the NHS in Greater Manchester</vt:lpstr>
      <vt:lpstr>Cochrane Living Systematic Review    ‘Nicotine e-cigarettes help people to stop smoking’</vt:lpstr>
      <vt:lpstr>Systematic review and network meta-analysis: Effectiveness of treatments for tobacco dependency 2021 </vt:lpstr>
      <vt:lpstr>Embedding vaping into NHS care for tobacco dependence </vt:lpstr>
      <vt:lpstr>Treating Tobacco Dependency in the NHS in GM</vt:lpstr>
      <vt:lpstr>The Journey to date at MFT </vt:lpstr>
      <vt:lpstr>Uptake of vaping in the CURE Inpatient Service</vt:lpstr>
      <vt:lpstr>PowerPoint Presentation</vt:lpstr>
      <vt:lpstr>Manchester Lung Health Check Programme 2022</vt:lpstr>
      <vt:lpstr>Smoke free Hospital Grounds</vt:lpstr>
      <vt:lpstr>PowerPoint Presentation</vt:lpstr>
      <vt:lpstr>PowerPoint Presentation</vt:lpstr>
      <vt:lpstr>Conclusions</vt:lpstr>
    </vt:vector>
  </TitlesOfParts>
  <Company>Manchester University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nicotine vapes in treating tobacco dependency in the NHS in Greater Manchester</dc:title>
  <dc:creator>Evison Matthew (R0A) Manchester University NHS FT</dc:creator>
  <cp:lastModifiedBy>Evison Matthew (R0A) Manchester University NHS FT</cp:lastModifiedBy>
  <cp:revision>7</cp:revision>
  <dcterms:created xsi:type="dcterms:W3CDTF">2023-05-11T16:32:50Z</dcterms:created>
  <dcterms:modified xsi:type="dcterms:W3CDTF">2023-05-16T11:57:25Z</dcterms:modified>
</cp:coreProperties>
</file>