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92" r:id="rId5"/>
    <p:sldId id="359" r:id="rId6"/>
    <p:sldId id="328" r:id="rId7"/>
    <p:sldId id="360" r:id="rId8"/>
    <p:sldId id="361" r:id="rId9"/>
    <p:sldId id="362" r:id="rId10"/>
    <p:sldId id="363" r:id="rId11"/>
    <p:sldId id="267" r:id="rId12"/>
    <p:sldId id="268" r:id="rId13"/>
    <p:sldId id="364" r:id="rId14"/>
    <p:sldId id="3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6FA500-7AEE-4B4E-9B8D-2D7DBF87639C}">
          <p14:sldIdLst>
            <p14:sldId id="292"/>
            <p14:sldId id="359"/>
            <p14:sldId id="328"/>
            <p14:sldId id="360"/>
            <p14:sldId id="361"/>
            <p14:sldId id="362"/>
            <p14:sldId id="363"/>
            <p14:sldId id="267"/>
            <p14:sldId id="268"/>
          </p14:sldIdLst>
        </p14:section>
        <p14:section name="Untitled Section" id="{5436F1AF-5D45-4C6C-89A7-FA56A767572F}">
          <p14:sldIdLst>
            <p14:sldId id="364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87BC7-F5B7-444A-987D-1D64EB899EB2}" v="6" dt="2023-10-12T11:34:32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067" autoAdjust="0"/>
  </p:normalViewPr>
  <p:slideViewPr>
    <p:cSldViewPr snapToGrid="0">
      <p:cViewPr varScale="1">
        <p:scale>
          <a:sx n="69" d="100"/>
          <a:sy n="69" d="100"/>
        </p:scale>
        <p:origin x="123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 Bush" userId="5a2d20c7-06dc-432c-8a84-0b45b132c50e" providerId="ADAL" clId="{85287BC7-F5B7-444A-987D-1D64EB899EB2}"/>
    <pc:docChg chg="undo custSel addSld modSld">
      <pc:chgData name="Olivia Bush" userId="5a2d20c7-06dc-432c-8a84-0b45b132c50e" providerId="ADAL" clId="{85287BC7-F5B7-444A-987D-1D64EB899EB2}" dt="2023-10-12T15:01:33.407" v="33" actId="20577"/>
      <pc:docMkLst>
        <pc:docMk/>
      </pc:docMkLst>
      <pc:sldChg chg="modSp add mod modShow">
        <pc:chgData name="Olivia Bush" userId="5a2d20c7-06dc-432c-8a84-0b45b132c50e" providerId="ADAL" clId="{85287BC7-F5B7-444A-987D-1D64EB899EB2}" dt="2023-10-12T15:01:33.407" v="33" actId="20577"/>
        <pc:sldMkLst>
          <pc:docMk/>
          <pc:sldMk cId="1325215791" sldId="267"/>
        </pc:sldMkLst>
        <pc:spChg chg="mod">
          <ac:chgData name="Olivia Bush" userId="5a2d20c7-06dc-432c-8a84-0b45b132c50e" providerId="ADAL" clId="{85287BC7-F5B7-444A-987D-1D64EB899EB2}" dt="2023-10-12T15:01:33.407" v="33" actId="20577"/>
          <ac:spMkLst>
            <pc:docMk/>
            <pc:sldMk cId="1325215791" sldId="267"/>
            <ac:spMk id="3" creationId="{41D8405E-253E-8D45-479C-0475BCDF3C99}"/>
          </ac:spMkLst>
        </pc:spChg>
        <pc:picChg chg="mod">
          <ac:chgData name="Olivia Bush" userId="5a2d20c7-06dc-432c-8a84-0b45b132c50e" providerId="ADAL" clId="{85287BC7-F5B7-444A-987D-1D64EB899EB2}" dt="2023-10-12T12:55:34.541" v="29" actId="1076"/>
          <ac:picMkLst>
            <pc:docMk/>
            <pc:sldMk cId="1325215791" sldId="267"/>
            <ac:picMk id="5" creationId="{4A966A47-3759-40EA-32DF-8D7C7D59E9DD}"/>
          </ac:picMkLst>
        </pc:picChg>
      </pc:sldChg>
      <pc:sldChg chg="modSp add mod modShow">
        <pc:chgData name="Olivia Bush" userId="5a2d20c7-06dc-432c-8a84-0b45b132c50e" providerId="ADAL" clId="{85287BC7-F5B7-444A-987D-1D64EB899EB2}" dt="2023-10-12T11:36:13.631" v="26" actId="14100"/>
        <pc:sldMkLst>
          <pc:docMk/>
          <pc:sldMk cId="503023930" sldId="268"/>
        </pc:sldMkLst>
        <pc:spChg chg="mod">
          <ac:chgData name="Olivia Bush" userId="5a2d20c7-06dc-432c-8a84-0b45b132c50e" providerId="ADAL" clId="{85287BC7-F5B7-444A-987D-1D64EB899EB2}" dt="2023-10-12T11:36:13.631" v="26" actId="14100"/>
          <ac:spMkLst>
            <pc:docMk/>
            <pc:sldMk cId="503023930" sldId="268"/>
            <ac:spMk id="3" creationId="{41D8405E-253E-8D45-479C-0475BCDF3C99}"/>
          </ac:spMkLst>
        </pc:spChg>
      </pc:sldChg>
      <pc:sldChg chg="add mod modShow">
        <pc:chgData name="Olivia Bush" userId="5a2d20c7-06dc-432c-8a84-0b45b132c50e" providerId="ADAL" clId="{85287BC7-F5B7-444A-987D-1D64EB899EB2}" dt="2023-10-12T11:34:51.309" v="6" actId="729"/>
        <pc:sldMkLst>
          <pc:docMk/>
          <pc:sldMk cId="3452498844" sldId="364"/>
        </pc:sldMkLst>
      </pc:sldChg>
      <pc:sldChg chg="modSp add mod modShow">
        <pc:chgData name="Olivia Bush" userId="5a2d20c7-06dc-432c-8a84-0b45b132c50e" providerId="ADAL" clId="{85287BC7-F5B7-444A-987D-1D64EB899EB2}" dt="2023-10-12T11:34:51.309" v="6" actId="729"/>
        <pc:sldMkLst>
          <pc:docMk/>
          <pc:sldMk cId="1221693265" sldId="365"/>
        </pc:sldMkLst>
        <pc:spChg chg="mod">
          <ac:chgData name="Olivia Bush" userId="5a2d20c7-06dc-432c-8a84-0b45b132c50e" providerId="ADAL" clId="{85287BC7-F5B7-444A-987D-1D64EB899EB2}" dt="2023-10-12T11:34:32.670" v="5" actId="27636"/>
          <ac:spMkLst>
            <pc:docMk/>
            <pc:sldMk cId="1221693265" sldId="365"/>
            <ac:spMk id="3" creationId="{41D8405E-253E-8D45-479C-0475BCDF3C9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067D3-6B24-4EFB-AF3C-1A07505E03F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156D4AA-DA37-4D22-8B30-0CA4DFC04E45}">
      <dgm:prSet/>
      <dgm:spPr/>
      <dgm:t>
        <a:bodyPr/>
        <a:lstStyle/>
        <a:p>
          <a:pPr rtl="0"/>
          <a:r>
            <a:rPr lang="en-GB"/>
            <a:t>“I Loved the choice and variety”</a:t>
          </a:r>
        </a:p>
      </dgm:t>
    </dgm:pt>
    <dgm:pt modelId="{9C86EDA4-3136-4469-B9D7-345C21A46126}" type="parTrans" cxnId="{A9D79F6C-8D89-425A-BEB9-A8C6954BA27E}">
      <dgm:prSet/>
      <dgm:spPr/>
      <dgm:t>
        <a:bodyPr/>
        <a:lstStyle/>
        <a:p>
          <a:endParaRPr lang="en-GB"/>
        </a:p>
      </dgm:t>
    </dgm:pt>
    <dgm:pt modelId="{9B8FD3C6-775A-45F7-A3E6-72522B347888}" type="sibTrans" cxnId="{A9D79F6C-8D89-425A-BEB9-A8C6954BA27E}">
      <dgm:prSet/>
      <dgm:spPr/>
      <dgm:t>
        <a:bodyPr/>
        <a:lstStyle/>
        <a:p>
          <a:endParaRPr lang="en-GB"/>
        </a:p>
      </dgm:t>
    </dgm:pt>
    <dgm:pt modelId="{81854788-0274-44D5-A4DA-E7857286CD21}">
      <dgm:prSet/>
      <dgm:spPr/>
      <dgm:t>
        <a:bodyPr/>
        <a:lstStyle/>
        <a:p>
          <a:pPr rtl="0"/>
          <a:r>
            <a:rPr lang="en-GB"/>
            <a:t>“I wouldn’t have agreed to a quit progamme without them”</a:t>
          </a:r>
        </a:p>
      </dgm:t>
    </dgm:pt>
    <dgm:pt modelId="{01E393F2-7CE7-4218-A38D-F7CD2AF20C86}" type="parTrans" cxnId="{840CAA9C-EFA9-4592-AF3E-F2D86409F373}">
      <dgm:prSet/>
      <dgm:spPr/>
      <dgm:t>
        <a:bodyPr/>
        <a:lstStyle/>
        <a:p>
          <a:endParaRPr lang="en-GB"/>
        </a:p>
      </dgm:t>
    </dgm:pt>
    <dgm:pt modelId="{AA40B57C-D92E-432E-97F2-833BBE4F5627}" type="sibTrans" cxnId="{840CAA9C-EFA9-4592-AF3E-F2D86409F373}">
      <dgm:prSet/>
      <dgm:spPr/>
      <dgm:t>
        <a:bodyPr/>
        <a:lstStyle/>
        <a:p>
          <a:endParaRPr lang="en-GB"/>
        </a:p>
      </dgm:t>
    </dgm:pt>
    <dgm:pt modelId="{7556F010-BE95-463E-BC05-FECD0E55CB2E}">
      <dgm:prSet/>
      <dgm:spPr/>
      <dgm:t>
        <a:bodyPr/>
        <a:lstStyle/>
        <a:p>
          <a:pPr rtl="0"/>
          <a:r>
            <a:rPr lang="en-GB"/>
            <a:t>“I didn’t want to stop smoking, but its been ok using my vape”</a:t>
          </a:r>
        </a:p>
      </dgm:t>
    </dgm:pt>
    <dgm:pt modelId="{A61C669D-E335-4CE7-A578-EFEAB40FB07D}" type="parTrans" cxnId="{9FE7FF1E-17FD-4150-92F8-60C8E067AA5B}">
      <dgm:prSet/>
      <dgm:spPr/>
      <dgm:t>
        <a:bodyPr/>
        <a:lstStyle/>
        <a:p>
          <a:endParaRPr lang="en-GB"/>
        </a:p>
      </dgm:t>
    </dgm:pt>
    <dgm:pt modelId="{6E49FA3B-1EE9-4ECA-B633-AAFE9F580F99}" type="sibTrans" cxnId="{9FE7FF1E-17FD-4150-92F8-60C8E067AA5B}">
      <dgm:prSet/>
      <dgm:spPr/>
      <dgm:t>
        <a:bodyPr/>
        <a:lstStyle/>
        <a:p>
          <a:endParaRPr lang="en-GB"/>
        </a:p>
      </dgm:t>
    </dgm:pt>
    <dgm:pt modelId="{A9C2BA7D-2F04-4070-8F3A-6F9DE446A9A1}">
      <dgm:prSet/>
      <dgm:spPr/>
      <dgm:t>
        <a:bodyPr/>
        <a:lstStyle/>
        <a:p>
          <a:pPr rtl="0"/>
          <a:r>
            <a:rPr lang="en-GB" dirty="0"/>
            <a:t>Household member “ I wouldn’t have supported my other half if I couldn’t have used a </a:t>
          </a:r>
          <a:r>
            <a:rPr lang="en-GB" dirty="0" err="1"/>
            <a:t>vape</a:t>
          </a:r>
          <a:r>
            <a:rPr lang="en-GB" dirty="0"/>
            <a:t>”</a:t>
          </a:r>
        </a:p>
      </dgm:t>
    </dgm:pt>
    <dgm:pt modelId="{EC6C3815-05CF-46C1-B743-B002C7C13599}" type="parTrans" cxnId="{958D1B5D-D30F-4D27-949C-BE807C92EC09}">
      <dgm:prSet/>
      <dgm:spPr/>
      <dgm:t>
        <a:bodyPr/>
        <a:lstStyle/>
        <a:p>
          <a:endParaRPr lang="en-GB"/>
        </a:p>
      </dgm:t>
    </dgm:pt>
    <dgm:pt modelId="{63290BC2-7AE4-43F4-9266-5441E2170C1E}" type="sibTrans" cxnId="{958D1B5D-D30F-4D27-949C-BE807C92EC09}">
      <dgm:prSet/>
      <dgm:spPr/>
      <dgm:t>
        <a:bodyPr/>
        <a:lstStyle/>
        <a:p>
          <a:endParaRPr lang="en-GB"/>
        </a:p>
      </dgm:t>
    </dgm:pt>
    <dgm:pt modelId="{C004174A-BD3C-4206-A12B-0BB5C362F9B4}" type="pres">
      <dgm:prSet presAssocID="{C84067D3-6B24-4EFB-AF3C-1A07505E03F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AC9F7CA-2E90-482D-9701-F2C246BE23F3}" type="pres">
      <dgm:prSet presAssocID="{5156D4AA-DA37-4D22-8B30-0CA4DFC04E45}" presName="circle1" presStyleLbl="node1" presStyleIdx="0" presStyleCnt="4"/>
      <dgm:spPr/>
    </dgm:pt>
    <dgm:pt modelId="{2DCDCD2F-A332-4CBD-A8C1-0D7636AB3581}" type="pres">
      <dgm:prSet presAssocID="{5156D4AA-DA37-4D22-8B30-0CA4DFC04E45}" presName="space" presStyleCnt="0"/>
      <dgm:spPr/>
    </dgm:pt>
    <dgm:pt modelId="{6EA3D9D6-D4CC-4F24-97A2-E2010C9A3B05}" type="pres">
      <dgm:prSet presAssocID="{5156D4AA-DA37-4D22-8B30-0CA4DFC04E45}" presName="rect1" presStyleLbl="alignAcc1" presStyleIdx="0" presStyleCnt="4" custLinFactNeighborX="6930" custLinFactNeighborY="407"/>
      <dgm:spPr/>
    </dgm:pt>
    <dgm:pt modelId="{E0BEAA96-A0AD-477F-A7B5-8FA71F9E6BCB}" type="pres">
      <dgm:prSet presAssocID="{81854788-0274-44D5-A4DA-E7857286CD21}" presName="vertSpace2" presStyleLbl="node1" presStyleIdx="0" presStyleCnt="4"/>
      <dgm:spPr/>
    </dgm:pt>
    <dgm:pt modelId="{C37FD8DB-0451-4EA0-B544-61D4889E2389}" type="pres">
      <dgm:prSet presAssocID="{81854788-0274-44D5-A4DA-E7857286CD21}" presName="circle2" presStyleLbl="node1" presStyleIdx="1" presStyleCnt="4"/>
      <dgm:spPr/>
    </dgm:pt>
    <dgm:pt modelId="{4939F8F8-D069-47AC-A626-0D29DE0EFD0D}" type="pres">
      <dgm:prSet presAssocID="{81854788-0274-44D5-A4DA-E7857286CD21}" presName="rect2" presStyleLbl="alignAcc1" presStyleIdx="1" presStyleCnt="4"/>
      <dgm:spPr/>
    </dgm:pt>
    <dgm:pt modelId="{AE9CFC21-A883-4033-848D-840CCE102488}" type="pres">
      <dgm:prSet presAssocID="{7556F010-BE95-463E-BC05-FECD0E55CB2E}" presName="vertSpace3" presStyleLbl="node1" presStyleIdx="1" presStyleCnt="4"/>
      <dgm:spPr/>
    </dgm:pt>
    <dgm:pt modelId="{E5141F3D-DCF6-4CF1-9E72-497440ACA633}" type="pres">
      <dgm:prSet presAssocID="{7556F010-BE95-463E-BC05-FECD0E55CB2E}" presName="circle3" presStyleLbl="node1" presStyleIdx="2" presStyleCnt="4"/>
      <dgm:spPr/>
    </dgm:pt>
    <dgm:pt modelId="{409FC48B-F4C9-4050-B216-E69469F331FA}" type="pres">
      <dgm:prSet presAssocID="{7556F010-BE95-463E-BC05-FECD0E55CB2E}" presName="rect3" presStyleLbl="alignAcc1" presStyleIdx="2" presStyleCnt="4"/>
      <dgm:spPr/>
    </dgm:pt>
    <dgm:pt modelId="{F894B5BC-EF76-432F-93F7-7A0FA2CA7ACC}" type="pres">
      <dgm:prSet presAssocID="{A9C2BA7D-2F04-4070-8F3A-6F9DE446A9A1}" presName="vertSpace4" presStyleLbl="node1" presStyleIdx="2" presStyleCnt="4"/>
      <dgm:spPr/>
    </dgm:pt>
    <dgm:pt modelId="{21E95940-6711-43E3-8418-33F377CAECE4}" type="pres">
      <dgm:prSet presAssocID="{A9C2BA7D-2F04-4070-8F3A-6F9DE446A9A1}" presName="circle4" presStyleLbl="node1" presStyleIdx="3" presStyleCnt="4"/>
      <dgm:spPr/>
    </dgm:pt>
    <dgm:pt modelId="{66515160-C0F9-4852-AB2D-68E92F61095A}" type="pres">
      <dgm:prSet presAssocID="{A9C2BA7D-2F04-4070-8F3A-6F9DE446A9A1}" presName="rect4" presStyleLbl="alignAcc1" presStyleIdx="3" presStyleCnt="4"/>
      <dgm:spPr/>
    </dgm:pt>
    <dgm:pt modelId="{7CB672B1-6C93-47E5-BBC9-62743DBD31ED}" type="pres">
      <dgm:prSet presAssocID="{5156D4AA-DA37-4D22-8B30-0CA4DFC04E45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D97F3A0F-6FCB-4527-BB97-401F7F351E25}" type="pres">
      <dgm:prSet presAssocID="{81854788-0274-44D5-A4DA-E7857286CD21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39C4C345-C4DE-4E0D-8494-6C5FF7C10C98}" type="pres">
      <dgm:prSet presAssocID="{7556F010-BE95-463E-BC05-FECD0E55CB2E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C7378265-C71D-4C82-B961-64B6BD4BE01E}" type="pres">
      <dgm:prSet presAssocID="{A9C2BA7D-2F04-4070-8F3A-6F9DE446A9A1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DFA5BD0E-1406-41D5-9D8D-1B7051930B1A}" type="presOf" srcId="{81854788-0274-44D5-A4DA-E7857286CD21}" destId="{D97F3A0F-6FCB-4527-BB97-401F7F351E25}" srcOrd="1" destOrd="0" presId="urn:microsoft.com/office/officeart/2005/8/layout/target3"/>
    <dgm:cxn modelId="{675BEF1C-BAD8-4716-B5F6-BA59B401A40B}" type="presOf" srcId="{A9C2BA7D-2F04-4070-8F3A-6F9DE446A9A1}" destId="{C7378265-C71D-4C82-B961-64B6BD4BE01E}" srcOrd="1" destOrd="0" presId="urn:microsoft.com/office/officeart/2005/8/layout/target3"/>
    <dgm:cxn modelId="{9FE7FF1E-17FD-4150-92F8-60C8E067AA5B}" srcId="{C84067D3-6B24-4EFB-AF3C-1A07505E03F0}" destId="{7556F010-BE95-463E-BC05-FECD0E55CB2E}" srcOrd="2" destOrd="0" parTransId="{A61C669D-E335-4CE7-A578-EFEAB40FB07D}" sibTransId="{6E49FA3B-1EE9-4ECA-B633-AAFE9F580F99}"/>
    <dgm:cxn modelId="{83ACA32F-54E8-4B09-9DA5-3203F1424C30}" type="presOf" srcId="{7556F010-BE95-463E-BC05-FECD0E55CB2E}" destId="{39C4C345-C4DE-4E0D-8494-6C5FF7C10C98}" srcOrd="1" destOrd="0" presId="urn:microsoft.com/office/officeart/2005/8/layout/target3"/>
    <dgm:cxn modelId="{958D1B5D-D30F-4D27-949C-BE807C92EC09}" srcId="{C84067D3-6B24-4EFB-AF3C-1A07505E03F0}" destId="{A9C2BA7D-2F04-4070-8F3A-6F9DE446A9A1}" srcOrd="3" destOrd="0" parTransId="{EC6C3815-05CF-46C1-B743-B002C7C13599}" sibTransId="{63290BC2-7AE4-43F4-9266-5441E2170C1E}"/>
    <dgm:cxn modelId="{CCF5A166-B6DF-4C56-86A0-DFBEBEEB9F6A}" type="presOf" srcId="{C84067D3-6B24-4EFB-AF3C-1A07505E03F0}" destId="{C004174A-BD3C-4206-A12B-0BB5C362F9B4}" srcOrd="0" destOrd="0" presId="urn:microsoft.com/office/officeart/2005/8/layout/target3"/>
    <dgm:cxn modelId="{A9D79F6C-8D89-425A-BEB9-A8C6954BA27E}" srcId="{C84067D3-6B24-4EFB-AF3C-1A07505E03F0}" destId="{5156D4AA-DA37-4D22-8B30-0CA4DFC04E45}" srcOrd="0" destOrd="0" parTransId="{9C86EDA4-3136-4469-B9D7-345C21A46126}" sibTransId="{9B8FD3C6-775A-45F7-A3E6-72522B347888}"/>
    <dgm:cxn modelId="{6483FE78-F995-470E-975D-5723D25CFC5B}" type="presOf" srcId="{5156D4AA-DA37-4D22-8B30-0CA4DFC04E45}" destId="{6EA3D9D6-D4CC-4F24-97A2-E2010C9A3B05}" srcOrd="0" destOrd="0" presId="urn:microsoft.com/office/officeart/2005/8/layout/target3"/>
    <dgm:cxn modelId="{EC84F185-B0E3-4178-ACC5-E7D2B1BE525A}" type="presOf" srcId="{81854788-0274-44D5-A4DA-E7857286CD21}" destId="{4939F8F8-D069-47AC-A626-0D29DE0EFD0D}" srcOrd="0" destOrd="0" presId="urn:microsoft.com/office/officeart/2005/8/layout/target3"/>
    <dgm:cxn modelId="{E3562993-D4FB-4C22-9EE4-ED59D41CEAF6}" type="presOf" srcId="{5156D4AA-DA37-4D22-8B30-0CA4DFC04E45}" destId="{7CB672B1-6C93-47E5-BBC9-62743DBD31ED}" srcOrd="1" destOrd="0" presId="urn:microsoft.com/office/officeart/2005/8/layout/target3"/>
    <dgm:cxn modelId="{840CAA9C-EFA9-4592-AF3E-F2D86409F373}" srcId="{C84067D3-6B24-4EFB-AF3C-1A07505E03F0}" destId="{81854788-0274-44D5-A4DA-E7857286CD21}" srcOrd="1" destOrd="0" parTransId="{01E393F2-7CE7-4218-A38D-F7CD2AF20C86}" sibTransId="{AA40B57C-D92E-432E-97F2-833BBE4F5627}"/>
    <dgm:cxn modelId="{25CCA8DD-A6E6-42DA-B8BD-9BCD9F3A8C51}" type="presOf" srcId="{A9C2BA7D-2F04-4070-8F3A-6F9DE446A9A1}" destId="{66515160-C0F9-4852-AB2D-68E92F61095A}" srcOrd="0" destOrd="0" presId="urn:microsoft.com/office/officeart/2005/8/layout/target3"/>
    <dgm:cxn modelId="{99C52AEA-3BC8-4473-A473-7CD7FEBAC19D}" type="presOf" srcId="{7556F010-BE95-463E-BC05-FECD0E55CB2E}" destId="{409FC48B-F4C9-4050-B216-E69469F331FA}" srcOrd="0" destOrd="0" presId="urn:microsoft.com/office/officeart/2005/8/layout/target3"/>
    <dgm:cxn modelId="{C7BC1689-969B-4FAB-AEDB-C83C38FC0FD2}" type="presParOf" srcId="{C004174A-BD3C-4206-A12B-0BB5C362F9B4}" destId="{7AC9F7CA-2E90-482D-9701-F2C246BE23F3}" srcOrd="0" destOrd="0" presId="urn:microsoft.com/office/officeart/2005/8/layout/target3"/>
    <dgm:cxn modelId="{C39FF098-5F5A-4A37-8DB9-A6C2F8BF856E}" type="presParOf" srcId="{C004174A-BD3C-4206-A12B-0BB5C362F9B4}" destId="{2DCDCD2F-A332-4CBD-A8C1-0D7636AB3581}" srcOrd="1" destOrd="0" presId="urn:microsoft.com/office/officeart/2005/8/layout/target3"/>
    <dgm:cxn modelId="{5C4F714F-738A-405E-9EBB-47803DE8A237}" type="presParOf" srcId="{C004174A-BD3C-4206-A12B-0BB5C362F9B4}" destId="{6EA3D9D6-D4CC-4F24-97A2-E2010C9A3B05}" srcOrd="2" destOrd="0" presId="urn:microsoft.com/office/officeart/2005/8/layout/target3"/>
    <dgm:cxn modelId="{16902279-F503-47B9-AEDA-50FA4E147111}" type="presParOf" srcId="{C004174A-BD3C-4206-A12B-0BB5C362F9B4}" destId="{E0BEAA96-A0AD-477F-A7B5-8FA71F9E6BCB}" srcOrd="3" destOrd="0" presId="urn:microsoft.com/office/officeart/2005/8/layout/target3"/>
    <dgm:cxn modelId="{D9AB8D15-8246-402B-B1D1-1FD3E61BD55E}" type="presParOf" srcId="{C004174A-BD3C-4206-A12B-0BB5C362F9B4}" destId="{C37FD8DB-0451-4EA0-B544-61D4889E2389}" srcOrd="4" destOrd="0" presId="urn:microsoft.com/office/officeart/2005/8/layout/target3"/>
    <dgm:cxn modelId="{B410A738-231F-4A5B-93FD-7046A2DECC94}" type="presParOf" srcId="{C004174A-BD3C-4206-A12B-0BB5C362F9B4}" destId="{4939F8F8-D069-47AC-A626-0D29DE0EFD0D}" srcOrd="5" destOrd="0" presId="urn:microsoft.com/office/officeart/2005/8/layout/target3"/>
    <dgm:cxn modelId="{1F3D531C-DDDE-462D-873D-178BFE96C43E}" type="presParOf" srcId="{C004174A-BD3C-4206-A12B-0BB5C362F9B4}" destId="{AE9CFC21-A883-4033-848D-840CCE102488}" srcOrd="6" destOrd="0" presId="urn:microsoft.com/office/officeart/2005/8/layout/target3"/>
    <dgm:cxn modelId="{55A6F146-EB0C-4367-9865-8240C70D7B9D}" type="presParOf" srcId="{C004174A-BD3C-4206-A12B-0BB5C362F9B4}" destId="{E5141F3D-DCF6-4CF1-9E72-497440ACA633}" srcOrd="7" destOrd="0" presId="urn:microsoft.com/office/officeart/2005/8/layout/target3"/>
    <dgm:cxn modelId="{34C96A3F-2264-4D89-8C91-5BBB39F9553F}" type="presParOf" srcId="{C004174A-BD3C-4206-A12B-0BB5C362F9B4}" destId="{409FC48B-F4C9-4050-B216-E69469F331FA}" srcOrd="8" destOrd="0" presId="urn:microsoft.com/office/officeart/2005/8/layout/target3"/>
    <dgm:cxn modelId="{ABA0B27A-3101-4F13-9177-2152B8A1CA90}" type="presParOf" srcId="{C004174A-BD3C-4206-A12B-0BB5C362F9B4}" destId="{F894B5BC-EF76-432F-93F7-7A0FA2CA7ACC}" srcOrd="9" destOrd="0" presId="urn:microsoft.com/office/officeart/2005/8/layout/target3"/>
    <dgm:cxn modelId="{B4934BA8-863E-4A08-8D2C-8D28B7EE5B12}" type="presParOf" srcId="{C004174A-BD3C-4206-A12B-0BB5C362F9B4}" destId="{21E95940-6711-43E3-8418-33F377CAECE4}" srcOrd="10" destOrd="0" presId="urn:microsoft.com/office/officeart/2005/8/layout/target3"/>
    <dgm:cxn modelId="{D05A7046-0743-4A3B-BBD8-123FC2411675}" type="presParOf" srcId="{C004174A-BD3C-4206-A12B-0BB5C362F9B4}" destId="{66515160-C0F9-4852-AB2D-68E92F61095A}" srcOrd="11" destOrd="0" presId="urn:microsoft.com/office/officeart/2005/8/layout/target3"/>
    <dgm:cxn modelId="{625FBFBC-5805-4F09-AE0B-83A8CD24F831}" type="presParOf" srcId="{C004174A-BD3C-4206-A12B-0BB5C362F9B4}" destId="{7CB672B1-6C93-47E5-BBC9-62743DBD31ED}" srcOrd="12" destOrd="0" presId="urn:microsoft.com/office/officeart/2005/8/layout/target3"/>
    <dgm:cxn modelId="{1945C2D0-1C75-4CA3-B34C-260C34F01C4B}" type="presParOf" srcId="{C004174A-BD3C-4206-A12B-0BB5C362F9B4}" destId="{D97F3A0F-6FCB-4527-BB97-401F7F351E25}" srcOrd="13" destOrd="0" presId="urn:microsoft.com/office/officeart/2005/8/layout/target3"/>
    <dgm:cxn modelId="{81FFB23F-01F2-489D-9CA4-819CA23A6AE0}" type="presParOf" srcId="{C004174A-BD3C-4206-A12B-0BB5C362F9B4}" destId="{39C4C345-C4DE-4E0D-8494-6C5FF7C10C98}" srcOrd="14" destOrd="0" presId="urn:microsoft.com/office/officeart/2005/8/layout/target3"/>
    <dgm:cxn modelId="{A06E5AFD-D1BE-424D-8F91-AD751A2047C4}" type="presParOf" srcId="{C004174A-BD3C-4206-A12B-0BB5C362F9B4}" destId="{C7378265-C71D-4C82-B961-64B6BD4BE01E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9F7CA-2E90-482D-9701-F2C246BE23F3}">
      <dsp:nvSpPr>
        <dsp:cNvPr id="0" name=""/>
        <dsp:cNvSpPr/>
      </dsp:nvSpPr>
      <dsp:spPr>
        <a:xfrm>
          <a:off x="0" y="0"/>
          <a:ext cx="4819876" cy="48198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3D9D6-D4CC-4F24-97A2-E2010C9A3B05}">
      <dsp:nvSpPr>
        <dsp:cNvPr id="0" name=""/>
        <dsp:cNvSpPr/>
      </dsp:nvSpPr>
      <dsp:spPr>
        <a:xfrm>
          <a:off x="2409938" y="0"/>
          <a:ext cx="6126639" cy="48198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“I Loved the choice and variety”</a:t>
          </a:r>
        </a:p>
      </dsp:txBody>
      <dsp:txXfrm>
        <a:off x="2409938" y="0"/>
        <a:ext cx="6126639" cy="1024223"/>
      </dsp:txXfrm>
    </dsp:sp>
    <dsp:sp modelId="{C37FD8DB-0451-4EA0-B544-61D4889E2389}">
      <dsp:nvSpPr>
        <dsp:cNvPr id="0" name=""/>
        <dsp:cNvSpPr/>
      </dsp:nvSpPr>
      <dsp:spPr>
        <a:xfrm>
          <a:off x="632608" y="1024223"/>
          <a:ext cx="3554659" cy="35546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9F8F8-D069-47AC-A626-0D29DE0EFD0D}">
      <dsp:nvSpPr>
        <dsp:cNvPr id="0" name=""/>
        <dsp:cNvSpPr/>
      </dsp:nvSpPr>
      <dsp:spPr>
        <a:xfrm>
          <a:off x="2409938" y="1024223"/>
          <a:ext cx="6126639" cy="3554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“I wouldn’t have agreed to a quit progamme without them”</a:t>
          </a:r>
        </a:p>
      </dsp:txBody>
      <dsp:txXfrm>
        <a:off x="2409938" y="1024223"/>
        <a:ext cx="6126639" cy="1024223"/>
      </dsp:txXfrm>
    </dsp:sp>
    <dsp:sp modelId="{E5141F3D-DCF6-4CF1-9E72-497440ACA633}">
      <dsp:nvSpPr>
        <dsp:cNvPr id="0" name=""/>
        <dsp:cNvSpPr/>
      </dsp:nvSpPr>
      <dsp:spPr>
        <a:xfrm>
          <a:off x="1265217" y="2048447"/>
          <a:ext cx="2289441" cy="228944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FC48B-F4C9-4050-B216-E69469F331FA}">
      <dsp:nvSpPr>
        <dsp:cNvPr id="0" name=""/>
        <dsp:cNvSpPr/>
      </dsp:nvSpPr>
      <dsp:spPr>
        <a:xfrm>
          <a:off x="2409938" y="2048447"/>
          <a:ext cx="6126639" cy="22894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“I didn’t want to stop smoking, but its been ok using my vape”</a:t>
          </a:r>
        </a:p>
      </dsp:txBody>
      <dsp:txXfrm>
        <a:off x="2409938" y="2048447"/>
        <a:ext cx="6126639" cy="1024223"/>
      </dsp:txXfrm>
    </dsp:sp>
    <dsp:sp modelId="{21E95940-6711-43E3-8418-33F377CAECE4}">
      <dsp:nvSpPr>
        <dsp:cNvPr id="0" name=""/>
        <dsp:cNvSpPr/>
      </dsp:nvSpPr>
      <dsp:spPr>
        <a:xfrm>
          <a:off x="1897826" y="3072671"/>
          <a:ext cx="1024223" cy="10242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15160-C0F9-4852-AB2D-68E92F61095A}">
      <dsp:nvSpPr>
        <dsp:cNvPr id="0" name=""/>
        <dsp:cNvSpPr/>
      </dsp:nvSpPr>
      <dsp:spPr>
        <a:xfrm>
          <a:off x="2409938" y="3072671"/>
          <a:ext cx="6126639" cy="10242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Household member “ I wouldn’t have supported my other half if I couldn’t have used a </a:t>
          </a:r>
          <a:r>
            <a:rPr lang="en-GB" sz="2300" kern="1200" dirty="0" err="1"/>
            <a:t>vape</a:t>
          </a:r>
          <a:r>
            <a:rPr lang="en-GB" sz="2300" kern="1200" dirty="0"/>
            <a:t>”</a:t>
          </a:r>
        </a:p>
      </dsp:txBody>
      <dsp:txXfrm>
        <a:off x="2409938" y="3072671"/>
        <a:ext cx="6126639" cy="1024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8A868-BD59-434D-9823-98C7368B7231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9A724-FC0C-4886-A3DA-6A121D36D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9A724-FC0C-4886-A3DA-6A121D36DC5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9A724-FC0C-4886-A3DA-6A121D36DC5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11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9A724-FC0C-4886-A3DA-6A121D36DC5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11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Added this as might come up as vapes not available as part of pharmacy service</a:t>
            </a:r>
          </a:p>
        </p:txBody>
      </p:sp>
    </p:spTree>
    <p:extLst>
      <p:ext uri="{BB962C8B-B14F-4D97-AF65-F5344CB8AC3E}">
        <p14:creationId xmlns:p14="http://schemas.microsoft.com/office/powerpoint/2010/main" val="112344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46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Added this as might come up as vapes not available as part of pharmacy service</a:t>
            </a:r>
          </a:p>
        </p:txBody>
      </p:sp>
    </p:spTree>
    <p:extLst>
      <p:ext uri="{BB962C8B-B14F-4D97-AF65-F5344CB8AC3E}">
        <p14:creationId xmlns:p14="http://schemas.microsoft.com/office/powerpoint/2010/main" val="112344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4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 bwMode="auto">
          <a:xfrm>
            <a:off x="611684" y="2235771"/>
            <a:ext cx="10971609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Gill Sans" charset="0"/>
              </a:rPr>
              <a:t>Click here to edit Presentation title</a:t>
            </a:r>
            <a:endParaRPr lang="en-GB" altLang="en-US" dirty="0">
              <a:sym typeface="Gill Sans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75520" y="3885112"/>
            <a:ext cx="8978801" cy="759023"/>
          </a:xfrm>
          <a:prstGeom prst="rect">
            <a:avLst/>
          </a:prstGeom>
        </p:spPr>
        <p:txBody>
          <a:bodyPr/>
          <a:lstStyle>
            <a:lvl1pPr>
              <a:defRPr sz="225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48562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40166" y="731921"/>
            <a:ext cx="7241000" cy="519963"/>
          </a:xfrm>
          <a:prstGeom prst="rect">
            <a:avLst/>
          </a:prstGeom>
        </p:spPr>
        <p:txBody>
          <a:bodyPr/>
          <a:lstStyle>
            <a:lvl1pPr algn="l"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95400" y="1656928"/>
            <a:ext cx="10868708" cy="1518919"/>
          </a:xfrm>
          <a:prstGeom prst="rect">
            <a:avLst/>
          </a:prstGeom>
        </p:spPr>
        <p:txBody>
          <a:bodyPr/>
          <a:lstStyle>
            <a:lvl1pPr algn="l">
              <a:defRPr sz="2039">
                <a:latin typeface="Calibri" panose="020F0502020204030204" pitchFamily="34" charset="0"/>
              </a:defRPr>
            </a:lvl1pPr>
            <a:lvl2pPr marL="723279" indent="-401822" algn="l">
              <a:buClr>
                <a:srgbClr val="0072C6"/>
              </a:buClr>
              <a:buFont typeface="Arial" panose="020B0604020202020204" pitchFamily="34" charset="0"/>
              <a:buChar char="•"/>
              <a:defRPr sz="2039">
                <a:latin typeface="Calibri" panose="020F0502020204030204" pitchFamily="34" charset="0"/>
              </a:defRPr>
            </a:lvl2pPr>
            <a:lvl3pPr marL="1044736" indent="-401822" algn="l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366194" indent="-401822" algn="l">
              <a:buFont typeface="Courier New" panose="02070309020205020404" pitchFamily="49" charset="0"/>
              <a:buChar char="o"/>
              <a:defRPr sz="2039">
                <a:latin typeface="Calibri" panose="020F0502020204030204" pitchFamily="34" charset="0"/>
              </a:defRPr>
            </a:lvl4pPr>
            <a:lvl5pPr marL="1687651" indent="-401822" algn="l">
              <a:buFont typeface="Wingdings" panose="05000000000000000000" pitchFamily="2" charset="2"/>
              <a:buChar char="§"/>
              <a:defRPr sz="2039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36317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0166" y="731921"/>
            <a:ext cx="7241000" cy="519963"/>
          </a:xfrm>
          <a:prstGeom prst="rect">
            <a:avLst/>
          </a:prstGeom>
        </p:spPr>
        <p:txBody>
          <a:bodyPr/>
          <a:lstStyle>
            <a:lvl1pPr algn="l"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95400" y="1656928"/>
            <a:ext cx="10868708" cy="1518919"/>
          </a:xfrm>
          <a:prstGeom prst="rect">
            <a:avLst/>
          </a:prstGeom>
        </p:spPr>
        <p:txBody>
          <a:bodyPr/>
          <a:lstStyle>
            <a:lvl1pPr algn="l">
              <a:defRPr sz="2039">
                <a:latin typeface="Calibri" panose="020F0502020204030204" pitchFamily="34" charset="0"/>
              </a:defRPr>
            </a:lvl1pPr>
            <a:lvl2pPr marL="723279" indent="-401822" algn="l">
              <a:buClr>
                <a:srgbClr val="0072C6"/>
              </a:buClr>
              <a:buFont typeface="Arial" panose="020B0604020202020204" pitchFamily="34" charset="0"/>
              <a:buChar char="•"/>
              <a:defRPr sz="2039">
                <a:latin typeface="Calibri" panose="020F0502020204030204" pitchFamily="34" charset="0"/>
              </a:defRPr>
            </a:lvl2pPr>
            <a:lvl3pPr marL="1044736" indent="-401822" algn="l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366194" indent="-401822" algn="l">
              <a:buFont typeface="Courier New" panose="02070309020205020404" pitchFamily="49" charset="0"/>
              <a:buChar char="o"/>
              <a:defRPr sz="2039">
                <a:latin typeface="Calibri" panose="020F0502020204030204" pitchFamily="34" charset="0"/>
              </a:defRPr>
            </a:lvl4pPr>
            <a:lvl5pPr marL="1687651" indent="-401822" algn="l">
              <a:buFont typeface="Wingdings" panose="05000000000000000000" pitchFamily="2" charset="2"/>
              <a:buChar char="§"/>
              <a:defRPr sz="2039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730108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86C3D-94A0-4705-BF13-E0EC93E2D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6AA0D-0CE3-4AF6-BD21-C6333EB15F0D}" type="datetimeFigureOut">
              <a:rPr lang="en-GB"/>
              <a:pPr>
                <a:defRPr/>
              </a:pPr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241D4-EA1D-4678-A4E3-6FB4B179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97D0A-85A9-4C46-BBEA-ACC47816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A9188-BF24-4A65-987D-30ADCC662D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96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400C-70BF-0837-4823-2592E371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0436B-9DCE-3437-3FF8-6D7EC2BD6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188A2-4CE7-83EA-B97C-6C4744D5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1204-4A6C-41ED-BECA-C03A65066BA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DC70A-2821-FE48-95D4-66B2F290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5AC1E-81DC-8F55-D6F2-79F9513B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FF74-B42B-48AB-8321-DD7DEF65C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3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E64C037-C4B2-47A2-BA6C-9AEC61CBBA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2028" y="6467326"/>
            <a:ext cx="12273481" cy="215429"/>
          </a:xfrm>
          <a:prstGeom prst="rect">
            <a:avLst/>
          </a:prstGeom>
          <a:solidFill>
            <a:srgbClr val="F1AB3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GB" altLang="en-US" sz="1266" baseline="-25000"/>
          </a:p>
        </p:txBody>
      </p:sp>
      <p:pic>
        <p:nvPicPr>
          <p:cNvPr id="1027" name="Picture 4">
            <a:extLst>
              <a:ext uri="{FF2B5EF4-FFF2-40B4-BE49-F238E27FC236}">
                <a16:creationId xmlns:a16="http://schemas.microsoft.com/office/drawing/2014/main" id="{5B6F816B-86D2-46CF-B896-9BC54942A2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8" y="5505153"/>
            <a:ext cx="1619572" cy="117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81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94" b="1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94" b="1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94" b="1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94" b="1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94" b="1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  <a:sym typeface="Gill Sans" charset="0"/>
        </a:defRPr>
      </a:lvl5pPr>
      <a:lvl6pPr marL="321370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/>
          <a:sym typeface="Gill Sans"/>
        </a:defRPr>
      </a:lvl6pPr>
      <a:lvl7pPr marL="642739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/>
          <a:sym typeface="Gill Sans"/>
        </a:defRPr>
      </a:lvl7pPr>
      <a:lvl8pPr marL="964109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/>
          <a:sym typeface="Gill Sans"/>
        </a:defRPr>
      </a:lvl8pPr>
      <a:lvl9pPr marL="1285478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/>
          <a:sym typeface="Gill Sans"/>
        </a:defRPr>
      </a:lvl9pPr>
    </p:titleStyle>
    <p:bodyStyle>
      <a:lvl1pPr marL="239977" indent="-239977" algn="ctr" rtl="0" eaLnBrk="0" fontAlgn="base" hangingPunct="0">
        <a:spcBef>
          <a:spcPct val="0"/>
        </a:spcBef>
        <a:spcAft>
          <a:spcPct val="0"/>
        </a:spcAft>
        <a:defRPr sz="260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1252" indent="-199795" algn="ctr" rtl="0" eaLnBrk="0" fontAlgn="base" hangingPunct="0">
        <a:spcBef>
          <a:spcPct val="0"/>
        </a:spcBef>
        <a:spcAft>
          <a:spcPct val="0"/>
        </a:spcAft>
        <a:defRPr sz="2601">
          <a:solidFill>
            <a:schemeClr val="tx1"/>
          </a:solidFill>
          <a:latin typeface="+mn-lt"/>
          <a:sym typeface="Gill Sans" charset="0"/>
        </a:defRPr>
      </a:lvl2pPr>
      <a:lvl3pPr marL="802527" indent="-159613" algn="ctr" rtl="0" eaLnBrk="0" fontAlgn="base" hangingPunct="0">
        <a:spcBef>
          <a:spcPct val="0"/>
        </a:spcBef>
        <a:spcAft>
          <a:spcPct val="0"/>
        </a:spcAft>
        <a:defRPr sz="2601">
          <a:solidFill>
            <a:schemeClr val="tx1"/>
          </a:solidFill>
          <a:latin typeface="+mn-lt"/>
          <a:sym typeface="Gill Sans" charset="0"/>
        </a:defRPr>
      </a:lvl3pPr>
      <a:lvl4pPr marL="1123985" indent="-159613" algn="ctr" rtl="0" eaLnBrk="0" fontAlgn="base" hangingPunct="0">
        <a:spcBef>
          <a:spcPct val="0"/>
        </a:spcBef>
        <a:spcAft>
          <a:spcPct val="0"/>
        </a:spcAft>
        <a:defRPr sz="2601">
          <a:solidFill>
            <a:schemeClr val="tx1"/>
          </a:solidFill>
          <a:latin typeface="+mn-lt"/>
          <a:sym typeface="Gill Sans" charset="0"/>
        </a:defRPr>
      </a:lvl4pPr>
      <a:lvl5pPr marL="1445442" indent="-159613" algn="ctr" rtl="0" eaLnBrk="0" fontAlgn="base" hangingPunct="0">
        <a:spcBef>
          <a:spcPct val="0"/>
        </a:spcBef>
        <a:spcAft>
          <a:spcPct val="0"/>
        </a:spcAft>
        <a:defRPr sz="2601">
          <a:solidFill>
            <a:schemeClr val="tx1"/>
          </a:solidFill>
          <a:latin typeface="+mn-lt"/>
          <a:sym typeface="Gill Sans" charset="0"/>
        </a:defRPr>
      </a:lvl5pPr>
      <a:lvl6pPr marL="321370" algn="ctr" rtl="0" fontAlgn="base">
        <a:spcBef>
          <a:spcPct val="0"/>
        </a:spcBef>
        <a:spcAft>
          <a:spcPct val="0"/>
        </a:spcAft>
        <a:defRPr sz="2601">
          <a:solidFill>
            <a:schemeClr val="tx1"/>
          </a:solidFill>
          <a:latin typeface="+mn-lt"/>
          <a:sym typeface="Gill Sans"/>
        </a:defRPr>
      </a:lvl6pPr>
      <a:lvl7pPr marL="642739" algn="ctr" rtl="0" fontAlgn="base">
        <a:spcBef>
          <a:spcPct val="0"/>
        </a:spcBef>
        <a:spcAft>
          <a:spcPct val="0"/>
        </a:spcAft>
        <a:defRPr sz="2601">
          <a:solidFill>
            <a:schemeClr val="tx1"/>
          </a:solidFill>
          <a:latin typeface="+mn-lt"/>
          <a:sym typeface="Gill Sans"/>
        </a:defRPr>
      </a:lvl7pPr>
      <a:lvl8pPr marL="964109" algn="ctr" rtl="0" fontAlgn="base">
        <a:spcBef>
          <a:spcPct val="0"/>
        </a:spcBef>
        <a:spcAft>
          <a:spcPct val="0"/>
        </a:spcAft>
        <a:defRPr sz="2601">
          <a:solidFill>
            <a:schemeClr val="tx1"/>
          </a:solidFill>
          <a:latin typeface="+mn-lt"/>
          <a:sym typeface="Gill Sans"/>
        </a:defRPr>
      </a:lvl8pPr>
      <a:lvl9pPr marL="1285478" algn="ctr" rtl="0" fontAlgn="base">
        <a:spcBef>
          <a:spcPct val="0"/>
        </a:spcBef>
        <a:spcAft>
          <a:spcPct val="0"/>
        </a:spcAft>
        <a:defRPr sz="2601">
          <a:solidFill>
            <a:schemeClr val="tx1"/>
          </a:solidFill>
          <a:latin typeface="+mn-lt"/>
          <a:sym typeface="Gill Sans"/>
        </a:defRPr>
      </a:lvl9pPr>
    </p:bodyStyle>
    <p:otherStyle>
      <a:defPPr>
        <a:defRPr lang="en-US"/>
      </a:defPPr>
      <a:lvl1pPr marL="0" algn="l" defTabSz="64273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370" algn="l" defTabSz="64273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739" algn="l" defTabSz="64273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109" algn="l" defTabSz="64273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478" algn="l" defTabSz="64273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6848" algn="l" defTabSz="64273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217" algn="l" defTabSz="64273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49587" algn="l" defTabSz="64273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0955" algn="l" defTabSz="64273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5" Type="http://schemas.openxmlformats.org/officeDocument/2006/relationships/image" Target="../media/image27.png"/><Relationship Id="rId10" Type="http://schemas.openxmlformats.org/officeDocument/2006/relationships/image" Target="../media/image13.svg"/><Relationship Id="rId4" Type="http://schemas.openxmlformats.org/officeDocument/2006/relationships/image" Target="../media/image9.svg"/><Relationship Id="rId9" Type="http://schemas.openxmlformats.org/officeDocument/2006/relationships/image" Target="../media/image12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AE7B13-1A54-45F4-A43E-E16321872B63}"/>
              </a:ext>
            </a:extLst>
          </p:cNvPr>
          <p:cNvSpPr txBox="1"/>
          <p:nvPr/>
        </p:nvSpPr>
        <p:spPr>
          <a:xfrm>
            <a:off x="152400" y="-365964"/>
            <a:ext cx="118745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3600" b="1" dirty="0">
              <a:solidFill>
                <a:srgbClr val="FFC000"/>
              </a:solidFill>
            </a:endParaRPr>
          </a:p>
          <a:p>
            <a:pPr algn="ctr"/>
            <a:r>
              <a:rPr lang="en-GB" sz="3600" b="1" dirty="0">
                <a:solidFill>
                  <a:srgbClr val="FFC000"/>
                </a:solidFill>
              </a:rPr>
              <a:t>Access to NRT treatment! </a:t>
            </a:r>
          </a:p>
          <a:p>
            <a:pPr algn="ctr"/>
            <a:r>
              <a:rPr lang="en-GB" sz="3600" b="1" dirty="0">
                <a:solidFill>
                  <a:srgbClr val="FFC000"/>
                </a:solidFill>
              </a:rPr>
              <a:t>What does a maternity pathway look like</a:t>
            </a:r>
            <a:r>
              <a:rPr lang="en-GB" sz="4000" b="1" dirty="0">
                <a:solidFill>
                  <a:srgbClr val="FFC000"/>
                </a:solidFill>
              </a:rPr>
              <a:t>? </a:t>
            </a:r>
          </a:p>
          <a:p>
            <a:pPr algn="ctr"/>
            <a:endParaRPr lang="en-GB" sz="3600" dirty="0">
              <a:solidFill>
                <a:srgbClr val="FFC000"/>
              </a:solidFill>
            </a:endParaRPr>
          </a:p>
          <a:p>
            <a:pPr algn="ctr"/>
            <a:r>
              <a:rPr lang="en-GB" sz="3200" dirty="0">
                <a:solidFill>
                  <a:srgbClr val="FFC000"/>
                </a:solidFill>
              </a:rPr>
              <a:t>ASH Webinar 17.10.23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701630-C955-4FCC-B11B-9275AE10BB5E}"/>
              </a:ext>
            </a:extLst>
          </p:cNvPr>
          <p:cNvSpPr txBox="1"/>
          <p:nvPr/>
        </p:nvSpPr>
        <p:spPr>
          <a:xfrm>
            <a:off x="1143250" y="2386463"/>
            <a:ext cx="989279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endParaRPr lang="en-GB" sz="3200" dirty="0">
              <a:solidFill>
                <a:srgbClr val="FFC000"/>
              </a:solidFill>
            </a:endParaRPr>
          </a:p>
          <a:p>
            <a:pPr algn="ctr"/>
            <a:endParaRPr lang="en-GB" sz="3200" b="1" dirty="0">
              <a:solidFill>
                <a:srgbClr val="FFC000"/>
              </a:solidFill>
            </a:endParaRPr>
          </a:p>
          <a:p>
            <a:pPr algn="ctr"/>
            <a:r>
              <a:rPr lang="en-GB" sz="3200" b="1" dirty="0">
                <a:solidFill>
                  <a:srgbClr val="FFC000"/>
                </a:solidFill>
              </a:rPr>
              <a:t>Heidi Croucher</a:t>
            </a:r>
          </a:p>
          <a:p>
            <a:pPr algn="ctr"/>
            <a:r>
              <a:rPr lang="en-GB" sz="2000" b="1" dirty="0">
                <a:solidFill>
                  <a:srgbClr val="FFC000"/>
                </a:solidFill>
              </a:rPr>
              <a:t>Dorset ICS Treating Tobacco Dependency Programme Manager</a:t>
            </a:r>
          </a:p>
          <a:p>
            <a:pPr algn="ctr"/>
            <a:endParaRPr lang="en-GB" sz="2000" b="1" dirty="0">
              <a:solidFill>
                <a:srgbClr val="FFC000"/>
              </a:solidFill>
            </a:endParaRPr>
          </a:p>
          <a:p>
            <a:pPr algn="ctr"/>
            <a:r>
              <a:rPr lang="en-GB" sz="3200" b="1" dirty="0">
                <a:solidFill>
                  <a:srgbClr val="FFC000"/>
                </a:solidFill>
              </a:rPr>
              <a:t>Janette Beer</a:t>
            </a:r>
          </a:p>
          <a:p>
            <a:pPr algn="ctr"/>
            <a:r>
              <a:rPr lang="en-GB" sz="2000" b="1" dirty="0">
                <a:solidFill>
                  <a:srgbClr val="FFC000"/>
                </a:solidFill>
              </a:rPr>
              <a:t>Smoking in Pregnancy Support Worker</a:t>
            </a:r>
          </a:p>
          <a:p>
            <a:pPr algn="ctr"/>
            <a:r>
              <a:rPr lang="en-GB" sz="2000" b="1" dirty="0">
                <a:solidFill>
                  <a:srgbClr val="FFC000"/>
                </a:solidFill>
              </a:rPr>
              <a:t>University Hospitals Dorset </a:t>
            </a:r>
          </a:p>
          <a:p>
            <a:pPr algn="ctr"/>
            <a:endParaRPr lang="en-GB" sz="3200" b="1" dirty="0">
              <a:solidFill>
                <a:srgbClr val="FFC000"/>
              </a:solidFill>
            </a:endParaRPr>
          </a:p>
          <a:p>
            <a:pPr algn="ctr"/>
            <a:endParaRPr lang="en-GB" sz="2000" b="1" dirty="0">
              <a:solidFill>
                <a:srgbClr val="FFC000"/>
              </a:solidFill>
            </a:endParaRPr>
          </a:p>
          <a:p>
            <a:pPr algn="ctr"/>
            <a:endParaRPr lang="en-GB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A1E8C-E505-E40D-2E21-70C9D947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Where you can find information on vaping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8405E-253E-8D45-479C-0475BCDF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44181"/>
            <a:ext cx="10515600" cy="1732782"/>
          </a:xfrm>
        </p:spPr>
        <p:txBody>
          <a:bodyPr>
            <a:normAutofit fontScale="92500"/>
          </a:bodyPr>
          <a:lstStyle/>
          <a:p>
            <a:r>
              <a:rPr lang="en-GB"/>
              <a:t>Public Health Minister has announced a new ‘swap to stop’ scheme that will involve distributing vapes </a:t>
            </a:r>
          </a:p>
          <a:p>
            <a:r>
              <a:rPr lang="en-GB"/>
              <a:t>Link to our resources on vaping in the chat</a:t>
            </a:r>
          </a:p>
          <a:p>
            <a:pPr lvl="1"/>
            <a:r>
              <a:rPr lang="en-GB"/>
              <a:t>Including evidence around common areas of misinformation/misunderstanding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66A47-3759-40EA-32DF-8D7C7D59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042" y="1467617"/>
            <a:ext cx="8652127" cy="27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9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A1E8C-E505-E40D-2E21-70C9D947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Working &amp; learning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8405E-253E-8D45-479C-0475BCDF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/>
              <a:t>On the same team to end the harms of tobacco</a:t>
            </a:r>
          </a:p>
          <a:p>
            <a:r>
              <a:rPr lang="en-GB"/>
              <a:t>We all want the best for patients &amp; people in our lives who smoke</a:t>
            </a:r>
          </a:p>
          <a:p>
            <a:r>
              <a:rPr lang="en-GB"/>
              <a:t>There is a great deal of misinformation around</a:t>
            </a:r>
          </a:p>
          <a:p>
            <a:pPr lvl="1"/>
            <a:r>
              <a:rPr lang="en-GB"/>
              <a:t>can be hard to navigate</a:t>
            </a:r>
          </a:p>
          <a:p>
            <a:pPr lvl="1"/>
            <a:r>
              <a:rPr lang="en-GB"/>
              <a:t>ASH provides evidence-based information &amp; a forum for discussion</a:t>
            </a:r>
          </a:p>
          <a:p>
            <a:r>
              <a:rPr lang="en-GB"/>
              <a:t>Guidance, especially when you disagree</a:t>
            </a:r>
          </a:p>
          <a:p>
            <a:pPr lvl="1"/>
            <a:r>
              <a:rPr lang="en-GB"/>
              <a:t>Ask questions, with aim to deepen understanding of their view</a:t>
            </a:r>
          </a:p>
          <a:p>
            <a:pPr lvl="1"/>
            <a:r>
              <a:rPr lang="en-GB"/>
              <a:t>Summarise their perspective to check you have understood them</a:t>
            </a:r>
          </a:p>
          <a:p>
            <a:pPr lvl="1"/>
            <a:r>
              <a:rPr lang="en-GB"/>
              <a:t>Be gentle as well as clear when you provide information </a:t>
            </a:r>
          </a:p>
          <a:p>
            <a:pPr lvl="1"/>
            <a:r>
              <a:rPr lang="en-GB"/>
              <a:t>Be open to new information</a:t>
            </a:r>
          </a:p>
        </p:txBody>
      </p:sp>
    </p:spTree>
    <p:extLst>
      <p:ext uri="{BB962C8B-B14F-4D97-AF65-F5344CB8AC3E}">
        <p14:creationId xmlns:p14="http://schemas.microsoft.com/office/powerpoint/2010/main" val="122169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-111035" y="87682"/>
            <a:ext cx="12553406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</a:rPr>
              <a:t>Meet the UHD Team </a:t>
            </a:r>
          </a:p>
        </p:txBody>
      </p:sp>
      <p:pic>
        <p:nvPicPr>
          <p:cNvPr id="4" name="Picture 2" descr="C:\Users\heidi.croucher.UHD\OneDrive - UHD\Heidi-private do not delete\OneDrive - UHD\Heidi-private do not delete - Maternity - Public Health\Task and finish group\Addiction Advisor\Team Photos\SiP team UHD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78" t="-28026" r="-37678" b="-28026"/>
          <a:stretch/>
        </p:blipFill>
        <p:spPr bwMode="auto">
          <a:xfrm>
            <a:off x="1013122" y="87682"/>
            <a:ext cx="10037299" cy="75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0A3031-3759-46E0-8A5D-3A521C3D5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0">
            <a:off x="8860093" y="36035"/>
            <a:ext cx="3792829" cy="267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17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-91441" y="87682"/>
            <a:ext cx="12540343" cy="132343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Setting up a protocol back in 2015</a:t>
            </a:r>
          </a:p>
          <a:p>
            <a:pPr algn="ctr"/>
            <a:endParaRPr lang="en-GB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9" y="87682"/>
            <a:ext cx="129703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766" y="87682"/>
            <a:ext cx="12687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phic 19" descr="Good Idea with solid fill">
            <a:extLst>
              <a:ext uri="{FF2B5EF4-FFF2-40B4-BE49-F238E27FC236}">
                <a16:creationId xmlns:a16="http://schemas.microsoft.com/office/drawing/2014/main" id="{7D3FD7E5-B312-4893-BC1D-0A75D3C39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6595" y="1725310"/>
            <a:ext cx="612743" cy="612743"/>
          </a:xfrm>
          <a:prstGeom prst="rect">
            <a:avLst/>
          </a:prstGeom>
        </p:spPr>
      </p:pic>
      <p:pic>
        <p:nvPicPr>
          <p:cNvPr id="17" name="Graphic 21" descr="Cloud Computing with solid fill">
            <a:extLst>
              <a:ext uri="{FF2B5EF4-FFF2-40B4-BE49-F238E27FC236}">
                <a16:creationId xmlns:a16="http://schemas.microsoft.com/office/drawing/2014/main" id="{1D7C661F-E99A-4319-B44E-6D270E94B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44583" y="2004834"/>
            <a:ext cx="609598" cy="609598"/>
          </a:xfrm>
          <a:prstGeom prst="rect">
            <a:avLst/>
          </a:prstGeom>
        </p:spPr>
      </p:pic>
      <p:pic>
        <p:nvPicPr>
          <p:cNvPr id="19" name="Graphic 23" descr="List with solid fill">
            <a:extLst>
              <a:ext uri="{FF2B5EF4-FFF2-40B4-BE49-F238E27FC236}">
                <a16:creationId xmlns:a16="http://schemas.microsoft.com/office/drawing/2014/main" id="{3D697159-7B73-4B34-AC8C-8FE3E0B6BE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4066" y="5472319"/>
            <a:ext cx="609598" cy="609598"/>
          </a:xfrm>
          <a:prstGeom prst="rect">
            <a:avLst/>
          </a:prstGeom>
        </p:spPr>
      </p:pic>
      <p:pic>
        <p:nvPicPr>
          <p:cNvPr id="29" name="Graphic 137" descr="Open book outline">
            <a:extLst>
              <a:ext uri="{FF2B5EF4-FFF2-40B4-BE49-F238E27FC236}">
                <a16:creationId xmlns:a16="http://schemas.microsoft.com/office/drawing/2014/main" id="{73F16368-DE9E-45B4-9AF0-978BAB3207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43929" y="2777671"/>
            <a:ext cx="650535" cy="650535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E6C3B73-9245-4982-AAB9-C7FD772B5C15}"/>
              </a:ext>
            </a:extLst>
          </p:cNvPr>
          <p:cNvCxnSpPr/>
          <p:nvPr/>
        </p:nvCxnSpPr>
        <p:spPr>
          <a:xfrm flipV="1">
            <a:off x="2997724" y="1225482"/>
            <a:ext cx="190500" cy="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1" y="1725310"/>
            <a:ext cx="259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14" y="1725476"/>
            <a:ext cx="26098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758" y="1725476"/>
            <a:ext cx="2571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66" y="1725476"/>
            <a:ext cx="25812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24" y="3747228"/>
            <a:ext cx="25908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53" y="3770235"/>
            <a:ext cx="2600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053" y="3770235"/>
            <a:ext cx="25812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1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-215537" y="87682"/>
            <a:ext cx="12729754" cy="126188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2019… include band 4 TDAs, partners and vapes</a:t>
            </a:r>
          </a:p>
          <a:p>
            <a:pPr algn="ctr"/>
            <a:endParaRPr lang="en-GB" sz="3600" b="1" dirty="0"/>
          </a:p>
        </p:txBody>
      </p:sp>
      <p:pic>
        <p:nvPicPr>
          <p:cNvPr id="17" name="Graphic 21" descr="Cloud Computing with solid fill">
            <a:extLst>
              <a:ext uri="{FF2B5EF4-FFF2-40B4-BE49-F238E27FC236}">
                <a16:creationId xmlns:a16="http://schemas.microsoft.com/office/drawing/2014/main" id="{1D7C661F-E99A-4319-B44E-6D270E94B2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4583" y="2004834"/>
            <a:ext cx="609598" cy="609598"/>
          </a:xfrm>
          <a:prstGeom prst="rect">
            <a:avLst/>
          </a:prstGeom>
        </p:spPr>
      </p:pic>
      <p:pic>
        <p:nvPicPr>
          <p:cNvPr id="19" name="Graphic 23" descr="List with solid fill">
            <a:extLst>
              <a:ext uri="{FF2B5EF4-FFF2-40B4-BE49-F238E27FC236}">
                <a16:creationId xmlns:a16="http://schemas.microsoft.com/office/drawing/2014/main" id="{3D697159-7B73-4B34-AC8C-8FE3E0B6BE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74066" y="5472319"/>
            <a:ext cx="609598" cy="609598"/>
          </a:xfrm>
          <a:prstGeom prst="rect">
            <a:avLst/>
          </a:prstGeom>
        </p:spPr>
      </p:pic>
      <p:pic>
        <p:nvPicPr>
          <p:cNvPr id="27" name="Graphic 141" descr="Classroom with solid fill">
            <a:extLst>
              <a:ext uri="{FF2B5EF4-FFF2-40B4-BE49-F238E27FC236}">
                <a16:creationId xmlns:a16="http://schemas.microsoft.com/office/drawing/2014/main" id="{26E3F177-521E-4FDA-85ED-B1B785B936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1893" y="5553822"/>
            <a:ext cx="446592" cy="446592"/>
          </a:xfrm>
          <a:prstGeom prst="rect">
            <a:avLst/>
          </a:prstGeom>
        </p:spPr>
      </p:pic>
      <p:pic>
        <p:nvPicPr>
          <p:cNvPr id="29" name="Graphic 137" descr="Open book outline">
            <a:extLst>
              <a:ext uri="{FF2B5EF4-FFF2-40B4-BE49-F238E27FC236}">
                <a16:creationId xmlns:a16="http://schemas.microsoft.com/office/drawing/2014/main" id="{73F16368-DE9E-45B4-9AF0-978BAB3207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43929" y="2777671"/>
            <a:ext cx="650535" cy="650535"/>
          </a:xfrm>
          <a:prstGeom prst="rect">
            <a:avLst/>
          </a:prstGeom>
        </p:spPr>
      </p:pic>
      <p:sp>
        <p:nvSpPr>
          <p:cNvPr id="5" name="AutoShape 2" descr="SVG &gt; letters post symbol characters - Free SVG Image &amp; Icon. | SVG Si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9" descr="Leaflet icon PNG and SVG Vector Free Downlo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8" y="1689806"/>
            <a:ext cx="2590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39" y="1699331"/>
            <a:ext cx="26003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743" y="1696561"/>
            <a:ext cx="25812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781" y="1707506"/>
            <a:ext cx="2590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43" y="3723041"/>
            <a:ext cx="26003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39" y="3741463"/>
            <a:ext cx="25717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18" y="3742091"/>
            <a:ext cx="2590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781" y="3737328"/>
            <a:ext cx="26003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6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peech bubble icon sign design 9340956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45646" y="1266422"/>
            <a:ext cx="4500153" cy="3539264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-215537" y="87682"/>
            <a:ext cx="12729754" cy="126188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Oct 22-June 23 </a:t>
            </a:r>
            <a:r>
              <a:rPr lang="en-GB" sz="4000" b="1" dirty="0" err="1">
                <a:solidFill>
                  <a:schemeClr val="bg1"/>
                </a:solidFill>
              </a:rPr>
              <a:t>vape</a:t>
            </a:r>
            <a:r>
              <a:rPr lang="en-GB" sz="4000" b="1" dirty="0">
                <a:solidFill>
                  <a:schemeClr val="bg1"/>
                </a:solidFill>
              </a:rPr>
              <a:t> data…..</a:t>
            </a:r>
          </a:p>
          <a:p>
            <a:pPr algn="ctr"/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666205" y="1876868"/>
            <a:ext cx="33658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96% of clients chose a </a:t>
            </a:r>
            <a:r>
              <a:rPr lang="en-GB" dirty="0" err="1"/>
              <a:t>vape</a:t>
            </a:r>
            <a:r>
              <a:rPr lang="en-GB" dirty="0"/>
              <a:t> as part of their NRT during our quit programme </a:t>
            </a:r>
          </a:p>
          <a:p>
            <a:pPr algn="ctr"/>
            <a:r>
              <a:rPr lang="en-GB" dirty="0"/>
              <a:t>(pregnant women and household members)</a:t>
            </a:r>
          </a:p>
        </p:txBody>
      </p:sp>
      <p:pic>
        <p:nvPicPr>
          <p:cNvPr id="3074" name="Picture 2" descr="Speech bubble icon sign design 9340956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" y="1252477"/>
            <a:ext cx="4500153" cy="35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213" y="1961619"/>
            <a:ext cx="298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Most popular flavours were fruit flavours, mango ice, watermelon ice, red crush, and sour blue razz!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82" y="4826838"/>
            <a:ext cx="877060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peech bubble icon sign design 9340956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8303" y="1252477"/>
            <a:ext cx="4500153" cy="3539264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82297" y="1972491"/>
            <a:ext cx="3010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Costing of vapes per 12 week quit programme is averaging at £140 per quit!</a:t>
            </a:r>
          </a:p>
        </p:txBody>
      </p:sp>
    </p:spTree>
    <p:extLst>
      <p:ext uri="{BB962C8B-B14F-4D97-AF65-F5344CB8AC3E}">
        <p14:creationId xmlns:p14="http://schemas.microsoft.com/office/powerpoint/2010/main" val="143933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079171"/>
              </p:ext>
            </p:extLst>
          </p:nvPr>
        </p:nvGraphicFramePr>
        <p:xfrm>
          <a:off x="2481942" y="1528355"/>
          <a:ext cx="8536578" cy="4819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-215537" y="87682"/>
            <a:ext cx="12729754" cy="126188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Clients feedback to vapes</a:t>
            </a:r>
          </a:p>
          <a:p>
            <a:pPr algn="ctr"/>
            <a:endParaRPr lang="en-GB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0A3031-3759-46E0-8A5D-3A521C3D5E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0">
            <a:off x="-512508" y="245039"/>
            <a:ext cx="3792829" cy="267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341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heidi.croucher\AppData\Local\Microsoft\Windows\INetCache\IE\YK7BL43E\thank-you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36" y="512688"/>
            <a:ext cx="9144000" cy="48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A1E8C-E505-E40D-2E21-70C9D947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Where you can find information on vaping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8405E-253E-8D45-479C-0475BCDF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4679"/>
            <a:ext cx="10515600" cy="1732782"/>
          </a:xfrm>
        </p:spPr>
        <p:txBody>
          <a:bodyPr>
            <a:normAutofit fontScale="92500"/>
          </a:bodyPr>
          <a:lstStyle/>
          <a:p>
            <a:r>
              <a:rPr lang="en-GB" dirty="0"/>
              <a:t>Public Health Minister has announced a new ‘swap to stop’ scheme that will involve distributing vapes </a:t>
            </a:r>
          </a:p>
          <a:p>
            <a:r>
              <a:rPr lang="en-GB" dirty="0"/>
              <a:t>Link to ASH resources on vaping in the chat</a:t>
            </a:r>
          </a:p>
          <a:p>
            <a:pPr lvl="1"/>
            <a:r>
              <a:rPr lang="en-GB" dirty="0"/>
              <a:t>Including evidence around common areas of misinformation/misunderstanding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66A47-3759-40EA-32DF-8D7C7D59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042" y="1027906"/>
            <a:ext cx="8652127" cy="27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1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A1E8C-E505-E40D-2E21-70C9D947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Working &amp; learning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8405E-253E-8D45-479C-0475BCDF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484"/>
            <a:ext cx="10515600" cy="496148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On the same team to end the harms of tobacco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We all want the best for patients &amp; people in our lives who smoke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There is a great deal of misinformation around</a:t>
            </a:r>
          </a:p>
          <a:p>
            <a:pPr marL="1059932" lvl="2" indent="-457200" algn="l">
              <a:buFont typeface="Arial" panose="020B0604020202020204" pitchFamily="34" charset="0"/>
              <a:buChar char="•"/>
            </a:pPr>
            <a:r>
              <a:rPr lang="en-GB" dirty="0"/>
              <a:t>can be hard to navigate</a:t>
            </a:r>
          </a:p>
          <a:p>
            <a:pPr marL="1059932" lvl="2" indent="-457200" algn="l">
              <a:buFont typeface="Arial" panose="020B0604020202020204" pitchFamily="34" charset="0"/>
              <a:buChar char="•"/>
            </a:pPr>
            <a:r>
              <a:rPr lang="en-GB" dirty="0"/>
              <a:t>ASH provides evidence-based information &amp; a forum for discussion</a:t>
            </a:r>
          </a:p>
          <a:p>
            <a:pPr marL="497382" indent="-457200" algn="l">
              <a:buFont typeface="Arial" panose="020B0604020202020204" pitchFamily="34" charset="0"/>
              <a:buChar char="•"/>
            </a:pPr>
            <a:r>
              <a:rPr lang="en-GB" dirty="0"/>
              <a:t>Guidance, especially when you disagree</a:t>
            </a:r>
          </a:p>
          <a:p>
            <a:pPr marL="1059932" lvl="2" indent="-457200" algn="l">
              <a:buFont typeface="Arial" panose="020B0604020202020204" pitchFamily="34" charset="0"/>
              <a:buChar char="•"/>
            </a:pPr>
            <a:r>
              <a:rPr lang="en-GB" dirty="0"/>
              <a:t>Ask questions, with aim to deepen understanding of their view</a:t>
            </a:r>
          </a:p>
          <a:p>
            <a:pPr marL="1059932" lvl="2" indent="-457200" algn="l">
              <a:buFont typeface="Arial" panose="020B0604020202020204" pitchFamily="34" charset="0"/>
              <a:buChar char="•"/>
            </a:pPr>
            <a:r>
              <a:rPr lang="en-GB" dirty="0"/>
              <a:t>Summarise their perspective to check you have understood them</a:t>
            </a:r>
          </a:p>
          <a:p>
            <a:pPr marL="1059932" lvl="2" indent="-457200" algn="l">
              <a:buFont typeface="Arial" panose="020B0604020202020204" pitchFamily="34" charset="0"/>
              <a:buChar char="•"/>
            </a:pPr>
            <a:r>
              <a:rPr lang="en-GB" dirty="0"/>
              <a:t>Be gentle as well as clear when you provide information </a:t>
            </a:r>
          </a:p>
          <a:p>
            <a:pPr marL="1059932" lvl="2" indent="-457200" algn="l">
              <a:buFont typeface="Arial" panose="020B0604020202020204" pitchFamily="34" charset="0"/>
              <a:buChar char="•"/>
            </a:pPr>
            <a:r>
              <a:rPr lang="en-GB" dirty="0"/>
              <a:t>Be open to new information</a:t>
            </a:r>
          </a:p>
        </p:txBody>
      </p:sp>
    </p:spTree>
    <p:extLst>
      <p:ext uri="{BB962C8B-B14F-4D97-AF65-F5344CB8AC3E}">
        <p14:creationId xmlns:p14="http://schemas.microsoft.com/office/powerpoint/2010/main" val="503023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/>
            <a:sym typeface="Gill San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/>
            <a:sym typeface="Gill Sans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7" ma:contentTypeDescription="Create a new document." ma:contentTypeScope="" ma:versionID="bf412a5901c1418756e22a0c84bf888f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bd440cbcdc8eb7c1232d37c01bdfdc26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431A1D-46E3-43BE-A928-E8D60F298A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EA6334-EB49-46FF-84EB-58BB401640B8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2934aa0-86ff-48f1-92e4-00d139face8a"/>
    <ds:schemaRef ds:uri="http://www.w3.org/XML/1998/namespace"/>
    <ds:schemaRef ds:uri="3a4543a0-6766-456e-a2ee-4414459d9a0a"/>
    <ds:schemaRef ds:uri="af7b454b-5578-4b92-ad2d-05626e091018"/>
  </ds:schemaRefs>
</ds:datastoreItem>
</file>

<file path=customXml/itemProps3.xml><?xml version="1.0" encoding="utf-8"?>
<ds:datastoreItem xmlns:ds="http://schemas.openxmlformats.org/officeDocument/2006/customXml" ds:itemID="{1AEBA180-909C-4B0F-B3BC-2EB392B427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4543a0-6766-456e-a2ee-4414459d9a0a"/>
    <ds:schemaRef ds:uri="af7b454b-5578-4b92-ad2d-05626e091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481</Words>
  <Application>Microsoft Office PowerPoint</Application>
  <PresentationFormat>Widescreen</PresentationFormat>
  <Paragraphs>63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Gill Sans</vt:lpstr>
      <vt:lpstr>Wingdings</vt:lpstr>
      <vt:lpstr>Title &amp; Subtitle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you can find information on vaping</vt:lpstr>
      <vt:lpstr>Working &amp; learning together</vt:lpstr>
      <vt:lpstr>Where you can find information on vaping</vt:lpstr>
      <vt:lpstr>Working &amp; learning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Practice Fellowships</dc:title>
  <dc:creator>Fletcher, Vicky (Dorset CCG)</dc:creator>
  <cp:lastModifiedBy>Olivia Bush</cp:lastModifiedBy>
  <cp:revision>170</cp:revision>
  <dcterms:created xsi:type="dcterms:W3CDTF">2020-11-02T08:59:39Z</dcterms:created>
  <dcterms:modified xsi:type="dcterms:W3CDTF">2023-10-12T15:01:42Z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4509200.00000000</vt:lpwstr>
  </property>
  <property fmtid="{D5CDD505-2E9C-101B-9397-08002B2CF9AE}" pid="3" name="xd_Signature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ContentTypeId">
    <vt:lpwstr>0x0101008924553EA454694B8CD2AA52A00C529E</vt:lpwstr>
  </property>
  <property fmtid="{D5CDD505-2E9C-101B-9397-08002B2CF9AE}" pid="12" name="MediaServiceImageTags">
    <vt:lpwstr/>
  </property>
</Properties>
</file>