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4"/>
  </p:sldMasterIdLst>
  <p:notesMasterIdLst>
    <p:notesMasterId r:id="rId12"/>
  </p:notesMasterIdLst>
  <p:sldIdLst>
    <p:sldId id="324" r:id="rId5"/>
    <p:sldId id="364" r:id="rId6"/>
    <p:sldId id="362" r:id="rId7"/>
    <p:sldId id="374" r:id="rId8"/>
    <p:sldId id="373" r:id="rId9"/>
    <p:sldId id="371" r:id="rId10"/>
    <p:sldId id="372" r:id="rId11"/>
  </p:sldIdLst>
  <p:sldSz cx="12192000" cy="6858000"/>
  <p:notesSz cx="9940925" cy="680878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laire Mulrenan" initials="CM" lastIdx="9" clrIdx="0">
    <p:extLst>
      <p:ext uri="{19B8F6BF-5375-455C-9EA6-DF929625EA0E}">
        <p15:presenceInfo xmlns:p15="http://schemas.microsoft.com/office/powerpoint/2012/main" userId="S-1-5-21-3685816821-1215056363-1987234180-133615" providerId="AD"/>
      </p:ext>
    </p:extLst>
  </p:cmAuthor>
  <p:cmAuthor id="2" name="Matilda Allen" initials="MA" lastIdx="10" clrIdx="1">
    <p:extLst>
      <p:ext uri="{19B8F6BF-5375-455C-9EA6-DF929625EA0E}">
        <p15:presenceInfo xmlns:p15="http://schemas.microsoft.com/office/powerpoint/2012/main" userId="S::Matilda.Allen@phe.gov.uk::9075f56a-f9dd-4f6e-8318-7e24a35dc47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B0B0"/>
    <a:srgbClr val="2970FF"/>
    <a:srgbClr val="003399"/>
    <a:srgbClr val="CDDECD"/>
    <a:srgbClr val="339933"/>
    <a:srgbClr val="FEF4CE"/>
    <a:srgbClr val="FFFFCC"/>
    <a:srgbClr val="44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167A884-5A2A-4EA0-832C-11F4226EDB1F}" v="4" dt="2022-08-19T14:07:22.15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09" autoAdjust="0"/>
    <p:restoredTop sz="91657" autoAdjust="0"/>
  </p:normalViewPr>
  <p:slideViewPr>
    <p:cSldViewPr>
      <p:cViewPr varScale="1">
        <p:scale>
          <a:sx n="78" d="100"/>
          <a:sy n="78" d="100"/>
        </p:scale>
        <p:origin x="629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60" d="100"/>
        <a:sy n="16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iam\Documents\02.%20Work\27.%20ELFT\Smoking\Copy%20of%202020-08-11%20Smoking%20and%20Alcohol%20CQUIN%20data%20summary%20for%20the%20trust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l"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Proportions of inpatient smokers receiving VBA; or onward referral</a:t>
            </a:r>
          </a:p>
          <a:p>
            <a:pPr algn="l">
              <a:defRPr/>
            </a:pPr>
            <a:r>
              <a:rPr lang="en-US" sz="1050" b="1" dirty="0">
                <a:solidFill>
                  <a:schemeClr val="bg2">
                    <a:lumMod val="50000"/>
                  </a:schemeClr>
                </a:solidFill>
              </a:rPr>
              <a:t>ELFT</a:t>
            </a:r>
            <a:r>
              <a:rPr lang="en-US" sz="1050" b="1" baseline="0" dirty="0">
                <a:solidFill>
                  <a:schemeClr val="bg2">
                    <a:lumMod val="50000"/>
                  </a:schemeClr>
                </a:solidFill>
              </a:rPr>
              <a:t> CQUIN data, 2019 Q1 - 2020 Q2</a:t>
            </a:r>
            <a:endParaRPr lang="en-US" sz="1050" b="1" dirty="0">
              <a:solidFill>
                <a:schemeClr val="bg2">
                  <a:lumMod val="50000"/>
                </a:schemeClr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l"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Sheet1!$J$3</c:f>
              <c:strCache>
                <c:ptCount val="1"/>
                <c:pt idx="0">
                  <c:v>Proportion given VBA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Sheet1!$G$4:$G$9</c:f>
              <c:strCache>
                <c:ptCount val="6"/>
                <c:pt idx="0">
                  <c:v>BD</c:v>
                </c:pt>
                <c:pt idx="1">
                  <c:v>CH</c:v>
                </c:pt>
                <c:pt idx="2">
                  <c:v>LT</c:v>
                </c:pt>
                <c:pt idx="3">
                  <c:v>NH</c:v>
                </c:pt>
                <c:pt idx="4">
                  <c:v>TH</c:v>
                </c:pt>
                <c:pt idx="5">
                  <c:v>ELFT</c:v>
                </c:pt>
              </c:strCache>
            </c:strRef>
          </c:cat>
          <c:val>
            <c:numRef>
              <c:f>Sheet1!$J$4:$J$9</c:f>
              <c:numCache>
                <c:formatCode>0%</c:formatCode>
                <c:ptCount val="6"/>
                <c:pt idx="0">
                  <c:v>0.90789473684210531</c:v>
                </c:pt>
                <c:pt idx="1">
                  <c:v>0.89938080495356032</c:v>
                </c:pt>
                <c:pt idx="2">
                  <c:v>0.93537964458804523</c:v>
                </c:pt>
                <c:pt idx="3">
                  <c:v>0.93617021276595747</c:v>
                </c:pt>
                <c:pt idx="4">
                  <c:v>0.85196850393700785</c:v>
                </c:pt>
                <c:pt idx="5">
                  <c:v>0.90655737704918038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43C-430B-AC00-552EFF8D2608}"/>
            </c:ext>
          </c:extLst>
        </c:ser>
        <c:ser>
          <c:idx val="1"/>
          <c:order val="1"/>
          <c:tx>
            <c:strRef>
              <c:f>Sheet1!$K$3</c:f>
              <c:strCache>
                <c:ptCount val="1"/>
                <c:pt idx="0">
                  <c:v>Proportion referred onwards via NRS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Sheet1!$G$4:$G$9</c:f>
              <c:strCache>
                <c:ptCount val="6"/>
                <c:pt idx="0">
                  <c:v>BD</c:v>
                </c:pt>
                <c:pt idx="1">
                  <c:v>CH</c:v>
                </c:pt>
                <c:pt idx="2">
                  <c:v>LT</c:v>
                </c:pt>
                <c:pt idx="3">
                  <c:v>NH</c:v>
                </c:pt>
                <c:pt idx="4">
                  <c:v>TH</c:v>
                </c:pt>
                <c:pt idx="5">
                  <c:v>ELFT</c:v>
                </c:pt>
              </c:strCache>
            </c:strRef>
          </c:cat>
          <c:val>
            <c:numRef>
              <c:f>Sheet1!$K$4:$K$9</c:f>
              <c:numCache>
                <c:formatCode>0%</c:formatCode>
                <c:ptCount val="6"/>
                <c:pt idx="0">
                  <c:v>0.85263157894736841</c:v>
                </c:pt>
                <c:pt idx="1">
                  <c:v>0.58204334365325072</c:v>
                </c:pt>
                <c:pt idx="2">
                  <c:v>0.69951534733441034</c:v>
                </c:pt>
                <c:pt idx="3">
                  <c:v>0.61835106382978722</c:v>
                </c:pt>
                <c:pt idx="4">
                  <c:v>0.54488188976377949</c:v>
                </c:pt>
                <c:pt idx="5">
                  <c:v>0.64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43C-430B-AC00-552EFF8D260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301757568"/>
        <c:axId val="2058106064"/>
      </c:barChart>
      <c:catAx>
        <c:axId val="30175756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Directorate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58106064"/>
        <c:crosses val="autoZero"/>
        <c:auto val="1"/>
        <c:lblAlgn val="ctr"/>
        <c:lblOffset val="100"/>
        <c:noMultiLvlLbl val="0"/>
      </c:catAx>
      <c:valAx>
        <c:axId val="2058106064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17575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l"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1400" b="1" i="0" baseline="0" dirty="0">
                <a:solidFill>
                  <a:schemeClr val="bg2">
                    <a:lumMod val="50000"/>
                  </a:schemeClr>
                </a:solidFill>
                <a:effectLst/>
              </a:rPr>
              <a:t>Cascade diagram: outcomes for those referred to Smoke Free Hackney</a:t>
            </a:r>
            <a:endParaRPr lang="en-GB" sz="1400" b="1" dirty="0">
              <a:solidFill>
                <a:schemeClr val="bg2">
                  <a:lumMod val="50000"/>
                </a:schemeClr>
              </a:solidFill>
              <a:effectLst/>
            </a:endParaRPr>
          </a:p>
          <a:p>
            <a:pPr algn="l"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1100" b="1" i="0" baseline="0" dirty="0">
                <a:solidFill>
                  <a:schemeClr val="bg2">
                    <a:lumMod val="50000"/>
                  </a:schemeClr>
                </a:solidFill>
                <a:effectLst/>
              </a:rPr>
              <a:t>ELFT referrals vs all general referrals</a:t>
            </a:r>
            <a:endParaRPr lang="en-GB" sz="1100" b="1" dirty="0">
              <a:solidFill>
                <a:schemeClr val="bg2">
                  <a:lumMod val="50000"/>
                </a:schemeClr>
              </a:solidFill>
              <a:effectLst/>
            </a:endParaRPr>
          </a:p>
          <a:p>
            <a:pPr algn="l"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1100" b="1" i="0" baseline="0" dirty="0">
                <a:solidFill>
                  <a:schemeClr val="bg2">
                    <a:lumMod val="50000"/>
                  </a:schemeClr>
                </a:solidFill>
                <a:effectLst/>
              </a:rPr>
              <a:t>Smoke Free Hackney data via NRS; August 2019-July 2020</a:t>
            </a:r>
            <a:endParaRPr lang="en-GB" sz="1100" b="1" dirty="0">
              <a:solidFill>
                <a:schemeClr val="bg2">
                  <a:lumMod val="50000"/>
                </a:schemeClr>
              </a:solidFill>
              <a:effectLst/>
            </a:endParaRP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Sheet1!$I$7</c:f>
              <c:strCache>
                <c:ptCount val="1"/>
                <c:pt idx="0">
                  <c:v>Non-ELFT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Sheet1!$E$9:$E$13</c:f>
              <c:strCache>
                <c:ptCount val="5"/>
                <c:pt idx="0">
                  <c:v>Total valid (non duplicate) referrals</c:v>
                </c:pt>
                <c:pt idx="1">
                  <c:v>…with sufficient contact details</c:v>
                </c:pt>
                <c:pt idx="2">
                  <c:v>… who live in area</c:v>
                </c:pt>
                <c:pt idx="3">
                  <c:v>…who SFH managed to contact</c:v>
                </c:pt>
                <c:pt idx="4">
                  <c:v>…who accepted service</c:v>
                </c:pt>
              </c:strCache>
            </c:strRef>
          </c:cat>
          <c:val>
            <c:numRef>
              <c:f>Sheet1!$I$9:$I$13</c:f>
              <c:numCache>
                <c:formatCode>0%</c:formatCode>
                <c:ptCount val="5"/>
                <c:pt idx="0">
                  <c:v>1</c:v>
                </c:pt>
                <c:pt idx="1">
                  <c:v>0.96652267818574511</c:v>
                </c:pt>
                <c:pt idx="2">
                  <c:v>0.94852411807055437</c:v>
                </c:pt>
                <c:pt idx="3">
                  <c:v>0.73830093592512602</c:v>
                </c:pt>
                <c:pt idx="4">
                  <c:v>0.64758819294456449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26E-493B-AEF9-58B3E32E162F}"/>
            </c:ext>
          </c:extLst>
        </c:ser>
        <c:ser>
          <c:idx val="1"/>
          <c:order val="1"/>
          <c:tx>
            <c:strRef>
              <c:f>Sheet1!$J$7</c:f>
              <c:strCache>
                <c:ptCount val="1"/>
                <c:pt idx="0">
                  <c:v>ELFT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Sheet1!$E$9:$E$13</c:f>
              <c:strCache>
                <c:ptCount val="5"/>
                <c:pt idx="0">
                  <c:v>Total valid (non duplicate) referrals</c:v>
                </c:pt>
                <c:pt idx="1">
                  <c:v>…with sufficient contact details</c:v>
                </c:pt>
                <c:pt idx="2">
                  <c:v>… who live in area</c:v>
                </c:pt>
                <c:pt idx="3">
                  <c:v>…who SFH managed to contact</c:v>
                </c:pt>
                <c:pt idx="4">
                  <c:v>…who accepted service</c:v>
                </c:pt>
              </c:strCache>
            </c:strRef>
          </c:cat>
          <c:val>
            <c:numRef>
              <c:f>Sheet1!$J$9:$J$13</c:f>
              <c:numCache>
                <c:formatCode>0%</c:formatCode>
                <c:ptCount val="5"/>
                <c:pt idx="0">
                  <c:v>1</c:v>
                </c:pt>
                <c:pt idx="1">
                  <c:v>0.78947368421052633</c:v>
                </c:pt>
                <c:pt idx="2">
                  <c:v>0.77192982456140347</c:v>
                </c:pt>
                <c:pt idx="3">
                  <c:v>0.2807017543859649</c:v>
                </c:pt>
                <c:pt idx="4">
                  <c:v>0.19298245614035087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26E-493B-AEF9-58B3E32E162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748505408"/>
        <c:axId val="1"/>
      </c:lineChart>
      <c:catAx>
        <c:axId val="17485054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Proportion of all referees who reach each point on pathway</a:t>
                </a:r>
              </a:p>
            </c:rich>
          </c:tx>
          <c:layout>
            <c:manualLayout>
              <c:xMode val="edge"/>
              <c:yMode val="edge"/>
              <c:x val="2.528735632183908E-2"/>
              <c:y val="0.17132663760716968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48505408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8475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30863" y="0"/>
            <a:ext cx="4308475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123F3A-CE79-44DD-973C-A5300FBD58BD}" type="datetimeFigureOut">
              <a:rPr lang="en-GB" smtClean="0"/>
              <a:t>19/08/2022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701925" y="511175"/>
            <a:ext cx="4537075" cy="25527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3775" y="3233738"/>
            <a:ext cx="7953375" cy="30638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467475"/>
            <a:ext cx="4308475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30863" y="6467475"/>
            <a:ext cx="4308475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A636B9-9978-4969-9F26-93A213CBE0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31607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701925" y="511175"/>
            <a:ext cx="4537075" cy="25527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3A636B9-9978-4969-9F26-93A213CBE053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198407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Kate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3A636B9-9978-4969-9F26-93A213CBE053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57166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Angela/Sally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3A636B9-9978-4969-9F26-93A213CBE053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49550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3A636B9-9978-4969-9F26-93A213CBE053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01604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50742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79022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1196752"/>
            <a:ext cx="2590800" cy="489924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196752"/>
            <a:ext cx="7569200" cy="489924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8800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639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35691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4593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33872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2276872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924944"/>
            <a:ext cx="5386917" cy="320121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2276872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924944"/>
            <a:ext cx="5389033" cy="320121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7436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769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90735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1124744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1124745"/>
            <a:ext cx="6815667" cy="500141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2276873"/>
            <a:ext cx="4011084" cy="384929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424763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1196752"/>
            <a:ext cx="7315200" cy="353082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523346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903" y="1196752"/>
            <a:ext cx="10363200" cy="9361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2204864"/>
            <a:ext cx="10363200" cy="38911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093296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j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093296"/>
            <a:ext cx="386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j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093296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j-lt"/>
              </a:defRPr>
            </a:lvl1pPr>
          </a:lstStyle>
          <a:p>
            <a:pPr>
              <a:defRPr/>
            </a:pPr>
            <a:fld id="{991BB6FC-6BE2-4471-BF41-11BBCB4B6C2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9" name="Picture 6" descr="East London NHS Foundation Trust RGB BLUE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881" t="15767" b="32674"/>
          <a:stretch>
            <a:fillRect/>
          </a:stretch>
        </p:blipFill>
        <p:spPr bwMode="auto">
          <a:xfrm>
            <a:off x="9367635" y="188641"/>
            <a:ext cx="2275416" cy="758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" y="32512"/>
            <a:ext cx="12190993" cy="116424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339933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158803" y="2132856"/>
            <a:ext cx="8134672" cy="3528392"/>
          </a:xfrm>
        </p:spPr>
        <p:txBody>
          <a:bodyPr/>
          <a:lstStyle/>
          <a:p>
            <a:r>
              <a:rPr lang="en-GB" sz="3600" dirty="0"/>
              <a:t>Smoking cessation service pathway</a:t>
            </a:r>
            <a:br>
              <a:rPr lang="en-GB" sz="3600" dirty="0"/>
            </a:br>
            <a:br>
              <a:rPr lang="en-GB" sz="3600" dirty="0"/>
            </a:br>
            <a:r>
              <a:rPr lang="en-GB" sz="2400" dirty="0">
                <a:solidFill>
                  <a:schemeClr val="tx1"/>
                </a:solidFill>
              </a:rPr>
              <a:t>Dr Sally MacVinish – Public Health Specialist Registrar</a:t>
            </a:r>
            <a:br>
              <a:rPr lang="en-GB" sz="2400" dirty="0">
                <a:solidFill>
                  <a:schemeClr val="tx1"/>
                </a:solidFill>
              </a:rPr>
            </a:br>
            <a:r>
              <a:rPr lang="en-GB" sz="2400" dirty="0">
                <a:solidFill>
                  <a:schemeClr val="tx1"/>
                </a:solidFill>
              </a:rPr>
              <a:t>&amp;</a:t>
            </a:r>
            <a:br>
              <a:rPr lang="en-GB" sz="2400" dirty="0">
                <a:solidFill>
                  <a:schemeClr val="tx1"/>
                </a:solidFill>
              </a:rPr>
            </a:br>
            <a:r>
              <a:rPr lang="en-GB" sz="2400" dirty="0">
                <a:solidFill>
                  <a:schemeClr val="tx1"/>
                </a:solidFill>
              </a:rPr>
              <a:t>Ogechi </a:t>
            </a:r>
            <a:r>
              <a:rPr lang="en-GB" sz="2400" dirty="0" err="1">
                <a:solidFill>
                  <a:schemeClr val="tx1"/>
                </a:solidFill>
              </a:rPr>
              <a:t>Anokwuru</a:t>
            </a:r>
            <a:r>
              <a:rPr lang="en-GB" sz="2400" dirty="0">
                <a:solidFill>
                  <a:schemeClr val="tx1"/>
                </a:solidFill>
              </a:rPr>
              <a:t> – Tobacco dependency lead</a:t>
            </a:r>
            <a:br>
              <a:rPr lang="en-GB" sz="3600" dirty="0"/>
            </a:br>
            <a:endParaRPr lang="en-GB" sz="3600" dirty="0"/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78FE93E8-4F90-4237-83E8-9C038F4287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3512" y="6309321"/>
            <a:ext cx="8589963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444517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360" y="548680"/>
            <a:ext cx="7556376" cy="936104"/>
          </a:xfrm>
        </p:spPr>
        <p:txBody>
          <a:bodyPr/>
          <a:lstStyle/>
          <a:p>
            <a:pPr algn="l"/>
            <a:r>
              <a:rPr lang="en-GB" sz="3200" b="1" dirty="0"/>
              <a:t>Overview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36A76406-66F9-4919-832A-317B193BBB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360" y="1641830"/>
            <a:ext cx="11342808" cy="3891136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GB" sz="16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The NHS Long-Term Plan commits to providing smoking cessation support to all inpatients, including in mental health. 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GB" sz="16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ELFT’s aim: </a:t>
            </a:r>
            <a:r>
              <a:rPr lang="en-GB" sz="1600" dirty="0">
                <a:solidFill>
                  <a:srgbClr val="00000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to increase the proportion of people discharged from MH inpatient setting, who quit smoking (as measured 28 days post discharge)</a:t>
            </a:r>
          </a:p>
          <a:p>
            <a:pPr marL="0" indent="0">
              <a:spcBef>
                <a:spcPts val="0"/>
              </a:spcBef>
              <a:buNone/>
            </a:pPr>
            <a:endParaRPr lang="en-GB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How? 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Implement ‘Ottawa model’ by:</a:t>
            </a:r>
          </a:p>
          <a:p>
            <a:pPr fontAlgn="ctr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Systematic identification and documentation 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of all smokers admitted to a mental health ward; </a:t>
            </a:r>
          </a:p>
          <a:p>
            <a:pPr fontAlgn="ctr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Systematic </a:t>
            </a:r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administration of pharmacotherapy &amp; behavioural support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to active smokers admitted;</a:t>
            </a:r>
          </a:p>
          <a:p>
            <a:pPr fontAlgn="ctr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Systematic </a:t>
            </a:r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attachment to appropriate long term community follow-up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after discharge: including from both specialist stop-smoking services, and support from CMHTs.</a:t>
            </a:r>
          </a:p>
          <a:p>
            <a:pPr>
              <a:spcBef>
                <a:spcPts val="0"/>
              </a:spcBef>
            </a:pP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endParaRPr lang="en-GB" sz="16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GB" sz="16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D9A34F4-EC42-4DAD-8CBC-CB4D438317A5}"/>
              </a:ext>
            </a:extLst>
          </p:cNvPr>
          <p:cNvSpPr txBox="1"/>
          <p:nvPr/>
        </p:nvSpPr>
        <p:spPr>
          <a:xfrm>
            <a:off x="617477" y="4352488"/>
            <a:ext cx="5524501" cy="2062103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Ottawa Model: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Universal offer – provide support to all admitted patients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Support to smokers / e-cigarette users to: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Quit smoking 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Receive continued support following discharge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Reduce their harm from tobacco through either:</a:t>
            </a:r>
          </a:p>
          <a:p>
            <a:pPr marL="1200150" marR="0" lvl="2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decreasing the amount they smoke</a:t>
            </a:r>
          </a:p>
          <a:p>
            <a:pPr marL="1200150" marR="0" lvl="2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switching to e-cigarettes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F114D90-DDDE-4F8C-8AE0-0C030A5C2ADE}"/>
              </a:ext>
            </a:extLst>
          </p:cNvPr>
          <p:cNvSpPr txBox="1"/>
          <p:nvPr/>
        </p:nvSpPr>
        <p:spPr>
          <a:xfrm>
            <a:off x="6457950" y="4352489"/>
            <a:ext cx="5276850" cy="2062103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ELFT’s Early Implementation Pilot: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ELFT has been selected as an early implementation site (EIS) to </a:t>
            </a: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Test and Learn.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£140k funding</a:t>
            </a: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; awarded across Tower Hamlets, Hackney, Newham.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Funding and programme cover </a:t>
            </a:r>
            <a:r>
              <a:rPr kumimoji="0" lang="en-GB" sz="1600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inpatient smoking cessation support</a:t>
            </a: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and </a:t>
            </a:r>
            <a:r>
              <a:rPr kumimoji="0" lang="en-GB" sz="1600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post-discharge support in community.</a:t>
            </a:r>
          </a:p>
        </p:txBody>
      </p:sp>
    </p:spTree>
    <p:extLst>
      <p:ext uri="{BB962C8B-B14F-4D97-AF65-F5344CB8AC3E}">
        <p14:creationId xmlns:p14="http://schemas.microsoft.com/office/powerpoint/2010/main" val="30265951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360" y="548680"/>
            <a:ext cx="9145016" cy="936104"/>
          </a:xfrm>
        </p:spPr>
        <p:txBody>
          <a:bodyPr/>
          <a:lstStyle/>
          <a:p>
            <a:pPr algn="l"/>
            <a:r>
              <a:rPr lang="en-GB" sz="3200" b="1" dirty="0"/>
              <a:t>ELFT patient data shows high need but gaps in access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36A76406-66F9-4919-832A-317B193BBB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484784"/>
            <a:ext cx="12192000" cy="1852164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GB" sz="14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Very high proportions of ELFT’s MH inpatients smoke: </a:t>
            </a:r>
            <a:r>
              <a:rPr lang="en-GB" sz="14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ranging between 49% (Bedford MH) and 57% (Newham and Hackney MH)</a:t>
            </a:r>
          </a:p>
          <a:p>
            <a:pPr marL="0" indent="0">
              <a:spcBef>
                <a:spcPts val="0"/>
              </a:spcBef>
              <a:buNone/>
            </a:pPr>
            <a:endParaRPr lang="en-GB" sz="14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GB" sz="14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High proportions of ELFT’s service users receive </a:t>
            </a:r>
            <a:r>
              <a:rPr lang="en-GB" sz="14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very brief advice (VBA) </a:t>
            </a:r>
            <a:r>
              <a:rPr lang="en-GB" sz="14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about smoking reduction; </a:t>
            </a:r>
            <a:r>
              <a:rPr lang="en-GB" sz="14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smaller proportions receive referrals onwards to local stop smoking services</a:t>
            </a:r>
            <a:r>
              <a:rPr lang="en-GB" sz="14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. Variation between directorates suggests there could be room to improve the latter (left hand chart)</a:t>
            </a:r>
          </a:p>
          <a:p>
            <a:pPr marL="0" indent="0">
              <a:spcBef>
                <a:spcPts val="0"/>
              </a:spcBef>
              <a:buNone/>
            </a:pPr>
            <a:endParaRPr lang="en-GB" sz="14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GB" sz="14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Once discharged, MH former inpatients are not well engaged/supported by community stop smoking services</a:t>
            </a:r>
            <a:r>
              <a:rPr lang="en-GB" sz="14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. Data from Hackney shows that many of those referred by ELFT do not have sufficient contact details to be contacted; and SFH are unable to contact many others. Among those who are contacted, most do accept the service.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endParaRPr lang="en-GB" sz="16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GB" sz="16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8634E516-1AA5-4401-956D-5F8B0BFDD72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11256319"/>
              </p:ext>
            </p:extLst>
          </p:nvPr>
        </p:nvGraphicFramePr>
        <p:xfrm>
          <a:off x="279400" y="3308348"/>
          <a:ext cx="5049838" cy="35496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FFE5A365-EE6B-4CE8-8FD3-85C54554791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93197987"/>
              </p:ext>
            </p:extLst>
          </p:nvPr>
        </p:nvGraphicFramePr>
        <p:xfrm>
          <a:off x="6388100" y="3212976"/>
          <a:ext cx="5524500" cy="35210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5284005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139D18-ABF0-4F06-A34A-A02BB41F0E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Tobacco addiction service at ELFT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7DAC00-AEA6-4D36-B5FB-F5612113DC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2132856"/>
            <a:ext cx="10363200" cy="4725144"/>
          </a:xfrm>
        </p:spPr>
        <p:txBody>
          <a:bodyPr/>
          <a:lstStyle/>
          <a:p>
            <a:r>
              <a:rPr lang="en-GB" sz="2400" dirty="0"/>
              <a:t>Before EIS funding and new model</a:t>
            </a:r>
          </a:p>
          <a:p>
            <a:pPr lvl="1"/>
            <a:r>
              <a:rPr lang="en-GB" sz="2000" dirty="0" err="1"/>
              <a:t>Smokefree</a:t>
            </a:r>
            <a:r>
              <a:rPr lang="en-GB" sz="2000" dirty="0"/>
              <a:t> policy since 2016</a:t>
            </a:r>
          </a:p>
          <a:p>
            <a:pPr lvl="1"/>
            <a:r>
              <a:rPr lang="en-GB" sz="2000" dirty="0"/>
              <a:t>ELFT 3 tobacco advisors</a:t>
            </a:r>
          </a:p>
          <a:p>
            <a:pPr lvl="1"/>
            <a:r>
              <a:rPr lang="en-GB" sz="2000" dirty="0"/>
              <a:t>Trained staff on Level 2 </a:t>
            </a:r>
          </a:p>
          <a:p>
            <a:pPr lvl="1"/>
            <a:r>
              <a:rPr lang="en-GB" sz="2000" dirty="0"/>
              <a:t>Pop up clinics</a:t>
            </a:r>
          </a:p>
          <a:p>
            <a:pPr lvl="1"/>
            <a:r>
              <a:rPr lang="en-GB" sz="2000" dirty="0"/>
              <a:t>Vapes introduced</a:t>
            </a:r>
          </a:p>
          <a:p>
            <a:r>
              <a:rPr lang="en-GB" sz="2400" dirty="0"/>
              <a:t>Since EIS funding and new model</a:t>
            </a:r>
          </a:p>
          <a:p>
            <a:pPr lvl="1"/>
            <a:r>
              <a:rPr lang="en-GB" sz="2000" dirty="0"/>
              <a:t>Multiple programme managers</a:t>
            </a:r>
          </a:p>
          <a:p>
            <a:pPr lvl="1"/>
            <a:r>
              <a:rPr lang="en-GB" sz="2000" dirty="0"/>
              <a:t>Workstreams</a:t>
            </a:r>
          </a:p>
          <a:p>
            <a:pPr lvl="2"/>
            <a:r>
              <a:rPr lang="en-GB" sz="1800" dirty="0"/>
              <a:t>Data</a:t>
            </a:r>
          </a:p>
          <a:p>
            <a:pPr lvl="2"/>
            <a:r>
              <a:rPr lang="en-GB" sz="1800" dirty="0"/>
              <a:t>Recruitment</a:t>
            </a:r>
          </a:p>
          <a:p>
            <a:pPr lvl="2"/>
            <a:r>
              <a:rPr lang="en-GB" sz="1800" dirty="0"/>
              <a:t>NRT/vapes</a:t>
            </a:r>
          </a:p>
          <a:p>
            <a:pPr lvl="2"/>
            <a:r>
              <a:rPr lang="en-GB" sz="1800" dirty="0"/>
              <a:t>Peer support</a:t>
            </a: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025820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Off-page Connector 3">
            <a:extLst>
              <a:ext uri="{FF2B5EF4-FFF2-40B4-BE49-F238E27FC236}">
                <a16:creationId xmlns:a16="http://schemas.microsoft.com/office/drawing/2014/main" id="{8BA0B503-9830-4A8B-8CE7-DE8E9AD5A0CC}"/>
              </a:ext>
            </a:extLst>
          </p:cNvPr>
          <p:cNvSpPr/>
          <p:nvPr/>
        </p:nvSpPr>
        <p:spPr bwMode="auto">
          <a:xfrm rot="16200000">
            <a:off x="7817169" y="2108054"/>
            <a:ext cx="6992702" cy="2810465"/>
          </a:xfrm>
          <a:prstGeom prst="flowChartOffpageConnector">
            <a:avLst/>
          </a:prstGeom>
          <a:solidFill>
            <a:srgbClr val="FFFF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defTabSz="914380"/>
            <a:endParaRPr lang="en-GB" sz="2400">
              <a:latin typeface="Times New Roman" pitchFamily="18" charset="0"/>
            </a:endParaRPr>
          </a:p>
        </p:txBody>
      </p:sp>
      <p:sp>
        <p:nvSpPr>
          <p:cNvPr id="5" name="Flowchart: Off-page Connector 4">
            <a:extLst>
              <a:ext uri="{FF2B5EF4-FFF2-40B4-BE49-F238E27FC236}">
                <a16:creationId xmlns:a16="http://schemas.microsoft.com/office/drawing/2014/main" id="{ACEE6A48-5427-41B5-B5DC-7177B28C842C}"/>
              </a:ext>
            </a:extLst>
          </p:cNvPr>
          <p:cNvSpPr/>
          <p:nvPr/>
        </p:nvSpPr>
        <p:spPr bwMode="auto">
          <a:xfrm rot="16200000">
            <a:off x="5600573" y="2108053"/>
            <a:ext cx="6992700" cy="2810465"/>
          </a:xfrm>
          <a:prstGeom prst="flowChartOffpageConnector">
            <a:avLst/>
          </a:prstGeom>
          <a:solidFill>
            <a:srgbClr val="FFFF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defTabSz="914380"/>
            <a:endParaRPr lang="en-GB" sz="2400">
              <a:latin typeface="Times New Roman" pitchFamily="18" charset="0"/>
            </a:endParaRPr>
          </a:p>
        </p:txBody>
      </p:sp>
      <p:sp>
        <p:nvSpPr>
          <p:cNvPr id="6" name="Flowchart: Off-page Connector 5">
            <a:extLst>
              <a:ext uri="{FF2B5EF4-FFF2-40B4-BE49-F238E27FC236}">
                <a16:creationId xmlns:a16="http://schemas.microsoft.com/office/drawing/2014/main" id="{4BD2BDA7-B3CB-4087-9A0B-668BBF1D35E5}"/>
              </a:ext>
            </a:extLst>
          </p:cNvPr>
          <p:cNvSpPr/>
          <p:nvPr/>
        </p:nvSpPr>
        <p:spPr bwMode="auto">
          <a:xfrm rot="16200000">
            <a:off x="3515960" y="2108054"/>
            <a:ext cx="6992702" cy="2810465"/>
          </a:xfrm>
          <a:prstGeom prst="flowChartOffpageConnector">
            <a:avLst/>
          </a:prstGeom>
          <a:solidFill>
            <a:srgbClr val="FFFF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defTabSz="914380"/>
            <a:endParaRPr lang="en-GB" sz="2400">
              <a:latin typeface="Times New Roman" pitchFamily="18" charset="0"/>
            </a:endParaRPr>
          </a:p>
        </p:txBody>
      </p:sp>
      <p:sp>
        <p:nvSpPr>
          <p:cNvPr id="7" name="Flowchart: Off-page Connector 6">
            <a:extLst>
              <a:ext uri="{FF2B5EF4-FFF2-40B4-BE49-F238E27FC236}">
                <a16:creationId xmlns:a16="http://schemas.microsoft.com/office/drawing/2014/main" id="{F4CF7CB3-2DEB-46DE-8125-E6CCBA5AEC96}"/>
              </a:ext>
            </a:extLst>
          </p:cNvPr>
          <p:cNvSpPr/>
          <p:nvPr/>
        </p:nvSpPr>
        <p:spPr bwMode="auto">
          <a:xfrm rot="16200000">
            <a:off x="1346248" y="2108054"/>
            <a:ext cx="6992702" cy="2810465"/>
          </a:xfrm>
          <a:prstGeom prst="flowChartOffpageConnector">
            <a:avLst/>
          </a:prstGeom>
          <a:solidFill>
            <a:srgbClr val="FFFF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defTabSz="914380"/>
            <a:endParaRPr lang="en-GB" sz="2400">
              <a:latin typeface="Times New Roman" pitchFamily="18" charset="0"/>
            </a:endParaRPr>
          </a:p>
        </p:txBody>
      </p:sp>
      <p:sp>
        <p:nvSpPr>
          <p:cNvPr id="8" name="Flowchart: Off-page Connector 7">
            <a:extLst>
              <a:ext uri="{FF2B5EF4-FFF2-40B4-BE49-F238E27FC236}">
                <a16:creationId xmlns:a16="http://schemas.microsoft.com/office/drawing/2014/main" id="{6AA5EED2-E067-417C-A599-43EA0D49D641}"/>
              </a:ext>
            </a:extLst>
          </p:cNvPr>
          <p:cNvSpPr/>
          <p:nvPr/>
        </p:nvSpPr>
        <p:spPr bwMode="auto">
          <a:xfrm rot="16200000">
            <a:off x="-758722" y="2108878"/>
            <a:ext cx="6994351" cy="2810465"/>
          </a:xfrm>
          <a:prstGeom prst="flowChartOffpageConnector">
            <a:avLst/>
          </a:prstGeom>
          <a:solidFill>
            <a:srgbClr val="FFFF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defTabSz="914380"/>
            <a:endParaRPr lang="en-GB" sz="2400">
              <a:latin typeface="Times New Roman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5AA0569-985C-47F7-9550-51BDE4815C2D}"/>
              </a:ext>
            </a:extLst>
          </p:cNvPr>
          <p:cNvSpPr txBox="1"/>
          <p:nvPr/>
        </p:nvSpPr>
        <p:spPr>
          <a:xfrm>
            <a:off x="1333220" y="23746"/>
            <a:ext cx="2169712" cy="399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999">
                <a:latin typeface="+mn-lt"/>
              </a:rPr>
              <a:t>Admission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42C16FD-91D1-436B-AA44-1CEB8F219147}"/>
              </a:ext>
            </a:extLst>
          </p:cNvPr>
          <p:cNvSpPr txBox="1"/>
          <p:nvPr/>
        </p:nvSpPr>
        <p:spPr>
          <a:xfrm>
            <a:off x="3431704" y="23747"/>
            <a:ext cx="2169712" cy="399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999">
                <a:latin typeface="+mn-lt"/>
              </a:rPr>
              <a:t>Inpatient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6ED0A68-5CE7-4778-B324-1DC1A73B0F5F}"/>
              </a:ext>
            </a:extLst>
          </p:cNvPr>
          <p:cNvSpPr txBox="1"/>
          <p:nvPr/>
        </p:nvSpPr>
        <p:spPr>
          <a:xfrm>
            <a:off x="5629874" y="23747"/>
            <a:ext cx="2169712" cy="399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999">
                <a:latin typeface="+mn-lt"/>
              </a:rPr>
              <a:t>Discharge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7E45883-102A-4740-8824-156706D1BC2E}"/>
              </a:ext>
            </a:extLst>
          </p:cNvPr>
          <p:cNvSpPr txBox="1"/>
          <p:nvPr/>
        </p:nvSpPr>
        <p:spPr>
          <a:xfrm>
            <a:off x="7881517" y="23744"/>
            <a:ext cx="2169712" cy="7076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999">
                <a:latin typeface="+mn-lt"/>
              </a:rPr>
              <a:t>6 weeks post-discharge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B027BB4-0C86-41C7-8BB2-8D645A47E84F}"/>
              </a:ext>
            </a:extLst>
          </p:cNvPr>
          <p:cNvSpPr/>
          <p:nvPr/>
        </p:nvSpPr>
        <p:spPr bwMode="auto">
          <a:xfrm>
            <a:off x="0" y="5158268"/>
            <a:ext cx="12349984" cy="1727719"/>
          </a:xfrm>
          <a:prstGeom prst="rect">
            <a:avLst/>
          </a:prstGeom>
          <a:solidFill>
            <a:srgbClr val="CAFFB8">
              <a:alpha val="50196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GB" sz="1800" b="1" dirty="0">
                <a:latin typeface="+mn-lt"/>
              </a:rPr>
              <a:t>Data &amp; </a:t>
            </a:r>
          </a:p>
          <a:p>
            <a:r>
              <a:rPr lang="en-GB" sz="1800" b="1" dirty="0">
                <a:latin typeface="+mn-lt"/>
              </a:rPr>
              <a:t>information</a:t>
            </a:r>
          </a:p>
          <a:p>
            <a:r>
              <a:rPr lang="en-GB" sz="1800" b="1" dirty="0">
                <a:latin typeface="+mn-lt"/>
              </a:rPr>
              <a:t>flow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3B6068A-7A0E-4A7E-B7B1-D12FD2D15A4C}"/>
              </a:ext>
            </a:extLst>
          </p:cNvPr>
          <p:cNvSpPr/>
          <p:nvPr/>
        </p:nvSpPr>
        <p:spPr bwMode="auto">
          <a:xfrm>
            <a:off x="7212" y="3512119"/>
            <a:ext cx="12342771" cy="1554064"/>
          </a:xfrm>
          <a:prstGeom prst="rect">
            <a:avLst/>
          </a:prstGeom>
          <a:solidFill>
            <a:srgbClr val="3CB300">
              <a:alpha val="50196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GB" sz="1800" b="1">
                <a:latin typeface="+mn-lt"/>
              </a:rPr>
              <a:t>Pharmaco-</a:t>
            </a:r>
          </a:p>
          <a:p>
            <a:r>
              <a:rPr lang="en-GB" sz="1800" b="1">
                <a:latin typeface="+mn-lt"/>
              </a:rPr>
              <a:t>therapy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2F68AC6-8824-4E11-85D1-556270BE41FC}"/>
              </a:ext>
            </a:extLst>
          </p:cNvPr>
          <p:cNvSpPr/>
          <p:nvPr/>
        </p:nvSpPr>
        <p:spPr bwMode="auto">
          <a:xfrm>
            <a:off x="0" y="710079"/>
            <a:ext cx="12349984" cy="1703570"/>
          </a:xfrm>
          <a:prstGeom prst="rect">
            <a:avLst/>
          </a:prstGeom>
          <a:solidFill>
            <a:srgbClr val="339933">
              <a:alpha val="50196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GB" sz="1800" b="1" dirty="0">
                <a:latin typeface="+mn-lt"/>
              </a:rPr>
              <a:t>Tobacco</a:t>
            </a:r>
          </a:p>
          <a:p>
            <a:r>
              <a:rPr lang="en-GB" sz="1800" b="1" dirty="0">
                <a:latin typeface="+mn-lt"/>
              </a:rPr>
              <a:t>advisors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3370EBC-E5E2-4E74-B21A-807BAB227720}"/>
              </a:ext>
            </a:extLst>
          </p:cNvPr>
          <p:cNvSpPr/>
          <p:nvPr/>
        </p:nvSpPr>
        <p:spPr bwMode="auto">
          <a:xfrm>
            <a:off x="7213" y="2484358"/>
            <a:ext cx="12342771" cy="968700"/>
          </a:xfrm>
          <a:prstGeom prst="rect">
            <a:avLst/>
          </a:prstGeom>
          <a:solidFill>
            <a:srgbClr val="1C6E00">
              <a:alpha val="50196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GB" sz="1800" b="1">
                <a:latin typeface="+mn-lt"/>
              </a:rPr>
              <a:t>Peer</a:t>
            </a:r>
          </a:p>
          <a:p>
            <a:r>
              <a:rPr lang="en-GB" sz="1800" b="1">
                <a:latin typeface="+mn-lt"/>
              </a:rPr>
              <a:t>support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0DCF81D-3147-4C13-8795-F2991CCF8633}"/>
              </a:ext>
            </a:extLst>
          </p:cNvPr>
          <p:cNvSpPr txBox="1"/>
          <p:nvPr/>
        </p:nvSpPr>
        <p:spPr>
          <a:xfrm>
            <a:off x="10016867" y="23744"/>
            <a:ext cx="1929146" cy="7076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999">
                <a:latin typeface="+mn-lt"/>
              </a:rPr>
              <a:t>Community &gt;6 weeks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84B9926-8D1B-4693-B11E-BF61035D6137}"/>
              </a:ext>
            </a:extLst>
          </p:cNvPr>
          <p:cNvSpPr txBox="1"/>
          <p:nvPr/>
        </p:nvSpPr>
        <p:spPr>
          <a:xfrm>
            <a:off x="1369233" y="5158267"/>
            <a:ext cx="2251452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1" dirty="0">
                <a:latin typeface="+mn-lt"/>
              </a:rPr>
              <a:t>Form 1: </a:t>
            </a:r>
            <a:r>
              <a:rPr lang="en-GB" sz="1100" dirty="0">
                <a:latin typeface="+mn-lt"/>
              </a:rPr>
              <a:t>Life style form: systematic collection of smoking status for all inpatients. Uploaded onto RIO. Filled by admitting clinical staff +/- ELFT inpatient tobacco advisor. Referrals via RIO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FD3E5C6-8F57-4041-AADA-DF9739E40EBB}"/>
              </a:ext>
            </a:extLst>
          </p:cNvPr>
          <p:cNvSpPr txBox="1"/>
          <p:nvPr/>
        </p:nvSpPr>
        <p:spPr>
          <a:xfrm>
            <a:off x="3842241" y="5158267"/>
            <a:ext cx="1882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1" dirty="0">
                <a:latin typeface="+mn-lt"/>
              </a:rPr>
              <a:t>Form 2: </a:t>
            </a:r>
            <a:r>
              <a:rPr lang="en-GB" sz="1100" dirty="0">
                <a:latin typeface="+mn-lt"/>
              </a:rPr>
              <a:t>RIO: ELFT inpatient tobacco advisors’ (currently free text notes) noting needs and interventions provided. Information added for every assessment on Form 2.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9CAA79C-B8D5-4F43-B143-6E567F211410}"/>
              </a:ext>
            </a:extLst>
          </p:cNvPr>
          <p:cNvSpPr txBox="1"/>
          <p:nvPr/>
        </p:nvSpPr>
        <p:spPr>
          <a:xfrm>
            <a:off x="5910329" y="5158269"/>
            <a:ext cx="1972073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>
                <a:latin typeface="+mn-lt"/>
              </a:rPr>
              <a:t>RIO: discharges + quits RIO: ELFT inpatient tobacco  advisor notes accessible and added to by ELFT community tobacco advisor. ELFT advisor RIO notes summarised for community provider at discharge</a:t>
            </a:r>
          </a:p>
          <a:p>
            <a:endParaRPr lang="en-GB" sz="1200" dirty="0">
              <a:latin typeface="+mn-lt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AA9FF2E-9C55-4A83-B05C-F486B19A1912}"/>
              </a:ext>
            </a:extLst>
          </p:cNvPr>
          <p:cNvSpPr txBox="1"/>
          <p:nvPr/>
        </p:nvSpPr>
        <p:spPr>
          <a:xfrm>
            <a:off x="8072983" y="5158267"/>
            <a:ext cx="2062636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>
                <a:latin typeface="+mn-lt"/>
              </a:rPr>
              <a:t>RIO: ELFT inpatient tobacco advisor notes accessible and added to by ELFT community tobacco advisor</a:t>
            </a:r>
          </a:p>
          <a:p>
            <a:r>
              <a:rPr lang="en-GB" sz="1100" dirty="0">
                <a:latin typeface="+mn-lt"/>
              </a:rPr>
              <a:t>Referral/transfer made by ELFT tobacco advisor to local authority stop smoking service. Meaningful data/ information is available to community provider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EFF1570-DB06-4707-B6B5-F1D190D9843D}"/>
              </a:ext>
            </a:extLst>
          </p:cNvPr>
          <p:cNvSpPr txBox="1"/>
          <p:nvPr/>
        </p:nvSpPr>
        <p:spPr>
          <a:xfrm>
            <a:off x="10225372" y="5158268"/>
            <a:ext cx="170933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>
                <a:latin typeface="+mn-lt"/>
              </a:rPr>
              <a:t>Referral/handover from ELFT community </a:t>
            </a:r>
            <a:r>
              <a:rPr lang="en-GB" sz="1100">
                <a:latin typeface="+mn-lt"/>
              </a:rPr>
              <a:t>advisor to </a:t>
            </a:r>
            <a:r>
              <a:rPr lang="en-GB" sz="1100" dirty="0">
                <a:latin typeface="+mn-lt"/>
              </a:rPr>
              <a:t>local authority tobacco service</a:t>
            </a:r>
          </a:p>
          <a:p>
            <a:r>
              <a:rPr lang="en-GB" sz="1100" dirty="0">
                <a:latin typeface="+mn-lt"/>
              </a:rPr>
              <a:t>Interventions provided and quits documented on local authority system</a:t>
            </a:r>
            <a:endParaRPr lang="en-GB" sz="1200" dirty="0">
              <a:latin typeface="+mn-lt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7714052-5A53-4E5B-992D-F75DCCAAA564}"/>
              </a:ext>
            </a:extLst>
          </p:cNvPr>
          <p:cNvSpPr txBox="1"/>
          <p:nvPr/>
        </p:nvSpPr>
        <p:spPr>
          <a:xfrm>
            <a:off x="1551608" y="3519586"/>
            <a:ext cx="225145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>
                <a:latin typeface="+mn-lt"/>
              </a:rPr>
              <a:t>NRT +/- e-cigarette available within 2 hours by ward staff or ELFT inpatient tobacco advisor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947605E-3F9E-40BF-A6CC-3D2A62569AC1}"/>
              </a:ext>
            </a:extLst>
          </p:cNvPr>
          <p:cNvSpPr txBox="1"/>
          <p:nvPr/>
        </p:nvSpPr>
        <p:spPr>
          <a:xfrm>
            <a:off x="4136206" y="3520285"/>
            <a:ext cx="174122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>
                <a:latin typeface="+mn-lt"/>
              </a:rPr>
              <a:t>NRT dispensed by ELFT pharmacy</a:t>
            </a:r>
            <a:br>
              <a:rPr lang="en-GB" sz="1100" dirty="0">
                <a:latin typeface="+mn-lt"/>
              </a:rPr>
            </a:br>
            <a:r>
              <a:rPr lang="en-GB" sz="1100" dirty="0">
                <a:latin typeface="+mn-lt"/>
              </a:rPr>
              <a:t>Ward staff support the use of e-cigarettes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D255DA2-F6DA-40E1-965B-F933E0CEDEC9}"/>
              </a:ext>
            </a:extLst>
          </p:cNvPr>
          <p:cNvSpPr txBox="1"/>
          <p:nvPr/>
        </p:nvSpPr>
        <p:spPr>
          <a:xfrm>
            <a:off x="6193402" y="3520285"/>
            <a:ext cx="2022037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>
                <a:latin typeface="+mn-lt"/>
              </a:rPr>
              <a:t>TTA includes 14 days’ stop smoking medication. NB not all GPs can/will prescribe NRT.</a:t>
            </a:r>
          </a:p>
          <a:p>
            <a:r>
              <a:rPr lang="en-GB" sz="1100" dirty="0">
                <a:latin typeface="+mn-lt"/>
              </a:rPr>
              <a:t>ELFT inpatient and community tobacco advisors: coordinate + support service users to access pharmacotherapy 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D82C246-1E05-4C45-B123-C074443A9EAC}"/>
              </a:ext>
            </a:extLst>
          </p:cNvPr>
          <p:cNvSpPr txBox="1"/>
          <p:nvPr/>
        </p:nvSpPr>
        <p:spPr>
          <a:xfrm>
            <a:off x="8350761" y="3473826"/>
            <a:ext cx="189491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>
                <a:latin typeface="+mn-lt"/>
              </a:rPr>
              <a:t>Service user accesses pharmacotherapy from best place for them: primary care, community pharmacy, community stop-smoking service, private purchase, or directly from ELFT community tobacco advisor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72C5BAB5-FE30-4C00-BEF3-E8724C389944}"/>
              </a:ext>
            </a:extLst>
          </p:cNvPr>
          <p:cNvSpPr txBox="1"/>
          <p:nvPr/>
        </p:nvSpPr>
        <p:spPr>
          <a:xfrm>
            <a:off x="10529908" y="3520286"/>
            <a:ext cx="1741228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>
                <a:latin typeface="+mn-lt"/>
              </a:rPr>
              <a:t>Service user accesses pharmacotherapy as per locally authority stop smoking service local agreement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88B2222-3177-40A5-811B-1C31EA6496D1}"/>
              </a:ext>
            </a:extLst>
          </p:cNvPr>
          <p:cNvSpPr txBox="1"/>
          <p:nvPr/>
        </p:nvSpPr>
        <p:spPr>
          <a:xfrm>
            <a:off x="1333222" y="692498"/>
            <a:ext cx="2556209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>
                <a:latin typeface="+mn-lt"/>
              </a:rPr>
              <a:t>ELFT inpatient advisor: assesses patient + bespoke support. </a:t>
            </a:r>
          </a:p>
          <a:p>
            <a:r>
              <a:rPr lang="en-GB" sz="1100" dirty="0">
                <a:latin typeface="+mn-lt"/>
              </a:rPr>
              <a:t>Out of hours, ward staff: initial assessment + brief advice, + NRT /vapes as per below.</a:t>
            </a:r>
          </a:p>
          <a:p>
            <a:r>
              <a:rPr lang="en-GB" sz="1100" dirty="0">
                <a:latin typeface="+mn-lt"/>
              </a:rPr>
              <a:t>Smokers are identified via RIO and/or in daily huddle.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7272B43-B4C0-4CD8-8046-71D5FECBE668}"/>
              </a:ext>
            </a:extLst>
          </p:cNvPr>
          <p:cNvSpPr txBox="1"/>
          <p:nvPr/>
        </p:nvSpPr>
        <p:spPr>
          <a:xfrm>
            <a:off x="3889432" y="694315"/>
            <a:ext cx="1975085" cy="161582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100" dirty="0">
                <a:latin typeface="+mn-lt"/>
              </a:rPr>
              <a:t>ELFT inpatient tobacco advisor: full assessment + ongoing bespoke 121 and group support </a:t>
            </a:r>
            <a:br>
              <a:rPr lang="en-GB" sz="1100" dirty="0">
                <a:latin typeface="+mn-lt"/>
              </a:rPr>
            </a:br>
            <a:r>
              <a:rPr lang="en-GB" sz="1100" dirty="0">
                <a:latin typeface="+mn-lt"/>
              </a:rPr>
              <a:t>ELFT community tobacco advisor: meets service user and agrees post-discharge support. Assume 6 sessions per month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9901FD73-9A4F-41A0-8EC2-DE4F2B8CEBD3}"/>
              </a:ext>
            </a:extLst>
          </p:cNvPr>
          <p:cNvSpPr txBox="1"/>
          <p:nvPr/>
        </p:nvSpPr>
        <p:spPr>
          <a:xfrm>
            <a:off x="6010654" y="706944"/>
            <a:ext cx="189491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>
                <a:latin typeface="+mn-lt"/>
              </a:rPr>
              <a:t>ELFT community tobacco advisor: takes over bespoke 121 + group support, with inpatient tobacco advisor support as required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BBD3E5A6-1453-44B3-995D-F0D9A417DB5E}"/>
              </a:ext>
            </a:extLst>
          </p:cNvPr>
          <p:cNvSpPr txBox="1"/>
          <p:nvPr/>
        </p:nvSpPr>
        <p:spPr>
          <a:xfrm>
            <a:off x="8200145" y="689418"/>
            <a:ext cx="1894912" cy="178510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100" dirty="0">
                <a:latin typeface="+mn-lt"/>
              </a:rPr>
              <a:t>ELFT community advisor: 121 + group support in locations that work for local service arrangements and service users TBC (CMHTs, local pharmacies, other ELFT premises, service users’ homes). Assume 6 sessions per month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35ADA096-82B4-4DCA-BB58-BA61AC9385E5}"/>
              </a:ext>
            </a:extLst>
          </p:cNvPr>
          <p:cNvSpPr txBox="1"/>
          <p:nvPr/>
        </p:nvSpPr>
        <p:spPr>
          <a:xfrm>
            <a:off x="10301980" y="706941"/>
            <a:ext cx="1731688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>
                <a:latin typeface="+mn-lt"/>
              </a:rPr>
              <a:t>Local authority community tobacco service provide support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D6B903E3-C3E5-400A-BD96-5ABF378F3C63}"/>
              </a:ext>
            </a:extLst>
          </p:cNvPr>
          <p:cNvSpPr txBox="1"/>
          <p:nvPr/>
        </p:nvSpPr>
        <p:spPr>
          <a:xfrm>
            <a:off x="6198890" y="2568421"/>
            <a:ext cx="189491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>
                <a:latin typeface="+mn-lt"/>
              </a:rPr>
              <a:t>Service user meets peer support worker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5257FE0D-FC45-451A-9034-3B9AC3B09296}"/>
              </a:ext>
            </a:extLst>
          </p:cNvPr>
          <p:cNvSpPr txBox="1"/>
          <p:nvPr/>
        </p:nvSpPr>
        <p:spPr>
          <a:xfrm>
            <a:off x="8381716" y="2517476"/>
            <a:ext cx="1894912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>
                <a:latin typeface="+mn-lt"/>
              </a:rPr>
              <a:t>Regular peer support and linking in with ELFT physical health and wellbeing activities and social support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A2862AD-A71B-475B-90F0-4A1D91D0536D}"/>
              </a:ext>
            </a:extLst>
          </p:cNvPr>
          <p:cNvSpPr txBox="1"/>
          <p:nvPr/>
        </p:nvSpPr>
        <p:spPr>
          <a:xfrm>
            <a:off x="10502155" y="2479880"/>
            <a:ext cx="1894912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>
                <a:latin typeface="+mn-lt"/>
              </a:rPr>
              <a:t>Ongoing access to ELFT/local authority physical health and wellbeing activities and social support</a:t>
            </a:r>
          </a:p>
        </p:txBody>
      </p:sp>
    </p:spTree>
    <p:extLst>
      <p:ext uri="{BB962C8B-B14F-4D97-AF65-F5344CB8AC3E}">
        <p14:creationId xmlns:p14="http://schemas.microsoft.com/office/powerpoint/2010/main" val="20877824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5F5171-523E-433E-81DB-59E50627A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Challenges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BC4EC7-4C43-4E86-8B65-7E87CD2E63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2204864"/>
            <a:ext cx="10363200" cy="4536504"/>
          </a:xfrm>
        </p:spPr>
        <p:txBody>
          <a:bodyPr/>
          <a:lstStyle/>
          <a:p>
            <a:r>
              <a:rPr lang="en-GB" dirty="0"/>
              <a:t>Discontinuity of programme manager</a:t>
            </a:r>
          </a:p>
          <a:p>
            <a:r>
              <a:rPr lang="en-GB" dirty="0">
                <a:solidFill>
                  <a:schemeClr val="accent1"/>
                </a:solidFill>
              </a:rPr>
              <a:t>Vapes</a:t>
            </a:r>
          </a:p>
          <a:p>
            <a:pPr lvl="1"/>
            <a:r>
              <a:rPr lang="en-GB" dirty="0">
                <a:solidFill>
                  <a:schemeClr val="accent1"/>
                </a:solidFill>
              </a:rPr>
              <a:t>Perceptions of harms and benefits</a:t>
            </a:r>
          </a:p>
          <a:p>
            <a:pPr lvl="1"/>
            <a:r>
              <a:rPr lang="en-GB" dirty="0">
                <a:solidFill>
                  <a:schemeClr val="accent1"/>
                </a:solidFill>
              </a:rPr>
              <a:t>Logistics</a:t>
            </a:r>
          </a:p>
          <a:p>
            <a:pPr lvl="1"/>
            <a:r>
              <a:rPr lang="en-GB" dirty="0">
                <a:solidFill>
                  <a:schemeClr val="accent1"/>
                </a:solidFill>
              </a:rPr>
              <a:t>Equity of access</a:t>
            </a:r>
          </a:p>
          <a:p>
            <a:r>
              <a:rPr lang="en-GB" dirty="0"/>
              <a:t>Complexity of community pathway</a:t>
            </a:r>
          </a:p>
          <a:p>
            <a:r>
              <a:rPr lang="en-GB" dirty="0">
                <a:solidFill>
                  <a:schemeClr val="accent1"/>
                </a:solidFill>
              </a:rPr>
              <a:t>COVID-19</a:t>
            </a:r>
          </a:p>
          <a:p>
            <a:r>
              <a:rPr lang="en-GB" dirty="0"/>
              <a:t>Data (PLD)</a:t>
            </a:r>
          </a:p>
        </p:txBody>
      </p:sp>
    </p:spTree>
    <p:extLst>
      <p:ext uri="{BB962C8B-B14F-4D97-AF65-F5344CB8AC3E}">
        <p14:creationId xmlns:p14="http://schemas.microsoft.com/office/powerpoint/2010/main" val="34589772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50F10-318F-4AEC-876F-7F9897281E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Enablers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7974E5-5C35-408A-AF6A-C3B92D0E86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QI approach</a:t>
            </a:r>
          </a:p>
          <a:p>
            <a:r>
              <a:rPr lang="en-GB" dirty="0">
                <a:solidFill>
                  <a:schemeClr val="accent1"/>
                </a:solidFill>
              </a:rPr>
              <a:t>Tobacco dependency advisors in place – head start</a:t>
            </a:r>
          </a:p>
          <a:p>
            <a:r>
              <a:rPr lang="en-GB" dirty="0"/>
              <a:t>People participation, Peer support workers and apprenticeships</a:t>
            </a:r>
          </a:p>
          <a:p>
            <a:r>
              <a:rPr lang="en-GB" dirty="0">
                <a:solidFill>
                  <a:schemeClr val="accent1"/>
                </a:solidFill>
              </a:rPr>
              <a:t>Senior buy-in</a:t>
            </a:r>
          </a:p>
        </p:txBody>
      </p:sp>
    </p:spTree>
    <p:extLst>
      <p:ext uri="{BB962C8B-B14F-4D97-AF65-F5344CB8AC3E}">
        <p14:creationId xmlns:p14="http://schemas.microsoft.com/office/powerpoint/2010/main" val="34416457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">
      <a:dk1>
        <a:srgbClr val="000000"/>
      </a:dk1>
      <a:lt1>
        <a:srgbClr val="99FF66"/>
      </a:lt1>
      <a:dk2>
        <a:srgbClr val="003399"/>
      </a:dk2>
      <a:lt2>
        <a:srgbClr val="666633"/>
      </a:lt2>
      <a:accent1>
        <a:srgbClr val="339933"/>
      </a:accent1>
      <a:accent2>
        <a:srgbClr val="800000"/>
      </a:accent2>
      <a:accent3>
        <a:srgbClr val="CAFFB8"/>
      </a:accent3>
      <a:accent4>
        <a:srgbClr val="000000"/>
      </a:accent4>
      <a:accent5>
        <a:srgbClr val="ADCAAD"/>
      </a:accent5>
      <a:accent6>
        <a:srgbClr val="730000"/>
      </a:accent6>
      <a:hlink>
        <a:srgbClr val="0033CC"/>
      </a:hlink>
      <a:folHlink>
        <a:srgbClr val="FFCC66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a4543a0-6766-456e-a2ee-4414459d9a0a">
      <Terms xmlns="http://schemas.microsoft.com/office/infopath/2007/PartnerControls"/>
    </lcf76f155ced4ddcb4097134ff3c332f>
    <TaxCatchAll xmlns="af7b454b-5578-4b92-ad2d-05626e091018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924553EA454694B8CD2AA52A00C529E" ma:contentTypeVersion="16" ma:contentTypeDescription="Create a new document." ma:contentTypeScope="" ma:versionID="d27662799cfbf8af8fa830a3aad30cf6">
  <xsd:schema xmlns:xsd="http://www.w3.org/2001/XMLSchema" xmlns:xs="http://www.w3.org/2001/XMLSchema" xmlns:p="http://schemas.microsoft.com/office/2006/metadata/properties" xmlns:ns2="3a4543a0-6766-456e-a2ee-4414459d9a0a" xmlns:ns3="af7b454b-5578-4b92-ad2d-05626e091018" targetNamespace="http://schemas.microsoft.com/office/2006/metadata/properties" ma:root="true" ma:fieldsID="6a05d52439d97e3e3fc910ddb7e15c37" ns2:_="" ns3:_="">
    <xsd:import namespace="3a4543a0-6766-456e-a2ee-4414459d9a0a"/>
    <xsd:import namespace="af7b454b-5578-4b92-ad2d-05626e09101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4543a0-6766-456e-a2ee-4414459d9a0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96d2e6d8-cbd0-4db0-ba36-afbb08a2ca2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f7b454b-5578-4b92-ad2d-05626e091018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8c5b07f2-ba60-4e2c-beaf-204d65fe82c0}" ma:internalName="TaxCatchAll" ma:showField="CatchAllData" ma:web="af7b454b-5578-4b92-ad2d-05626e09101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004DA68-4A36-4D09-AF2D-CE6F6EFA8F8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835DF27-8939-4BB8-8D00-F2A4DB1B58C7}">
  <ds:schemaRefs>
    <ds:schemaRef ds:uri="http://purl.org/dc/elements/1.1/"/>
    <ds:schemaRef ds:uri="http://schemas.microsoft.com/office/2006/metadata/properties"/>
    <ds:schemaRef ds:uri="67aec4f8-6a2f-406c-88cf-f79f0c1a7d18"/>
    <ds:schemaRef ds:uri="http://schemas.microsoft.com/sharepoint/v3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f2865add-7c5f-459d-bfc4-761f10fbf7a0"/>
    <ds:schemaRef ds:uri="http://www.w3.org/XML/1998/namespace"/>
    <ds:schemaRef ds:uri="http://purl.org/dc/dcmitype/"/>
    <ds:schemaRef ds:uri="3a4543a0-6766-456e-a2ee-4414459d9a0a"/>
    <ds:schemaRef ds:uri="af7b454b-5578-4b92-ad2d-05626e091018"/>
  </ds:schemaRefs>
</ds:datastoreItem>
</file>

<file path=customXml/itemProps3.xml><?xml version="1.0" encoding="utf-8"?>
<ds:datastoreItem xmlns:ds="http://schemas.openxmlformats.org/officeDocument/2006/customXml" ds:itemID="{03BF05FE-B1E4-4B05-94A9-DDBDC041350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a4543a0-6766-456e-a2ee-4414459d9a0a"/>
    <ds:schemaRef ds:uri="af7b454b-5578-4b92-ad2d-05626e09101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20586</TotalTime>
  <Words>980</Words>
  <Application>Microsoft Office PowerPoint</Application>
  <PresentationFormat>Widescreen</PresentationFormat>
  <Paragraphs>110</Paragraphs>
  <Slides>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Courier New</vt:lpstr>
      <vt:lpstr>Times New Roman</vt:lpstr>
      <vt:lpstr>Wingdings</vt:lpstr>
      <vt:lpstr>Default Theme</vt:lpstr>
      <vt:lpstr>Smoking cessation service pathway  Dr Sally MacVinish – Public Health Specialist Registrar &amp; Ogechi Anokwuru – Tobacco dependency lead </vt:lpstr>
      <vt:lpstr>Overview</vt:lpstr>
      <vt:lpstr>ELFT patient data shows high need but gaps in access</vt:lpstr>
      <vt:lpstr>Tobacco addiction service at ELFT</vt:lpstr>
      <vt:lpstr>PowerPoint Presentation</vt:lpstr>
      <vt:lpstr>Challenges</vt:lpstr>
      <vt:lpstr>Enablers</vt:lpstr>
    </vt:vector>
  </TitlesOfParts>
  <Company>East London NHS Foundation Trust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template with Trust values</dc:title>
  <dc:creator>ELFT</dc:creator>
  <cp:keywords>Powerpoint;Trust Values</cp:keywords>
  <cp:lastModifiedBy>Amy Murgatroyd</cp:lastModifiedBy>
  <cp:revision>407</cp:revision>
  <cp:lastPrinted>2021-02-02T15:14:03Z</cp:lastPrinted>
  <dcterms:created xsi:type="dcterms:W3CDTF">2015-10-02T09:07:06Z</dcterms:created>
  <dcterms:modified xsi:type="dcterms:W3CDTF">2022-08-19T14:08:39Z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0x0101008924553EA454694B8CD2AA52A00C529E</vt:lpwstr>
  </property>
</Properties>
</file>