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diagrams/quickStyle3.xml" ContentType="application/vnd.openxmlformats-officedocument.drawingml.diagramStyle+xml"/>
  <Override PartName="/ppt/theme/theme2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Masters/notesMaster1.xml" ContentType="application/vnd.openxmlformats-officedocument.presentationml.notesMaster+xml"/>
  <Override PartName="/ppt/diagrams/drawing3.xml" ContentType="application/vnd.ms-office.drawingml.diagramDrawing+xml"/>
  <Override PartName="/ppt/diagrams/colors3.xml" ContentType="application/vnd.openxmlformats-officedocument.drawingml.diagramColors+xml"/>
  <Override PartName="/ppt/diagrams/drawing2.xml" ContentType="application/vnd.ms-office.drawingml.diagramDrawing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  <p:sldMasterId id="2147483673" r:id="rId2"/>
  </p:sldMasterIdLst>
  <p:notesMasterIdLst>
    <p:notesMasterId r:id="rId9"/>
  </p:notesMasterIdLst>
  <p:sldIdLst>
    <p:sldId id="484" r:id="rId3"/>
    <p:sldId id="485" r:id="rId4"/>
    <p:sldId id="455" r:id="rId5"/>
    <p:sldId id="261" r:id="rId6"/>
    <p:sldId id="462" r:id="rId7"/>
    <p:sldId id="48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antha hinks" initials="Sh" lastIdx="11" clrIdx="0">
    <p:extLst>
      <p:ext uri="{19B8F6BF-5375-455C-9EA6-DF929625EA0E}">
        <p15:presenceInfo xmlns:p15="http://schemas.microsoft.com/office/powerpoint/2012/main" userId="Samantha hinks" providerId="None"/>
      </p:ext>
    </p:extLst>
  </p:cmAuthor>
  <p:cmAuthor id="2" name="Nitara Prasannan" initials="NP" lastIdx="12" clrIdx="1">
    <p:extLst>
      <p:ext uri="{19B8F6BF-5375-455C-9EA6-DF929625EA0E}">
        <p15:presenceInfo xmlns:p15="http://schemas.microsoft.com/office/powerpoint/2012/main" userId="Nitara Prasannan" providerId="None"/>
      </p:ext>
    </p:extLst>
  </p:cmAuthor>
  <p:cmAuthor id="3" name="copland.arlene" initials="c" lastIdx="4" clrIdx="2"/>
  <p:cmAuthor id="4" name="Matthew Sharp" initials="MS" lastIdx="5" clrIdx="3">
    <p:extLst>
      <p:ext uri="{19B8F6BF-5375-455C-9EA6-DF929625EA0E}">
        <p15:presenceInfo xmlns:p15="http://schemas.microsoft.com/office/powerpoint/2012/main" userId="Matthew Shar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89" autoAdjust="0"/>
    <p:restoredTop sz="95232" autoAdjust="0"/>
  </p:normalViewPr>
  <p:slideViewPr>
    <p:cSldViewPr snapToGrid="0">
      <p:cViewPr varScale="1">
        <p:scale>
          <a:sx n="105" d="100"/>
          <a:sy n="105" d="100"/>
        </p:scale>
        <p:origin x="9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customXml" Target="../customXml/item1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am\Documents\02.%20Work\27.%20ELFT\Smoking\Copy%20of%202020-08-11%20Smoking%20and%20Alcohol%20CQUIN%20data%20summary%20for%20the%20trus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Proportions of inpatient smokers receiving VBA; or onward referral</a:t>
            </a:r>
          </a:p>
          <a:p>
            <a:pPr algn="l">
              <a:defRPr/>
            </a:pPr>
            <a:r>
              <a:rPr lang="en-US" sz="1050" b="1" dirty="0">
                <a:solidFill>
                  <a:schemeClr val="bg2">
                    <a:lumMod val="50000"/>
                  </a:schemeClr>
                </a:solidFill>
              </a:rPr>
              <a:t>ELFT</a:t>
            </a:r>
            <a:r>
              <a:rPr lang="en-US" sz="1050" b="1" baseline="0" dirty="0">
                <a:solidFill>
                  <a:schemeClr val="bg2">
                    <a:lumMod val="50000"/>
                  </a:schemeClr>
                </a:solidFill>
              </a:rPr>
              <a:t> CQUIN data, 2019 Q1 - 2020 Q2</a:t>
            </a:r>
            <a:endParaRPr lang="en-US" sz="1050" b="1" dirty="0">
              <a:solidFill>
                <a:schemeClr val="bg2">
                  <a:lumMod val="50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Sheet1!$J$3</c:f>
              <c:strCache>
                <c:ptCount val="1"/>
                <c:pt idx="0">
                  <c:v>Proportion given VBA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Sheet1!$G$4:$G$9</c:f>
              <c:strCache>
                <c:ptCount val="6"/>
                <c:pt idx="0">
                  <c:v>BD</c:v>
                </c:pt>
                <c:pt idx="1">
                  <c:v>CH</c:v>
                </c:pt>
                <c:pt idx="2">
                  <c:v>LT</c:v>
                </c:pt>
                <c:pt idx="3">
                  <c:v>NH</c:v>
                </c:pt>
                <c:pt idx="4">
                  <c:v>TH</c:v>
                </c:pt>
                <c:pt idx="5">
                  <c:v>ELFT</c:v>
                </c:pt>
              </c:strCache>
            </c:strRef>
          </c:cat>
          <c:val>
            <c:numRef>
              <c:f>Sheet1!$J$4:$J$9</c:f>
              <c:numCache>
                <c:formatCode>0%</c:formatCode>
                <c:ptCount val="6"/>
                <c:pt idx="0">
                  <c:v>0.90789473684210531</c:v>
                </c:pt>
                <c:pt idx="1">
                  <c:v>0.89938080495356032</c:v>
                </c:pt>
                <c:pt idx="2">
                  <c:v>0.93537964458804523</c:v>
                </c:pt>
                <c:pt idx="3">
                  <c:v>0.93617021276595747</c:v>
                </c:pt>
                <c:pt idx="4">
                  <c:v>0.85196850393700785</c:v>
                </c:pt>
                <c:pt idx="5">
                  <c:v>0.90655737704918038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16-47C8-8C61-E0A4F2E80D9C}"/>
            </c:ext>
          </c:extLst>
        </c:ser>
        <c:ser>
          <c:idx val="1"/>
          <c:order val="1"/>
          <c:tx>
            <c:strRef>
              <c:f>Sheet1!$K$3</c:f>
              <c:strCache>
                <c:ptCount val="1"/>
                <c:pt idx="0">
                  <c:v>Proportion referred onwards via NRS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Sheet1!$G$4:$G$9</c:f>
              <c:strCache>
                <c:ptCount val="6"/>
                <c:pt idx="0">
                  <c:v>BD</c:v>
                </c:pt>
                <c:pt idx="1">
                  <c:v>CH</c:v>
                </c:pt>
                <c:pt idx="2">
                  <c:v>LT</c:v>
                </c:pt>
                <c:pt idx="3">
                  <c:v>NH</c:v>
                </c:pt>
                <c:pt idx="4">
                  <c:v>TH</c:v>
                </c:pt>
                <c:pt idx="5">
                  <c:v>ELFT</c:v>
                </c:pt>
              </c:strCache>
            </c:strRef>
          </c:cat>
          <c:val>
            <c:numRef>
              <c:f>Sheet1!$K$4:$K$9</c:f>
              <c:numCache>
                <c:formatCode>0%</c:formatCode>
                <c:ptCount val="6"/>
                <c:pt idx="0">
                  <c:v>0.85263157894736841</c:v>
                </c:pt>
                <c:pt idx="1">
                  <c:v>0.58204334365325072</c:v>
                </c:pt>
                <c:pt idx="2">
                  <c:v>0.69951534733441034</c:v>
                </c:pt>
                <c:pt idx="3">
                  <c:v>0.61835106382978722</c:v>
                </c:pt>
                <c:pt idx="4">
                  <c:v>0.54488188976377949</c:v>
                </c:pt>
                <c:pt idx="5">
                  <c:v>0.64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16-47C8-8C61-E0A4F2E80D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01757568"/>
        <c:axId val="2058106064"/>
      </c:barChart>
      <c:catAx>
        <c:axId val="3017575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Directorate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8106064"/>
        <c:crosses val="autoZero"/>
        <c:auto val="1"/>
        <c:lblAlgn val="ctr"/>
        <c:lblOffset val="100"/>
        <c:noMultiLvlLbl val="0"/>
      </c:catAx>
      <c:valAx>
        <c:axId val="205810606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1757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400" b="1" i="0" baseline="0" dirty="0">
                <a:solidFill>
                  <a:schemeClr val="bg2">
                    <a:lumMod val="50000"/>
                  </a:schemeClr>
                </a:solidFill>
                <a:effectLst/>
              </a:rPr>
              <a:t>Cascade diagram: outcomes for those referred to Smoke Free Hackney</a:t>
            </a:r>
            <a:endParaRPr lang="en-GB" sz="1400" b="1" dirty="0">
              <a:solidFill>
                <a:schemeClr val="bg2">
                  <a:lumMod val="50000"/>
                </a:schemeClr>
              </a:solidFill>
              <a:effectLst/>
            </a:endParaRPr>
          </a:p>
          <a:p>
            <a:pPr algn="l"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100" b="1" i="0" baseline="0" dirty="0">
                <a:solidFill>
                  <a:schemeClr val="bg2">
                    <a:lumMod val="50000"/>
                  </a:schemeClr>
                </a:solidFill>
                <a:effectLst/>
              </a:rPr>
              <a:t>ELFT referrals vs all general referrals</a:t>
            </a:r>
            <a:endParaRPr lang="en-GB" sz="1100" b="1" dirty="0">
              <a:solidFill>
                <a:schemeClr val="bg2">
                  <a:lumMod val="50000"/>
                </a:schemeClr>
              </a:solidFill>
              <a:effectLst/>
            </a:endParaRPr>
          </a:p>
          <a:p>
            <a:pPr algn="l"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100" b="1" i="0" baseline="0" dirty="0">
                <a:solidFill>
                  <a:schemeClr val="bg2">
                    <a:lumMod val="50000"/>
                  </a:schemeClr>
                </a:solidFill>
                <a:effectLst/>
              </a:rPr>
              <a:t>Smoke Free Hackney data via NRS; August 2019-July 2020</a:t>
            </a:r>
            <a:endParaRPr lang="en-GB" sz="1100" b="1" dirty="0">
              <a:solidFill>
                <a:schemeClr val="bg2">
                  <a:lumMod val="50000"/>
                </a:schemeClr>
              </a:solidFill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Sheet1!$I$7</c:f>
              <c:strCache>
                <c:ptCount val="1"/>
                <c:pt idx="0">
                  <c:v>Non-ELFT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Sheet1!$E$9:$E$13</c:f>
              <c:strCache>
                <c:ptCount val="5"/>
                <c:pt idx="0">
                  <c:v>Total valid (non duplicate) referrals</c:v>
                </c:pt>
                <c:pt idx="1">
                  <c:v>…with sufficient contact details</c:v>
                </c:pt>
                <c:pt idx="2">
                  <c:v>… who live in area</c:v>
                </c:pt>
                <c:pt idx="3">
                  <c:v>…who SFH managed to contact</c:v>
                </c:pt>
                <c:pt idx="4">
                  <c:v>…who accepted service</c:v>
                </c:pt>
              </c:strCache>
            </c:strRef>
          </c:cat>
          <c:val>
            <c:numRef>
              <c:f>Sheet1!$I$9:$I$13</c:f>
              <c:numCache>
                <c:formatCode>0%</c:formatCode>
                <c:ptCount val="5"/>
                <c:pt idx="0">
                  <c:v>1</c:v>
                </c:pt>
                <c:pt idx="1">
                  <c:v>0.96652267818574511</c:v>
                </c:pt>
                <c:pt idx="2">
                  <c:v>0.94852411807055437</c:v>
                </c:pt>
                <c:pt idx="3">
                  <c:v>0.73830093592512602</c:v>
                </c:pt>
                <c:pt idx="4">
                  <c:v>0.64758819294456449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DF6-4C86-B940-A206D2D166A8}"/>
            </c:ext>
          </c:extLst>
        </c:ser>
        <c:ser>
          <c:idx val="1"/>
          <c:order val="1"/>
          <c:tx>
            <c:strRef>
              <c:f>Sheet1!$J$7</c:f>
              <c:strCache>
                <c:ptCount val="1"/>
                <c:pt idx="0">
                  <c:v>ELFT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Sheet1!$E$9:$E$13</c:f>
              <c:strCache>
                <c:ptCount val="5"/>
                <c:pt idx="0">
                  <c:v>Total valid (non duplicate) referrals</c:v>
                </c:pt>
                <c:pt idx="1">
                  <c:v>…with sufficient contact details</c:v>
                </c:pt>
                <c:pt idx="2">
                  <c:v>… who live in area</c:v>
                </c:pt>
                <c:pt idx="3">
                  <c:v>…who SFH managed to contact</c:v>
                </c:pt>
                <c:pt idx="4">
                  <c:v>…who accepted service</c:v>
                </c:pt>
              </c:strCache>
            </c:strRef>
          </c:cat>
          <c:val>
            <c:numRef>
              <c:f>Sheet1!$J$9:$J$13</c:f>
              <c:numCache>
                <c:formatCode>0%</c:formatCode>
                <c:ptCount val="5"/>
                <c:pt idx="0">
                  <c:v>1</c:v>
                </c:pt>
                <c:pt idx="1">
                  <c:v>0.78947368421052633</c:v>
                </c:pt>
                <c:pt idx="2">
                  <c:v>0.77192982456140347</c:v>
                </c:pt>
                <c:pt idx="3">
                  <c:v>0.2807017543859649</c:v>
                </c:pt>
                <c:pt idx="4">
                  <c:v>0.19298245614035087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DF6-4C86-B940-A206D2D166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48505408"/>
        <c:axId val="1"/>
      </c:lineChart>
      <c:catAx>
        <c:axId val="1748505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Proportion of all referees who reach each point on pathway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850540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EAF17B-49DB-443F-898E-06E03ACD2D4E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A3C1F13-BB86-444C-94AF-F2502CFF3A28}">
      <dgm:prSet phldrT="[Text]" custT="1"/>
      <dgm:spPr>
        <a:solidFill>
          <a:schemeClr val="accent4">
            <a:lumMod val="60000"/>
            <a:lumOff val="40000"/>
          </a:schemeClr>
        </a:soli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en-GB" sz="1000" dirty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Increase the proportion of people discharged from MH inpatient setting who quit smoking (as measured 28 days post discharge), by </a:t>
          </a:r>
          <a:r>
            <a:rPr lang="en-GB" sz="1000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50%, </a:t>
          </a:r>
          <a:r>
            <a:rPr lang="en-GB" sz="1000" dirty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by October 2021</a:t>
          </a:r>
          <a:endParaRPr lang="en-GB" sz="1000" dirty="0">
            <a:solidFill>
              <a:schemeClr val="tx1"/>
            </a:solidFill>
          </a:endParaRPr>
        </a:p>
      </dgm:t>
    </dgm:pt>
    <dgm:pt modelId="{BF16AAE7-FE97-46BA-91BE-03267A86A94E}" type="parTrans" cxnId="{56DD8737-8452-43FD-85B1-14188921753B}">
      <dgm:prSet/>
      <dgm:spPr/>
      <dgm:t>
        <a:bodyPr/>
        <a:lstStyle/>
        <a:p>
          <a:endParaRPr lang="en-GB" sz="2400"/>
        </a:p>
      </dgm:t>
    </dgm:pt>
    <dgm:pt modelId="{F5AA0923-67BF-4EC0-8C22-AE712B46EE0C}" type="sibTrans" cxnId="{56DD8737-8452-43FD-85B1-14188921753B}">
      <dgm:prSet/>
      <dgm:spPr/>
      <dgm:t>
        <a:bodyPr/>
        <a:lstStyle/>
        <a:p>
          <a:endParaRPr lang="en-GB" sz="2400"/>
        </a:p>
      </dgm:t>
    </dgm:pt>
    <dgm:pt modelId="{AE315944-3168-4E0E-A637-AFB91A39AFC1}">
      <dgm:prSet phldrT="[Text]" custT="1"/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Appropriate referral to community support</a:t>
          </a:r>
        </a:p>
      </dgm:t>
    </dgm:pt>
    <dgm:pt modelId="{F97AA74F-F958-4560-8441-1D5963873098}" type="parTrans" cxnId="{19A72A83-7177-4B25-9846-1086BFDF6B50}">
      <dgm:prSet custT="1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 sz="800"/>
        </a:p>
      </dgm:t>
    </dgm:pt>
    <dgm:pt modelId="{2ADA845C-D6C7-4386-8B11-6B954257106B}" type="sibTrans" cxnId="{19A72A83-7177-4B25-9846-1086BFDF6B50}">
      <dgm:prSet/>
      <dgm:spPr/>
      <dgm:t>
        <a:bodyPr/>
        <a:lstStyle/>
        <a:p>
          <a:endParaRPr lang="en-GB" sz="2400"/>
        </a:p>
      </dgm:t>
    </dgm:pt>
    <dgm:pt modelId="{966D9D59-3225-4998-8AB8-03DDB048ECC1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n-GB" sz="1000" dirty="0"/>
            <a:t>Information flow to </a:t>
          </a:r>
          <a:r>
            <a:rPr lang="en-GB" sz="1000" dirty="0" err="1"/>
            <a:t>QuitRight</a:t>
          </a:r>
          <a:r>
            <a:rPr lang="en-GB" sz="1000" dirty="0"/>
            <a:t> Tower Hamlets</a:t>
          </a:r>
        </a:p>
      </dgm:t>
    </dgm:pt>
    <dgm:pt modelId="{E1643E44-4DCA-4BC7-A01A-B12DDBE7D3CF}" type="parTrans" cxnId="{11598B20-FED3-44CA-BBF4-937D0A54DD08}">
      <dgm:prSet custT="1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 sz="700"/>
        </a:p>
      </dgm:t>
    </dgm:pt>
    <dgm:pt modelId="{EC48D8E8-79A7-4AE6-A8DA-AC3DC095048A}" type="sibTrans" cxnId="{11598B20-FED3-44CA-BBF4-937D0A54DD08}">
      <dgm:prSet/>
      <dgm:spPr/>
      <dgm:t>
        <a:bodyPr/>
        <a:lstStyle/>
        <a:p>
          <a:endParaRPr lang="en-GB" sz="2400"/>
        </a:p>
      </dgm:t>
    </dgm:pt>
    <dgm:pt modelId="{5707DE97-D356-453D-8FD8-49099746B0D0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n-GB" sz="1000" dirty="0"/>
            <a:t>Information on smoking cessation flow to CMHT</a:t>
          </a:r>
        </a:p>
      </dgm:t>
    </dgm:pt>
    <dgm:pt modelId="{7FAC3AD3-2DE6-4419-9DA1-09C3ECD5C00B}" type="parTrans" cxnId="{F702E88B-00FA-450C-8CFF-251830AE2DB5}">
      <dgm:prSet custT="1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 sz="700"/>
        </a:p>
      </dgm:t>
    </dgm:pt>
    <dgm:pt modelId="{54EBB949-090B-4E30-9D54-74627D55BC48}" type="sibTrans" cxnId="{F702E88B-00FA-450C-8CFF-251830AE2DB5}">
      <dgm:prSet/>
      <dgm:spPr/>
      <dgm:t>
        <a:bodyPr/>
        <a:lstStyle/>
        <a:p>
          <a:endParaRPr lang="en-GB" sz="2400"/>
        </a:p>
      </dgm:t>
    </dgm:pt>
    <dgm:pt modelId="{613B9CF7-F2AE-419C-A1FC-A9C2BF02BAD1}">
      <dgm:prSet phldrT="[Text]" custT="1"/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Support to access community support (at daunting time)</a:t>
          </a:r>
        </a:p>
      </dgm:t>
    </dgm:pt>
    <dgm:pt modelId="{C14A612D-C9B2-44BC-9A3D-01513E60E370}" type="parTrans" cxnId="{2C86B3F6-7EB4-4110-964E-4C06CAD0763A}">
      <dgm:prSet custT="1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 sz="700"/>
        </a:p>
      </dgm:t>
    </dgm:pt>
    <dgm:pt modelId="{B825B709-8E58-4A66-A2C3-1552599E3CA2}" type="sibTrans" cxnId="{2C86B3F6-7EB4-4110-964E-4C06CAD0763A}">
      <dgm:prSet/>
      <dgm:spPr/>
      <dgm:t>
        <a:bodyPr/>
        <a:lstStyle/>
        <a:p>
          <a:endParaRPr lang="en-GB" sz="2400"/>
        </a:p>
      </dgm:t>
    </dgm:pt>
    <dgm:pt modelId="{045A56B4-E81B-4E38-B0DA-81A4E887212F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n-GB" sz="1000" dirty="0"/>
            <a:t>Inform patient meaningfully of community support offer</a:t>
          </a:r>
        </a:p>
      </dgm:t>
    </dgm:pt>
    <dgm:pt modelId="{0AC882FD-D75D-4BEE-964D-F43AF44D13E8}" type="parTrans" cxnId="{22EECD7A-D010-4B22-AE22-D62148D936F8}">
      <dgm:prSet custT="1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 sz="700"/>
        </a:p>
      </dgm:t>
    </dgm:pt>
    <dgm:pt modelId="{EC6A72B5-2B4A-45D1-9596-8D15D9329815}" type="sibTrans" cxnId="{22EECD7A-D010-4B22-AE22-D62148D936F8}">
      <dgm:prSet/>
      <dgm:spPr/>
      <dgm:t>
        <a:bodyPr/>
        <a:lstStyle/>
        <a:p>
          <a:endParaRPr lang="en-GB" sz="2400"/>
        </a:p>
      </dgm:t>
    </dgm:pt>
    <dgm:pt modelId="{EA49D0A6-044A-4586-B00B-2EE21E5B5138}">
      <dgm:prSet phldrT="[Text]" custT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en-GB" sz="1000" dirty="0" smtClean="0"/>
            <a:t>Community MH Stop Smoking Advisors are ELFT Staff and in CMH teams </a:t>
          </a:r>
          <a:endParaRPr lang="en-GB" sz="1000" dirty="0"/>
        </a:p>
      </dgm:t>
    </dgm:pt>
    <dgm:pt modelId="{07628917-1B3D-4CC3-B86F-C5175AADF09D}" type="parTrans" cxnId="{E07FE0C2-7D38-4524-BC02-64FC72A52DB2}">
      <dgm:prSet custT="1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 sz="700"/>
        </a:p>
      </dgm:t>
    </dgm:pt>
    <dgm:pt modelId="{4B26D911-87BE-431D-9C5B-7B5BC1305578}" type="sibTrans" cxnId="{E07FE0C2-7D38-4524-BC02-64FC72A52DB2}">
      <dgm:prSet/>
      <dgm:spPr/>
      <dgm:t>
        <a:bodyPr/>
        <a:lstStyle/>
        <a:p>
          <a:endParaRPr lang="en-GB" sz="2400"/>
        </a:p>
      </dgm:t>
    </dgm:pt>
    <dgm:pt modelId="{414C4CB7-B59E-4CF8-A30A-3C7250AB4FF8}">
      <dgm:prSet phldrT="[Text]" custT="1"/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Support from </a:t>
          </a:r>
          <a:r>
            <a:rPr lang="en-GB" sz="1000" dirty="0" smtClean="0">
              <a:solidFill>
                <a:schemeClr val="tx1"/>
              </a:solidFill>
            </a:rPr>
            <a:t>CMHT/ Peer Support Workers </a:t>
          </a:r>
          <a:endParaRPr lang="en-GB" sz="1000" dirty="0">
            <a:solidFill>
              <a:schemeClr val="tx1"/>
            </a:solidFill>
          </a:endParaRPr>
        </a:p>
      </dgm:t>
    </dgm:pt>
    <dgm:pt modelId="{1C981A20-985F-4C16-BD85-CD9D37EFF7CE}" type="parTrans" cxnId="{58F27204-B8FE-49D1-9E42-73074021655D}">
      <dgm:prSet custT="1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 sz="700"/>
        </a:p>
      </dgm:t>
    </dgm:pt>
    <dgm:pt modelId="{8FC97AC2-50D3-4A71-8069-6D3EADF816FE}" type="sibTrans" cxnId="{58F27204-B8FE-49D1-9E42-73074021655D}">
      <dgm:prSet/>
      <dgm:spPr/>
      <dgm:t>
        <a:bodyPr/>
        <a:lstStyle/>
        <a:p>
          <a:endParaRPr lang="en-GB" sz="2400"/>
        </a:p>
      </dgm:t>
    </dgm:pt>
    <dgm:pt modelId="{FB50B548-87FE-4884-AF31-EE59FD1F15E5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n-GB" sz="1000" dirty="0"/>
            <a:t>Encouragement and very brief advice from CMHT care coordinator</a:t>
          </a:r>
        </a:p>
      </dgm:t>
    </dgm:pt>
    <dgm:pt modelId="{9CF4CE00-CBC8-4CD3-886E-431EF60ED478}" type="parTrans" cxnId="{2B13A705-79B8-466A-ABCC-FB2D19D32EFB}">
      <dgm:prSet custT="1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 sz="700"/>
        </a:p>
      </dgm:t>
    </dgm:pt>
    <dgm:pt modelId="{54F7F818-FF4F-4F11-A158-FB18693F5FB4}" type="sibTrans" cxnId="{2B13A705-79B8-466A-ABCC-FB2D19D32EFB}">
      <dgm:prSet/>
      <dgm:spPr/>
      <dgm:t>
        <a:bodyPr/>
        <a:lstStyle/>
        <a:p>
          <a:endParaRPr lang="en-GB" sz="2400"/>
        </a:p>
      </dgm:t>
    </dgm:pt>
    <dgm:pt modelId="{3234BEDE-AFB5-4F7B-95BE-6D83E3393F24}">
      <dgm:prSet phldrT="[Text]" custT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en-GB" sz="1000" dirty="0" smtClean="0"/>
            <a:t>Use successful peer support worker model for smoking  </a:t>
          </a:r>
          <a:endParaRPr lang="en-GB" sz="1000" dirty="0"/>
        </a:p>
      </dgm:t>
    </dgm:pt>
    <dgm:pt modelId="{4CD56C2C-6B28-4153-9BC5-5A5543368BF2}" type="parTrans" cxnId="{4F484210-91D3-4463-9C42-4271645F2F39}">
      <dgm:prSet custT="1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 sz="700"/>
        </a:p>
      </dgm:t>
    </dgm:pt>
    <dgm:pt modelId="{D7CAA5E6-3404-4C47-A9C5-2222F7E616FE}" type="sibTrans" cxnId="{4F484210-91D3-4463-9C42-4271645F2F39}">
      <dgm:prSet/>
      <dgm:spPr/>
      <dgm:t>
        <a:bodyPr/>
        <a:lstStyle/>
        <a:p>
          <a:endParaRPr lang="en-GB" sz="2400"/>
        </a:p>
      </dgm:t>
    </dgm:pt>
    <dgm:pt modelId="{E5BBD7E7-E01E-4EC5-A32C-B6BFB4CED235}">
      <dgm:prSet phldrT="[Text]" custT="1"/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GB" sz="1000" dirty="0">
              <a:solidFill>
                <a:schemeClr val="tx1"/>
              </a:solidFill>
            </a:rPr>
            <a:t>Staff knowledge and skills</a:t>
          </a:r>
        </a:p>
      </dgm:t>
    </dgm:pt>
    <dgm:pt modelId="{4257D7FC-C7B5-409C-A9BB-7C05D3023340}" type="parTrans" cxnId="{EEB5601C-DD9A-4343-AA9D-B214D1B53B3D}">
      <dgm:prSet custT="1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 sz="800"/>
        </a:p>
      </dgm:t>
    </dgm:pt>
    <dgm:pt modelId="{C39D76CD-1689-40D6-8408-2A3B2F857368}" type="sibTrans" cxnId="{EEB5601C-DD9A-4343-AA9D-B214D1B53B3D}">
      <dgm:prSet/>
      <dgm:spPr/>
      <dgm:t>
        <a:bodyPr/>
        <a:lstStyle/>
        <a:p>
          <a:endParaRPr lang="en-GB" sz="2400"/>
        </a:p>
      </dgm:t>
    </dgm:pt>
    <dgm:pt modelId="{19043D28-4AE9-40E3-A3E9-E8F847BB1242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n-GB" sz="1000" dirty="0"/>
            <a:t>Link between ELFT and QRTH – to review referrals etc</a:t>
          </a:r>
        </a:p>
      </dgm:t>
    </dgm:pt>
    <dgm:pt modelId="{726034EA-6B44-45E5-B4A6-7F0D702CD98F}" type="parTrans" cxnId="{41666393-638C-4561-A175-AB248E155230}">
      <dgm:prSet custT="1"/>
      <dgm:spPr/>
      <dgm:t>
        <a:bodyPr/>
        <a:lstStyle/>
        <a:p>
          <a:endParaRPr lang="en-GB" sz="700"/>
        </a:p>
      </dgm:t>
    </dgm:pt>
    <dgm:pt modelId="{CDD5438A-16D4-4120-AD3B-C9705BABEDBE}" type="sibTrans" cxnId="{41666393-638C-4561-A175-AB248E155230}">
      <dgm:prSet/>
      <dgm:spPr/>
      <dgm:t>
        <a:bodyPr/>
        <a:lstStyle/>
        <a:p>
          <a:endParaRPr lang="en-GB" sz="2400"/>
        </a:p>
      </dgm:t>
    </dgm:pt>
    <dgm:pt modelId="{927D8B51-6D65-4EDC-9EE9-6DECE0B7280C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n-GB" sz="1000" dirty="0"/>
            <a:t>CMHT staff trained and confident to provide smoking cessation advice?</a:t>
          </a:r>
        </a:p>
      </dgm:t>
    </dgm:pt>
    <dgm:pt modelId="{619998CF-5C96-4174-A06E-5ED96FF1A219}" type="sibTrans" cxnId="{348D78F9-66FA-499D-B1C5-34265FAC84A3}">
      <dgm:prSet/>
      <dgm:spPr/>
      <dgm:t>
        <a:bodyPr/>
        <a:lstStyle/>
        <a:p>
          <a:endParaRPr lang="en-GB" sz="2400"/>
        </a:p>
      </dgm:t>
    </dgm:pt>
    <dgm:pt modelId="{1EB99F2D-51B1-4AA6-ABAC-3A4CA90326EE}" type="parTrans" cxnId="{348D78F9-66FA-499D-B1C5-34265FAC84A3}">
      <dgm:prSet custT="1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 sz="700"/>
        </a:p>
      </dgm:t>
    </dgm:pt>
    <dgm:pt modelId="{FBB17FC6-98FE-4255-85A4-EC505790D486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n-GB" sz="1000" dirty="0"/>
            <a:t>CMHT staff have knowledge of available SSS services</a:t>
          </a:r>
        </a:p>
      </dgm:t>
    </dgm:pt>
    <dgm:pt modelId="{3C96D722-4171-4679-B47E-903828AE7F45}" type="parTrans" cxnId="{7DCCF98E-082A-459B-AE35-4B4912C91D5B}">
      <dgm:prSet custT="1"/>
      <dgm:spPr/>
      <dgm:t>
        <a:bodyPr/>
        <a:lstStyle/>
        <a:p>
          <a:endParaRPr lang="en-GB" sz="700"/>
        </a:p>
      </dgm:t>
    </dgm:pt>
    <dgm:pt modelId="{B297F76F-472F-491C-B511-01D44761E978}" type="sibTrans" cxnId="{7DCCF98E-082A-459B-AE35-4B4912C91D5B}">
      <dgm:prSet/>
      <dgm:spPr/>
      <dgm:t>
        <a:bodyPr/>
        <a:lstStyle/>
        <a:p>
          <a:endParaRPr lang="en-GB" sz="2400"/>
        </a:p>
      </dgm:t>
    </dgm:pt>
    <dgm:pt modelId="{99CFEE67-ACBA-43A6-B2F9-9C922B5587D9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6350" tIns="6350" rIns="6350" bIns="6350" numCol="1" spcCol="1270" anchor="ctr" anchorCtr="0"/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Integrated </a:t>
          </a:r>
          <a:r>
            <a:rPr lang="en-GB" sz="1000" kern="1200" dirty="0" smtClean="0">
              <a:solidFill>
                <a:prstClr val="black"/>
              </a:solidFill>
              <a:latin typeface="Calibri"/>
              <a:ea typeface="+mn-ea"/>
              <a:cs typeface="+mn-cs"/>
            </a:rPr>
            <a:t>system</a:t>
          </a:r>
          <a:endParaRPr lang="en-GB" sz="9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gm:t>
    </dgm:pt>
    <dgm:pt modelId="{21410EBF-F3E7-4003-B61E-536FC178E711}" type="parTrans" cxnId="{457B5243-233C-4FFC-9ACB-B2BA8840B219}">
      <dgm:prSet/>
      <dgm:spPr/>
      <dgm:t>
        <a:bodyPr/>
        <a:lstStyle/>
        <a:p>
          <a:endParaRPr lang="en-GB"/>
        </a:p>
      </dgm:t>
    </dgm:pt>
    <dgm:pt modelId="{9DDD370E-72C8-4C83-9843-ED8C55854FD9}" type="sibTrans" cxnId="{457B5243-233C-4FFC-9ACB-B2BA8840B219}">
      <dgm:prSet/>
      <dgm:spPr/>
      <dgm:t>
        <a:bodyPr/>
        <a:lstStyle/>
        <a:p>
          <a:endParaRPr lang="en-GB"/>
        </a:p>
      </dgm:t>
    </dgm:pt>
    <dgm:pt modelId="{7F206B2F-1739-456D-8CAA-5FDAC3B514FF}" type="pres">
      <dgm:prSet presAssocID="{84EAF17B-49DB-443F-898E-06E03ACD2D4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E93EECA-32A5-4AFC-BB8B-C14E5EDCEF2E}" type="pres">
      <dgm:prSet presAssocID="{4A3C1F13-BB86-444C-94AF-F2502CFF3A28}" presName="root1" presStyleCnt="0"/>
      <dgm:spPr/>
    </dgm:pt>
    <dgm:pt modelId="{31701DDF-4BA4-40CD-93CE-A42E291FC80F}" type="pres">
      <dgm:prSet presAssocID="{4A3C1F13-BB86-444C-94AF-F2502CFF3A28}" presName="LevelOneTextNode" presStyleLbl="node0" presStyleIdx="0" presStyleCnt="1" custAng="5400000" custFlipHor="1" custScaleX="421887" custScaleY="44166" custLinFactNeighborX="-98500" custLinFactNeighborY="-273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E5362D07-4858-4A2C-A46A-314E33AF06E1}" type="pres">
      <dgm:prSet presAssocID="{4A3C1F13-BB86-444C-94AF-F2502CFF3A28}" presName="level2hierChild" presStyleCnt="0"/>
      <dgm:spPr/>
    </dgm:pt>
    <dgm:pt modelId="{E0E8751D-25B0-49F6-8BD6-1AE720FE00F2}" type="pres">
      <dgm:prSet presAssocID="{F97AA74F-F958-4560-8441-1D5963873098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F957851E-5FA4-483E-8C7B-166EED602DAB}" type="pres">
      <dgm:prSet presAssocID="{F97AA74F-F958-4560-8441-1D5963873098}" presName="connTx" presStyleLbl="parChTrans1D2" presStyleIdx="0" presStyleCnt="5"/>
      <dgm:spPr/>
      <dgm:t>
        <a:bodyPr/>
        <a:lstStyle/>
        <a:p>
          <a:endParaRPr lang="en-US"/>
        </a:p>
      </dgm:t>
    </dgm:pt>
    <dgm:pt modelId="{429AFCD0-3988-422C-849C-35254D695D8B}" type="pres">
      <dgm:prSet presAssocID="{AE315944-3168-4E0E-A637-AFB91A39AFC1}" presName="root2" presStyleCnt="0"/>
      <dgm:spPr/>
    </dgm:pt>
    <dgm:pt modelId="{CF5CEE62-B934-4D9E-84CB-152EE3946C13}" type="pres">
      <dgm:prSet presAssocID="{AE315944-3168-4E0E-A637-AFB91A39AFC1}" presName="LevelTwoTextNode" presStyleLbl="node2" presStyleIdx="0" presStyleCnt="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78ED5003-871A-42F7-84F0-2DF81CADD93B}" type="pres">
      <dgm:prSet presAssocID="{AE315944-3168-4E0E-A637-AFB91A39AFC1}" presName="level3hierChild" presStyleCnt="0"/>
      <dgm:spPr/>
    </dgm:pt>
    <dgm:pt modelId="{3629C91A-C1EE-43F1-957A-41114723552D}" type="pres">
      <dgm:prSet presAssocID="{E1643E44-4DCA-4BC7-A01A-B12DDBE7D3CF}" presName="conn2-1" presStyleLbl="parChTrans1D3" presStyleIdx="0" presStyleCnt="9"/>
      <dgm:spPr/>
      <dgm:t>
        <a:bodyPr/>
        <a:lstStyle/>
        <a:p>
          <a:endParaRPr lang="en-US"/>
        </a:p>
      </dgm:t>
    </dgm:pt>
    <dgm:pt modelId="{3181115D-C26E-4D4E-87E2-0E6E59930CE1}" type="pres">
      <dgm:prSet presAssocID="{E1643E44-4DCA-4BC7-A01A-B12DDBE7D3CF}" presName="connTx" presStyleLbl="parChTrans1D3" presStyleIdx="0" presStyleCnt="9"/>
      <dgm:spPr/>
      <dgm:t>
        <a:bodyPr/>
        <a:lstStyle/>
        <a:p>
          <a:endParaRPr lang="en-US"/>
        </a:p>
      </dgm:t>
    </dgm:pt>
    <dgm:pt modelId="{AAC576AC-89D2-457F-9263-1EB99907A1DE}" type="pres">
      <dgm:prSet presAssocID="{966D9D59-3225-4998-8AB8-03DDB048ECC1}" presName="root2" presStyleCnt="0"/>
      <dgm:spPr/>
    </dgm:pt>
    <dgm:pt modelId="{698C40A9-F66D-45B9-83BD-8C24309EC503}" type="pres">
      <dgm:prSet presAssocID="{966D9D59-3225-4998-8AB8-03DDB048ECC1}" presName="LevelTwoTextNode" presStyleLbl="node3" presStyleIdx="0" presStyleCnt="9" custScaleX="143128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5A75B399-6072-4CDC-A536-A165C0E0ACB9}" type="pres">
      <dgm:prSet presAssocID="{966D9D59-3225-4998-8AB8-03DDB048ECC1}" presName="level3hierChild" presStyleCnt="0"/>
      <dgm:spPr/>
    </dgm:pt>
    <dgm:pt modelId="{7AAB4B11-AE3D-4B50-AADC-75DC22DDE25A}" type="pres">
      <dgm:prSet presAssocID="{7FAC3AD3-2DE6-4419-9DA1-09C3ECD5C00B}" presName="conn2-1" presStyleLbl="parChTrans1D3" presStyleIdx="1" presStyleCnt="9"/>
      <dgm:spPr/>
      <dgm:t>
        <a:bodyPr/>
        <a:lstStyle/>
        <a:p>
          <a:endParaRPr lang="en-US"/>
        </a:p>
      </dgm:t>
    </dgm:pt>
    <dgm:pt modelId="{AF5FA9E4-ED3A-4E69-8865-98B187313008}" type="pres">
      <dgm:prSet presAssocID="{7FAC3AD3-2DE6-4419-9DA1-09C3ECD5C00B}" presName="connTx" presStyleLbl="parChTrans1D3" presStyleIdx="1" presStyleCnt="9"/>
      <dgm:spPr/>
      <dgm:t>
        <a:bodyPr/>
        <a:lstStyle/>
        <a:p>
          <a:endParaRPr lang="en-US"/>
        </a:p>
      </dgm:t>
    </dgm:pt>
    <dgm:pt modelId="{0DC21E62-A87A-4018-9A52-F45B24A5E853}" type="pres">
      <dgm:prSet presAssocID="{5707DE97-D356-453D-8FD8-49099746B0D0}" presName="root2" presStyleCnt="0"/>
      <dgm:spPr/>
    </dgm:pt>
    <dgm:pt modelId="{97840B70-0E03-4132-82DB-88C558FB9245}" type="pres">
      <dgm:prSet presAssocID="{5707DE97-D356-453D-8FD8-49099746B0D0}" presName="LevelTwoTextNode" presStyleLbl="node3" presStyleIdx="1" presStyleCnt="9" custScaleX="143128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39CF140A-278F-468E-A63C-39124E475846}" type="pres">
      <dgm:prSet presAssocID="{5707DE97-D356-453D-8FD8-49099746B0D0}" presName="level3hierChild" presStyleCnt="0"/>
      <dgm:spPr/>
    </dgm:pt>
    <dgm:pt modelId="{54305A4E-2CC3-43B5-B6E1-427CAD95032D}" type="pres">
      <dgm:prSet presAssocID="{21410EBF-F3E7-4003-B61E-536FC178E711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202487BE-D81F-4766-848B-965E9D112A10}" type="pres">
      <dgm:prSet presAssocID="{21410EBF-F3E7-4003-B61E-536FC178E711}" presName="connTx" presStyleLbl="parChTrans1D2" presStyleIdx="1" presStyleCnt="5"/>
      <dgm:spPr/>
      <dgm:t>
        <a:bodyPr/>
        <a:lstStyle/>
        <a:p>
          <a:endParaRPr lang="en-US"/>
        </a:p>
      </dgm:t>
    </dgm:pt>
    <dgm:pt modelId="{12296A31-82EA-4B58-B455-4C298EAA6CBA}" type="pres">
      <dgm:prSet presAssocID="{99CFEE67-ACBA-43A6-B2F9-9C922B5587D9}" presName="root2" presStyleCnt="0"/>
      <dgm:spPr/>
    </dgm:pt>
    <dgm:pt modelId="{FFFD01A9-865E-4D2C-9E01-9BA6AE28C9DE}" type="pres">
      <dgm:prSet presAssocID="{99CFEE67-ACBA-43A6-B2F9-9C922B5587D9}" presName="LevelTwoTextNode" presStyleLbl="node2" presStyleIdx="1" presStyleCnt="5">
        <dgm:presLayoutVars>
          <dgm:chPref val="3"/>
        </dgm:presLayoutVars>
      </dgm:prSet>
      <dgm:spPr>
        <a:xfrm>
          <a:off x="3954206" y="1115385"/>
          <a:ext cx="1457288" cy="444295"/>
        </a:xfrm>
        <a:prstGeom prst="rect">
          <a:avLst/>
        </a:prstGeom>
      </dgm:spPr>
      <dgm:t>
        <a:bodyPr/>
        <a:lstStyle/>
        <a:p>
          <a:endParaRPr lang="en-US"/>
        </a:p>
      </dgm:t>
    </dgm:pt>
    <dgm:pt modelId="{A0E389AD-9082-4ECE-906E-D65D79461F5D}" type="pres">
      <dgm:prSet presAssocID="{99CFEE67-ACBA-43A6-B2F9-9C922B5587D9}" presName="level3hierChild" presStyleCnt="0"/>
      <dgm:spPr/>
    </dgm:pt>
    <dgm:pt modelId="{CC50C671-2E8D-42A8-ACCE-030D51D42A1D}" type="pres">
      <dgm:prSet presAssocID="{726034EA-6B44-45E5-B4A6-7F0D702CD98F}" presName="conn2-1" presStyleLbl="parChTrans1D3" presStyleIdx="2" presStyleCnt="9"/>
      <dgm:spPr/>
      <dgm:t>
        <a:bodyPr/>
        <a:lstStyle/>
        <a:p>
          <a:endParaRPr lang="en-US"/>
        </a:p>
      </dgm:t>
    </dgm:pt>
    <dgm:pt modelId="{8570A4FC-89E1-4008-9D7A-9022E18F2B7E}" type="pres">
      <dgm:prSet presAssocID="{726034EA-6B44-45E5-B4A6-7F0D702CD98F}" presName="connTx" presStyleLbl="parChTrans1D3" presStyleIdx="2" presStyleCnt="9"/>
      <dgm:spPr/>
      <dgm:t>
        <a:bodyPr/>
        <a:lstStyle/>
        <a:p>
          <a:endParaRPr lang="en-US"/>
        </a:p>
      </dgm:t>
    </dgm:pt>
    <dgm:pt modelId="{E51844D9-1BE2-4456-A593-8FB6FECE8382}" type="pres">
      <dgm:prSet presAssocID="{19043D28-4AE9-40E3-A3E9-E8F847BB1242}" presName="root2" presStyleCnt="0"/>
      <dgm:spPr/>
    </dgm:pt>
    <dgm:pt modelId="{E4AB466C-C2B4-4165-88D5-2E16C18A3E5F}" type="pres">
      <dgm:prSet presAssocID="{19043D28-4AE9-40E3-A3E9-E8F847BB1242}" presName="LevelTwoTextNode" presStyleLbl="node3" presStyleIdx="2" presStyleCnt="9" custScaleX="1431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452DAC-E863-452F-84D8-A594D3F34B0D}" type="pres">
      <dgm:prSet presAssocID="{19043D28-4AE9-40E3-A3E9-E8F847BB1242}" presName="level3hierChild" presStyleCnt="0"/>
      <dgm:spPr/>
    </dgm:pt>
    <dgm:pt modelId="{5B56B3CE-BB89-41AB-A135-F2DE8DD8BF26}" type="pres">
      <dgm:prSet presAssocID="{C14A612D-C9B2-44BC-9A3D-01513E60E370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4CA3D8CE-0201-445A-9892-3A65CBF57928}" type="pres">
      <dgm:prSet presAssocID="{C14A612D-C9B2-44BC-9A3D-01513E60E370}" presName="connTx" presStyleLbl="parChTrans1D2" presStyleIdx="2" presStyleCnt="5"/>
      <dgm:spPr/>
      <dgm:t>
        <a:bodyPr/>
        <a:lstStyle/>
        <a:p>
          <a:endParaRPr lang="en-US"/>
        </a:p>
      </dgm:t>
    </dgm:pt>
    <dgm:pt modelId="{E4273442-129B-4B98-A772-86E0A6A4AD43}" type="pres">
      <dgm:prSet presAssocID="{613B9CF7-F2AE-419C-A1FC-A9C2BF02BAD1}" presName="root2" presStyleCnt="0"/>
      <dgm:spPr/>
    </dgm:pt>
    <dgm:pt modelId="{C95986DA-6B69-43E6-8BED-646E4A63B317}" type="pres">
      <dgm:prSet presAssocID="{613B9CF7-F2AE-419C-A1FC-A9C2BF02BAD1}" presName="LevelTwoTextNode" presStyleLbl="node2" presStyleIdx="2" presStyleCnt="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0959D2B6-3B53-4D55-A0E5-7DCB40EE8022}" type="pres">
      <dgm:prSet presAssocID="{613B9CF7-F2AE-419C-A1FC-A9C2BF02BAD1}" presName="level3hierChild" presStyleCnt="0"/>
      <dgm:spPr/>
    </dgm:pt>
    <dgm:pt modelId="{35DED027-643F-47C2-9971-0E6715391CCD}" type="pres">
      <dgm:prSet presAssocID="{0AC882FD-D75D-4BEE-964D-F43AF44D13E8}" presName="conn2-1" presStyleLbl="parChTrans1D3" presStyleIdx="3" presStyleCnt="9"/>
      <dgm:spPr/>
      <dgm:t>
        <a:bodyPr/>
        <a:lstStyle/>
        <a:p>
          <a:endParaRPr lang="en-US"/>
        </a:p>
      </dgm:t>
    </dgm:pt>
    <dgm:pt modelId="{816776FD-76B4-467D-9E97-CB19CCCAEDDB}" type="pres">
      <dgm:prSet presAssocID="{0AC882FD-D75D-4BEE-964D-F43AF44D13E8}" presName="connTx" presStyleLbl="parChTrans1D3" presStyleIdx="3" presStyleCnt="9"/>
      <dgm:spPr/>
      <dgm:t>
        <a:bodyPr/>
        <a:lstStyle/>
        <a:p>
          <a:endParaRPr lang="en-US"/>
        </a:p>
      </dgm:t>
    </dgm:pt>
    <dgm:pt modelId="{85A0AC5E-3C58-4CC6-81C6-F786CD3B2D35}" type="pres">
      <dgm:prSet presAssocID="{045A56B4-E81B-4E38-B0DA-81A4E887212F}" presName="root2" presStyleCnt="0"/>
      <dgm:spPr/>
    </dgm:pt>
    <dgm:pt modelId="{576BB80C-775C-4C2D-910C-A34DDF54FB5B}" type="pres">
      <dgm:prSet presAssocID="{045A56B4-E81B-4E38-B0DA-81A4E887212F}" presName="LevelTwoTextNode" presStyleLbl="node3" presStyleIdx="3" presStyleCnt="9" custScaleX="143128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2E2CDB59-A2BF-42EA-A50C-E2F07CB04326}" type="pres">
      <dgm:prSet presAssocID="{045A56B4-E81B-4E38-B0DA-81A4E887212F}" presName="level3hierChild" presStyleCnt="0"/>
      <dgm:spPr/>
    </dgm:pt>
    <dgm:pt modelId="{F2A1F6B6-B7FC-49A0-A425-8C98DA81ACE0}" type="pres">
      <dgm:prSet presAssocID="{07628917-1B3D-4CC3-B86F-C5175AADF09D}" presName="conn2-1" presStyleLbl="parChTrans1D3" presStyleIdx="4" presStyleCnt="9"/>
      <dgm:spPr/>
      <dgm:t>
        <a:bodyPr/>
        <a:lstStyle/>
        <a:p>
          <a:endParaRPr lang="en-US"/>
        </a:p>
      </dgm:t>
    </dgm:pt>
    <dgm:pt modelId="{2E06F5F7-B402-49A7-9AB2-E215BF516CDB}" type="pres">
      <dgm:prSet presAssocID="{07628917-1B3D-4CC3-B86F-C5175AADF09D}" presName="connTx" presStyleLbl="parChTrans1D3" presStyleIdx="4" presStyleCnt="9"/>
      <dgm:spPr/>
      <dgm:t>
        <a:bodyPr/>
        <a:lstStyle/>
        <a:p>
          <a:endParaRPr lang="en-US"/>
        </a:p>
      </dgm:t>
    </dgm:pt>
    <dgm:pt modelId="{F37CBECB-6C81-4548-B89F-F23F9D051A9B}" type="pres">
      <dgm:prSet presAssocID="{EA49D0A6-044A-4586-B00B-2EE21E5B5138}" presName="root2" presStyleCnt="0"/>
      <dgm:spPr/>
    </dgm:pt>
    <dgm:pt modelId="{95440F24-3AA8-499B-B7D6-91ECBF47812A}" type="pres">
      <dgm:prSet presAssocID="{EA49D0A6-044A-4586-B00B-2EE21E5B5138}" presName="LevelTwoTextNode" presStyleLbl="node3" presStyleIdx="4" presStyleCnt="9" custScaleX="143128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4AF4746E-AB7E-4E6C-A227-66F74D072090}" type="pres">
      <dgm:prSet presAssocID="{EA49D0A6-044A-4586-B00B-2EE21E5B5138}" presName="level3hierChild" presStyleCnt="0"/>
      <dgm:spPr/>
    </dgm:pt>
    <dgm:pt modelId="{0B042CAF-2C41-485B-866C-7CDE78BA3BA6}" type="pres">
      <dgm:prSet presAssocID="{1C981A20-985F-4C16-BD85-CD9D37EFF7CE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BE7B1908-ECAE-4ED5-8DB7-7D59A151A87A}" type="pres">
      <dgm:prSet presAssocID="{1C981A20-985F-4C16-BD85-CD9D37EFF7CE}" presName="connTx" presStyleLbl="parChTrans1D2" presStyleIdx="3" presStyleCnt="5"/>
      <dgm:spPr/>
      <dgm:t>
        <a:bodyPr/>
        <a:lstStyle/>
        <a:p>
          <a:endParaRPr lang="en-US"/>
        </a:p>
      </dgm:t>
    </dgm:pt>
    <dgm:pt modelId="{2027F84B-A616-4E10-B58F-DB41CD982175}" type="pres">
      <dgm:prSet presAssocID="{414C4CB7-B59E-4CF8-A30A-3C7250AB4FF8}" presName="root2" presStyleCnt="0"/>
      <dgm:spPr/>
    </dgm:pt>
    <dgm:pt modelId="{1110CBB3-4B48-487E-9300-6E98CBB10B27}" type="pres">
      <dgm:prSet presAssocID="{414C4CB7-B59E-4CF8-A30A-3C7250AB4FF8}" presName="LevelTwoTextNode" presStyleLbl="node2" presStyleIdx="3" presStyleCnt="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2EE7402F-D38D-4F20-A1C9-2C074788D753}" type="pres">
      <dgm:prSet presAssocID="{414C4CB7-B59E-4CF8-A30A-3C7250AB4FF8}" presName="level3hierChild" presStyleCnt="0"/>
      <dgm:spPr/>
    </dgm:pt>
    <dgm:pt modelId="{B8292535-C910-4111-9DD2-6EEB64D9B1E0}" type="pres">
      <dgm:prSet presAssocID="{9CF4CE00-CBC8-4CD3-886E-431EF60ED478}" presName="conn2-1" presStyleLbl="parChTrans1D3" presStyleIdx="5" presStyleCnt="9"/>
      <dgm:spPr/>
      <dgm:t>
        <a:bodyPr/>
        <a:lstStyle/>
        <a:p>
          <a:endParaRPr lang="en-US"/>
        </a:p>
      </dgm:t>
    </dgm:pt>
    <dgm:pt modelId="{1C61DBD6-1ED3-4FD0-940F-41438FD817DB}" type="pres">
      <dgm:prSet presAssocID="{9CF4CE00-CBC8-4CD3-886E-431EF60ED478}" presName="connTx" presStyleLbl="parChTrans1D3" presStyleIdx="5" presStyleCnt="9"/>
      <dgm:spPr/>
      <dgm:t>
        <a:bodyPr/>
        <a:lstStyle/>
        <a:p>
          <a:endParaRPr lang="en-US"/>
        </a:p>
      </dgm:t>
    </dgm:pt>
    <dgm:pt modelId="{DE7CE763-3B86-4C08-9FC5-AE2EC0DA55D8}" type="pres">
      <dgm:prSet presAssocID="{FB50B548-87FE-4884-AF31-EE59FD1F15E5}" presName="root2" presStyleCnt="0"/>
      <dgm:spPr/>
    </dgm:pt>
    <dgm:pt modelId="{E79EFC4D-05C3-4A7A-9331-834E6CB1134D}" type="pres">
      <dgm:prSet presAssocID="{FB50B548-87FE-4884-AF31-EE59FD1F15E5}" presName="LevelTwoTextNode" presStyleLbl="node3" presStyleIdx="5" presStyleCnt="9" custScaleX="143128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F73EBC0E-ED37-420A-A823-1B0F96850E9D}" type="pres">
      <dgm:prSet presAssocID="{FB50B548-87FE-4884-AF31-EE59FD1F15E5}" presName="level3hierChild" presStyleCnt="0"/>
      <dgm:spPr/>
    </dgm:pt>
    <dgm:pt modelId="{36A8BEF7-85B9-4C1B-9A05-159BD68DD98E}" type="pres">
      <dgm:prSet presAssocID="{4CD56C2C-6B28-4153-9BC5-5A5543368BF2}" presName="conn2-1" presStyleLbl="parChTrans1D3" presStyleIdx="6" presStyleCnt="9"/>
      <dgm:spPr/>
      <dgm:t>
        <a:bodyPr/>
        <a:lstStyle/>
        <a:p>
          <a:endParaRPr lang="en-US"/>
        </a:p>
      </dgm:t>
    </dgm:pt>
    <dgm:pt modelId="{406968B7-9D25-4AED-930D-2E4C21C05914}" type="pres">
      <dgm:prSet presAssocID="{4CD56C2C-6B28-4153-9BC5-5A5543368BF2}" presName="connTx" presStyleLbl="parChTrans1D3" presStyleIdx="6" presStyleCnt="9"/>
      <dgm:spPr/>
      <dgm:t>
        <a:bodyPr/>
        <a:lstStyle/>
        <a:p>
          <a:endParaRPr lang="en-US"/>
        </a:p>
      </dgm:t>
    </dgm:pt>
    <dgm:pt modelId="{4D3116DA-E749-4D9B-B31D-496DB518F69F}" type="pres">
      <dgm:prSet presAssocID="{3234BEDE-AFB5-4F7B-95BE-6D83E3393F24}" presName="root2" presStyleCnt="0"/>
      <dgm:spPr/>
    </dgm:pt>
    <dgm:pt modelId="{DA7D1885-EB0F-416A-987C-800F695E561A}" type="pres">
      <dgm:prSet presAssocID="{3234BEDE-AFB5-4F7B-95BE-6D83E3393F24}" presName="LevelTwoTextNode" presStyleLbl="node3" presStyleIdx="6" presStyleCnt="9" custScaleX="143128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A02394A9-37D0-4183-B9A5-A919E84B053D}" type="pres">
      <dgm:prSet presAssocID="{3234BEDE-AFB5-4F7B-95BE-6D83E3393F24}" presName="level3hierChild" presStyleCnt="0"/>
      <dgm:spPr/>
    </dgm:pt>
    <dgm:pt modelId="{CBF1082B-AB26-4009-94C1-0F6894E64B45}" type="pres">
      <dgm:prSet presAssocID="{4257D7FC-C7B5-409C-A9BB-7C05D3023340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79DC01C0-FC89-43F2-A015-7FFF31394824}" type="pres">
      <dgm:prSet presAssocID="{4257D7FC-C7B5-409C-A9BB-7C05D3023340}" presName="connTx" presStyleLbl="parChTrans1D2" presStyleIdx="4" presStyleCnt="5"/>
      <dgm:spPr/>
      <dgm:t>
        <a:bodyPr/>
        <a:lstStyle/>
        <a:p>
          <a:endParaRPr lang="en-US"/>
        </a:p>
      </dgm:t>
    </dgm:pt>
    <dgm:pt modelId="{9D2CEA01-2B2A-4670-A440-85FD0B983316}" type="pres">
      <dgm:prSet presAssocID="{E5BBD7E7-E01E-4EC5-A32C-B6BFB4CED235}" presName="root2" presStyleCnt="0"/>
      <dgm:spPr/>
    </dgm:pt>
    <dgm:pt modelId="{D4DAEB71-1AA7-4037-85FF-293DB3909801}" type="pres">
      <dgm:prSet presAssocID="{E5BBD7E7-E01E-4EC5-A32C-B6BFB4CED235}" presName="LevelTwoTextNode" presStyleLbl="node2" presStyleIdx="4" presStyleCnt="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56CD7DBA-FDD4-4A2D-846C-77C36CA22BA8}" type="pres">
      <dgm:prSet presAssocID="{E5BBD7E7-E01E-4EC5-A32C-B6BFB4CED235}" presName="level3hierChild" presStyleCnt="0"/>
      <dgm:spPr/>
    </dgm:pt>
    <dgm:pt modelId="{C4EF91C1-5DB8-42FE-B70A-4B5E181C7004}" type="pres">
      <dgm:prSet presAssocID="{1EB99F2D-51B1-4AA6-ABAC-3A4CA90326EE}" presName="conn2-1" presStyleLbl="parChTrans1D3" presStyleIdx="7" presStyleCnt="9"/>
      <dgm:spPr/>
      <dgm:t>
        <a:bodyPr/>
        <a:lstStyle/>
        <a:p>
          <a:endParaRPr lang="en-US"/>
        </a:p>
      </dgm:t>
    </dgm:pt>
    <dgm:pt modelId="{C814AB0E-062B-45BF-B9D0-56894D49D4E3}" type="pres">
      <dgm:prSet presAssocID="{1EB99F2D-51B1-4AA6-ABAC-3A4CA90326EE}" presName="connTx" presStyleLbl="parChTrans1D3" presStyleIdx="7" presStyleCnt="9"/>
      <dgm:spPr/>
      <dgm:t>
        <a:bodyPr/>
        <a:lstStyle/>
        <a:p>
          <a:endParaRPr lang="en-US"/>
        </a:p>
      </dgm:t>
    </dgm:pt>
    <dgm:pt modelId="{1EB4B0FB-2A37-4043-800E-EDC6360BC92D}" type="pres">
      <dgm:prSet presAssocID="{927D8B51-6D65-4EDC-9EE9-6DECE0B7280C}" presName="root2" presStyleCnt="0"/>
      <dgm:spPr/>
    </dgm:pt>
    <dgm:pt modelId="{E5C5D141-0126-4DEA-82D7-EDFEE817159E}" type="pres">
      <dgm:prSet presAssocID="{927D8B51-6D65-4EDC-9EE9-6DECE0B7280C}" presName="LevelTwoTextNode" presStyleLbl="node3" presStyleIdx="7" presStyleCnt="9" custScaleX="143128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E52ADBC3-EA57-4404-8F8B-2CBEBAF76669}" type="pres">
      <dgm:prSet presAssocID="{927D8B51-6D65-4EDC-9EE9-6DECE0B7280C}" presName="level3hierChild" presStyleCnt="0"/>
      <dgm:spPr/>
    </dgm:pt>
    <dgm:pt modelId="{0CE0B282-DAA1-4A44-B21F-44C7B04D3647}" type="pres">
      <dgm:prSet presAssocID="{3C96D722-4171-4679-B47E-903828AE7F45}" presName="conn2-1" presStyleLbl="parChTrans1D3" presStyleIdx="8" presStyleCnt="9"/>
      <dgm:spPr/>
      <dgm:t>
        <a:bodyPr/>
        <a:lstStyle/>
        <a:p>
          <a:endParaRPr lang="en-US"/>
        </a:p>
      </dgm:t>
    </dgm:pt>
    <dgm:pt modelId="{D5EA42C1-3995-4CF6-BDE5-DE04316CD5B2}" type="pres">
      <dgm:prSet presAssocID="{3C96D722-4171-4679-B47E-903828AE7F45}" presName="connTx" presStyleLbl="parChTrans1D3" presStyleIdx="8" presStyleCnt="9"/>
      <dgm:spPr/>
      <dgm:t>
        <a:bodyPr/>
        <a:lstStyle/>
        <a:p>
          <a:endParaRPr lang="en-US"/>
        </a:p>
      </dgm:t>
    </dgm:pt>
    <dgm:pt modelId="{6BE06E2E-CC84-41E1-A3CA-3244160CBC0D}" type="pres">
      <dgm:prSet presAssocID="{FBB17FC6-98FE-4255-85A4-EC505790D486}" presName="root2" presStyleCnt="0"/>
      <dgm:spPr/>
    </dgm:pt>
    <dgm:pt modelId="{1A73B3F4-8CB3-4201-AC99-3AE5B532D638}" type="pres">
      <dgm:prSet presAssocID="{FBB17FC6-98FE-4255-85A4-EC505790D486}" presName="LevelTwoTextNode" presStyleLbl="node3" presStyleIdx="8" presStyleCnt="9" custScaleX="1431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F379F0-33BD-4661-AF48-C97F247EBF94}" type="pres">
      <dgm:prSet presAssocID="{FBB17FC6-98FE-4255-85A4-EC505790D486}" presName="level3hierChild" presStyleCnt="0"/>
      <dgm:spPr/>
    </dgm:pt>
  </dgm:ptLst>
  <dgm:cxnLst>
    <dgm:cxn modelId="{58F27204-B8FE-49D1-9E42-73074021655D}" srcId="{4A3C1F13-BB86-444C-94AF-F2502CFF3A28}" destId="{414C4CB7-B59E-4CF8-A30A-3C7250AB4FF8}" srcOrd="3" destOrd="0" parTransId="{1C981A20-985F-4C16-BD85-CD9D37EFF7CE}" sibTransId="{8FC97AC2-50D3-4A71-8069-6D3EADF816FE}"/>
    <dgm:cxn modelId="{52548471-E599-4E46-AE3C-E0B15C3F239E}" type="presOf" srcId="{414C4CB7-B59E-4CF8-A30A-3C7250AB4FF8}" destId="{1110CBB3-4B48-487E-9300-6E98CBB10B27}" srcOrd="0" destOrd="0" presId="urn:microsoft.com/office/officeart/2008/layout/HorizontalMultiLevelHierarchy"/>
    <dgm:cxn modelId="{63573A7D-3D8F-46B2-93D9-91B14FFC6D70}" type="presOf" srcId="{F97AA74F-F958-4560-8441-1D5963873098}" destId="{E0E8751D-25B0-49F6-8BD6-1AE720FE00F2}" srcOrd="0" destOrd="0" presId="urn:microsoft.com/office/officeart/2008/layout/HorizontalMultiLevelHierarchy"/>
    <dgm:cxn modelId="{BBBDA727-2305-49A5-9233-822D20F64B27}" type="presOf" srcId="{FBB17FC6-98FE-4255-85A4-EC505790D486}" destId="{1A73B3F4-8CB3-4201-AC99-3AE5B532D638}" srcOrd="0" destOrd="0" presId="urn:microsoft.com/office/officeart/2008/layout/HorizontalMultiLevelHierarchy"/>
    <dgm:cxn modelId="{6E26F3F0-24AA-4B65-8AB6-1808326AEB0E}" type="presOf" srcId="{613B9CF7-F2AE-419C-A1FC-A9C2BF02BAD1}" destId="{C95986DA-6B69-43E6-8BED-646E4A63B317}" srcOrd="0" destOrd="0" presId="urn:microsoft.com/office/officeart/2008/layout/HorizontalMultiLevelHierarchy"/>
    <dgm:cxn modelId="{C9ACAA73-AB9E-4D06-9562-9DC47FB43992}" type="presOf" srcId="{E1643E44-4DCA-4BC7-A01A-B12DDBE7D3CF}" destId="{3629C91A-C1EE-43F1-957A-41114723552D}" srcOrd="0" destOrd="0" presId="urn:microsoft.com/office/officeart/2008/layout/HorizontalMultiLevelHierarchy"/>
    <dgm:cxn modelId="{48389114-9068-4401-9E2E-333A9B309AED}" type="presOf" srcId="{4257D7FC-C7B5-409C-A9BB-7C05D3023340}" destId="{CBF1082B-AB26-4009-94C1-0F6894E64B45}" srcOrd="0" destOrd="0" presId="urn:microsoft.com/office/officeart/2008/layout/HorizontalMultiLevelHierarchy"/>
    <dgm:cxn modelId="{A13470E6-CF4E-44CB-ABE8-AA64726F3606}" type="presOf" srcId="{E5BBD7E7-E01E-4EC5-A32C-B6BFB4CED235}" destId="{D4DAEB71-1AA7-4037-85FF-293DB3909801}" srcOrd="0" destOrd="0" presId="urn:microsoft.com/office/officeart/2008/layout/HorizontalMultiLevelHierarchy"/>
    <dgm:cxn modelId="{E84A34C7-E7EA-465F-A18B-9AADC6115BC6}" type="presOf" srcId="{1EB99F2D-51B1-4AA6-ABAC-3A4CA90326EE}" destId="{C814AB0E-062B-45BF-B9D0-56894D49D4E3}" srcOrd="1" destOrd="0" presId="urn:microsoft.com/office/officeart/2008/layout/HorizontalMultiLevelHierarchy"/>
    <dgm:cxn modelId="{4EE199AC-5AB2-49E3-B71D-9F7B940CBDE6}" type="presOf" srcId="{966D9D59-3225-4998-8AB8-03DDB048ECC1}" destId="{698C40A9-F66D-45B9-83BD-8C24309EC503}" srcOrd="0" destOrd="0" presId="urn:microsoft.com/office/officeart/2008/layout/HorizontalMultiLevelHierarchy"/>
    <dgm:cxn modelId="{7BC143DF-E8EC-40CB-8EB7-3B37A834D517}" type="presOf" srcId="{84EAF17B-49DB-443F-898E-06E03ACD2D4E}" destId="{7F206B2F-1739-456D-8CAA-5FDAC3B514FF}" srcOrd="0" destOrd="0" presId="urn:microsoft.com/office/officeart/2008/layout/HorizontalMultiLevelHierarchy"/>
    <dgm:cxn modelId="{C7E97BDC-4A11-43E3-A06A-1CEA5676005C}" type="presOf" srcId="{4CD56C2C-6B28-4153-9BC5-5A5543368BF2}" destId="{406968B7-9D25-4AED-930D-2E4C21C05914}" srcOrd="1" destOrd="0" presId="urn:microsoft.com/office/officeart/2008/layout/HorizontalMultiLevelHierarchy"/>
    <dgm:cxn modelId="{16C5CB81-A2F2-437D-BB01-6D6863640364}" type="presOf" srcId="{1C981A20-985F-4C16-BD85-CD9D37EFF7CE}" destId="{0B042CAF-2C41-485B-866C-7CDE78BA3BA6}" srcOrd="0" destOrd="0" presId="urn:microsoft.com/office/officeart/2008/layout/HorizontalMultiLevelHierarchy"/>
    <dgm:cxn modelId="{F700AFB9-DCA1-4EA9-BFF1-5BA662471A94}" type="presOf" srcId="{9CF4CE00-CBC8-4CD3-886E-431EF60ED478}" destId="{B8292535-C910-4111-9DD2-6EEB64D9B1E0}" srcOrd="0" destOrd="0" presId="urn:microsoft.com/office/officeart/2008/layout/HorizontalMultiLevelHierarchy"/>
    <dgm:cxn modelId="{71DB6CF5-6BCE-4A4A-ACCE-04B574746F66}" type="presOf" srcId="{21410EBF-F3E7-4003-B61E-536FC178E711}" destId="{202487BE-D81F-4766-848B-965E9D112A10}" srcOrd="1" destOrd="0" presId="urn:microsoft.com/office/officeart/2008/layout/HorizontalMultiLevelHierarchy"/>
    <dgm:cxn modelId="{9FEF69FB-9D18-400A-B35D-75B9A81DA076}" type="presOf" srcId="{3C96D722-4171-4679-B47E-903828AE7F45}" destId="{0CE0B282-DAA1-4A44-B21F-44C7B04D3647}" srcOrd="0" destOrd="0" presId="urn:microsoft.com/office/officeart/2008/layout/HorizontalMultiLevelHierarchy"/>
    <dgm:cxn modelId="{22EECD7A-D010-4B22-AE22-D62148D936F8}" srcId="{613B9CF7-F2AE-419C-A1FC-A9C2BF02BAD1}" destId="{045A56B4-E81B-4E38-B0DA-81A4E887212F}" srcOrd="0" destOrd="0" parTransId="{0AC882FD-D75D-4BEE-964D-F43AF44D13E8}" sibTransId="{EC6A72B5-2B4A-45D1-9596-8D15D9329815}"/>
    <dgm:cxn modelId="{3F8BF5FD-9AEB-440C-AA30-037E1D823E0D}" type="presOf" srcId="{99CFEE67-ACBA-43A6-B2F9-9C922B5587D9}" destId="{FFFD01A9-865E-4D2C-9E01-9BA6AE28C9DE}" srcOrd="0" destOrd="0" presId="urn:microsoft.com/office/officeart/2008/layout/HorizontalMultiLevelHierarchy"/>
    <dgm:cxn modelId="{E3501717-F3EF-4521-8B7E-836884C9167E}" type="presOf" srcId="{1C981A20-985F-4C16-BD85-CD9D37EFF7CE}" destId="{BE7B1908-ECAE-4ED5-8DB7-7D59A151A87A}" srcOrd="1" destOrd="0" presId="urn:microsoft.com/office/officeart/2008/layout/HorizontalMultiLevelHierarchy"/>
    <dgm:cxn modelId="{348D78F9-66FA-499D-B1C5-34265FAC84A3}" srcId="{E5BBD7E7-E01E-4EC5-A32C-B6BFB4CED235}" destId="{927D8B51-6D65-4EDC-9EE9-6DECE0B7280C}" srcOrd="0" destOrd="0" parTransId="{1EB99F2D-51B1-4AA6-ABAC-3A4CA90326EE}" sibTransId="{619998CF-5C96-4174-A06E-5ED96FF1A219}"/>
    <dgm:cxn modelId="{87C7027A-3B82-453C-82EA-2939AE0C1A2B}" type="presOf" srcId="{0AC882FD-D75D-4BEE-964D-F43AF44D13E8}" destId="{816776FD-76B4-467D-9E97-CB19CCCAEDDB}" srcOrd="1" destOrd="0" presId="urn:microsoft.com/office/officeart/2008/layout/HorizontalMultiLevelHierarchy"/>
    <dgm:cxn modelId="{28652071-3879-4804-8EBC-749FD1174302}" type="presOf" srcId="{21410EBF-F3E7-4003-B61E-536FC178E711}" destId="{54305A4E-2CC3-43B5-B6E1-427CAD95032D}" srcOrd="0" destOrd="0" presId="urn:microsoft.com/office/officeart/2008/layout/HorizontalMultiLevelHierarchy"/>
    <dgm:cxn modelId="{140D02DA-C138-44B6-925A-8BD1680F991C}" type="presOf" srcId="{07628917-1B3D-4CC3-B86F-C5175AADF09D}" destId="{2E06F5F7-B402-49A7-9AB2-E215BF516CDB}" srcOrd="1" destOrd="0" presId="urn:microsoft.com/office/officeart/2008/layout/HorizontalMultiLevelHierarchy"/>
    <dgm:cxn modelId="{7232356E-2AF4-4F6D-8A31-4E8776AE9C40}" type="presOf" srcId="{FB50B548-87FE-4884-AF31-EE59FD1F15E5}" destId="{E79EFC4D-05C3-4A7A-9331-834E6CB1134D}" srcOrd="0" destOrd="0" presId="urn:microsoft.com/office/officeart/2008/layout/HorizontalMultiLevelHierarchy"/>
    <dgm:cxn modelId="{2AC3614D-9E67-493C-BCD6-9E94218B6A72}" type="presOf" srcId="{045A56B4-E81B-4E38-B0DA-81A4E887212F}" destId="{576BB80C-775C-4C2D-910C-A34DDF54FB5B}" srcOrd="0" destOrd="0" presId="urn:microsoft.com/office/officeart/2008/layout/HorizontalMultiLevelHierarchy"/>
    <dgm:cxn modelId="{457B5243-233C-4FFC-9ACB-B2BA8840B219}" srcId="{4A3C1F13-BB86-444C-94AF-F2502CFF3A28}" destId="{99CFEE67-ACBA-43A6-B2F9-9C922B5587D9}" srcOrd="1" destOrd="0" parTransId="{21410EBF-F3E7-4003-B61E-536FC178E711}" sibTransId="{9DDD370E-72C8-4C83-9843-ED8C55854FD9}"/>
    <dgm:cxn modelId="{777C6677-9288-4EA1-A176-35DDF74884DC}" type="presOf" srcId="{19043D28-4AE9-40E3-A3E9-E8F847BB1242}" destId="{E4AB466C-C2B4-4165-88D5-2E16C18A3E5F}" srcOrd="0" destOrd="0" presId="urn:microsoft.com/office/officeart/2008/layout/HorizontalMultiLevelHierarchy"/>
    <dgm:cxn modelId="{41666393-638C-4561-A175-AB248E155230}" srcId="{99CFEE67-ACBA-43A6-B2F9-9C922B5587D9}" destId="{19043D28-4AE9-40E3-A3E9-E8F847BB1242}" srcOrd="0" destOrd="0" parTransId="{726034EA-6B44-45E5-B4A6-7F0D702CD98F}" sibTransId="{CDD5438A-16D4-4120-AD3B-C9705BABEDBE}"/>
    <dgm:cxn modelId="{5A9E5F13-0946-48B6-89CC-AF0060355DCD}" type="presOf" srcId="{07628917-1B3D-4CC3-B86F-C5175AADF09D}" destId="{F2A1F6B6-B7FC-49A0-A425-8C98DA81ACE0}" srcOrd="0" destOrd="0" presId="urn:microsoft.com/office/officeart/2008/layout/HorizontalMultiLevelHierarchy"/>
    <dgm:cxn modelId="{6C639855-4014-4E33-A796-4BFAC5B394BF}" type="presOf" srcId="{C14A612D-C9B2-44BC-9A3D-01513E60E370}" destId="{5B56B3CE-BB89-41AB-A135-F2DE8DD8BF26}" srcOrd="0" destOrd="0" presId="urn:microsoft.com/office/officeart/2008/layout/HorizontalMultiLevelHierarchy"/>
    <dgm:cxn modelId="{388A6A0E-5C8B-4CA3-ABF6-8607ECE110DD}" type="presOf" srcId="{4CD56C2C-6B28-4153-9BC5-5A5543368BF2}" destId="{36A8BEF7-85B9-4C1B-9A05-159BD68DD98E}" srcOrd="0" destOrd="0" presId="urn:microsoft.com/office/officeart/2008/layout/HorizontalMultiLevelHierarchy"/>
    <dgm:cxn modelId="{24914078-8E7D-401E-B5EC-07829EE635CD}" type="presOf" srcId="{7FAC3AD3-2DE6-4419-9DA1-09C3ECD5C00B}" destId="{AF5FA9E4-ED3A-4E69-8865-98B187313008}" srcOrd="1" destOrd="0" presId="urn:microsoft.com/office/officeart/2008/layout/HorizontalMultiLevelHierarchy"/>
    <dgm:cxn modelId="{9D37A15E-01EE-4017-A30D-2B1BA29D07E6}" type="presOf" srcId="{726034EA-6B44-45E5-B4A6-7F0D702CD98F}" destId="{CC50C671-2E8D-42A8-ACCE-030D51D42A1D}" srcOrd="0" destOrd="0" presId="urn:microsoft.com/office/officeart/2008/layout/HorizontalMultiLevelHierarchy"/>
    <dgm:cxn modelId="{56DD8737-8452-43FD-85B1-14188921753B}" srcId="{84EAF17B-49DB-443F-898E-06E03ACD2D4E}" destId="{4A3C1F13-BB86-444C-94AF-F2502CFF3A28}" srcOrd="0" destOrd="0" parTransId="{BF16AAE7-FE97-46BA-91BE-03267A86A94E}" sibTransId="{F5AA0923-67BF-4EC0-8C22-AE712B46EE0C}"/>
    <dgm:cxn modelId="{BF687DBA-955F-4433-AE4B-7C38E1F06D77}" type="presOf" srcId="{F97AA74F-F958-4560-8441-1D5963873098}" destId="{F957851E-5FA4-483E-8C7B-166EED602DAB}" srcOrd="1" destOrd="0" presId="urn:microsoft.com/office/officeart/2008/layout/HorizontalMultiLevelHierarchy"/>
    <dgm:cxn modelId="{BC4F9C13-6D3E-4B3A-B4C6-0398F9A737FA}" type="presOf" srcId="{3234BEDE-AFB5-4F7B-95BE-6D83E3393F24}" destId="{DA7D1885-EB0F-416A-987C-800F695E561A}" srcOrd="0" destOrd="0" presId="urn:microsoft.com/office/officeart/2008/layout/HorizontalMultiLevelHierarchy"/>
    <dgm:cxn modelId="{F702E88B-00FA-450C-8CFF-251830AE2DB5}" srcId="{AE315944-3168-4E0E-A637-AFB91A39AFC1}" destId="{5707DE97-D356-453D-8FD8-49099746B0D0}" srcOrd="1" destOrd="0" parTransId="{7FAC3AD3-2DE6-4419-9DA1-09C3ECD5C00B}" sibTransId="{54EBB949-090B-4E30-9D54-74627D55BC48}"/>
    <dgm:cxn modelId="{9EA853F1-6960-4309-B18B-1DC1FD92966C}" type="presOf" srcId="{4A3C1F13-BB86-444C-94AF-F2502CFF3A28}" destId="{31701DDF-4BA4-40CD-93CE-A42E291FC80F}" srcOrd="0" destOrd="0" presId="urn:microsoft.com/office/officeart/2008/layout/HorizontalMultiLevelHierarchy"/>
    <dgm:cxn modelId="{6408E8C5-C054-4810-80F7-40D00B8202AF}" type="presOf" srcId="{C14A612D-C9B2-44BC-9A3D-01513E60E370}" destId="{4CA3D8CE-0201-445A-9892-3A65CBF57928}" srcOrd="1" destOrd="0" presId="urn:microsoft.com/office/officeart/2008/layout/HorizontalMultiLevelHierarchy"/>
    <dgm:cxn modelId="{7DCCF98E-082A-459B-AE35-4B4912C91D5B}" srcId="{E5BBD7E7-E01E-4EC5-A32C-B6BFB4CED235}" destId="{FBB17FC6-98FE-4255-85A4-EC505790D486}" srcOrd="1" destOrd="0" parTransId="{3C96D722-4171-4679-B47E-903828AE7F45}" sibTransId="{B297F76F-472F-491C-B511-01D44761E978}"/>
    <dgm:cxn modelId="{19A72A83-7177-4B25-9846-1086BFDF6B50}" srcId="{4A3C1F13-BB86-444C-94AF-F2502CFF3A28}" destId="{AE315944-3168-4E0E-A637-AFB91A39AFC1}" srcOrd="0" destOrd="0" parTransId="{F97AA74F-F958-4560-8441-1D5963873098}" sibTransId="{2ADA845C-D6C7-4386-8B11-6B954257106B}"/>
    <dgm:cxn modelId="{6D7C23CE-CEFE-4898-8282-04BD4F066943}" type="presOf" srcId="{AE315944-3168-4E0E-A637-AFB91A39AFC1}" destId="{CF5CEE62-B934-4D9E-84CB-152EE3946C13}" srcOrd="0" destOrd="0" presId="urn:microsoft.com/office/officeart/2008/layout/HorizontalMultiLevelHierarchy"/>
    <dgm:cxn modelId="{C1C09F12-9FE0-453F-9D70-AD088D7F15A7}" type="presOf" srcId="{7FAC3AD3-2DE6-4419-9DA1-09C3ECD5C00B}" destId="{7AAB4B11-AE3D-4B50-AADC-75DC22DDE25A}" srcOrd="0" destOrd="0" presId="urn:microsoft.com/office/officeart/2008/layout/HorizontalMultiLevelHierarchy"/>
    <dgm:cxn modelId="{8BBE80A8-4AFC-4C42-88C9-6D6B9C444184}" type="presOf" srcId="{726034EA-6B44-45E5-B4A6-7F0D702CD98F}" destId="{8570A4FC-89E1-4008-9D7A-9022E18F2B7E}" srcOrd="1" destOrd="0" presId="urn:microsoft.com/office/officeart/2008/layout/HorizontalMultiLevelHierarchy"/>
    <dgm:cxn modelId="{7FBD4857-E6F7-455B-B5DA-E7DA65FB1BD4}" type="presOf" srcId="{9CF4CE00-CBC8-4CD3-886E-431EF60ED478}" destId="{1C61DBD6-1ED3-4FD0-940F-41438FD817DB}" srcOrd="1" destOrd="0" presId="urn:microsoft.com/office/officeart/2008/layout/HorizontalMultiLevelHierarchy"/>
    <dgm:cxn modelId="{2B13A705-79B8-466A-ABCC-FB2D19D32EFB}" srcId="{414C4CB7-B59E-4CF8-A30A-3C7250AB4FF8}" destId="{FB50B548-87FE-4884-AF31-EE59FD1F15E5}" srcOrd="0" destOrd="0" parTransId="{9CF4CE00-CBC8-4CD3-886E-431EF60ED478}" sibTransId="{54F7F818-FF4F-4F11-A158-FB18693F5FB4}"/>
    <dgm:cxn modelId="{E07FE0C2-7D38-4524-BC02-64FC72A52DB2}" srcId="{613B9CF7-F2AE-419C-A1FC-A9C2BF02BAD1}" destId="{EA49D0A6-044A-4586-B00B-2EE21E5B5138}" srcOrd="1" destOrd="0" parTransId="{07628917-1B3D-4CC3-B86F-C5175AADF09D}" sibTransId="{4B26D911-87BE-431D-9C5B-7B5BC1305578}"/>
    <dgm:cxn modelId="{E39CFD7D-A9E6-40C7-93DB-A969AD172387}" type="presOf" srcId="{3C96D722-4171-4679-B47E-903828AE7F45}" destId="{D5EA42C1-3995-4CF6-BDE5-DE04316CD5B2}" srcOrd="1" destOrd="0" presId="urn:microsoft.com/office/officeart/2008/layout/HorizontalMultiLevelHierarchy"/>
    <dgm:cxn modelId="{116C4B49-BA2B-456C-9CD2-E6F426FC227F}" type="presOf" srcId="{1EB99F2D-51B1-4AA6-ABAC-3A4CA90326EE}" destId="{C4EF91C1-5DB8-42FE-B70A-4B5E181C7004}" srcOrd="0" destOrd="0" presId="urn:microsoft.com/office/officeart/2008/layout/HorizontalMultiLevelHierarchy"/>
    <dgm:cxn modelId="{3CB819A0-9E88-448F-A1ED-B9A1112A9C8E}" type="presOf" srcId="{4257D7FC-C7B5-409C-A9BB-7C05D3023340}" destId="{79DC01C0-FC89-43F2-A015-7FFF31394824}" srcOrd="1" destOrd="0" presId="urn:microsoft.com/office/officeart/2008/layout/HorizontalMultiLevelHierarchy"/>
    <dgm:cxn modelId="{4AB5DDEF-4A87-410D-A9E8-D1212CED66EC}" type="presOf" srcId="{EA49D0A6-044A-4586-B00B-2EE21E5B5138}" destId="{95440F24-3AA8-499B-B7D6-91ECBF47812A}" srcOrd="0" destOrd="0" presId="urn:microsoft.com/office/officeart/2008/layout/HorizontalMultiLevelHierarchy"/>
    <dgm:cxn modelId="{73980F8D-50FB-40A2-99F3-62B887A127B4}" type="presOf" srcId="{5707DE97-D356-453D-8FD8-49099746B0D0}" destId="{97840B70-0E03-4132-82DB-88C558FB9245}" srcOrd="0" destOrd="0" presId="urn:microsoft.com/office/officeart/2008/layout/HorizontalMultiLevelHierarchy"/>
    <dgm:cxn modelId="{6D7C9C3C-FEC6-407C-9D44-65A2CE37958B}" type="presOf" srcId="{E1643E44-4DCA-4BC7-A01A-B12DDBE7D3CF}" destId="{3181115D-C26E-4D4E-87E2-0E6E59930CE1}" srcOrd="1" destOrd="0" presId="urn:microsoft.com/office/officeart/2008/layout/HorizontalMultiLevelHierarchy"/>
    <dgm:cxn modelId="{2C86B3F6-7EB4-4110-964E-4C06CAD0763A}" srcId="{4A3C1F13-BB86-444C-94AF-F2502CFF3A28}" destId="{613B9CF7-F2AE-419C-A1FC-A9C2BF02BAD1}" srcOrd="2" destOrd="0" parTransId="{C14A612D-C9B2-44BC-9A3D-01513E60E370}" sibTransId="{B825B709-8E58-4A66-A2C3-1552599E3CA2}"/>
    <dgm:cxn modelId="{4F484210-91D3-4463-9C42-4271645F2F39}" srcId="{414C4CB7-B59E-4CF8-A30A-3C7250AB4FF8}" destId="{3234BEDE-AFB5-4F7B-95BE-6D83E3393F24}" srcOrd="1" destOrd="0" parTransId="{4CD56C2C-6B28-4153-9BC5-5A5543368BF2}" sibTransId="{D7CAA5E6-3404-4C47-A9C5-2222F7E616FE}"/>
    <dgm:cxn modelId="{11598B20-FED3-44CA-BBF4-937D0A54DD08}" srcId="{AE315944-3168-4E0E-A637-AFB91A39AFC1}" destId="{966D9D59-3225-4998-8AB8-03DDB048ECC1}" srcOrd="0" destOrd="0" parTransId="{E1643E44-4DCA-4BC7-A01A-B12DDBE7D3CF}" sibTransId="{EC48D8E8-79A7-4AE6-A8DA-AC3DC095048A}"/>
    <dgm:cxn modelId="{EEB5601C-DD9A-4343-AA9D-B214D1B53B3D}" srcId="{4A3C1F13-BB86-444C-94AF-F2502CFF3A28}" destId="{E5BBD7E7-E01E-4EC5-A32C-B6BFB4CED235}" srcOrd="4" destOrd="0" parTransId="{4257D7FC-C7B5-409C-A9BB-7C05D3023340}" sibTransId="{C39D76CD-1689-40D6-8408-2A3B2F857368}"/>
    <dgm:cxn modelId="{3800662A-ED7B-4EE4-8F0A-EFA7BE557E5F}" type="presOf" srcId="{0AC882FD-D75D-4BEE-964D-F43AF44D13E8}" destId="{35DED027-643F-47C2-9971-0E6715391CCD}" srcOrd="0" destOrd="0" presId="urn:microsoft.com/office/officeart/2008/layout/HorizontalMultiLevelHierarchy"/>
    <dgm:cxn modelId="{54455FD3-DE7D-4193-A771-4AB32061A1BB}" type="presOf" srcId="{927D8B51-6D65-4EDC-9EE9-6DECE0B7280C}" destId="{E5C5D141-0126-4DEA-82D7-EDFEE817159E}" srcOrd="0" destOrd="0" presId="urn:microsoft.com/office/officeart/2008/layout/HorizontalMultiLevelHierarchy"/>
    <dgm:cxn modelId="{392969BC-266F-4CE4-BFB8-C09570E0CAD3}" type="presParOf" srcId="{7F206B2F-1739-456D-8CAA-5FDAC3B514FF}" destId="{EE93EECA-32A5-4AFC-BB8B-C14E5EDCEF2E}" srcOrd="0" destOrd="0" presId="urn:microsoft.com/office/officeart/2008/layout/HorizontalMultiLevelHierarchy"/>
    <dgm:cxn modelId="{D2CC6371-EBFE-4524-A040-98DFE981493A}" type="presParOf" srcId="{EE93EECA-32A5-4AFC-BB8B-C14E5EDCEF2E}" destId="{31701DDF-4BA4-40CD-93CE-A42E291FC80F}" srcOrd="0" destOrd="0" presId="urn:microsoft.com/office/officeart/2008/layout/HorizontalMultiLevelHierarchy"/>
    <dgm:cxn modelId="{D1B2F912-6EC0-4E53-8886-9F8CCD10A347}" type="presParOf" srcId="{EE93EECA-32A5-4AFC-BB8B-C14E5EDCEF2E}" destId="{E5362D07-4858-4A2C-A46A-314E33AF06E1}" srcOrd="1" destOrd="0" presId="urn:microsoft.com/office/officeart/2008/layout/HorizontalMultiLevelHierarchy"/>
    <dgm:cxn modelId="{05CDBB4C-7098-4CBE-AED7-536C4608FC61}" type="presParOf" srcId="{E5362D07-4858-4A2C-A46A-314E33AF06E1}" destId="{E0E8751D-25B0-49F6-8BD6-1AE720FE00F2}" srcOrd="0" destOrd="0" presId="urn:microsoft.com/office/officeart/2008/layout/HorizontalMultiLevelHierarchy"/>
    <dgm:cxn modelId="{02C1E157-DD3C-4470-81DD-97DED6BFB0BF}" type="presParOf" srcId="{E0E8751D-25B0-49F6-8BD6-1AE720FE00F2}" destId="{F957851E-5FA4-483E-8C7B-166EED602DAB}" srcOrd="0" destOrd="0" presId="urn:microsoft.com/office/officeart/2008/layout/HorizontalMultiLevelHierarchy"/>
    <dgm:cxn modelId="{7C5B0738-3BB8-42BF-B4DC-FB1CA236C530}" type="presParOf" srcId="{E5362D07-4858-4A2C-A46A-314E33AF06E1}" destId="{429AFCD0-3988-422C-849C-35254D695D8B}" srcOrd="1" destOrd="0" presId="urn:microsoft.com/office/officeart/2008/layout/HorizontalMultiLevelHierarchy"/>
    <dgm:cxn modelId="{8B0533EB-3C44-4C71-B7FF-E08FD9F23945}" type="presParOf" srcId="{429AFCD0-3988-422C-849C-35254D695D8B}" destId="{CF5CEE62-B934-4D9E-84CB-152EE3946C13}" srcOrd="0" destOrd="0" presId="urn:microsoft.com/office/officeart/2008/layout/HorizontalMultiLevelHierarchy"/>
    <dgm:cxn modelId="{E1B6958B-25AE-4811-A206-4143E705D778}" type="presParOf" srcId="{429AFCD0-3988-422C-849C-35254D695D8B}" destId="{78ED5003-871A-42F7-84F0-2DF81CADD93B}" srcOrd="1" destOrd="0" presId="urn:microsoft.com/office/officeart/2008/layout/HorizontalMultiLevelHierarchy"/>
    <dgm:cxn modelId="{EFDF2876-3A31-46E7-859E-CB3D76310BFD}" type="presParOf" srcId="{78ED5003-871A-42F7-84F0-2DF81CADD93B}" destId="{3629C91A-C1EE-43F1-957A-41114723552D}" srcOrd="0" destOrd="0" presId="urn:microsoft.com/office/officeart/2008/layout/HorizontalMultiLevelHierarchy"/>
    <dgm:cxn modelId="{9A052C50-E3BE-42A6-9683-86C56518A41A}" type="presParOf" srcId="{3629C91A-C1EE-43F1-957A-41114723552D}" destId="{3181115D-C26E-4D4E-87E2-0E6E59930CE1}" srcOrd="0" destOrd="0" presId="urn:microsoft.com/office/officeart/2008/layout/HorizontalMultiLevelHierarchy"/>
    <dgm:cxn modelId="{D0D8E336-18D6-4204-9D9C-18407C58E946}" type="presParOf" srcId="{78ED5003-871A-42F7-84F0-2DF81CADD93B}" destId="{AAC576AC-89D2-457F-9263-1EB99907A1DE}" srcOrd="1" destOrd="0" presId="urn:microsoft.com/office/officeart/2008/layout/HorizontalMultiLevelHierarchy"/>
    <dgm:cxn modelId="{1A23B3B7-BAAB-4804-B528-5ABEE3E5C05C}" type="presParOf" srcId="{AAC576AC-89D2-457F-9263-1EB99907A1DE}" destId="{698C40A9-F66D-45B9-83BD-8C24309EC503}" srcOrd="0" destOrd="0" presId="urn:microsoft.com/office/officeart/2008/layout/HorizontalMultiLevelHierarchy"/>
    <dgm:cxn modelId="{053A810D-369E-4837-851F-095005DAD47F}" type="presParOf" srcId="{AAC576AC-89D2-457F-9263-1EB99907A1DE}" destId="{5A75B399-6072-4CDC-A536-A165C0E0ACB9}" srcOrd="1" destOrd="0" presId="urn:microsoft.com/office/officeart/2008/layout/HorizontalMultiLevelHierarchy"/>
    <dgm:cxn modelId="{0FF08C92-978F-4C0B-944E-79899EDC5239}" type="presParOf" srcId="{78ED5003-871A-42F7-84F0-2DF81CADD93B}" destId="{7AAB4B11-AE3D-4B50-AADC-75DC22DDE25A}" srcOrd="2" destOrd="0" presId="urn:microsoft.com/office/officeart/2008/layout/HorizontalMultiLevelHierarchy"/>
    <dgm:cxn modelId="{FED46272-9141-4F70-8F1D-DC75BEDFAB20}" type="presParOf" srcId="{7AAB4B11-AE3D-4B50-AADC-75DC22DDE25A}" destId="{AF5FA9E4-ED3A-4E69-8865-98B187313008}" srcOrd="0" destOrd="0" presId="urn:microsoft.com/office/officeart/2008/layout/HorizontalMultiLevelHierarchy"/>
    <dgm:cxn modelId="{95F55733-2F07-4E12-9429-7C7D5823F20C}" type="presParOf" srcId="{78ED5003-871A-42F7-84F0-2DF81CADD93B}" destId="{0DC21E62-A87A-4018-9A52-F45B24A5E853}" srcOrd="3" destOrd="0" presId="urn:microsoft.com/office/officeart/2008/layout/HorizontalMultiLevelHierarchy"/>
    <dgm:cxn modelId="{FFD4CF0F-AD04-41AA-B523-2217EAA293B8}" type="presParOf" srcId="{0DC21E62-A87A-4018-9A52-F45B24A5E853}" destId="{97840B70-0E03-4132-82DB-88C558FB9245}" srcOrd="0" destOrd="0" presId="urn:microsoft.com/office/officeart/2008/layout/HorizontalMultiLevelHierarchy"/>
    <dgm:cxn modelId="{BE0D9254-ABDA-4E53-9DEA-616BBC571A91}" type="presParOf" srcId="{0DC21E62-A87A-4018-9A52-F45B24A5E853}" destId="{39CF140A-278F-468E-A63C-39124E475846}" srcOrd="1" destOrd="0" presId="urn:microsoft.com/office/officeart/2008/layout/HorizontalMultiLevelHierarchy"/>
    <dgm:cxn modelId="{1DBDE7E2-70A4-4BBD-8519-EA04812E4EF2}" type="presParOf" srcId="{E5362D07-4858-4A2C-A46A-314E33AF06E1}" destId="{54305A4E-2CC3-43B5-B6E1-427CAD95032D}" srcOrd="2" destOrd="0" presId="urn:microsoft.com/office/officeart/2008/layout/HorizontalMultiLevelHierarchy"/>
    <dgm:cxn modelId="{BF7DE9EA-4D5D-44B1-ADEC-A2E20DDBE75A}" type="presParOf" srcId="{54305A4E-2CC3-43B5-B6E1-427CAD95032D}" destId="{202487BE-D81F-4766-848B-965E9D112A10}" srcOrd="0" destOrd="0" presId="urn:microsoft.com/office/officeart/2008/layout/HorizontalMultiLevelHierarchy"/>
    <dgm:cxn modelId="{0D0AFF24-6275-4BDA-B5D2-69B404B14DF9}" type="presParOf" srcId="{E5362D07-4858-4A2C-A46A-314E33AF06E1}" destId="{12296A31-82EA-4B58-B455-4C298EAA6CBA}" srcOrd="3" destOrd="0" presId="urn:microsoft.com/office/officeart/2008/layout/HorizontalMultiLevelHierarchy"/>
    <dgm:cxn modelId="{5B6D244F-6D70-4896-9DBB-AD6BA1577106}" type="presParOf" srcId="{12296A31-82EA-4B58-B455-4C298EAA6CBA}" destId="{FFFD01A9-865E-4D2C-9E01-9BA6AE28C9DE}" srcOrd="0" destOrd="0" presId="urn:microsoft.com/office/officeart/2008/layout/HorizontalMultiLevelHierarchy"/>
    <dgm:cxn modelId="{0B496280-F304-496B-A767-C9082981ECBE}" type="presParOf" srcId="{12296A31-82EA-4B58-B455-4C298EAA6CBA}" destId="{A0E389AD-9082-4ECE-906E-D65D79461F5D}" srcOrd="1" destOrd="0" presId="urn:microsoft.com/office/officeart/2008/layout/HorizontalMultiLevelHierarchy"/>
    <dgm:cxn modelId="{E1495CDD-D3A9-48C7-BD1A-85267F357AB5}" type="presParOf" srcId="{A0E389AD-9082-4ECE-906E-D65D79461F5D}" destId="{CC50C671-2E8D-42A8-ACCE-030D51D42A1D}" srcOrd="0" destOrd="0" presId="urn:microsoft.com/office/officeart/2008/layout/HorizontalMultiLevelHierarchy"/>
    <dgm:cxn modelId="{14006899-A8AB-41F6-BCB1-ADB1BF66BBA5}" type="presParOf" srcId="{CC50C671-2E8D-42A8-ACCE-030D51D42A1D}" destId="{8570A4FC-89E1-4008-9D7A-9022E18F2B7E}" srcOrd="0" destOrd="0" presId="urn:microsoft.com/office/officeart/2008/layout/HorizontalMultiLevelHierarchy"/>
    <dgm:cxn modelId="{22B6B91E-DB51-4A9C-8B64-9469B6BB6B1E}" type="presParOf" srcId="{A0E389AD-9082-4ECE-906E-D65D79461F5D}" destId="{E51844D9-1BE2-4456-A593-8FB6FECE8382}" srcOrd="1" destOrd="0" presId="urn:microsoft.com/office/officeart/2008/layout/HorizontalMultiLevelHierarchy"/>
    <dgm:cxn modelId="{7BF40E48-010F-4005-8225-715BFE3CEB53}" type="presParOf" srcId="{E51844D9-1BE2-4456-A593-8FB6FECE8382}" destId="{E4AB466C-C2B4-4165-88D5-2E16C18A3E5F}" srcOrd="0" destOrd="0" presId="urn:microsoft.com/office/officeart/2008/layout/HorizontalMultiLevelHierarchy"/>
    <dgm:cxn modelId="{F6FBA5F7-E1FA-4442-809B-F042D171FEF9}" type="presParOf" srcId="{E51844D9-1BE2-4456-A593-8FB6FECE8382}" destId="{8B452DAC-E863-452F-84D8-A594D3F34B0D}" srcOrd="1" destOrd="0" presId="urn:microsoft.com/office/officeart/2008/layout/HorizontalMultiLevelHierarchy"/>
    <dgm:cxn modelId="{49158DA1-A97C-4181-960B-C1AAEC74CFBE}" type="presParOf" srcId="{E5362D07-4858-4A2C-A46A-314E33AF06E1}" destId="{5B56B3CE-BB89-41AB-A135-F2DE8DD8BF26}" srcOrd="4" destOrd="0" presId="urn:microsoft.com/office/officeart/2008/layout/HorizontalMultiLevelHierarchy"/>
    <dgm:cxn modelId="{05503DCB-E750-458A-974F-2D7CFB92556D}" type="presParOf" srcId="{5B56B3CE-BB89-41AB-A135-F2DE8DD8BF26}" destId="{4CA3D8CE-0201-445A-9892-3A65CBF57928}" srcOrd="0" destOrd="0" presId="urn:microsoft.com/office/officeart/2008/layout/HorizontalMultiLevelHierarchy"/>
    <dgm:cxn modelId="{7B3EDD67-8C20-401D-A1D1-4A5C3FF9D088}" type="presParOf" srcId="{E5362D07-4858-4A2C-A46A-314E33AF06E1}" destId="{E4273442-129B-4B98-A772-86E0A6A4AD43}" srcOrd="5" destOrd="0" presId="urn:microsoft.com/office/officeart/2008/layout/HorizontalMultiLevelHierarchy"/>
    <dgm:cxn modelId="{BB151519-16E0-4014-A272-76A3B4DEE317}" type="presParOf" srcId="{E4273442-129B-4B98-A772-86E0A6A4AD43}" destId="{C95986DA-6B69-43E6-8BED-646E4A63B317}" srcOrd="0" destOrd="0" presId="urn:microsoft.com/office/officeart/2008/layout/HorizontalMultiLevelHierarchy"/>
    <dgm:cxn modelId="{4B077B5E-ADDF-4AA6-BE46-D1604896E7CA}" type="presParOf" srcId="{E4273442-129B-4B98-A772-86E0A6A4AD43}" destId="{0959D2B6-3B53-4D55-A0E5-7DCB40EE8022}" srcOrd="1" destOrd="0" presId="urn:microsoft.com/office/officeart/2008/layout/HorizontalMultiLevelHierarchy"/>
    <dgm:cxn modelId="{2A98ADD2-F19F-464B-B318-449D47481EBD}" type="presParOf" srcId="{0959D2B6-3B53-4D55-A0E5-7DCB40EE8022}" destId="{35DED027-643F-47C2-9971-0E6715391CCD}" srcOrd="0" destOrd="0" presId="urn:microsoft.com/office/officeart/2008/layout/HorizontalMultiLevelHierarchy"/>
    <dgm:cxn modelId="{107FA0EC-EBD5-40CD-B907-AF59DBE38F93}" type="presParOf" srcId="{35DED027-643F-47C2-9971-0E6715391CCD}" destId="{816776FD-76B4-467D-9E97-CB19CCCAEDDB}" srcOrd="0" destOrd="0" presId="urn:microsoft.com/office/officeart/2008/layout/HorizontalMultiLevelHierarchy"/>
    <dgm:cxn modelId="{F13B0082-EF12-4D0E-8A62-70C3A10FD547}" type="presParOf" srcId="{0959D2B6-3B53-4D55-A0E5-7DCB40EE8022}" destId="{85A0AC5E-3C58-4CC6-81C6-F786CD3B2D35}" srcOrd="1" destOrd="0" presId="urn:microsoft.com/office/officeart/2008/layout/HorizontalMultiLevelHierarchy"/>
    <dgm:cxn modelId="{A2486B64-D3BF-48D8-B7E6-326849FB8948}" type="presParOf" srcId="{85A0AC5E-3C58-4CC6-81C6-F786CD3B2D35}" destId="{576BB80C-775C-4C2D-910C-A34DDF54FB5B}" srcOrd="0" destOrd="0" presId="urn:microsoft.com/office/officeart/2008/layout/HorizontalMultiLevelHierarchy"/>
    <dgm:cxn modelId="{F3BF8052-89B7-483F-AA11-4C592665C8C5}" type="presParOf" srcId="{85A0AC5E-3C58-4CC6-81C6-F786CD3B2D35}" destId="{2E2CDB59-A2BF-42EA-A50C-E2F07CB04326}" srcOrd="1" destOrd="0" presId="urn:microsoft.com/office/officeart/2008/layout/HorizontalMultiLevelHierarchy"/>
    <dgm:cxn modelId="{06D35708-637D-429E-9230-AF07235AD622}" type="presParOf" srcId="{0959D2B6-3B53-4D55-A0E5-7DCB40EE8022}" destId="{F2A1F6B6-B7FC-49A0-A425-8C98DA81ACE0}" srcOrd="2" destOrd="0" presId="urn:microsoft.com/office/officeart/2008/layout/HorizontalMultiLevelHierarchy"/>
    <dgm:cxn modelId="{26193BCE-4360-43E0-AA9D-5364D99E60DC}" type="presParOf" srcId="{F2A1F6B6-B7FC-49A0-A425-8C98DA81ACE0}" destId="{2E06F5F7-B402-49A7-9AB2-E215BF516CDB}" srcOrd="0" destOrd="0" presId="urn:microsoft.com/office/officeart/2008/layout/HorizontalMultiLevelHierarchy"/>
    <dgm:cxn modelId="{EE76BF1C-5DAF-43B2-B7D3-E81ABA957D88}" type="presParOf" srcId="{0959D2B6-3B53-4D55-A0E5-7DCB40EE8022}" destId="{F37CBECB-6C81-4548-B89F-F23F9D051A9B}" srcOrd="3" destOrd="0" presId="urn:microsoft.com/office/officeart/2008/layout/HorizontalMultiLevelHierarchy"/>
    <dgm:cxn modelId="{41753B69-4609-411B-B78E-28E2AA6E0F6C}" type="presParOf" srcId="{F37CBECB-6C81-4548-B89F-F23F9D051A9B}" destId="{95440F24-3AA8-499B-B7D6-91ECBF47812A}" srcOrd="0" destOrd="0" presId="urn:microsoft.com/office/officeart/2008/layout/HorizontalMultiLevelHierarchy"/>
    <dgm:cxn modelId="{F34D3A10-501E-46CE-BBF0-FF48D2EA0BB6}" type="presParOf" srcId="{F37CBECB-6C81-4548-B89F-F23F9D051A9B}" destId="{4AF4746E-AB7E-4E6C-A227-66F74D072090}" srcOrd="1" destOrd="0" presId="urn:microsoft.com/office/officeart/2008/layout/HorizontalMultiLevelHierarchy"/>
    <dgm:cxn modelId="{DA1E43D8-8364-4C9B-ACE8-7B4AC82C9022}" type="presParOf" srcId="{E5362D07-4858-4A2C-A46A-314E33AF06E1}" destId="{0B042CAF-2C41-485B-866C-7CDE78BA3BA6}" srcOrd="6" destOrd="0" presId="urn:microsoft.com/office/officeart/2008/layout/HorizontalMultiLevelHierarchy"/>
    <dgm:cxn modelId="{2E7B4BD6-ED68-4181-BFF1-924F1757BD0B}" type="presParOf" srcId="{0B042CAF-2C41-485B-866C-7CDE78BA3BA6}" destId="{BE7B1908-ECAE-4ED5-8DB7-7D59A151A87A}" srcOrd="0" destOrd="0" presId="urn:microsoft.com/office/officeart/2008/layout/HorizontalMultiLevelHierarchy"/>
    <dgm:cxn modelId="{80850D06-2631-4568-8059-564EB593C51D}" type="presParOf" srcId="{E5362D07-4858-4A2C-A46A-314E33AF06E1}" destId="{2027F84B-A616-4E10-B58F-DB41CD982175}" srcOrd="7" destOrd="0" presId="urn:microsoft.com/office/officeart/2008/layout/HorizontalMultiLevelHierarchy"/>
    <dgm:cxn modelId="{A2DA9236-8D67-4740-901C-55483A1E5C80}" type="presParOf" srcId="{2027F84B-A616-4E10-B58F-DB41CD982175}" destId="{1110CBB3-4B48-487E-9300-6E98CBB10B27}" srcOrd="0" destOrd="0" presId="urn:microsoft.com/office/officeart/2008/layout/HorizontalMultiLevelHierarchy"/>
    <dgm:cxn modelId="{0A4B0970-6119-41F4-B4D9-F1237719CA76}" type="presParOf" srcId="{2027F84B-A616-4E10-B58F-DB41CD982175}" destId="{2EE7402F-D38D-4F20-A1C9-2C074788D753}" srcOrd="1" destOrd="0" presId="urn:microsoft.com/office/officeart/2008/layout/HorizontalMultiLevelHierarchy"/>
    <dgm:cxn modelId="{E62D6ED0-62A0-4B91-B183-7A6DFC4F2224}" type="presParOf" srcId="{2EE7402F-D38D-4F20-A1C9-2C074788D753}" destId="{B8292535-C910-4111-9DD2-6EEB64D9B1E0}" srcOrd="0" destOrd="0" presId="urn:microsoft.com/office/officeart/2008/layout/HorizontalMultiLevelHierarchy"/>
    <dgm:cxn modelId="{547C89EF-72EA-4E78-A245-BA086A3B57DA}" type="presParOf" srcId="{B8292535-C910-4111-9DD2-6EEB64D9B1E0}" destId="{1C61DBD6-1ED3-4FD0-940F-41438FD817DB}" srcOrd="0" destOrd="0" presId="urn:microsoft.com/office/officeart/2008/layout/HorizontalMultiLevelHierarchy"/>
    <dgm:cxn modelId="{8FFA4F02-DAB9-44FB-8829-96B52CC02E0E}" type="presParOf" srcId="{2EE7402F-D38D-4F20-A1C9-2C074788D753}" destId="{DE7CE763-3B86-4C08-9FC5-AE2EC0DA55D8}" srcOrd="1" destOrd="0" presId="urn:microsoft.com/office/officeart/2008/layout/HorizontalMultiLevelHierarchy"/>
    <dgm:cxn modelId="{6AC7991E-FE39-4C72-9150-AF0D71A4A99F}" type="presParOf" srcId="{DE7CE763-3B86-4C08-9FC5-AE2EC0DA55D8}" destId="{E79EFC4D-05C3-4A7A-9331-834E6CB1134D}" srcOrd="0" destOrd="0" presId="urn:microsoft.com/office/officeart/2008/layout/HorizontalMultiLevelHierarchy"/>
    <dgm:cxn modelId="{D912A143-077F-469F-BD5E-35118F4093B8}" type="presParOf" srcId="{DE7CE763-3B86-4C08-9FC5-AE2EC0DA55D8}" destId="{F73EBC0E-ED37-420A-A823-1B0F96850E9D}" srcOrd="1" destOrd="0" presId="urn:microsoft.com/office/officeart/2008/layout/HorizontalMultiLevelHierarchy"/>
    <dgm:cxn modelId="{B737A77B-AA3A-476D-8D44-6B8E6AE84D63}" type="presParOf" srcId="{2EE7402F-D38D-4F20-A1C9-2C074788D753}" destId="{36A8BEF7-85B9-4C1B-9A05-159BD68DD98E}" srcOrd="2" destOrd="0" presId="urn:microsoft.com/office/officeart/2008/layout/HorizontalMultiLevelHierarchy"/>
    <dgm:cxn modelId="{B0426FC8-C58F-4082-809F-1CBC6AE7EB6E}" type="presParOf" srcId="{36A8BEF7-85B9-4C1B-9A05-159BD68DD98E}" destId="{406968B7-9D25-4AED-930D-2E4C21C05914}" srcOrd="0" destOrd="0" presId="urn:microsoft.com/office/officeart/2008/layout/HorizontalMultiLevelHierarchy"/>
    <dgm:cxn modelId="{CFFB28E6-3C17-4AE5-9327-6AB307CB1576}" type="presParOf" srcId="{2EE7402F-D38D-4F20-A1C9-2C074788D753}" destId="{4D3116DA-E749-4D9B-B31D-496DB518F69F}" srcOrd="3" destOrd="0" presId="urn:microsoft.com/office/officeart/2008/layout/HorizontalMultiLevelHierarchy"/>
    <dgm:cxn modelId="{C01ADB49-48EA-4FF8-95AF-51380B1F193D}" type="presParOf" srcId="{4D3116DA-E749-4D9B-B31D-496DB518F69F}" destId="{DA7D1885-EB0F-416A-987C-800F695E561A}" srcOrd="0" destOrd="0" presId="urn:microsoft.com/office/officeart/2008/layout/HorizontalMultiLevelHierarchy"/>
    <dgm:cxn modelId="{9C41AC47-6E29-49B2-8B17-0E28BF144B4A}" type="presParOf" srcId="{4D3116DA-E749-4D9B-B31D-496DB518F69F}" destId="{A02394A9-37D0-4183-B9A5-A919E84B053D}" srcOrd="1" destOrd="0" presId="urn:microsoft.com/office/officeart/2008/layout/HorizontalMultiLevelHierarchy"/>
    <dgm:cxn modelId="{E459A16F-9699-4423-8ADA-66C70D96EA64}" type="presParOf" srcId="{E5362D07-4858-4A2C-A46A-314E33AF06E1}" destId="{CBF1082B-AB26-4009-94C1-0F6894E64B45}" srcOrd="8" destOrd="0" presId="urn:microsoft.com/office/officeart/2008/layout/HorizontalMultiLevelHierarchy"/>
    <dgm:cxn modelId="{C0AE9400-8773-4862-9320-79F83586F317}" type="presParOf" srcId="{CBF1082B-AB26-4009-94C1-0F6894E64B45}" destId="{79DC01C0-FC89-43F2-A015-7FFF31394824}" srcOrd="0" destOrd="0" presId="urn:microsoft.com/office/officeart/2008/layout/HorizontalMultiLevelHierarchy"/>
    <dgm:cxn modelId="{EB3BCCC6-0F0F-4C50-9741-0E3D9EBF65D0}" type="presParOf" srcId="{E5362D07-4858-4A2C-A46A-314E33AF06E1}" destId="{9D2CEA01-2B2A-4670-A440-85FD0B983316}" srcOrd="9" destOrd="0" presId="urn:microsoft.com/office/officeart/2008/layout/HorizontalMultiLevelHierarchy"/>
    <dgm:cxn modelId="{A9F12137-081A-489A-8768-EC8DECEA83E7}" type="presParOf" srcId="{9D2CEA01-2B2A-4670-A440-85FD0B983316}" destId="{D4DAEB71-1AA7-4037-85FF-293DB3909801}" srcOrd="0" destOrd="0" presId="urn:microsoft.com/office/officeart/2008/layout/HorizontalMultiLevelHierarchy"/>
    <dgm:cxn modelId="{7C097823-BB1F-4DD7-94D4-FABBD49AB530}" type="presParOf" srcId="{9D2CEA01-2B2A-4670-A440-85FD0B983316}" destId="{56CD7DBA-FDD4-4A2D-846C-77C36CA22BA8}" srcOrd="1" destOrd="0" presId="urn:microsoft.com/office/officeart/2008/layout/HorizontalMultiLevelHierarchy"/>
    <dgm:cxn modelId="{0F959CF8-FB76-4D43-8F70-1BEF81F54089}" type="presParOf" srcId="{56CD7DBA-FDD4-4A2D-846C-77C36CA22BA8}" destId="{C4EF91C1-5DB8-42FE-B70A-4B5E181C7004}" srcOrd="0" destOrd="0" presId="urn:microsoft.com/office/officeart/2008/layout/HorizontalMultiLevelHierarchy"/>
    <dgm:cxn modelId="{524504F4-D32E-4F7A-BD14-5DDFD1EEEA5B}" type="presParOf" srcId="{C4EF91C1-5DB8-42FE-B70A-4B5E181C7004}" destId="{C814AB0E-062B-45BF-B9D0-56894D49D4E3}" srcOrd="0" destOrd="0" presId="urn:microsoft.com/office/officeart/2008/layout/HorizontalMultiLevelHierarchy"/>
    <dgm:cxn modelId="{89906DD7-F4B6-4D57-9CE6-4F0A2C212183}" type="presParOf" srcId="{56CD7DBA-FDD4-4A2D-846C-77C36CA22BA8}" destId="{1EB4B0FB-2A37-4043-800E-EDC6360BC92D}" srcOrd="1" destOrd="0" presId="urn:microsoft.com/office/officeart/2008/layout/HorizontalMultiLevelHierarchy"/>
    <dgm:cxn modelId="{BDBE66AD-BA10-40AE-8D05-4A8CE53C2B36}" type="presParOf" srcId="{1EB4B0FB-2A37-4043-800E-EDC6360BC92D}" destId="{E5C5D141-0126-4DEA-82D7-EDFEE817159E}" srcOrd="0" destOrd="0" presId="urn:microsoft.com/office/officeart/2008/layout/HorizontalMultiLevelHierarchy"/>
    <dgm:cxn modelId="{E1E655CC-6045-4BD8-98AF-E32D32945FCD}" type="presParOf" srcId="{1EB4B0FB-2A37-4043-800E-EDC6360BC92D}" destId="{E52ADBC3-EA57-4404-8F8B-2CBEBAF76669}" srcOrd="1" destOrd="0" presId="urn:microsoft.com/office/officeart/2008/layout/HorizontalMultiLevelHierarchy"/>
    <dgm:cxn modelId="{C4E7B938-F584-49A4-90AC-89137D2861E1}" type="presParOf" srcId="{56CD7DBA-FDD4-4A2D-846C-77C36CA22BA8}" destId="{0CE0B282-DAA1-4A44-B21F-44C7B04D3647}" srcOrd="2" destOrd="0" presId="urn:microsoft.com/office/officeart/2008/layout/HorizontalMultiLevelHierarchy"/>
    <dgm:cxn modelId="{E661ACA8-52CE-44D8-8F4C-82FCAA84CCDF}" type="presParOf" srcId="{0CE0B282-DAA1-4A44-B21F-44C7B04D3647}" destId="{D5EA42C1-3995-4CF6-BDE5-DE04316CD5B2}" srcOrd="0" destOrd="0" presId="urn:microsoft.com/office/officeart/2008/layout/HorizontalMultiLevelHierarchy"/>
    <dgm:cxn modelId="{F245D14C-1EC0-44AD-BD1F-0CC810416FA8}" type="presParOf" srcId="{56CD7DBA-FDD4-4A2D-846C-77C36CA22BA8}" destId="{6BE06E2E-CC84-41E1-A3CA-3244160CBC0D}" srcOrd="3" destOrd="0" presId="urn:microsoft.com/office/officeart/2008/layout/HorizontalMultiLevelHierarchy"/>
    <dgm:cxn modelId="{153F7B84-601F-467F-A4A4-4CBC05CB83FD}" type="presParOf" srcId="{6BE06E2E-CC84-41E1-A3CA-3244160CBC0D}" destId="{1A73B3F4-8CB3-4201-AC99-3AE5B532D638}" srcOrd="0" destOrd="0" presId="urn:microsoft.com/office/officeart/2008/layout/HorizontalMultiLevelHierarchy"/>
    <dgm:cxn modelId="{666FFAE1-7F87-4342-B4B8-14408E190D1C}" type="presParOf" srcId="{6BE06E2E-CC84-41E1-A3CA-3244160CBC0D}" destId="{F6F379F0-33BD-4661-AF48-C97F247EBF94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8FB77A-67F7-476F-B78A-201CF977AD0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5C76252-1987-45F2-B996-61E6B09E6314}">
      <dgm:prSet phldrT="[Text]"/>
      <dgm:spPr/>
      <dgm:t>
        <a:bodyPr/>
        <a:lstStyle/>
        <a:p>
          <a:r>
            <a:rPr lang="en-GB" b="0" u="none" dirty="0"/>
            <a:t>1. </a:t>
          </a:r>
          <a:r>
            <a:rPr lang="en-GB" b="0" u="sng" dirty="0"/>
            <a:t>All</a:t>
          </a:r>
          <a:r>
            <a:rPr lang="en-GB" b="0" dirty="0"/>
            <a:t> patients who smoke should be flagged and receive specialist cessation support while they are inpatient</a:t>
          </a:r>
        </a:p>
      </dgm:t>
    </dgm:pt>
    <dgm:pt modelId="{FF266BF7-AF6A-4122-9D73-802E5D30C115}" type="parTrans" cxnId="{277FF22C-4462-4CF6-A1BB-2BE98C67F90A}">
      <dgm:prSet/>
      <dgm:spPr/>
      <dgm:t>
        <a:bodyPr/>
        <a:lstStyle/>
        <a:p>
          <a:endParaRPr lang="en-GB"/>
        </a:p>
      </dgm:t>
    </dgm:pt>
    <dgm:pt modelId="{6B8B8DAC-6AD7-4644-841B-C71EE77768F2}" type="sibTrans" cxnId="{277FF22C-4462-4CF6-A1BB-2BE98C67F90A}">
      <dgm:prSet/>
      <dgm:spPr/>
      <dgm:t>
        <a:bodyPr/>
        <a:lstStyle/>
        <a:p>
          <a:endParaRPr lang="en-GB"/>
        </a:p>
      </dgm:t>
    </dgm:pt>
    <dgm:pt modelId="{0B8F39AB-05A6-4B1C-94A4-E6B523D31FD3}">
      <dgm:prSet phldrT="[Text]"/>
      <dgm:spPr/>
      <dgm:t>
        <a:bodyPr/>
        <a:lstStyle/>
        <a:p>
          <a:r>
            <a:rPr lang="en-GB" dirty="0"/>
            <a:t>Referral on opt-out basis to all smokers</a:t>
          </a:r>
        </a:p>
      </dgm:t>
    </dgm:pt>
    <dgm:pt modelId="{A39D435E-46EB-4060-92CE-6D37E8914B18}" type="parTrans" cxnId="{6CA51D5A-C5A4-4995-BE7F-9ADAF2E419BA}">
      <dgm:prSet/>
      <dgm:spPr/>
      <dgm:t>
        <a:bodyPr/>
        <a:lstStyle/>
        <a:p>
          <a:endParaRPr lang="en-GB"/>
        </a:p>
      </dgm:t>
    </dgm:pt>
    <dgm:pt modelId="{4F1103EF-B38E-435D-999C-C9E7ECB4CDEC}" type="sibTrans" cxnId="{6CA51D5A-C5A4-4995-BE7F-9ADAF2E419BA}">
      <dgm:prSet/>
      <dgm:spPr/>
      <dgm:t>
        <a:bodyPr/>
        <a:lstStyle/>
        <a:p>
          <a:endParaRPr lang="en-GB"/>
        </a:p>
      </dgm:t>
    </dgm:pt>
    <dgm:pt modelId="{BC94E7AC-F5CB-41F3-9627-BF4619841FD7}">
      <dgm:prSet phldrT="[Text]"/>
      <dgm:spPr/>
      <dgm:t>
        <a:bodyPr/>
        <a:lstStyle/>
        <a:p>
          <a:r>
            <a:rPr lang="en-GB" b="0" dirty="0"/>
            <a:t>3. All those who are undertaking ‘abstinence with support’ should be encouraged to attempt </a:t>
          </a:r>
          <a:r>
            <a:rPr lang="en-GB" b="0" u="sng" dirty="0"/>
            <a:t>sustained quit</a:t>
          </a:r>
          <a:r>
            <a:rPr lang="en-GB" b="0" dirty="0"/>
            <a:t> while inpatient</a:t>
          </a:r>
        </a:p>
      </dgm:t>
    </dgm:pt>
    <dgm:pt modelId="{708C84D5-FFB5-4070-B0ED-769CF338AFBE}" type="parTrans" cxnId="{CC35D0C7-4D64-4E6B-81F5-DC9A96EED637}">
      <dgm:prSet/>
      <dgm:spPr/>
      <dgm:t>
        <a:bodyPr/>
        <a:lstStyle/>
        <a:p>
          <a:endParaRPr lang="en-GB"/>
        </a:p>
      </dgm:t>
    </dgm:pt>
    <dgm:pt modelId="{B5E8A63C-CD74-495E-9EC5-FAB5F7D6796F}" type="sibTrans" cxnId="{CC35D0C7-4D64-4E6B-81F5-DC9A96EED637}">
      <dgm:prSet/>
      <dgm:spPr/>
      <dgm:t>
        <a:bodyPr/>
        <a:lstStyle/>
        <a:p>
          <a:endParaRPr lang="en-GB"/>
        </a:p>
      </dgm:t>
    </dgm:pt>
    <dgm:pt modelId="{1BB33056-0542-4730-93BA-43A60896823D}">
      <dgm:prSet phldrT="[Text]"/>
      <dgm:spPr/>
      <dgm:t>
        <a:bodyPr/>
        <a:lstStyle/>
        <a:p>
          <a:r>
            <a:rPr lang="en-GB" dirty="0"/>
            <a:t>Tobacco dependency advisors to work up to setting quit date</a:t>
          </a:r>
        </a:p>
      </dgm:t>
    </dgm:pt>
    <dgm:pt modelId="{170DE024-4BF1-48AA-A94C-96C8ED2C8E3B}" type="parTrans" cxnId="{72BB5EE9-E610-4730-9FE2-32F20C4966E3}">
      <dgm:prSet/>
      <dgm:spPr/>
      <dgm:t>
        <a:bodyPr/>
        <a:lstStyle/>
        <a:p>
          <a:endParaRPr lang="en-GB"/>
        </a:p>
      </dgm:t>
    </dgm:pt>
    <dgm:pt modelId="{92AAB54D-9935-41D9-855F-5D2048E1B701}" type="sibTrans" cxnId="{72BB5EE9-E610-4730-9FE2-32F20C4966E3}">
      <dgm:prSet/>
      <dgm:spPr/>
      <dgm:t>
        <a:bodyPr/>
        <a:lstStyle/>
        <a:p>
          <a:endParaRPr lang="en-GB"/>
        </a:p>
      </dgm:t>
    </dgm:pt>
    <dgm:pt modelId="{F6694C53-B0CD-44D7-A9CB-6D4D9ECC4D8C}">
      <dgm:prSet phldrT="[Text]"/>
      <dgm:spPr/>
      <dgm:t>
        <a:bodyPr/>
        <a:lstStyle/>
        <a:p>
          <a:r>
            <a:rPr lang="en-GB" b="0" dirty="0"/>
            <a:t>2. NRT should be made available as a ‘regular’ medication for all smokers; </a:t>
          </a:r>
          <a:r>
            <a:rPr lang="en-GB" dirty="0"/>
            <a:t>Nurses should be able to prescribe regular combination </a:t>
          </a:r>
          <a:r>
            <a:rPr lang="en-GB" dirty="0" smtClean="0"/>
            <a:t>NRT</a:t>
          </a:r>
          <a:endParaRPr lang="en-GB" b="0" dirty="0"/>
        </a:p>
      </dgm:t>
    </dgm:pt>
    <dgm:pt modelId="{8F21C0EF-BBC0-42EF-A093-53F599CBAED1}" type="parTrans" cxnId="{E8EE30F7-E99E-4EB8-B9B0-23BA3B3F6A7B}">
      <dgm:prSet/>
      <dgm:spPr/>
      <dgm:t>
        <a:bodyPr/>
        <a:lstStyle/>
        <a:p>
          <a:endParaRPr lang="en-GB"/>
        </a:p>
      </dgm:t>
    </dgm:pt>
    <dgm:pt modelId="{C9D40CEA-5E12-418F-81E0-F837EB0E9337}" type="sibTrans" cxnId="{E8EE30F7-E99E-4EB8-B9B0-23BA3B3F6A7B}">
      <dgm:prSet/>
      <dgm:spPr/>
      <dgm:t>
        <a:bodyPr/>
        <a:lstStyle/>
        <a:p>
          <a:endParaRPr lang="en-GB"/>
        </a:p>
      </dgm:t>
    </dgm:pt>
    <dgm:pt modelId="{E7EEBAAA-A43E-466F-850D-5312E628D23C}">
      <dgm:prSet phldrT="[Text]"/>
      <dgm:spPr/>
      <dgm:t>
        <a:bodyPr/>
        <a:lstStyle/>
        <a:p>
          <a:r>
            <a:rPr lang="en-GB" dirty="0"/>
            <a:t>Support from </a:t>
          </a:r>
          <a:r>
            <a:rPr lang="en-GB" dirty="0" smtClean="0"/>
            <a:t>specialist </a:t>
          </a:r>
          <a:r>
            <a:rPr lang="en-GB" dirty="0"/>
            <a:t>tobacco dependency advisor </a:t>
          </a:r>
          <a:r>
            <a:rPr lang="en-GB" dirty="0" smtClean="0"/>
            <a:t>as an inpatient –planning for smoke free discharge / e cigarettes</a:t>
          </a:r>
          <a:endParaRPr lang="en-GB" dirty="0"/>
        </a:p>
      </dgm:t>
    </dgm:pt>
    <dgm:pt modelId="{3B1C1F7C-4DB5-4563-BBF9-FF61B4EC0792}" type="parTrans" cxnId="{473BE18E-699E-4F44-91D1-A4BB6062CD05}">
      <dgm:prSet/>
      <dgm:spPr/>
      <dgm:t>
        <a:bodyPr/>
        <a:lstStyle/>
        <a:p>
          <a:endParaRPr lang="en-GB"/>
        </a:p>
      </dgm:t>
    </dgm:pt>
    <dgm:pt modelId="{A2FDFAD3-3F2E-4836-8A07-C9E476F66AE7}" type="sibTrans" cxnId="{473BE18E-699E-4F44-91D1-A4BB6062CD05}">
      <dgm:prSet/>
      <dgm:spPr/>
      <dgm:t>
        <a:bodyPr/>
        <a:lstStyle/>
        <a:p>
          <a:endParaRPr lang="en-GB"/>
        </a:p>
      </dgm:t>
    </dgm:pt>
    <dgm:pt modelId="{BE52F2A7-8994-4C3D-BB0E-4894A35544E7}">
      <dgm:prSet phldrT="[Text]"/>
      <dgm:spPr/>
      <dgm:t>
        <a:bodyPr/>
        <a:lstStyle/>
        <a:p>
          <a:r>
            <a:rPr lang="en-GB" dirty="0"/>
            <a:t>This is in line with best practice and crucial to preventing harmful withdrawal symptoms.</a:t>
          </a:r>
        </a:p>
      </dgm:t>
    </dgm:pt>
    <dgm:pt modelId="{0A0D5EAD-E216-4FDD-8C56-4D2C28462762}" type="parTrans" cxnId="{DF779099-B68D-486B-ACC4-815ACE58CE94}">
      <dgm:prSet/>
      <dgm:spPr/>
      <dgm:t>
        <a:bodyPr/>
        <a:lstStyle/>
        <a:p>
          <a:endParaRPr lang="en-GB"/>
        </a:p>
      </dgm:t>
    </dgm:pt>
    <dgm:pt modelId="{58CD6B2C-0BDD-4CA6-B550-88713243CE9E}" type="sibTrans" cxnId="{DF779099-B68D-486B-ACC4-815ACE58CE94}">
      <dgm:prSet/>
      <dgm:spPr/>
      <dgm:t>
        <a:bodyPr/>
        <a:lstStyle/>
        <a:p>
          <a:endParaRPr lang="en-GB"/>
        </a:p>
      </dgm:t>
    </dgm:pt>
    <dgm:pt modelId="{2BDC646F-0515-40F7-85C8-98E1AD487182}">
      <dgm:prSet phldrT="[Text]"/>
      <dgm:spPr/>
      <dgm:t>
        <a:bodyPr/>
        <a:lstStyle/>
        <a:p>
          <a:endParaRPr lang="en-GB" dirty="0"/>
        </a:p>
      </dgm:t>
    </dgm:pt>
    <dgm:pt modelId="{1CA6924F-E6D3-46AD-9161-5C15680CFB15}" type="parTrans" cxnId="{6C747319-9054-4587-80A2-60ACFE15F76A}">
      <dgm:prSet/>
      <dgm:spPr/>
      <dgm:t>
        <a:bodyPr/>
        <a:lstStyle/>
        <a:p>
          <a:endParaRPr lang="en-GB"/>
        </a:p>
      </dgm:t>
    </dgm:pt>
    <dgm:pt modelId="{577394D0-0F92-4955-BD78-247C4B78806D}" type="sibTrans" cxnId="{6C747319-9054-4587-80A2-60ACFE15F76A}">
      <dgm:prSet/>
      <dgm:spPr/>
      <dgm:t>
        <a:bodyPr/>
        <a:lstStyle/>
        <a:p>
          <a:endParaRPr lang="en-GB"/>
        </a:p>
      </dgm:t>
    </dgm:pt>
    <dgm:pt modelId="{011EBB74-A3A4-4EA5-B623-8AE2B059AE3F}">
      <dgm:prSet phldrT="[Text]"/>
      <dgm:spPr/>
      <dgm:t>
        <a:bodyPr/>
        <a:lstStyle/>
        <a:p>
          <a:endParaRPr lang="en-GB" dirty="0"/>
        </a:p>
      </dgm:t>
    </dgm:pt>
    <dgm:pt modelId="{B1FA0A47-4E51-4EB5-9586-95456793A651}" type="parTrans" cxnId="{E02D8833-61FB-47D4-BCA8-D1AD946DB4E6}">
      <dgm:prSet/>
      <dgm:spPr/>
      <dgm:t>
        <a:bodyPr/>
        <a:lstStyle/>
        <a:p>
          <a:endParaRPr lang="en-GB"/>
        </a:p>
      </dgm:t>
    </dgm:pt>
    <dgm:pt modelId="{3764B96E-DADD-47D7-A94A-4F3CB21232A9}" type="sibTrans" cxnId="{E02D8833-61FB-47D4-BCA8-D1AD946DB4E6}">
      <dgm:prSet/>
      <dgm:spPr/>
      <dgm:t>
        <a:bodyPr/>
        <a:lstStyle/>
        <a:p>
          <a:endParaRPr lang="en-GB"/>
        </a:p>
      </dgm:t>
    </dgm:pt>
    <dgm:pt modelId="{70796E67-0DFA-41EA-9680-CB370803F202}">
      <dgm:prSet phldrT="[Text]"/>
      <dgm:spPr/>
      <dgm:t>
        <a:bodyPr/>
        <a:lstStyle/>
        <a:p>
          <a:r>
            <a:rPr lang="en-GB" dirty="0" smtClean="0"/>
            <a:t>If not quitting  / harm reduction as inpatient to be offered support to plan smoke free discharge </a:t>
          </a:r>
          <a:endParaRPr lang="en-GB" dirty="0"/>
        </a:p>
      </dgm:t>
    </dgm:pt>
    <dgm:pt modelId="{6F3F0CB1-6FBF-4A3F-8D4E-BD162D293745}" type="parTrans" cxnId="{7CB757E5-30F6-414D-92F1-19D803FB20F8}">
      <dgm:prSet/>
      <dgm:spPr/>
      <dgm:t>
        <a:bodyPr/>
        <a:lstStyle/>
        <a:p>
          <a:endParaRPr lang="en-US"/>
        </a:p>
      </dgm:t>
    </dgm:pt>
    <dgm:pt modelId="{E61C9062-8E47-409F-AE7E-2CF2F30FA252}" type="sibTrans" cxnId="{7CB757E5-30F6-414D-92F1-19D803FB20F8}">
      <dgm:prSet/>
      <dgm:spPr/>
      <dgm:t>
        <a:bodyPr/>
        <a:lstStyle/>
        <a:p>
          <a:endParaRPr lang="en-US"/>
        </a:p>
      </dgm:t>
    </dgm:pt>
    <dgm:pt modelId="{9BE08B2F-174D-41D7-AEF7-8D8A011E6009}" type="pres">
      <dgm:prSet presAssocID="{778FB77A-67F7-476F-B78A-201CF977AD0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DEAA51C-3430-4953-88F1-C2154F4DD73B}" type="pres">
      <dgm:prSet presAssocID="{A5C76252-1987-45F2-B996-61E6B09E6314}" presName="composite" presStyleCnt="0"/>
      <dgm:spPr/>
    </dgm:pt>
    <dgm:pt modelId="{C478836E-1F96-4ADB-8EFA-3C24C063EEFF}" type="pres">
      <dgm:prSet presAssocID="{A5C76252-1987-45F2-B996-61E6B09E6314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EC4C7F-8D56-4B08-9A0C-15C42A1D55CD}" type="pres">
      <dgm:prSet presAssocID="{A5C76252-1987-45F2-B996-61E6B09E6314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42091A-CA5F-41E1-99B5-8BB396E65814}" type="pres">
      <dgm:prSet presAssocID="{6B8B8DAC-6AD7-4644-841B-C71EE77768F2}" presName="space" presStyleCnt="0"/>
      <dgm:spPr/>
    </dgm:pt>
    <dgm:pt modelId="{D4F7D6D0-0E54-42F5-B32F-3709950E4AF0}" type="pres">
      <dgm:prSet presAssocID="{F6694C53-B0CD-44D7-A9CB-6D4D9ECC4D8C}" presName="composite" presStyleCnt="0"/>
      <dgm:spPr/>
    </dgm:pt>
    <dgm:pt modelId="{EF196494-00D2-44F7-8C04-3BB7F92CF653}" type="pres">
      <dgm:prSet presAssocID="{F6694C53-B0CD-44D7-A9CB-6D4D9ECC4D8C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3BE2C7-D12E-49FF-A26A-88EA978EB168}" type="pres">
      <dgm:prSet presAssocID="{F6694C53-B0CD-44D7-A9CB-6D4D9ECC4D8C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D8488B-36D7-40F0-9C2B-0B00DA7FDAD6}" type="pres">
      <dgm:prSet presAssocID="{C9D40CEA-5E12-418F-81E0-F837EB0E9337}" presName="space" presStyleCnt="0"/>
      <dgm:spPr/>
    </dgm:pt>
    <dgm:pt modelId="{1D6831DF-07C6-42DF-9525-216248754DDC}" type="pres">
      <dgm:prSet presAssocID="{BC94E7AC-F5CB-41F3-9627-BF4619841FD7}" presName="composite" presStyleCnt="0"/>
      <dgm:spPr/>
    </dgm:pt>
    <dgm:pt modelId="{D66B796D-A2CF-4986-97A3-F1EB1AFD0936}" type="pres">
      <dgm:prSet presAssocID="{BC94E7AC-F5CB-41F3-9627-BF4619841FD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63212E-8656-45F4-8A3E-B5B213B0700E}" type="pres">
      <dgm:prSet presAssocID="{BC94E7AC-F5CB-41F3-9627-BF4619841FD7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CA51D5A-C5A4-4995-BE7F-9ADAF2E419BA}" srcId="{A5C76252-1987-45F2-B996-61E6B09E6314}" destId="{0B8F39AB-05A6-4B1C-94A4-E6B523D31FD3}" srcOrd="0" destOrd="0" parTransId="{A39D435E-46EB-4060-92CE-6D37E8914B18}" sibTransId="{4F1103EF-B38E-435D-999C-C9E7ECB4CDEC}"/>
    <dgm:cxn modelId="{2EFF0687-224E-4903-BBF3-59195C0B9DB9}" type="presOf" srcId="{A5C76252-1987-45F2-B996-61E6B09E6314}" destId="{C478836E-1F96-4ADB-8EFA-3C24C063EEFF}" srcOrd="0" destOrd="0" presId="urn:microsoft.com/office/officeart/2005/8/layout/hList1"/>
    <dgm:cxn modelId="{B36E4105-C6B8-479D-8F43-8D1773D0E312}" type="presOf" srcId="{E7EEBAAA-A43E-466F-850D-5312E628D23C}" destId="{97EC4C7F-8D56-4B08-9A0C-15C42A1D55CD}" srcOrd="0" destOrd="1" presId="urn:microsoft.com/office/officeart/2005/8/layout/hList1"/>
    <dgm:cxn modelId="{C7B45ECA-5B4D-4D15-A85C-08BA5A327659}" type="presOf" srcId="{2BDC646F-0515-40F7-85C8-98E1AD487182}" destId="{1D63212E-8656-45F4-8A3E-B5B213B0700E}" srcOrd="0" destOrd="3" presId="urn:microsoft.com/office/officeart/2005/8/layout/hList1"/>
    <dgm:cxn modelId="{473BE18E-699E-4F44-91D1-A4BB6062CD05}" srcId="{A5C76252-1987-45F2-B996-61E6B09E6314}" destId="{E7EEBAAA-A43E-466F-850D-5312E628D23C}" srcOrd="1" destOrd="0" parTransId="{3B1C1F7C-4DB5-4563-BBF9-FF61B4EC0792}" sibTransId="{A2FDFAD3-3F2E-4836-8A07-C9E476F66AE7}"/>
    <dgm:cxn modelId="{72BB5EE9-E610-4730-9FE2-32F20C4966E3}" srcId="{BC94E7AC-F5CB-41F3-9627-BF4619841FD7}" destId="{1BB33056-0542-4730-93BA-43A60896823D}" srcOrd="0" destOrd="0" parTransId="{170DE024-4BF1-48AA-A94C-96C8ED2C8E3B}" sibTransId="{92AAB54D-9935-41D9-855F-5D2048E1B701}"/>
    <dgm:cxn modelId="{7CB757E5-30F6-414D-92F1-19D803FB20F8}" srcId="{BC94E7AC-F5CB-41F3-9627-BF4619841FD7}" destId="{70796E67-0DFA-41EA-9680-CB370803F202}" srcOrd="1" destOrd="0" parTransId="{6F3F0CB1-6FBF-4A3F-8D4E-BD162D293745}" sibTransId="{E61C9062-8E47-409F-AE7E-2CF2F30FA252}"/>
    <dgm:cxn modelId="{DD05CAE5-9136-4B6E-A479-2DE97A26B73A}" type="presOf" srcId="{778FB77A-67F7-476F-B78A-201CF977AD01}" destId="{9BE08B2F-174D-41D7-AEF7-8D8A011E6009}" srcOrd="0" destOrd="0" presId="urn:microsoft.com/office/officeart/2005/8/layout/hList1"/>
    <dgm:cxn modelId="{165746C4-186E-45D4-957F-C819BE6D75D2}" type="presOf" srcId="{BE52F2A7-8994-4C3D-BB0E-4894A35544E7}" destId="{573BE2C7-D12E-49FF-A26A-88EA978EB168}" srcOrd="0" destOrd="0" presId="urn:microsoft.com/office/officeart/2005/8/layout/hList1"/>
    <dgm:cxn modelId="{277FF22C-4462-4CF6-A1BB-2BE98C67F90A}" srcId="{778FB77A-67F7-476F-B78A-201CF977AD01}" destId="{A5C76252-1987-45F2-B996-61E6B09E6314}" srcOrd="0" destOrd="0" parTransId="{FF266BF7-AF6A-4122-9D73-802E5D30C115}" sibTransId="{6B8B8DAC-6AD7-4644-841B-C71EE77768F2}"/>
    <dgm:cxn modelId="{E02D8833-61FB-47D4-BCA8-D1AD946DB4E6}" srcId="{BC94E7AC-F5CB-41F3-9627-BF4619841FD7}" destId="{011EBB74-A3A4-4EA5-B623-8AE2B059AE3F}" srcOrd="2" destOrd="0" parTransId="{B1FA0A47-4E51-4EB5-9586-95456793A651}" sibTransId="{3764B96E-DADD-47D7-A94A-4F3CB21232A9}"/>
    <dgm:cxn modelId="{2D453C88-66E5-4E11-8E97-444F68D3EFF8}" type="presOf" srcId="{BC94E7AC-F5CB-41F3-9627-BF4619841FD7}" destId="{D66B796D-A2CF-4986-97A3-F1EB1AFD0936}" srcOrd="0" destOrd="0" presId="urn:microsoft.com/office/officeart/2005/8/layout/hList1"/>
    <dgm:cxn modelId="{DF779099-B68D-486B-ACC4-815ACE58CE94}" srcId="{F6694C53-B0CD-44D7-A9CB-6D4D9ECC4D8C}" destId="{BE52F2A7-8994-4C3D-BB0E-4894A35544E7}" srcOrd="0" destOrd="0" parTransId="{0A0D5EAD-E216-4FDD-8C56-4D2C28462762}" sibTransId="{58CD6B2C-0BDD-4CA6-B550-88713243CE9E}"/>
    <dgm:cxn modelId="{E8EE30F7-E99E-4EB8-B9B0-23BA3B3F6A7B}" srcId="{778FB77A-67F7-476F-B78A-201CF977AD01}" destId="{F6694C53-B0CD-44D7-A9CB-6D4D9ECC4D8C}" srcOrd="1" destOrd="0" parTransId="{8F21C0EF-BBC0-42EF-A093-53F599CBAED1}" sibTransId="{C9D40CEA-5E12-418F-81E0-F837EB0E9337}"/>
    <dgm:cxn modelId="{BA3D39AF-0AE7-44E7-8ED4-7A7761176C0C}" type="presOf" srcId="{70796E67-0DFA-41EA-9680-CB370803F202}" destId="{1D63212E-8656-45F4-8A3E-B5B213B0700E}" srcOrd="0" destOrd="1" presId="urn:microsoft.com/office/officeart/2005/8/layout/hList1"/>
    <dgm:cxn modelId="{4078518C-12A6-4980-9D0A-2453A6F0E47C}" type="presOf" srcId="{011EBB74-A3A4-4EA5-B623-8AE2B059AE3F}" destId="{1D63212E-8656-45F4-8A3E-B5B213B0700E}" srcOrd="0" destOrd="2" presId="urn:microsoft.com/office/officeart/2005/8/layout/hList1"/>
    <dgm:cxn modelId="{B9B3D640-82DF-40FA-A2C3-330C5A07A571}" type="presOf" srcId="{1BB33056-0542-4730-93BA-43A60896823D}" destId="{1D63212E-8656-45F4-8A3E-B5B213B0700E}" srcOrd="0" destOrd="0" presId="urn:microsoft.com/office/officeart/2005/8/layout/hList1"/>
    <dgm:cxn modelId="{F13349B7-D18B-42CB-8137-05B65FE879F0}" type="presOf" srcId="{F6694C53-B0CD-44D7-A9CB-6D4D9ECC4D8C}" destId="{EF196494-00D2-44F7-8C04-3BB7F92CF653}" srcOrd="0" destOrd="0" presId="urn:microsoft.com/office/officeart/2005/8/layout/hList1"/>
    <dgm:cxn modelId="{82A3E9C9-8734-48BA-A3FC-FE69CEEB48C4}" type="presOf" srcId="{0B8F39AB-05A6-4B1C-94A4-E6B523D31FD3}" destId="{97EC4C7F-8D56-4B08-9A0C-15C42A1D55CD}" srcOrd="0" destOrd="0" presId="urn:microsoft.com/office/officeart/2005/8/layout/hList1"/>
    <dgm:cxn modelId="{6C747319-9054-4587-80A2-60ACFE15F76A}" srcId="{BC94E7AC-F5CB-41F3-9627-BF4619841FD7}" destId="{2BDC646F-0515-40F7-85C8-98E1AD487182}" srcOrd="3" destOrd="0" parTransId="{1CA6924F-E6D3-46AD-9161-5C15680CFB15}" sibTransId="{577394D0-0F92-4955-BD78-247C4B78806D}"/>
    <dgm:cxn modelId="{CC35D0C7-4D64-4E6B-81F5-DC9A96EED637}" srcId="{778FB77A-67F7-476F-B78A-201CF977AD01}" destId="{BC94E7AC-F5CB-41F3-9627-BF4619841FD7}" srcOrd="2" destOrd="0" parTransId="{708C84D5-FFB5-4070-B0ED-769CF338AFBE}" sibTransId="{B5E8A63C-CD74-495E-9EC5-FAB5F7D6796F}"/>
    <dgm:cxn modelId="{E6A63B81-4597-408F-92C8-C2BEB611C5AE}" type="presParOf" srcId="{9BE08B2F-174D-41D7-AEF7-8D8A011E6009}" destId="{2DEAA51C-3430-4953-88F1-C2154F4DD73B}" srcOrd="0" destOrd="0" presId="urn:microsoft.com/office/officeart/2005/8/layout/hList1"/>
    <dgm:cxn modelId="{D3FD6400-4520-48F1-AD78-E18C35F5C19E}" type="presParOf" srcId="{2DEAA51C-3430-4953-88F1-C2154F4DD73B}" destId="{C478836E-1F96-4ADB-8EFA-3C24C063EEFF}" srcOrd="0" destOrd="0" presId="urn:microsoft.com/office/officeart/2005/8/layout/hList1"/>
    <dgm:cxn modelId="{A5EA690F-F696-465B-B046-C0BB1E8E7835}" type="presParOf" srcId="{2DEAA51C-3430-4953-88F1-C2154F4DD73B}" destId="{97EC4C7F-8D56-4B08-9A0C-15C42A1D55CD}" srcOrd="1" destOrd="0" presId="urn:microsoft.com/office/officeart/2005/8/layout/hList1"/>
    <dgm:cxn modelId="{8BD56930-3A6E-40E5-91A0-7EB9D95626C2}" type="presParOf" srcId="{9BE08B2F-174D-41D7-AEF7-8D8A011E6009}" destId="{C242091A-CA5F-41E1-99B5-8BB396E65814}" srcOrd="1" destOrd="0" presId="urn:microsoft.com/office/officeart/2005/8/layout/hList1"/>
    <dgm:cxn modelId="{B6B416E5-D1A7-4CE0-A8E5-77F20E4DA850}" type="presParOf" srcId="{9BE08B2F-174D-41D7-AEF7-8D8A011E6009}" destId="{D4F7D6D0-0E54-42F5-B32F-3709950E4AF0}" srcOrd="2" destOrd="0" presId="urn:microsoft.com/office/officeart/2005/8/layout/hList1"/>
    <dgm:cxn modelId="{6ABB29ED-0AEC-420C-A7AE-1830AB195786}" type="presParOf" srcId="{D4F7D6D0-0E54-42F5-B32F-3709950E4AF0}" destId="{EF196494-00D2-44F7-8C04-3BB7F92CF653}" srcOrd="0" destOrd="0" presId="urn:microsoft.com/office/officeart/2005/8/layout/hList1"/>
    <dgm:cxn modelId="{ABFC0A4B-EACD-41DB-82F1-DDF98858A411}" type="presParOf" srcId="{D4F7D6D0-0E54-42F5-B32F-3709950E4AF0}" destId="{573BE2C7-D12E-49FF-A26A-88EA978EB168}" srcOrd="1" destOrd="0" presId="urn:microsoft.com/office/officeart/2005/8/layout/hList1"/>
    <dgm:cxn modelId="{9FEB7D10-DD49-4507-8DDD-6D041A07AD6A}" type="presParOf" srcId="{9BE08B2F-174D-41D7-AEF7-8D8A011E6009}" destId="{6ED8488B-36D7-40F0-9C2B-0B00DA7FDAD6}" srcOrd="3" destOrd="0" presId="urn:microsoft.com/office/officeart/2005/8/layout/hList1"/>
    <dgm:cxn modelId="{8CC2BD54-A530-4AC5-BF8F-7C02A30A39EA}" type="presParOf" srcId="{9BE08B2F-174D-41D7-AEF7-8D8A011E6009}" destId="{1D6831DF-07C6-42DF-9525-216248754DDC}" srcOrd="4" destOrd="0" presId="urn:microsoft.com/office/officeart/2005/8/layout/hList1"/>
    <dgm:cxn modelId="{80906496-0583-434A-AE68-0783C44C0981}" type="presParOf" srcId="{1D6831DF-07C6-42DF-9525-216248754DDC}" destId="{D66B796D-A2CF-4986-97A3-F1EB1AFD0936}" srcOrd="0" destOrd="0" presId="urn:microsoft.com/office/officeart/2005/8/layout/hList1"/>
    <dgm:cxn modelId="{F350ADFE-9421-4289-BEAE-CCFC95E4B054}" type="presParOf" srcId="{1D6831DF-07C6-42DF-9525-216248754DDC}" destId="{1D63212E-8656-45F4-8A3E-B5B213B0700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A6910B-81E9-4911-B463-7112C071C87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3A6657E-0203-4770-8E2A-71834AD161E7}">
      <dgm:prSet phldrT="[Text]" custT="1"/>
      <dgm:spPr/>
      <dgm:t>
        <a:bodyPr/>
        <a:lstStyle/>
        <a:p>
          <a:r>
            <a:rPr lang="en-GB" sz="1300" b="0" dirty="0"/>
            <a:t>4. E-Cigarettes should be offered to smokers who wish to use them, as a second-choice alternative to NRT </a:t>
          </a:r>
        </a:p>
      </dgm:t>
    </dgm:pt>
    <dgm:pt modelId="{FA1520A2-A3DE-4EB5-B922-90305DB3B166}" type="parTrans" cxnId="{D18D8D0A-2533-4979-A985-701B26F17934}">
      <dgm:prSet/>
      <dgm:spPr/>
      <dgm:t>
        <a:bodyPr/>
        <a:lstStyle/>
        <a:p>
          <a:endParaRPr lang="en-GB" sz="1300"/>
        </a:p>
      </dgm:t>
    </dgm:pt>
    <dgm:pt modelId="{35B3965D-2818-44E6-80DC-58EB65C805C3}" type="sibTrans" cxnId="{D18D8D0A-2533-4979-A985-701B26F17934}">
      <dgm:prSet/>
      <dgm:spPr/>
      <dgm:t>
        <a:bodyPr/>
        <a:lstStyle/>
        <a:p>
          <a:endParaRPr lang="en-GB" sz="1300"/>
        </a:p>
      </dgm:t>
    </dgm:pt>
    <dgm:pt modelId="{3E67E668-4711-40FD-AB3D-7DEAD6A21369}">
      <dgm:prSet phldrT="[Text]" custT="1"/>
      <dgm:spPr/>
      <dgm:t>
        <a:bodyPr/>
        <a:lstStyle/>
        <a:p>
          <a:r>
            <a:rPr lang="en-GB" sz="1300" dirty="0"/>
            <a:t>E-cigs to be offered as second-choice alternative, for those who refuse NRT.</a:t>
          </a:r>
        </a:p>
      </dgm:t>
    </dgm:pt>
    <dgm:pt modelId="{A31F2D1E-4EDC-42A4-926C-1E0E29F1846E}" type="parTrans" cxnId="{D3B73C69-95A4-447F-AF59-AD9BD816E17F}">
      <dgm:prSet/>
      <dgm:spPr/>
      <dgm:t>
        <a:bodyPr/>
        <a:lstStyle/>
        <a:p>
          <a:endParaRPr lang="en-GB" sz="1300"/>
        </a:p>
      </dgm:t>
    </dgm:pt>
    <dgm:pt modelId="{FB0E7AC5-D810-4055-B733-E117C351E9BF}" type="sibTrans" cxnId="{D3B73C69-95A4-447F-AF59-AD9BD816E17F}">
      <dgm:prSet/>
      <dgm:spPr/>
      <dgm:t>
        <a:bodyPr/>
        <a:lstStyle/>
        <a:p>
          <a:endParaRPr lang="en-GB" sz="1300"/>
        </a:p>
      </dgm:t>
    </dgm:pt>
    <dgm:pt modelId="{4836D40C-6567-435D-93C5-7C7F9C0F48AF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GB" sz="1300" dirty="0"/>
            <a:t>5. Improve monitoring across the pathway</a:t>
          </a:r>
        </a:p>
      </dgm:t>
    </dgm:pt>
    <dgm:pt modelId="{07093980-5F94-46CC-9D03-BCD49FE16C7F}" type="parTrans" cxnId="{D1EEA451-A28C-4DBB-9667-328D8B529408}">
      <dgm:prSet/>
      <dgm:spPr/>
      <dgm:t>
        <a:bodyPr/>
        <a:lstStyle/>
        <a:p>
          <a:endParaRPr lang="en-GB" sz="1300"/>
        </a:p>
      </dgm:t>
    </dgm:pt>
    <dgm:pt modelId="{AFED6DCB-63CB-4771-949A-D221AF93CB60}" type="sibTrans" cxnId="{D1EEA451-A28C-4DBB-9667-328D8B529408}">
      <dgm:prSet/>
      <dgm:spPr/>
      <dgm:t>
        <a:bodyPr/>
        <a:lstStyle/>
        <a:p>
          <a:endParaRPr lang="en-GB" sz="1300"/>
        </a:p>
      </dgm:t>
    </dgm:pt>
    <dgm:pt modelId="{9EA550FF-5E3A-4824-8C14-5BF19C973885}">
      <dgm:prSet phldrT="[Text]" custT="1"/>
      <dgm:spPr>
        <a:solidFill>
          <a:srgbClr val="5B9BD5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5B9BD5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en-GB" sz="1300" kern="1200" dirty="0"/>
            <a:t>This should include monitoring the proportion of smokers identified; offered VBA; seen by a smoking cessation specialist; who set a quit date; and who are referred to specialist services on discharge. </a:t>
          </a:r>
          <a:endParaRPr lang="en-GB" sz="13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5A471AA4-E8B8-4701-8791-C45D7D94F6C1}" type="parTrans" cxnId="{0EA9A8D6-BC93-403A-8F6C-AAF75C64CF30}">
      <dgm:prSet/>
      <dgm:spPr/>
      <dgm:t>
        <a:bodyPr/>
        <a:lstStyle/>
        <a:p>
          <a:endParaRPr lang="en-GB" sz="1300"/>
        </a:p>
      </dgm:t>
    </dgm:pt>
    <dgm:pt modelId="{AAFC1675-5639-41C4-AB36-8D146FF0E750}" type="sibTrans" cxnId="{0EA9A8D6-BC93-403A-8F6C-AAF75C64CF30}">
      <dgm:prSet/>
      <dgm:spPr/>
      <dgm:t>
        <a:bodyPr/>
        <a:lstStyle/>
        <a:p>
          <a:endParaRPr lang="en-GB" sz="1300"/>
        </a:p>
      </dgm:t>
    </dgm:pt>
    <dgm:pt modelId="{C2B9EB42-3FB0-4EA3-9026-4A47D77E9F20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GB" sz="1300" dirty="0"/>
            <a:t>Post-discharge support</a:t>
          </a:r>
          <a:br>
            <a:rPr lang="en-GB" sz="1300" dirty="0"/>
          </a:br>
          <a:endParaRPr lang="en-GB" sz="1300" dirty="0"/>
        </a:p>
      </dgm:t>
    </dgm:pt>
    <dgm:pt modelId="{F90EDAF7-F280-457D-BC5B-CF142D290058}" type="parTrans" cxnId="{D816D52D-1374-4C76-89F0-E80C1CEB676D}">
      <dgm:prSet/>
      <dgm:spPr/>
      <dgm:t>
        <a:bodyPr/>
        <a:lstStyle/>
        <a:p>
          <a:endParaRPr lang="en-GB" sz="1300"/>
        </a:p>
      </dgm:t>
    </dgm:pt>
    <dgm:pt modelId="{251BD5D8-F859-4200-B589-B9D1A780580E}" type="sibTrans" cxnId="{D816D52D-1374-4C76-89F0-E80C1CEB676D}">
      <dgm:prSet/>
      <dgm:spPr/>
      <dgm:t>
        <a:bodyPr/>
        <a:lstStyle/>
        <a:p>
          <a:endParaRPr lang="en-GB" sz="1300"/>
        </a:p>
      </dgm:t>
    </dgm:pt>
    <dgm:pt modelId="{D33139F3-B4B1-45A2-8806-62A49080AF79}">
      <dgm:prSet phldrT="[Text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sz="1300" dirty="0"/>
            <a:t>QI programmes across East London Directorates to develop and test change </a:t>
          </a:r>
          <a:r>
            <a:rPr lang="en-GB" sz="1300" dirty="0" smtClean="0"/>
            <a:t>ideas.</a:t>
          </a:r>
          <a:endParaRPr lang="en-GB" sz="1300" dirty="0"/>
        </a:p>
      </dgm:t>
    </dgm:pt>
    <dgm:pt modelId="{3741DFFB-1903-408B-8D1E-3080B7638094}" type="parTrans" cxnId="{347737C8-671A-4DAB-960E-C71D33CBB914}">
      <dgm:prSet/>
      <dgm:spPr/>
      <dgm:t>
        <a:bodyPr/>
        <a:lstStyle/>
        <a:p>
          <a:endParaRPr lang="en-GB" sz="1300"/>
        </a:p>
      </dgm:t>
    </dgm:pt>
    <dgm:pt modelId="{42DCF8C5-A672-4461-A927-042EC27C9D49}" type="sibTrans" cxnId="{347737C8-671A-4DAB-960E-C71D33CBB914}">
      <dgm:prSet/>
      <dgm:spPr/>
      <dgm:t>
        <a:bodyPr/>
        <a:lstStyle/>
        <a:p>
          <a:endParaRPr lang="en-GB" sz="1300"/>
        </a:p>
      </dgm:t>
    </dgm:pt>
    <dgm:pt modelId="{FF14D9AD-84B8-4A3F-A67B-4813A17BB70B}">
      <dgm:prSet phldrT="[Text]" custT="1"/>
      <dgm:spPr/>
      <dgm:t>
        <a:bodyPr/>
        <a:lstStyle/>
        <a:p>
          <a:endParaRPr lang="en-GB" sz="1300" b="1" dirty="0"/>
        </a:p>
      </dgm:t>
    </dgm:pt>
    <dgm:pt modelId="{DFD0BDAA-DAB4-4324-81EA-D3BCE6583B02}" type="parTrans" cxnId="{E77C62E9-9488-4F22-87B9-5F94B087D03A}">
      <dgm:prSet/>
      <dgm:spPr/>
      <dgm:t>
        <a:bodyPr/>
        <a:lstStyle/>
        <a:p>
          <a:endParaRPr lang="en-GB" sz="1300"/>
        </a:p>
      </dgm:t>
    </dgm:pt>
    <dgm:pt modelId="{2FFBBBD9-BDDC-4571-9C16-3CB4FD5EAC73}" type="sibTrans" cxnId="{E77C62E9-9488-4F22-87B9-5F94B087D03A}">
      <dgm:prSet/>
      <dgm:spPr/>
      <dgm:t>
        <a:bodyPr/>
        <a:lstStyle/>
        <a:p>
          <a:endParaRPr lang="en-GB" sz="1300"/>
        </a:p>
      </dgm:t>
    </dgm:pt>
    <dgm:pt modelId="{05C26CB8-B729-43DA-89A1-9039AF64444E}">
      <dgm:prSet phldrT="[Text]" custT="1"/>
      <dgm:spPr/>
      <dgm:t>
        <a:bodyPr/>
        <a:lstStyle/>
        <a:p>
          <a:endParaRPr lang="en-GB" sz="1300" b="1" dirty="0"/>
        </a:p>
      </dgm:t>
    </dgm:pt>
    <dgm:pt modelId="{95339FF5-72D9-4624-B243-237D33FFAEC0}" type="sibTrans" cxnId="{2737C2B7-BBA7-4A29-8959-91F3ACF8DDED}">
      <dgm:prSet/>
      <dgm:spPr/>
      <dgm:t>
        <a:bodyPr/>
        <a:lstStyle/>
        <a:p>
          <a:endParaRPr lang="en-GB" sz="1300"/>
        </a:p>
      </dgm:t>
    </dgm:pt>
    <dgm:pt modelId="{4708B437-25C1-42C9-A3F8-A5BBBAE026F8}" type="parTrans" cxnId="{2737C2B7-BBA7-4A29-8959-91F3ACF8DDED}">
      <dgm:prSet/>
      <dgm:spPr/>
      <dgm:t>
        <a:bodyPr/>
        <a:lstStyle/>
        <a:p>
          <a:endParaRPr lang="en-GB" sz="1300"/>
        </a:p>
      </dgm:t>
    </dgm:pt>
    <dgm:pt modelId="{D377131D-D5EA-41CD-91D3-8639046FF1FB}">
      <dgm:prSet phldrT="[Text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sz="1300" dirty="0" smtClean="0"/>
            <a:t>Move to community MH team with stop smoking advisor as part of your discharge package</a:t>
          </a:r>
          <a:endParaRPr lang="en-GB" sz="1300" dirty="0"/>
        </a:p>
      </dgm:t>
    </dgm:pt>
    <dgm:pt modelId="{5AA08B27-97B7-4D44-AF43-A0546AB3C209}" type="parTrans" cxnId="{CEB44A53-9E22-47CD-899D-4E9F857A1A32}">
      <dgm:prSet/>
      <dgm:spPr/>
      <dgm:t>
        <a:bodyPr/>
        <a:lstStyle/>
        <a:p>
          <a:endParaRPr lang="en-US"/>
        </a:p>
      </dgm:t>
    </dgm:pt>
    <dgm:pt modelId="{D0A92BB6-7F6D-4116-82C9-07FC954AAC1D}" type="sibTrans" cxnId="{CEB44A53-9E22-47CD-899D-4E9F857A1A32}">
      <dgm:prSet/>
      <dgm:spPr/>
      <dgm:t>
        <a:bodyPr/>
        <a:lstStyle/>
        <a:p>
          <a:endParaRPr lang="en-US"/>
        </a:p>
      </dgm:t>
    </dgm:pt>
    <dgm:pt modelId="{CA8E3E57-463B-4A1C-8905-200BDA678F35}">
      <dgm:prSet phldrT="[Text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GB" sz="1300" dirty="0" smtClean="0"/>
            <a:t>Link to peer support worker / programme </a:t>
          </a:r>
          <a:endParaRPr lang="en-GB" sz="1300" dirty="0"/>
        </a:p>
      </dgm:t>
    </dgm:pt>
    <dgm:pt modelId="{11D80D90-E603-4E0E-AA8D-26BF50287B8A}" type="parTrans" cxnId="{6F5058AE-8BBE-4892-B51D-EE9A4DB1E209}">
      <dgm:prSet/>
      <dgm:spPr/>
      <dgm:t>
        <a:bodyPr/>
        <a:lstStyle/>
        <a:p>
          <a:endParaRPr lang="en-US"/>
        </a:p>
      </dgm:t>
    </dgm:pt>
    <dgm:pt modelId="{61B02556-C4F3-4E91-9063-21382FCDAFF8}" type="sibTrans" cxnId="{6F5058AE-8BBE-4892-B51D-EE9A4DB1E209}">
      <dgm:prSet/>
      <dgm:spPr/>
      <dgm:t>
        <a:bodyPr/>
        <a:lstStyle/>
        <a:p>
          <a:endParaRPr lang="en-US"/>
        </a:p>
      </dgm:t>
    </dgm:pt>
    <dgm:pt modelId="{E05247FA-42BB-4378-9163-5D5E5C0C5F13}" type="pres">
      <dgm:prSet presAssocID="{5FA6910B-81E9-4911-B463-7112C071C87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F252F2-8187-4C64-9464-F1307A8AF023}" type="pres">
      <dgm:prSet presAssocID="{A3A6657E-0203-4770-8E2A-71834AD161E7}" presName="composite" presStyleCnt="0"/>
      <dgm:spPr/>
    </dgm:pt>
    <dgm:pt modelId="{25DE2FA3-42FC-48DF-A94A-C2AAC622E20F}" type="pres">
      <dgm:prSet presAssocID="{A3A6657E-0203-4770-8E2A-71834AD161E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CD37EA-F1B8-4DD1-97F6-7CE6A2A7C0B1}" type="pres">
      <dgm:prSet presAssocID="{A3A6657E-0203-4770-8E2A-71834AD161E7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3B4EA3-0C8A-43AF-8D92-0D7CCEA5E77D}" type="pres">
      <dgm:prSet presAssocID="{35B3965D-2818-44E6-80DC-58EB65C805C3}" presName="space" presStyleCnt="0"/>
      <dgm:spPr/>
    </dgm:pt>
    <dgm:pt modelId="{943A80F7-A707-4C28-9355-1262185EA5C5}" type="pres">
      <dgm:prSet presAssocID="{4836D40C-6567-435D-93C5-7C7F9C0F48AF}" presName="composite" presStyleCnt="0"/>
      <dgm:spPr/>
    </dgm:pt>
    <dgm:pt modelId="{83129193-19E9-4409-8B25-3646C3077673}" type="pres">
      <dgm:prSet presAssocID="{4836D40C-6567-435D-93C5-7C7F9C0F48A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93FB46-FC36-45BA-A956-B9032415E4D9}" type="pres">
      <dgm:prSet presAssocID="{4836D40C-6567-435D-93C5-7C7F9C0F48AF}" presName="desTx" presStyleLbl="alignAccFollowNode1" presStyleIdx="1" presStyleCnt="3">
        <dgm:presLayoutVars>
          <dgm:bulletEnabled val="1"/>
        </dgm:presLayoutVars>
      </dgm:prSet>
      <dgm:spPr>
        <a:xfrm>
          <a:off x="3493779" y="916565"/>
          <a:ext cx="3061963" cy="1564650"/>
        </a:xfrm>
        <a:prstGeom prst="rect">
          <a:avLst/>
        </a:prstGeom>
      </dgm:spPr>
      <dgm:t>
        <a:bodyPr/>
        <a:lstStyle/>
        <a:p>
          <a:endParaRPr lang="en-US"/>
        </a:p>
      </dgm:t>
    </dgm:pt>
    <dgm:pt modelId="{CDDD2EE5-EAB8-4434-8161-B205865A8E8F}" type="pres">
      <dgm:prSet presAssocID="{AFED6DCB-63CB-4771-949A-D221AF93CB60}" presName="space" presStyleCnt="0"/>
      <dgm:spPr/>
    </dgm:pt>
    <dgm:pt modelId="{5C8743F5-C52C-4387-AEFB-B7DE73B39E82}" type="pres">
      <dgm:prSet presAssocID="{C2B9EB42-3FB0-4EA3-9026-4A47D77E9F20}" presName="composite" presStyleCnt="0"/>
      <dgm:spPr/>
    </dgm:pt>
    <dgm:pt modelId="{D4DF05FF-5387-41C9-BA0F-3F48301EF6FD}" type="pres">
      <dgm:prSet presAssocID="{C2B9EB42-3FB0-4EA3-9026-4A47D77E9F2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DDED64-2257-4471-89CB-F1FEFC0D28F7}" type="pres">
      <dgm:prSet presAssocID="{C2B9EB42-3FB0-4EA3-9026-4A47D77E9F20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8D8D0A-2533-4979-A985-701B26F17934}" srcId="{5FA6910B-81E9-4911-B463-7112C071C879}" destId="{A3A6657E-0203-4770-8E2A-71834AD161E7}" srcOrd="0" destOrd="0" parTransId="{FA1520A2-A3DE-4EB5-B922-90305DB3B166}" sibTransId="{35B3965D-2818-44E6-80DC-58EB65C805C3}"/>
    <dgm:cxn modelId="{347737C8-671A-4DAB-960E-C71D33CBB914}" srcId="{C2B9EB42-3FB0-4EA3-9026-4A47D77E9F20}" destId="{D33139F3-B4B1-45A2-8806-62A49080AF79}" srcOrd="0" destOrd="0" parTransId="{3741DFFB-1903-408B-8D1E-3080B7638094}" sibTransId="{42DCF8C5-A672-4461-A927-042EC27C9D49}"/>
    <dgm:cxn modelId="{2737C2B7-BBA7-4A29-8959-91F3ACF8DDED}" srcId="{A3A6657E-0203-4770-8E2A-71834AD161E7}" destId="{05C26CB8-B729-43DA-89A1-9039AF64444E}" srcOrd="1" destOrd="0" parTransId="{4708B437-25C1-42C9-A3F8-A5BBBAE026F8}" sibTransId="{95339FF5-72D9-4624-B243-237D33FFAEC0}"/>
    <dgm:cxn modelId="{266D5FB2-B2ED-4A23-AB0B-12C559D52D9B}" type="presOf" srcId="{A3A6657E-0203-4770-8E2A-71834AD161E7}" destId="{25DE2FA3-42FC-48DF-A94A-C2AAC622E20F}" srcOrd="0" destOrd="0" presId="urn:microsoft.com/office/officeart/2005/8/layout/hList1"/>
    <dgm:cxn modelId="{0EA9A8D6-BC93-403A-8F6C-AAF75C64CF30}" srcId="{4836D40C-6567-435D-93C5-7C7F9C0F48AF}" destId="{9EA550FF-5E3A-4824-8C14-5BF19C973885}" srcOrd="0" destOrd="0" parTransId="{5A471AA4-E8B8-4701-8791-C45D7D94F6C1}" sibTransId="{AAFC1675-5639-41C4-AB36-8D146FF0E750}"/>
    <dgm:cxn modelId="{D3B73C69-95A4-447F-AF59-AD9BD816E17F}" srcId="{A3A6657E-0203-4770-8E2A-71834AD161E7}" destId="{3E67E668-4711-40FD-AB3D-7DEAD6A21369}" srcOrd="0" destOrd="0" parTransId="{A31F2D1E-4EDC-42A4-926C-1E0E29F1846E}" sibTransId="{FB0E7AC5-D810-4055-B733-E117C351E9BF}"/>
    <dgm:cxn modelId="{9F38D7A8-ED8D-4D44-87E9-522A46B065E8}" type="presOf" srcId="{4836D40C-6567-435D-93C5-7C7F9C0F48AF}" destId="{83129193-19E9-4409-8B25-3646C3077673}" srcOrd="0" destOrd="0" presId="urn:microsoft.com/office/officeart/2005/8/layout/hList1"/>
    <dgm:cxn modelId="{D816D52D-1374-4C76-89F0-E80C1CEB676D}" srcId="{5FA6910B-81E9-4911-B463-7112C071C879}" destId="{C2B9EB42-3FB0-4EA3-9026-4A47D77E9F20}" srcOrd="2" destOrd="0" parTransId="{F90EDAF7-F280-457D-BC5B-CF142D290058}" sibTransId="{251BD5D8-F859-4200-B589-B9D1A780580E}"/>
    <dgm:cxn modelId="{77498329-7037-4732-B587-6C567C636853}" type="presOf" srcId="{5FA6910B-81E9-4911-B463-7112C071C879}" destId="{E05247FA-42BB-4378-9163-5D5E5C0C5F13}" srcOrd="0" destOrd="0" presId="urn:microsoft.com/office/officeart/2005/8/layout/hList1"/>
    <dgm:cxn modelId="{334C224D-EE8A-4229-BFCB-0693D4F58C84}" type="presOf" srcId="{D33139F3-B4B1-45A2-8806-62A49080AF79}" destId="{59DDED64-2257-4471-89CB-F1FEFC0D28F7}" srcOrd="0" destOrd="0" presId="urn:microsoft.com/office/officeart/2005/8/layout/hList1"/>
    <dgm:cxn modelId="{755B072D-59BD-4538-9B91-4EE5F4344D48}" type="presOf" srcId="{05C26CB8-B729-43DA-89A1-9039AF64444E}" destId="{18CD37EA-F1B8-4DD1-97F6-7CE6A2A7C0B1}" srcOrd="0" destOrd="1" presId="urn:microsoft.com/office/officeart/2005/8/layout/hList1"/>
    <dgm:cxn modelId="{E6138D33-DE50-4A87-AAF7-5F249D69A748}" type="presOf" srcId="{D377131D-D5EA-41CD-91D3-8639046FF1FB}" destId="{59DDED64-2257-4471-89CB-F1FEFC0D28F7}" srcOrd="0" destOrd="1" presId="urn:microsoft.com/office/officeart/2005/8/layout/hList1"/>
    <dgm:cxn modelId="{FCD27D37-92D4-497C-871F-6F2F97966F27}" type="presOf" srcId="{C2B9EB42-3FB0-4EA3-9026-4A47D77E9F20}" destId="{D4DF05FF-5387-41C9-BA0F-3F48301EF6FD}" srcOrd="0" destOrd="0" presId="urn:microsoft.com/office/officeart/2005/8/layout/hList1"/>
    <dgm:cxn modelId="{1CA85B80-C6CE-48C0-9104-AEFB39A34BFE}" type="presOf" srcId="{9EA550FF-5E3A-4824-8C14-5BF19C973885}" destId="{0993FB46-FC36-45BA-A956-B9032415E4D9}" srcOrd="0" destOrd="0" presId="urn:microsoft.com/office/officeart/2005/8/layout/hList1"/>
    <dgm:cxn modelId="{CEB44A53-9E22-47CD-899D-4E9F857A1A32}" srcId="{C2B9EB42-3FB0-4EA3-9026-4A47D77E9F20}" destId="{D377131D-D5EA-41CD-91D3-8639046FF1FB}" srcOrd="1" destOrd="0" parTransId="{5AA08B27-97B7-4D44-AF43-A0546AB3C209}" sibTransId="{D0A92BB6-7F6D-4116-82C9-07FC954AAC1D}"/>
    <dgm:cxn modelId="{D1EEA451-A28C-4DBB-9667-328D8B529408}" srcId="{5FA6910B-81E9-4911-B463-7112C071C879}" destId="{4836D40C-6567-435D-93C5-7C7F9C0F48AF}" srcOrd="1" destOrd="0" parTransId="{07093980-5F94-46CC-9D03-BCD49FE16C7F}" sibTransId="{AFED6DCB-63CB-4771-949A-D221AF93CB60}"/>
    <dgm:cxn modelId="{E623C01A-F04A-4E53-8715-44C76042D91B}" type="presOf" srcId="{FF14D9AD-84B8-4A3F-A67B-4813A17BB70B}" destId="{18CD37EA-F1B8-4DD1-97F6-7CE6A2A7C0B1}" srcOrd="0" destOrd="2" presId="urn:microsoft.com/office/officeart/2005/8/layout/hList1"/>
    <dgm:cxn modelId="{6F5058AE-8BBE-4892-B51D-EE9A4DB1E209}" srcId="{C2B9EB42-3FB0-4EA3-9026-4A47D77E9F20}" destId="{CA8E3E57-463B-4A1C-8905-200BDA678F35}" srcOrd="2" destOrd="0" parTransId="{11D80D90-E603-4E0E-AA8D-26BF50287B8A}" sibTransId="{61B02556-C4F3-4E91-9063-21382FCDAFF8}"/>
    <dgm:cxn modelId="{E77C62E9-9488-4F22-87B9-5F94B087D03A}" srcId="{A3A6657E-0203-4770-8E2A-71834AD161E7}" destId="{FF14D9AD-84B8-4A3F-A67B-4813A17BB70B}" srcOrd="2" destOrd="0" parTransId="{DFD0BDAA-DAB4-4324-81EA-D3BCE6583B02}" sibTransId="{2FFBBBD9-BDDC-4571-9C16-3CB4FD5EAC73}"/>
    <dgm:cxn modelId="{105E8AFE-6176-4FCC-9980-B1D6BCDF7157}" type="presOf" srcId="{CA8E3E57-463B-4A1C-8905-200BDA678F35}" destId="{59DDED64-2257-4471-89CB-F1FEFC0D28F7}" srcOrd="0" destOrd="2" presId="urn:microsoft.com/office/officeart/2005/8/layout/hList1"/>
    <dgm:cxn modelId="{3CEB4CD5-AC0B-4A58-BF67-E0DDA836998E}" type="presOf" srcId="{3E67E668-4711-40FD-AB3D-7DEAD6A21369}" destId="{18CD37EA-F1B8-4DD1-97F6-7CE6A2A7C0B1}" srcOrd="0" destOrd="0" presId="urn:microsoft.com/office/officeart/2005/8/layout/hList1"/>
    <dgm:cxn modelId="{1F783E4C-DCBB-406F-9CF6-6FB90AFFB0BC}" type="presParOf" srcId="{E05247FA-42BB-4378-9163-5D5E5C0C5F13}" destId="{E7F252F2-8187-4C64-9464-F1307A8AF023}" srcOrd="0" destOrd="0" presId="urn:microsoft.com/office/officeart/2005/8/layout/hList1"/>
    <dgm:cxn modelId="{2BD655A9-2E7F-4900-9801-FEDFC1F27A1C}" type="presParOf" srcId="{E7F252F2-8187-4C64-9464-F1307A8AF023}" destId="{25DE2FA3-42FC-48DF-A94A-C2AAC622E20F}" srcOrd="0" destOrd="0" presId="urn:microsoft.com/office/officeart/2005/8/layout/hList1"/>
    <dgm:cxn modelId="{3404FD46-FE11-4C94-B0B0-1125A00E4A57}" type="presParOf" srcId="{E7F252F2-8187-4C64-9464-F1307A8AF023}" destId="{18CD37EA-F1B8-4DD1-97F6-7CE6A2A7C0B1}" srcOrd="1" destOrd="0" presId="urn:microsoft.com/office/officeart/2005/8/layout/hList1"/>
    <dgm:cxn modelId="{B8D4E0FB-FA82-4C6C-A4DD-69E950017403}" type="presParOf" srcId="{E05247FA-42BB-4378-9163-5D5E5C0C5F13}" destId="{A73B4EA3-0C8A-43AF-8D92-0D7CCEA5E77D}" srcOrd="1" destOrd="0" presId="urn:microsoft.com/office/officeart/2005/8/layout/hList1"/>
    <dgm:cxn modelId="{85192AA3-1B2C-4C0F-AB6C-05DB97A918BE}" type="presParOf" srcId="{E05247FA-42BB-4378-9163-5D5E5C0C5F13}" destId="{943A80F7-A707-4C28-9355-1262185EA5C5}" srcOrd="2" destOrd="0" presId="urn:microsoft.com/office/officeart/2005/8/layout/hList1"/>
    <dgm:cxn modelId="{B47D272B-38BE-48F4-B8B5-EC1BD4FD85A0}" type="presParOf" srcId="{943A80F7-A707-4C28-9355-1262185EA5C5}" destId="{83129193-19E9-4409-8B25-3646C3077673}" srcOrd="0" destOrd="0" presId="urn:microsoft.com/office/officeart/2005/8/layout/hList1"/>
    <dgm:cxn modelId="{17E4FC5D-FC81-48D7-8A8D-71E88EACA7D2}" type="presParOf" srcId="{943A80F7-A707-4C28-9355-1262185EA5C5}" destId="{0993FB46-FC36-45BA-A956-B9032415E4D9}" srcOrd="1" destOrd="0" presId="urn:microsoft.com/office/officeart/2005/8/layout/hList1"/>
    <dgm:cxn modelId="{603B1590-1F32-4037-80F7-DD4A43A47323}" type="presParOf" srcId="{E05247FA-42BB-4378-9163-5D5E5C0C5F13}" destId="{CDDD2EE5-EAB8-4434-8161-B205865A8E8F}" srcOrd="3" destOrd="0" presId="urn:microsoft.com/office/officeart/2005/8/layout/hList1"/>
    <dgm:cxn modelId="{805DB1F3-3F23-482C-A2CD-7939DFD7F9DA}" type="presParOf" srcId="{E05247FA-42BB-4378-9163-5D5E5C0C5F13}" destId="{5C8743F5-C52C-4387-AEFB-B7DE73B39E82}" srcOrd="4" destOrd="0" presId="urn:microsoft.com/office/officeart/2005/8/layout/hList1"/>
    <dgm:cxn modelId="{931D224B-90BF-4504-BBF1-53D99D7A18C5}" type="presParOf" srcId="{5C8743F5-C52C-4387-AEFB-B7DE73B39E82}" destId="{D4DF05FF-5387-41C9-BA0F-3F48301EF6FD}" srcOrd="0" destOrd="0" presId="urn:microsoft.com/office/officeart/2005/8/layout/hList1"/>
    <dgm:cxn modelId="{4AC95566-3500-4D0E-B11E-7CBC935F62D5}" type="presParOf" srcId="{5C8743F5-C52C-4387-AEFB-B7DE73B39E82}" destId="{59DDED64-2257-4471-89CB-F1FEFC0D28F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54207BF-4CD3-4F54-A145-146A4D6ED31A}" type="doc">
      <dgm:prSet loTypeId="urn:microsoft.com/office/officeart/2005/8/layout/matrix1" loCatId="matrix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9C53AFC5-80CE-4074-9CE8-93E6D9C5D1EE}">
      <dgm:prSet phldrT="[Text]" custT="1"/>
      <dgm:spPr/>
      <dgm:t>
        <a:bodyPr/>
        <a:lstStyle/>
        <a:p>
          <a:r>
            <a:rPr lang="en-US" sz="3200" dirty="0" smtClean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Learning</a:t>
          </a:r>
          <a:endParaRPr lang="en-US" sz="3200" dirty="0">
            <a:solidFill>
              <a:schemeClr val="bg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6E04DE-C9F9-47AB-A05D-67EDF018A3A8}" type="parTrans" cxnId="{7FA01139-1347-47C9-B3BB-65416380E356}">
      <dgm:prSet/>
      <dgm:spPr/>
      <dgm:t>
        <a:bodyPr/>
        <a:lstStyle/>
        <a:p>
          <a:endParaRPr lang="en-US"/>
        </a:p>
      </dgm:t>
    </dgm:pt>
    <dgm:pt modelId="{C9CBAB9D-582E-4A89-9F34-B553D51A2A80}" type="sibTrans" cxnId="{7FA01139-1347-47C9-B3BB-65416380E356}">
      <dgm:prSet/>
      <dgm:spPr/>
      <dgm:t>
        <a:bodyPr/>
        <a:lstStyle/>
        <a:p>
          <a:endParaRPr lang="en-US"/>
        </a:p>
      </dgm:t>
    </dgm:pt>
    <dgm:pt modelId="{854847A0-5598-4AE7-8D56-33991A2C7B02}">
      <dgm:prSet phldrT="[Text]"/>
      <dgm:spPr/>
      <dgm:t>
        <a:bodyPr anchor="t"/>
        <a:lstStyle/>
        <a:p>
          <a:pPr algn="ctr"/>
          <a:r>
            <a:rPr lang="en-US" b="1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Engagement of Clinical Teams</a:t>
          </a:r>
        </a:p>
        <a:p>
          <a:pPr algn="l"/>
          <a:r>
            <a:rPr lang="en-US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Engagement and priority during a pandemic </a:t>
          </a:r>
        </a:p>
        <a:p>
          <a:pPr algn="l"/>
          <a:endParaRPr lang="en-US" dirty="0" smtClean="0">
            <a:solidFill>
              <a:schemeClr val="bg2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pPr algn="l"/>
          <a:r>
            <a:rPr lang="en-US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Discussion on the inpatient environment being a ‘ good place and time’ to quit </a:t>
          </a:r>
        </a:p>
      </dgm:t>
    </dgm:pt>
    <dgm:pt modelId="{6E85702F-F658-4054-BF3A-594F48D9F09E}" type="parTrans" cxnId="{489279EC-2A7B-4EB4-805E-7D6A87148165}">
      <dgm:prSet/>
      <dgm:spPr/>
      <dgm:t>
        <a:bodyPr/>
        <a:lstStyle/>
        <a:p>
          <a:endParaRPr lang="en-US"/>
        </a:p>
      </dgm:t>
    </dgm:pt>
    <dgm:pt modelId="{089E16E0-6D54-4E26-A8D9-AE9D77A8EF06}" type="sibTrans" cxnId="{489279EC-2A7B-4EB4-805E-7D6A87148165}">
      <dgm:prSet/>
      <dgm:spPr/>
      <dgm:t>
        <a:bodyPr/>
        <a:lstStyle/>
        <a:p>
          <a:endParaRPr lang="en-US"/>
        </a:p>
      </dgm:t>
    </dgm:pt>
    <dgm:pt modelId="{086E3DC6-3650-4D5F-9D49-0A33C282557B}">
      <dgm:prSet phldrT="[Text]"/>
      <dgm:spPr/>
      <dgm:t>
        <a:bodyPr anchor="t"/>
        <a:lstStyle/>
        <a:p>
          <a:pPr algn="ctr"/>
          <a:r>
            <a:rPr lang="en-US" b="1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Data Flow </a:t>
          </a:r>
        </a:p>
        <a:p>
          <a:pPr algn="l"/>
          <a:r>
            <a:rPr lang="en-US" b="0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Total re think of the data collection process and data flow </a:t>
          </a:r>
        </a:p>
        <a:p>
          <a:pPr algn="l"/>
          <a:endParaRPr lang="en-US" b="0" dirty="0" smtClean="0">
            <a:solidFill>
              <a:schemeClr val="bg2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pPr algn="l"/>
          <a:r>
            <a:rPr lang="en-US" b="0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Complexity across smoking systems &amp; follow up by borough smoking teams complex </a:t>
          </a:r>
          <a:endParaRPr lang="en-US" b="0" dirty="0">
            <a:solidFill>
              <a:schemeClr val="bg2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6E809FB-A00D-4776-94FD-04F47B5F1B2F}" type="parTrans" cxnId="{0561161A-AD5D-493C-81E7-A26A056ABE02}">
      <dgm:prSet/>
      <dgm:spPr/>
      <dgm:t>
        <a:bodyPr/>
        <a:lstStyle/>
        <a:p>
          <a:endParaRPr lang="en-US"/>
        </a:p>
      </dgm:t>
    </dgm:pt>
    <dgm:pt modelId="{F8DE0BD0-C2B4-4B1A-8307-6E6EA9FA2F61}" type="sibTrans" cxnId="{0561161A-AD5D-493C-81E7-A26A056ABE02}">
      <dgm:prSet/>
      <dgm:spPr/>
      <dgm:t>
        <a:bodyPr/>
        <a:lstStyle/>
        <a:p>
          <a:endParaRPr lang="en-US"/>
        </a:p>
      </dgm:t>
    </dgm:pt>
    <dgm:pt modelId="{32D4F2A7-7245-412E-A6E9-474E5BEB1CE4}">
      <dgm:prSet phldrT="[Text]" custT="1"/>
      <dgm:spPr/>
      <dgm:t>
        <a:bodyPr anchor="t"/>
        <a:lstStyle/>
        <a:p>
          <a:pPr algn="ctr"/>
          <a:r>
            <a:rPr lang="en-US" sz="1800" b="1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Evidence of effectiveness</a:t>
          </a:r>
        </a:p>
        <a:p>
          <a:pPr algn="l"/>
          <a:r>
            <a:rPr lang="en-US" sz="1800" b="0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Ottawa model in a MH Inpatient setting </a:t>
          </a:r>
        </a:p>
        <a:p>
          <a:pPr algn="l"/>
          <a:endParaRPr lang="en-US" sz="1800" b="0" dirty="0" smtClean="0">
            <a:solidFill>
              <a:schemeClr val="bg2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pPr algn="l"/>
          <a:r>
            <a:rPr lang="en-US" sz="1800" b="0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Using a QI Methodology to engage staff </a:t>
          </a:r>
        </a:p>
        <a:p>
          <a:pPr algn="l"/>
          <a:endParaRPr lang="en-US" sz="1600" b="0" dirty="0">
            <a:solidFill>
              <a:schemeClr val="bg2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C8C6100-1E8C-4389-9F03-0040DCD3DB6C}" type="parTrans" cxnId="{D083C43C-97FE-4450-B312-0017C1E0E4C2}">
      <dgm:prSet/>
      <dgm:spPr/>
      <dgm:t>
        <a:bodyPr/>
        <a:lstStyle/>
        <a:p>
          <a:endParaRPr lang="en-US"/>
        </a:p>
      </dgm:t>
    </dgm:pt>
    <dgm:pt modelId="{4216434D-5687-4196-99A6-E04DE3C32C84}" type="sibTrans" cxnId="{D083C43C-97FE-4450-B312-0017C1E0E4C2}">
      <dgm:prSet/>
      <dgm:spPr/>
      <dgm:t>
        <a:bodyPr/>
        <a:lstStyle/>
        <a:p>
          <a:endParaRPr lang="en-US"/>
        </a:p>
      </dgm:t>
    </dgm:pt>
    <dgm:pt modelId="{F545FED8-CB58-4398-AF58-BB84B61746E8}">
      <dgm:prSet phldrT="[Text]" custT="1"/>
      <dgm:spPr/>
      <dgm:t>
        <a:bodyPr anchor="t"/>
        <a:lstStyle/>
        <a:p>
          <a:pPr algn="ctr"/>
          <a:r>
            <a:rPr lang="en-US" sz="1800" b="1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Logistics</a:t>
          </a:r>
        </a:p>
        <a:p>
          <a:pPr algn="l"/>
          <a:r>
            <a:rPr lang="en-US" sz="1800" b="0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Funding release and confirmation</a:t>
          </a:r>
        </a:p>
        <a:p>
          <a:pPr algn="l"/>
          <a:endParaRPr lang="en-US" sz="1800" b="0" dirty="0" smtClean="0">
            <a:solidFill>
              <a:schemeClr val="bg2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pPr algn="l"/>
          <a:r>
            <a:rPr lang="en-US" sz="1800" b="0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Debate over KPI’s and data returns </a:t>
          </a:r>
        </a:p>
        <a:p>
          <a:pPr algn="l"/>
          <a:r>
            <a:rPr lang="en-US" sz="1800" b="0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COVID………  </a:t>
          </a:r>
          <a:endParaRPr lang="en-US" sz="1800" b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53F12F9-A237-46AF-8D1C-E2F8AE172B07}" type="parTrans" cxnId="{EF18FEBA-5DE6-414E-B5EE-C9084206F138}">
      <dgm:prSet/>
      <dgm:spPr/>
      <dgm:t>
        <a:bodyPr/>
        <a:lstStyle/>
        <a:p>
          <a:endParaRPr lang="en-US"/>
        </a:p>
      </dgm:t>
    </dgm:pt>
    <dgm:pt modelId="{9AB6B0C7-405F-470B-910D-F52631BAB693}" type="sibTrans" cxnId="{EF18FEBA-5DE6-414E-B5EE-C9084206F138}">
      <dgm:prSet/>
      <dgm:spPr/>
      <dgm:t>
        <a:bodyPr/>
        <a:lstStyle/>
        <a:p>
          <a:endParaRPr lang="en-US"/>
        </a:p>
      </dgm:t>
    </dgm:pt>
    <dgm:pt modelId="{C4082FD5-C28E-4094-BE13-524E4A6C4231}" type="pres">
      <dgm:prSet presAssocID="{154207BF-4CD3-4F54-A145-146A4D6ED31A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13809DA-5D90-4B09-B10A-B8C452B43800}" type="pres">
      <dgm:prSet presAssocID="{154207BF-4CD3-4F54-A145-146A4D6ED31A}" presName="matrix" presStyleCnt="0"/>
      <dgm:spPr/>
    </dgm:pt>
    <dgm:pt modelId="{44038104-AF81-4271-9BE6-74CA1E963C2B}" type="pres">
      <dgm:prSet presAssocID="{154207BF-4CD3-4F54-A145-146A4D6ED31A}" presName="tile1" presStyleLbl="node1" presStyleIdx="0" presStyleCnt="4" custLinFactNeighborX="-25875" custLinFactNeighborY="-1012"/>
      <dgm:spPr/>
      <dgm:t>
        <a:bodyPr/>
        <a:lstStyle/>
        <a:p>
          <a:endParaRPr lang="en-US"/>
        </a:p>
      </dgm:t>
    </dgm:pt>
    <dgm:pt modelId="{EA318706-6C54-4D9C-9DDE-5C112B070330}" type="pres">
      <dgm:prSet presAssocID="{154207BF-4CD3-4F54-A145-146A4D6ED31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95EF35-1C76-45B4-8D78-6C563E868025}" type="pres">
      <dgm:prSet presAssocID="{154207BF-4CD3-4F54-A145-146A4D6ED31A}" presName="tile2" presStyleLbl="node1" presStyleIdx="1" presStyleCnt="4" custScaleY="103878" custLinFactNeighborX="1069" custLinFactNeighborY="979"/>
      <dgm:spPr/>
      <dgm:t>
        <a:bodyPr/>
        <a:lstStyle/>
        <a:p>
          <a:endParaRPr lang="en-US"/>
        </a:p>
      </dgm:t>
    </dgm:pt>
    <dgm:pt modelId="{F123CEAE-111A-4A80-8C9F-19F6241EE663}" type="pres">
      <dgm:prSet presAssocID="{154207BF-4CD3-4F54-A145-146A4D6ED31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B2549E-88B1-4E44-955D-AB51EA756F65}" type="pres">
      <dgm:prSet presAssocID="{154207BF-4CD3-4F54-A145-146A4D6ED31A}" presName="tile3" presStyleLbl="node1" presStyleIdx="2" presStyleCnt="4" custLinFactNeighborX="-214" custLinFactNeighborY="321"/>
      <dgm:spPr/>
      <dgm:t>
        <a:bodyPr/>
        <a:lstStyle/>
        <a:p>
          <a:endParaRPr lang="en-US"/>
        </a:p>
      </dgm:t>
    </dgm:pt>
    <dgm:pt modelId="{A2C0B5A0-EFAB-4CB9-8BE3-B93E44F6D5DA}" type="pres">
      <dgm:prSet presAssocID="{154207BF-4CD3-4F54-A145-146A4D6ED31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3A53A8-5836-4123-BDC0-8B4D96804895}" type="pres">
      <dgm:prSet presAssocID="{154207BF-4CD3-4F54-A145-146A4D6ED31A}" presName="tile4" presStyleLbl="node1" presStyleIdx="3" presStyleCnt="4"/>
      <dgm:spPr/>
      <dgm:t>
        <a:bodyPr/>
        <a:lstStyle/>
        <a:p>
          <a:endParaRPr lang="en-US"/>
        </a:p>
      </dgm:t>
    </dgm:pt>
    <dgm:pt modelId="{CA6A1AE3-A6ED-4B9B-8DF1-002AB88D7ECC}" type="pres">
      <dgm:prSet presAssocID="{154207BF-4CD3-4F54-A145-146A4D6ED31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CA8B71-5984-4D8C-B567-F6724F564B5A}" type="pres">
      <dgm:prSet presAssocID="{154207BF-4CD3-4F54-A145-146A4D6ED31A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489279EC-2A7B-4EB4-805E-7D6A87148165}" srcId="{9C53AFC5-80CE-4074-9CE8-93E6D9C5D1EE}" destId="{854847A0-5598-4AE7-8D56-33991A2C7B02}" srcOrd="0" destOrd="0" parTransId="{6E85702F-F658-4054-BF3A-594F48D9F09E}" sibTransId="{089E16E0-6D54-4E26-A8D9-AE9D77A8EF06}"/>
    <dgm:cxn modelId="{B79E41BF-0218-469D-AF4A-59EBFC407D95}" type="presOf" srcId="{086E3DC6-3650-4D5F-9D49-0A33C282557B}" destId="{F123CEAE-111A-4A80-8C9F-19F6241EE663}" srcOrd="1" destOrd="0" presId="urn:microsoft.com/office/officeart/2005/8/layout/matrix1"/>
    <dgm:cxn modelId="{EF18FEBA-5DE6-414E-B5EE-C9084206F138}" srcId="{9C53AFC5-80CE-4074-9CE8-93E6D9C5D1EE}" destId="{F545FED8-CB58-4398-AF58-BB84B61746E8}" srcOrd="3" destOrd="0" parTransId="{B53F12F9-A237-46AF-8D1C-E2F8AE172B07}" sibTransId="{9AB6B0C7-405F-470B-910D-F52631BAB693}"/>
    <dgm:cxn modelId="{C1BA0AEA-538E-47E3-A572-465BC87B2BBD}" type="presOf" srcId="{F545FED8-CB58-4398-AF58-BB84B61746E8}" destId="{BE3A53A8-5836-4123-BDC0-8B4D96804895}" srcOrd="0" destOrd="0" presId="urn:microsoft.com/office/officeart/2005/8/layout/matrix1"/>
    <dgm:cxn modelId="{548DB0DD-0659-491A-8252-B75D5F5D3B29}" type="presOf" srcId="{154207BF-4CD3-4F54-A145-146A4D6ED31A}" destId="{C4082FD5-C28E-4094-BE13-524E4A6C4231}" srcOrd="0" destOrd="0" presId="urn:microsoft.com/office/officeart/2005/8/layout/matrix1"/>
    <dgm:cxn modelId="{B6908CEA-365D-4982-B077-7E3AFA3EDD7D}" type="presOf" srcId="{854847A0-5598-4AE7-8D56-33991A2C7B02}" destId="{44038104-AF81-4271-9BE6-74CA1E963C2B}" srcOrd="0" destOrd="0" presId="urn:microsoft.com/office/officeart/2005/8/layout/matrix1"/>
    <dgm:cxn modelId="{7AC918C6-E6FD-468D-B042-E0404EDD9D69}" type="presOf" srcId="{32D4F2A7-7245-412E-A6E9-474E5BEB1CE4}" destId="{D6B2549E-88B1-4E44-955D-AB51EA756F65}" srcOrd="0" destOrd="0" presId="urn:microsoft.com/office/officeart/2005/8/layout/matrix1"/>
    <dgm:cxn modelId="{75FED315-2117-4B21-9FDD-22BF18A737BD}" type="presOf" srcId="{9C53AFC5-80CE-4074-9CE8-93E6D9C5D1EE}" destId="{6BCA8B71-5984-4D8C-B567-F6724F564B5A}" srcOrd="0" destOrd="0" presId="urn:microsoft.com/office/officeart/2005/8/layout/matrix1"/>
    <dgm:cxn modelId="{0561161A-AD5D-493C-81E7-A26A056ABE02}" srcId="{9C53AFC5-80CE-4074-9CE8-93E6D9C5D1EE}" destId="{086E3DC6-3650-4D5F-9D49-0A33C282557B}" srcOrd="1" destOrd="0" parTransId="{F6E809FB-A00D-4776-94FD-04F47B5F1B2F}" sibTransId="{F8DE0BD0-C2B4-4B1A-8307-6E6EA9FA2F61}"/>
    <dgm:cxn modelId="{E312B84D-21CD-464B-875C-021290C20F5E}" type="presOf" srcId="{854847A0-5598-4AE7-8D56-33991A2C7B02}" destId="{EA318706-6C54-4D9C-9DDE-5C112B070330}" srcOrd="1" destOrd="0" presId="urn:microsoft.com/office/officeart/2005/8/layout/matrix1"/>
    <dgm:cxn modelId="{D083C43C-97FE-4450-B312-0017C1E0E4C2}" srcId="{9C53AFC5-80CE-4074-9CE8-93E6D9C5D1EE}" destId="{32D4F2A7-7245-412E-A6E9-474E5BEB1CE4}" srcOrd="2" destOrd="0" parTransId="{6C8C6100-1E8C-4389-9F03-0040DCD3DB6C}" sibTransId="{4216434D-5687-4196-99A6-E04DE3C32C84}"/>
    <dgm:cxn modelId="{7FA01139-1347-47C9-B3BB-65416380E356}" srcId="{154207BF-4CD3-4F54-A145-146A4D6ED31A}" destId="{9C53AFC5-80CE-4074-9CE8-93E6D9C5D1EE}" srcOrd="0" destOrd="0" parTransId="{0E6E04DE-C9F9-47AB-A05D-67EDF018A3A8}" sibTransId="{C9CBAB9D-582E-4A89-9F34-B553D51A2A80}"/>
    <dgm:cxn modelId="{87897443-2599-4AE0-AC6A-ABCC73AD5DB6}" type="presOf" srcId="{F545FED8-CB58-4398-AF58-BB84B61746E8}" destId="{CA6A1AE3-A6ED-4B9B-8DF1-002AB88D7ECC}" srcOrd="1" destOrd="0" presId="urn:microsoft.com/office/officeart/2005/8/layout/matrix1"/>
    <dgm:cxn modelId="{213B1E25-3C0F-447A-A122-5A9A755D67A0}" type="presOf" srcId="{086E3DC6-3650-4D5F-9D49-0A33C282557B}" destId="{7295EF35-1C76-45B4-8D78-6C563E868025}" srcOrd="0" destOrd="0" presId="urn:microsoft.com/office/officeart/2005/8/layout/matrix1"/>
    <dgm:cxn modelId="{2CAD1075-CEB5-46D8-90BE-E3EC30422DB5}" type="presOf" srcId="{32D4F2A7-7245-412E-A6E9-474E5BEB1CE4}" destId="{A2C0B5A0-EFAB-4CB9-8BE3-B93E44F6D5DA}" srcOrd="1" destOrd="0" presId="urn:microsoft.com/office/officeart/2005/8/layout/matrix1"/>
    <dgm:cxn modelId="{FE06D474-84C0-4DAF-8714-2805B286A193}" type="presParOf" srcId="{C4082FD5-C28E-4094-BE13-524E4A6C4231}" destId="{E13809DA-5D90-4B09-B10A-B8C452B43800}" srcOrd="0" destOrd="0" presId="urn:microsoft.com/office/officeart/2005/8/layout/matrix1"/>
    <dgm:cxn modelId="{64A7EB0E-765D-4DC5-8D50-49B510C3DA4B}" type="presParOf" srcId="{E13809DA-5D90-4B09-B10A-B8C452B43800}" destId="{44038104-AF81-4271-9BE6-74CA1E963C2B}" srcOrd="0" destOrd="0" presId="urn:microsoft.com/office/officeart/2005/8/layout/matrix1"/>
    <dgm:cxn modelId="{3E79577D-B245-4F65-8BAA-D6AE12571214}" type="presParOf" srcId="{E13809DA-5D90-4B09-B10A-B8C452B43800}" destId="{EA318706-6C54-4D9C-9DDE-5C112B070330}" srcOrd="1" destOrd="0" presId="urn:microsoft.com/office/officeart/2005/8/layout/matrix1"/>
    <dgm:cxn modelId="{723E6851-5B81-4B41-B330-8F831E304CB4}" type="presParOf" srcId="{E13809DA-5D90-4B09-B10A-B8C452B43800}" destId="{7295EF35-1C76-45B4-8D78-6C563E868025}" srcOrd="2" destOrd="0" presId="urn:microsoft.com/office/officeart/2005/8/layout/matrix1"/>
    <dgm:cxn modelId="{3E0416F7-AA52-4DD4-813F-0577A86CCDC7}" type="presParOf" srcId="{E13809DA-5D90-4B09-B10A-B8C452B43800}" destId="{F123CEAE-111A-4A80-8C9F-19F6241EE663}" srcOrd="3" destOrd="0" presId="urn:microsoft.com/office/officeart/2005/8/layout/matrix1"/>
    <dgm:cxn modelId="{7ED45B79-77AF-4CDA-8045-EB4A34E6C91F}" type="presParOf" srcId="{E13809DA-5D90-4B09-B10A-B8C452B43800}" destId="{D6B2549E-88B1-4E44-955D-AB51EA756F65}" srcOrd="4" destOrd="0" presId="urn:microsoft.com/office/officeart/2005/8/layout/matrix1"/>
    <dgm:cxn modelId="{02F6A711-25AA-4093-9938-81896A5B4ECA}" type="presParOf" srcId="{E13809DA-5D90-4B09-B10A-B8C452B43800}" destId="{A2C0B5A0-EFAB-4CB9-8BE3-B93E44F6D5DA}" srcOrd="5" destOrd="0" presId="urn:microsoft.com/office/officeart/2005/8/layout/matrix1"/>
    <dgm:cxn modelId="{1472E04C-46FA-4B90-A0BB-2803BD698D50}" type="presParOf" srcId="{E13809DA-5D90-4B09-B10A-B8C452B43800}" destId="{BE3A53A8-5836-4123-BDC0-8B4D96804895}" srcOrd="6" destOrd="0" presId="urn:microsoft.com/office/officeart/2005/8/layout/matrix1"/>
    <dgm:cxn modelId="{721CF3BC-2B08-4F15-9AEE-1D9421E94499}" type="presParOf" srcId="{E13809DA-5D90-4B09-B10A-B8C452B43800}" destId="{CA6A1AE3-A6ED-4B9B-8DF1-002AB88D7ECC}" srcOrd="7" destOrd="0" presId="urn:microsoft.com/office/officeart/2005/8/layout/matrix1"/>
    <dgm:cxn modelId="{005BE190-796E-4DF3-8B21-D796F61D4D04}" type="presParOf" srcId="{C4082FD5-C28E-4094-BE13-524E4A6C4231}" destId="{6BCA8B71-5984-4D8C-B567-F6724F564B5A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E0B282-DAA1-4A44-B21F-44C7B04D3647}">
      <dsp:nvSpPr>
        <dsp:cNvPr id="0" name=""/>
        <dsp:cNvSpPr/>
      </dsp:nvSpPr>
      <dsp:spPr>
        <a:xfrm>
          <a:off x="5411494" y="4392062"/>
          <a:ext cx="291457" cy="2776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5728" y="0"/>
              </a:lnTo>
              <a:lnTo>
                <a:pt x="145728" y="277684"/>
              </a:lnTo>
              <a:lnTo>
                <a:pt x="291457" y="27768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/>
        </a:p>
      </dsp:txBody>
      <dsp:txXfrm>
        <a:off x="5547158" y="4520841"/>
        <a:ext cx="20128" cy="20128"/>
      </dsp:txXfrm>
    </dsp:sp>
    <dsp:sp modelId="{C4EF91C1-5DB8-42FE-B70A-4B5E181C7004}">
      <dsp:nvSpPr>
        <dsp:cNvPr id="0" name=""/>
        <dsp:cNvSpPr/>
      </dsp:nvSpPr>
      <dsp:spPr>
        <a:xfrm>
          <a:off x="5411494" y="4114378"/>
          <a:ext cx="291457" cy="277684"/>
        </a:xfrm>
        <a:custGeom>
          <a:avLst/>
          <a:gdLst/>
          <a:ahLst/>
          <a:cxnLst/>
          <a:rect l="0" t="0" r="0" b="0"/>
          <a:pathLst>
            <a:path>
              <a:moveTo>
                <a:pt x="0" y="277684"/>
              </a:moveTo>
              <a:lnTo>
                <a:pt x="145728" y="277684"/>
              </a:lnTo>
              <a:lnTo>
                <a:pt x="145728" y="0"/>
              </a:lnTo>
              <a:lnTo>
                <a:pt x="291457" y="0"/>
              </a:lnTo>
            </a:path>
          </a:pathLst>
        </a:custGeom>
        <a:noFill/>
        <a:ln w="12700" cap="flat" cmpd="sng" algn="ctr">
          <a:solidFill>
            <a:schemeClr val="tx1">
              <a:lumMod val="50000"/>
              <a:lumOff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/>
        </a:p>
      </dsp:txBody>
      <dsp:txXfrm>
        <a:off x="5547158" y="4243156"/>
        <a:ext cx="20128" cy="20128"/>
      </dsp:txXfrm>
    </dsp:sp>
    <dsp:sp modelId="{CBF1082B-AB26-4009-94C1-0F6894E64B45}">
      <dsp:nvSpPr>
        <dsp:cNvPr id="0" name=""/>
        <dsp:cNvSpPr/>
      </dsp:nvSpPr>
      <dsp:spPr>
        <a:xfrm>
          <a:off x="3225117" y="2384339"/>
          <a:ext cx="729088" cy="20077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64544" y="0"/>
              </a:lnTo>
              <a:lnTo>
                <a:pt x="364544" y="2007723"/>
              </a:lnTo>
              <a:lnTo>
                <a:pt x="729088" y="2007723"/>
              </a:lnTo>
            </a:path>
          </a:pathLst>
        </a:custGeom>
        <a:noFill/>
        <a:ln w="12700" cap="flat" cmpd="sng" algn="ctr">
          <a:solidFill>
            <a:schemeClr val="tx1">
              <a:lumMod val="50000"/>
              <a:lumOff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3536261" y="3334801"/>
        <a:ext cx="106800" cy="106800"/>
      </dsp:txXfrm>
    </dsp:sp>
    <dsp:sp modelId="{36A8BEF7-85B9-4C1B-9A05-159BD68DD98E}">
      <dsp:nvSpPr>
        <dsp:cNvPr id="0" name=""/>
        <dsp:cNvSpPr/>
      </dsp:nvSpPr>
      <dsp:spPr>
        <a:xfrm>
          <a:off x="5411494" y="3281324"/>
          <a:ext cx="291457" cy="2776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5728" y="0"/>
              </a:lnTo>
              <a:lnTo>
                <a:pt x="145728" y="277684"/>
              </a:lnTo>
              <a:lnTo>
                <a:pt x="291457" y="277684"/>
              </a:lnTo>
            </a:path>
          </a:pathLst>
        </a:custGeom>
        <a:noFill/>
        <a:ln w="12700" cap="flat" cmpd="sng" algn="ctr">
          <a:solidFill>
            <a:schemeClr val="tx1">
              <a:lumMod val="50000"/>
              <a:lumOff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/>
        </a:p>
      </dsp:txBody>
      <dsp:txXfrm>
        <a:off x="5547158" y="3410103"/>
        <a:ext cx="20128" cy="20128"/>
      </dsp:txXfrm>
    </dsp:sp>
    <dsp:sp modelId="{B8292535-C910-4111-9DD2-6EEB64D9B1E0}">
      <dsp:nvSpPr>
        <dsp:cNvPr id="0" name=""/>
        <dsp:cNvSpPr/>
      </dsp:nvSpPr>
      <dsp:spPr>
        <a:xfrm>
          <a:off x="5411494" y="3003640"/>
          <a:ext cx="291457" cy="277684"/>
        </a:xfrm>
        <a:custGeom>
          <a:avLst/>
          <a:gdLst/>
          <a:ahLst/>
          <a:cxnLst/>
          <a:rect l="0" t="0" r="0" b="0"/>
          <a:pathLst>
            <a:path>
              <a:moveTo>
                <a:pt x="0" y="277684"/>
              </a:moveTo>
              <a:lnTo>
                <a:pt x="145728" y="277684"/>
              </a:lnTo>
              <a:lnTo>
                <a:pt x="145728" y="0"/>
              </a:lnTo>
              <a:lnTo>
                <a:pt x="291457" y="0"/>
              </a:lnTo>
            </a:path>
          </a:pathLst>
        </a:custGeom>
        <a:noFill/>
        <a:ln w="12700" cap="flat" cmpd="sng" algn="ctr">
          <a:solidFill>
            <a:schemeClr val="tx1">
              <a:lumMod val="50000"/>
              <a:lumOff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/>
        </a:p>
      </dsp:txBody>
      <dsp:txXfrm>
        <a:off x="5547158" y="3132418"/>
        <a:ext cx="20128" cy="20128"/>
      </dsp:txXfrm>
    </dsp:sp>
    <dsp:sp modelId="{0B042CAF-2C41-485B-866C-7CDE78BA3BA6}">
      <dsp:nvSpPr>
        <dsp:cNvPr id="0" name=""/>
        <dsp:cNvSpPr/>
      </dsp:nvSpPr>
      <dsp:spPr>
        <a:xfrm>
          <a:off x="3225117" y="2384339"/>
          <a:ext cx="729088" cy="8969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64544" y="0"/>
              </a:lnTo>
              <a:lnTo>
                <a:pt x="364544" y="896985"/>
              </a:lnTo>
              <a:lnTo>
                <a:pt x="729088" y="896985"/>
              </a:lnTo>
            </a:path>
          </a:pathLst>
        </a:custGeom>
        <a:noFill/>
        <a:ln w="12700" cap="flat" cmpd="sng" algn="ctr">
          <a:solidFill>
            <a:schemeClr val="tx1">
              <a:lumMod val="50000"/>
              <a:lumOff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/>
        </a:p>
      </dsp:txBody>
      <dsp:txXfrm>
        <a:off x="3560763" y="2803934"/>
        <a:ext cx="57796" cy="57796"/>
      </dsp:txXfrm>
    </dsp:sp>
    <dsp:sp modelId="{F2A1F6B6-B7FC-49A0-A425-8C98DA81ACE0}">
      <dsp:nvSpPr>
        <dsp:cNvPr id="0" name=""/>
        <dsp:cNvSpPr/>
      </dsp:nvSpPr>
      <dsp:spPr>
        <a:xfrm>
          <a:off x="5411494" y="2170587"/>
          <a:ext cx="291457" cy="2776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5728" y="0"/>
              </a:lnTo>
              <a:lnTo>
                <a:pt x="145728" y="277684"/>
              </a:lnTo>
              <a:lnTo>
                <a:pt x="291457" y="277684"/>
              </a:lnTo>
            </a:path>
          </a:pathLst>
        </a:custGeom>
        <a:noFill/>
        <a:ln w="12700" cap="flat" cmpd="sng" algn="ctr">
          <a:solidFill>
            <a:schemeClr val="tx1">
              <a:lumMod val="50000"/>
              <a:lumOff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/>
        </a:p>
      </dsp:txBody>
      <dsp:txXfrm>
        <a:off x="5547158" y="2299365"/>
        <a:ext cx="20128" cy="20128"/>
      </dsp:txXfrm>
    </dsp:sp>
    <dsp:sp modelId="{35DED027-643F-47C2-9971-0E6715391CCD}">
      <dsp:nvSpPr>
        <dsp:cNvPr id="0" name=""/>
        <dsp:cNvSpPr/>
      </dsp:nvSpPr>
      <dsp:spPr>
        <a:xfrm>
          <a:off x="5411494" y="1892902"/>
          <a:ext cx="291457" cy="277684"/>
        </a:xfrm>
        <a:custGeom>
          <a:avLst/>
          <a:gdLst/>
          <a:ahLst/>
          <a:cxnLst/>
          <a:rect l="0" t="0" r="0" b="0"/>
          <a:pathLst>
            <a:path>
              <a:moveTo>
                <a:pt x="0" y="277684"/>
              </a:moveTo>
              <a:lnTo>
                <a:pt x="145728" y="277684"/>
              </a:lnTo>
              <a:lnTo>
                <a:pt x="145728" y="0"/>
              </a:lnTo>
              <a:lnTo>
                <a:pt x="291457" y="0"/>
              </a:lnTo>
            </a:path>
          </a:pathLst>
        </a:custGeom>
        <a:noFill/>
        <a:ln w="12700" cap="flat" cmpd="sng" algn="ctr">
          <a:solidFill>
            <a:schemeClr val="tx1">
              <a:lumMod val="50000"/>
              <a:lumOff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/>
        </a:p>
      </dsp:txBody>
      <dsp:txXfrm>
        <a:off x="5547158" y="2021680"/>
        <a:ext cx="20128" cy="20128"/>
      </dsp:txXfrm>
    </dsp:sp>
    <dsp:sp modelId="{5B56B3CE-BB89-41AB-A135-F2DE8DD8BF26}">
      <dsp:nvSpPr>
        <dsp:cNvPr id="0" name=""/>
        <dsp:cNvSpPr/>
      </dsp:nvSpPr>
      <dsp:spPr>
        <a:xfrm>
          <a:off x="3225117" y="2170587"/>
          <a:ext cx="729088" cy="213752"/>
        </a:xfrm>
        <a:custGeom>
          <a:avLst/>
          <a:gdLst/>
          <a:ahLst/>
          <a:cxnLst/>
          <a:rect l="0" t="0" r="0" b="0"/>
          <a:pathLst>
            <a:path>
              <a:moveTo>
                <a:pt x="0" y="213752"/>
              </a:moveTo>
              <a:lnTo>
                <a:pt x="364544" y="213752"/>
              </a:lnTo>
              <a:lnTo>
                <a:pt x="364544" y="0"/>
              </a:lnTo>
              <a:lnTo>
                <a:pt x="729088" y="0"/>
              </a:lnTo>
            </a:path>
          </a:pathLst>
        </a:custGeom>
        <a:noFill/>
        <a:ln w="12700" cap="flat" cmpd="sng" algn="ctr">
          <a:solidFill>
            <a:schemeClr val="tx1">
              <a:lumMod val="50000"/>
              <a:lumOff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/>
        </a:p>
      </dsp:txBody>
      <dsp:txXfrm>
        <a:off x="3570667" y="2258468"/>
        <a:ext cx="37988" cy="37988"/>
      </dsp:txXfrm>
    </dsp:sp>
    <dsp:sp modelId="{CC50C671-2E8D-42A8-ACCE-030D51D42A1D}">
      <dsp:nvSpPr>
        <dsp:cNvPr id="0" name=""/>
        <dsp:cNvSpPr/>
      </dsp:nvSpPr>
      <dsp:spPr>
        <a:xfrm>
          <a:off x="5411494" y="1291813"/>
          <a:ext cx="29145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1457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/>
        </a:p>
      </dsp:txBody>
      <dsp:txXfrm>
        <a:off x="5549936" y="1330247"/>
        <a:ext cx="14572" cy="14572"/>
      </dsp:txXfrm>
    </dsp:sp>
    <dsp:sp modelId="{54305A4E-2CC3-43B5-B6E1-427CAD95032D}">
      <dsp:nvSpPr>
        <dsp:cNvPr id="0" name=""/>
        <dsp:cNvSpPr/>
      </dsp:nvSpPr>
      <dsp:spPr>
        <a:xfrm>
          <a:off x="3225117" y="1337533"/>
          <a:ext cx="729088" cy="1046806"/>
        </a:xfrm>
        <a:custGeom>
          <a:avLst/>
          <a:gdLst/>
          <a:ahLst/>
          <a:cxnLst/>
          <a:rect l="0" t="0" r="0" b="0"/>
          <a:pathLst>
            <a:path>
              <a:moveTo>
                <a:pt x="0" y="1046806"/>
              </a:moveTo>
              <a:lnTo>
                <a:pt x="364544" y="1046806"/>
              </a:lnTo>
              <a:lnTo>
                <a:pt x="364544" y="0"/>
              </a:lnTo>
              <a:lnTo>
                <a:pt x="729088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3557769" y="1829044"/>
        <a:ext cx="63784" cy="63784"/>
      </dsp:txXfrm>
    </dsp:sp>
    <dsp:sp modelId="{7AAB4B11-AE3D-4B50-AADC-75DC22DDE25A}">
      <dsp:nvSpPr>
        <dsp:cNvPr id="0" name=""/>
        <dsp:cNvSpPr/>
      </dsp:nvSpPr>
      <dsp:spPr>
        <a:xfrm>
          <a:off x="5411494" y="504480"/>
          <a:ext cx="291457" cy="2776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5728" y="0"/>
              </a:lnTo>
              <a:lnTo>
                <a:pt x="145728" y="277684"/>
              </a:lnTo>
              <a:lnTo>
                <a:pt x="291457" y="277684"/>
              </a:lnTo>
            </a:path>
          </a:pathLst>
        </a:custGeom>
        <a:noFill/>
        <a:ln w="12700" cap="flat" cmpd="sng" algn="ctr">
          <a:solidFill>
            <a:schemeClr val="tx1">
              <a:lumMod val="50000"/>
              <a:lumOff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/>
        </a:p>
      </dsp:txBody>
      <dsp:txXfrm>
        <a:off x="5547158" y="633258"/>
        <a:ext cx="20128" cy="20128"/>
      </dsp:txXfrm>
    </dsp:sp>
    <dsp:sp modelId="{3629C91A-C1EE-43F1-957A-41114723552D}">
      <dsp:nvSpPr>
        <dsp:cNvPr id="0" name=""/>
        <dsp:cNvSpPr/>
      </dsp:nvSpPr>
      <dsp:spPr>
        <a:xfrm>
          <a:off x="5411494" y="226795"/>
          <a:ext cx="291457" cy="277684"/>
        </a:xfrm>
        <a:custGeom>
          <a:avLst/>
          <a:gdLst/>
          <a:ahLst/>
          <a:cxnLst/>
          <a:rect l="0" t="0" r="0" b="0"/>
          <a:pathLst>
            <a:path>
              <a:moveTo>
                <a:pt x="0" y="277684"/>
              </a:moveTo>
              <a:lnTo>
                <a:pt x="145728" y="277684"/>
              </a:lnTo>
              <a:lnTo>
                <a:pt x="145728" y="0"/>
              </a:lnTo>
              <a:lnTo>
                <a:pt x="291457" y="0"/>
              </a:lnTo>
            </a:path>
          </a:pathLst>
        </a:custGeom>
        <a:noFill/>
        <a:ln w="12700" cap="flat" cmpd="sng" algn="ctr">
          <a:solidFill>
            <a:schemeClr val="tx1">
              <a:lumMod val="50000"/>
              <a:lumOff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/>
        </a:p>
      </dsp:txBody>
      <dsp:txXfrm>
        <a:off x="5547158" y="355573"/>
        <a:ext cx="20128" cy="20128"/>
      </dsp:txXfrm>
    </dsp:sp>
    <dsp:sp modelId="{E0E8751D-25B0-49F6-8BD6-1AE720FE00F2}">
      <dsp:nvSpPr>
        <dsp:cNvPr id="0" name=""/>
        <dsp:cNvSpPr/>
      </dsp:nvSpPr>
      <dsp:spPr>
        <a:xfrm>
          <a:off x="3225117" y="504480"/>
          <a:ext cx="729088" cy="1879859"/>
        </a:xfrm>
        <a:custGeom>
          <a:avLst/>
          <a:gdLst/>
          <a:ahLst/>
          <a:cxnLst/>
          <a:rect l="0" t="0" r="0" b="0"/>
          <a:pathLst>
            <a:path>
              <a:moveTo>
                <a:pt x="0" y="1879859"/>
              </a:moveTo>
              <a:lnTo>
                <a:pt x="364544" y="1879859"/>
              </a:lnTo>
              <a:lnTo>
                <a:pt x="364544" y="0"/>
              </a:lnTo>
              <a:lnTo>
                <a:pt x="729088" y="0"/>
              </a:lnTo>
            </a:path>
          </a:pathLst>
        </a:custGeom>
        <a:noFill/>
        <a:ln w="12700" cap="flat" cmpd="sng" algn="ctr">
          <a:solidFill>
            <a:schemeClr val="tx1">
              <a:lumMod val="50000"/>
              <a:lumOff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3539254" y="1394002"/>
        <a:ext cx="100814" cy="100814"/>
      </dsp:txXfrm>
    </dsp:sp>
    <dsp:sp modelId="{31701DDF-4BA4-40CD-93CE-A42E291FC80F}">
      <dsp:nvSpPr>
        <dsp:cNvPr id="0" name=""/>
        <dsp:cNvSpPr/>
      </dsp:nvSpPr>
      <dsp:spPr>
        <a:xfrm flipH="1">
          <a:off x="1771517" y="1447127"/>
          <a:ext cx="1032775" cy="1874423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accent4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Increase the proportion of people discharged from MH inpatient setting who quit smoking (as measured 28 days post discharge), by </a:t>
          </a:r>
          <a:r>
            <a:rPr lang="en-GB" sz="1000" kern="1200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50%, </a:t>
          </a:r>
          <a:r>
            <a:rPr lang="en-GB" sz="1000" kern="1200" dirty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by October 2021</a:t>
          </a:r>
          <a:endParaRPr lang="en-GB" sz="1000" kern="1200" dirty="0">
            <a:solidFill>
              <a:schemeClr val="tx1"/>
            </a:solidFill>
          </a:endParaRPr>
        </a:p>
      </dsp:txBody>
      <dsp:txXfrm>
        <a:off x="1821933" y="1497543"/>
        <a:ext cx="931943" cy="1773591"/>
      </dsp:txXfrm>
    </dsp:sp>
    <dsp:sp modelId="{CF5CEE62-B934-4D9E-84CB-152EE3946C13}">
      <dsp:nvSpPr>
        <dsp:cNvPr id="0" name=""/>
        <dsp:cNvSpPr/>
      </dsp:nvSpPr>
      <dsp:spPr>
        <a:xfrm>
          <a:off x="3954206" y="282332"/>
          <a:ext cx="1457288" cy="444295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>
              <a:solidFill>
                <a:schemeClr val="tx1"/>
              </a:solidFill>
            </a:rPr>
            <a:t>Appropriate referral to community support</a:t>
          </a:r>
        </a:p>
      </dsp:txBody>
      <dsp:txXfrm>
        <a:off x="3975895" y="304021"/>
        <a:ext cx="1413910" cy="400917"/>
      </dsp:txXfrm>
    </dsp:sp>
    <dsp:sp modelId="{698C40A9-F66D-45B9-83BD-8C24309EC503}">
      <dsp:nvSpPr>
        <dsp:cNvPr id="0" name=""/>
        <dsp:cNvSpPr/>
      </dsp:nvSpPr>
      <dsp:spPr>
        <a:xfrm>
          <a:off x="5702951" y="4648"/>
          <a:ext cx="2085787" cy="444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/>
            <a:t>Information flow to </a:t>
          </a:r>
          <a:r>
            <a:rPr lang="en-GB" sz="1000" kern="1200" dirty="0" err="1"/>
            <a:t>QuitRight</a:t>
          </a:r>
          <a:r>
            <a:rPr lang="en-GB" sz="1000" kern="1200" dirty="0"/>
            <a:t> Tower Hamlets</a:t>
          </a:r>
        </a:p>
      </dsp:txBody>
      <dsp:txXfrm>
        <a:off x="5724640" y="26337"/>
        <a:ext cx="2042409" cy="400917"/>
      </dsp:txXfrm>
    </dsp:sp>
    <dsp:sp modelId="{97840B70-0E03-4132-82DB-88C558FB9245}">
      <dsp:nvSpPr>
        <dsp:cNvPr id="0" name=""/>
        <dsp:cNvSpPr/>
      </dsp:nvSpPr>
      <dsp:spPr>
        <a:xfrm>
          <a:off x="5702951" y="560017"/>
          <a:ext cx="2085787" cy="444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/>
            <a:t>Information on smoking cessation flow to CMHT</a:t>
          </a:r>
        </a:p>
      </dsp:txBody>
      <dsp:txXfrm>
        <a:off x="5724640" y="581706"/>
        <a:ext cx="2042409" cy="400917"/>
      </dsp:txXfrm>
    </dsp:sp>
    <dsp:sp modelId="{FFFD01A9-865E-4D2C-9E01-9BA6AE28C9DE}">
      <dsp:nvSpPr>
        <dsp:cNvPr id="0" name=""/>
        <dsp:cNvSpPr/>
      </dsp:nvSpPr>
      <dsp:spPr>
        <a:xfrm>
          <a:off x="3954206" y="1115385"/>
          <a:ext cx="1457288" cy="444295"/>
        </a:xfrm>
        <a:prstGeom prst="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Integrated </a:t>
          </a:r>
          <a:r>
            <a:rPr lang="en-GB" sz="1000" kern="1200" dirty="0" smtClean="0">
              <a:solidFill>
                <a:prstClr val="black"/>
              </a:solidFill>
              <a:latin typeface="Calibri"/>
              <a:ea typeface="+mn-ea"/>
              <a:cs typeface="+mn-cs"/>
            </a:rPr>
            <a:t>system</a:t>
          </a:r>
          <a:endParaRPr lang="en-GB" sz="90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sp:txBody>
      <dsp:txXfrm>
        <a:off x="3954206" y="1115385"/>
        <a:ext cx="1457288" cy="444295"/>
      </dsp:txXfrm>
    </dsp:sp>
    <dsp:sp modelId="{E4AB466C-C2B4-4165-88D5-2E16C18A3E5F}">
      <dsp:nvSpPr>
        <dsp:cNvPr id="0" name=""/>
        <dsp:cNvSpPr/>
      </dsp:nvSpPr>
      <dsp:spPr>
        <a:xfrm>
          <a:off x="5702951" y="1115385"/>
          <a:ext cx="2085787" cy="4442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/>
            <a:t>Link between ELFT and QRTH – to review referrals etc</a:t>
          </a:r>
        </a:p>
      </dsp:txBody>
      <dsp:txXfrm>
        <a:off x="5702951" y="1115385"/>
        <a:ext cx="2085787" cy="444295"/>
      </dsp:txXfrm>
    </dsp:sp>
    <dsp:sp modelId="{C95986DA-6B69-43E6-8BED-646E4A63B317}">
      <dsp:nvSpPr>
        <dsp:cNvPr id="0" name=""/>
        <dsp:cNvSpPr/>
      </dsp:nvSpPr>
      <dsp:spPr>
        <a:xfrm>
          <a:off x="3954206" y="1948439"/>
          <a:ext cx="1457288" cy="444295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>
              <a:solidFill>
                <a:schemeClr val="tx1"/>
              </a:solidFill>
            </a:rPr>
            <a:t>Support to access community support (at daunting time)</a:t>
          </a:r>
        </a:p>
      </dsp:txBody>
      <dsp:txXfrm>
        <a:off x="3975895" y="1970128"/>
        <a:ext cx="1413910" cy="400917"/>
      </dsp:txXfrm>
    </dsp:sp>
    <dsp:sp modelId="{576BB80C-775C-4C2D-910C-A34DDF54FB5B}">
      <dsp:nvSpPr>
        <dsp:cNvPr id="0" name=""/>
        <dsp:cNvSpPr/>
      </dsp:nvSpPr>
      <dsp:spPr>
        <a:xfrm>
          <a:off x="5702951" y="1670754"/>
          <a:ext cx="2085787" cy="444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/>
            <a:t>Inform patient meaningfully of community support offer</a:t>
          </a:r>
        </a:p>
      </dsp:txBody>
      <dsp:txXfrm>
        <a:off x="5724640" y="1692443"/>
        <a:ext cx="2042409" cy="400917"/>
      </dsp:txXfrm>
    </dsp:sp>
    <dsp:sp modelId="{95440F24-3AA8-499B-B7D6-91ECBF47812A}">
      <dsp:nvSpPr>
        <dsp:cNvPr id="0" name=""/>
        <dsp:cNvSpPr/>
      </dsp:nvSpPr>
      <dsp:spPr>
        <a:xfrm>
          <a:off x="5702951" y="2226123"/>
          <a:ext cx="2085787" cy="444295"/>
        </a:xfrm>
        <a:prstGeom prst="roundRect">
          <a:avLst/>
        </a:prstGeom>
        <a:solidFill>
          <a:schemeClr val="accent2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/>
            <a:t>Community MH Stop Smoking Advisors are ELFT Staff and in CMH teams </a:t>
          </a:r>
          <a:endParaRPr lang="en-GB" sz="1000" kern="1200" dirty="0"/>
        </a:p>
      </dsp:txBody>
      <dsp:txXfrm>
        <a:off x="5724640" y="2247812"/>
        <a:ext cx="2042409" cy="400917"/>
      </dsp:txXfrm>
    </dsp:sp>
    <dsp:sp modelId="{1110CBB3-4B48-487E-9300-6E98CBB10B27}">
      <dsp:nvSpPr>
        <dsp:cNvPr id="0" name=""/>
        <dsp:cNvSpPr/>
      </dsp:nvSpPr>
      <dsp:spPr>
        <a:xfrm>
          <a:off x="3954206" y="3059177"/>
          <a:ext cx="1457288" cy="444295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>
              <a:solidFill>
                <a:schemeClr val="tx1"/>
              </a:solidFill>
            </a:rPr>
            <a:t>Support from </a:t>
          </a:r>
          <a:r>
            <a:rPr lang="en-GB" sz="1000" kern="1200" dirty="0" smtClean="0">
              <a:solidFill>
                <a:schemeClr val="tx1"/>
              </a:solidFill>
            </a:rPr>
            <a:t>CMHT/ Peer Support Workers </a:t>
          </a:r>
          <a:endParaRPr lang="en-GB" sz="1000" kern="1200" dirty="0">
            <a:solidFill>
              <a:schemeClr val="tx1"/>
            </a:solidFill>
          </a:endParaRPr>
        </a:p>
      </dsp:txBody>
      <dsp:txXfrm>
        <a:off x="3975895" y="3080866"/>
        <a:ext cx="1413910" cy="400917"/>
      </dsp:txXfrm>
    </dsp:sp>
    <dsp:sp modelId="{E79EFC4D-05C3-4A7A-9331-834E6CB1134D}">
      <dsp:nvSpPr>
        <dsp:cNvPr id="0" name=""/>
        <dsp:cNvSpPr/>
      </dsp:nvSpPr>
      <dsp:spPr>
        <a:xfrm>
          <a:off x="5702951" y="2781492"/>
          <a:ext cx="2085787" cy="444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/>
            <a:t>Encouragement and very brief advice from CMHT care coordinator</a:t>
          </a:r>
        </a:p>
      </dsp:txBody>
      <dsp:txXfrm>
        <a:off x="5724640" y="2803181"/>
        <a:ext cx="2042409" cy="400917"/>
      </dsp:txXfrm>
    </dsp:sp>
    <dsp:sp modelId="{DA7D1885-EB0F-416A-987C-800F695E561A}">
      <dsp:nvSpPr>
        <dsp:cNvPr id="0" name=""/>
        <dsp:cNvSpPr/>
      </dsp:nvSpPr>
      <dsp:spPr>
        <a:xfrm>
          <a:off x="5702951" y="3336861"/>
          <a:ext cx="2085787" cy="444295"/>
        </a:xfrm>
        <a:prstGeom prst="roundRect">
          <a:avLst/>
        </a:prstGeom>
        <a:solidFill>
          <a:schemeClr val="accent2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/>
            <a:t>Use successful peer support worker model for smoking  </a:t>
          </a:r>
          <a:endParaRPr lang="en-GB" sz="1000" kern="1200" dirty="0"/>
        </a:p>
      </dsp:txBody>
      <dsp:txXfrm>
        <a:off x="5724640" y="3358550"/>
        <a:ext cx="2042409" cy="400917"/>
      </dsp:txXfrm>
    </dsp:sp>
    <dsp:sp modelId="{D4DAEB71-1AA7-4037-85FF-293DB3909801}">
      <dsp:nvSpPr>
        <dsp:cNvPr id="0" name=""/>
        <dsp:cNvSpPr/>
      </dsp:nvSpPr>
      <dsp:spPr>
        <a:xfrm>
          <a:off x="3954206" y="4169915"/>
          <a:ext cx="1457288" cy="444295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>
              <a:solidFill>
                <a:schemeClr val="tx1"/>
              </a:solidFill>
            </a:rPr>
            <a:t>Staff knowledge and skills</a:t>
          </a:r>
        </a:p>
      </dsp:txBody>
      <dsp:txXfrm>
        <a:off x="3975895" y="4191604"/>
        <a:ext cx="1413910" cy="400917"/>
      </dsp:txXfrm>
    </dsp:sp>
    <dsp:sp modelId="{E5C5D141-0126-4DEA-82D7-EDFEE817159E}">
      <dsp:nvSpPr>
        <dsp:cNvPr id="0" name=""/>
        <dsp:cNvSpPr/>
      </dsp:nvSpPr>
      <dsp:spPr>
        <a:xfrm>
          <a:off x="5702951" y="3892230"/>
          <a:ext cx="2085787" cy="444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/>
            <a:t>CMHT staff trained and confident to provide smoking cessation advice?</a:t>
          </a:r>
        </a:p>
      </dsp:txBody>
      <dsp:txXfrm>
        <a:off x="5724640" y="3913919"/>
        <a:ext cx="2042409" cy="400917"/>
      </dsp:txXfrm>
    </dsp:sp>
    <dsp:sp modelId="{1A73B3F4-8CB3-4201-AC99-3AE5B532D638}">
      <dsp:nvSpPr>
        <dsp:cNvPr id="0" name=""/>
        <dsp:cNvSpPr/>
      </dsp:nvSpPr>
      <dsp:spPr>
        <a:xfrm>
          <a:off x="5702951" y="4447599"/>
          <a:ext cx="2085787" cy="4442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/>
            <a:t>CMHT staff have knowledge of available SSS services</a:t>
          </a:r>
        </a:p>
      </dsp:txBody>
      <dsp:txXfrm>
        <a:off x="5702951" y="4447599"/>
        <a:ext cx="2085787" cy="4442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78836E-1F96-4ADB-8EFA-3C24C063EEFF}">
      <dsp:nvSpPr>
        <dsp:cNvPr id="0" name=""/>
        <dsp:cNvSpPr/>
      </dsp:nvSpPr>
      <dsp:spPr>
        <a:xfrm>
          <a:off x="3140" y="25670"/>
          <a:ext cx="3061963" cy="9038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0" u="none" kern="1200" dirty="0"/>
            <a:t>1. </a:t>
          </a:r>
          <a:r>
            <a:rPr lang="en-GB" sz="1400" b="0" u="sng" kern="1200" dirty="0"/>
            <a:t>All</a:t>
          </a:r>
          <a:r>
            <a:rPr lang="en-GB" sz="1400" b="0" kern="1200" dirty="0"/>
            <a:t> patients who smoke should be flagged and receive specialist cessation support while they are inpatient</a:t>
          </a:r>
        </a:p>
      </dsp:txBody>
      <dsp:txXfrm>
        <a:off x="3140" y="25670"/>
        <a:ext cx="3061963" cy="903853"/>
      </dsp:txXfrm>
    </dsp:sp>
    <dsp:sp modelId="{97EC4C7F-8D56-4B08-9A0C-15C42A1D55CD}">
      <dsp:nvSpPr>
        <dsp:cNvPr id="0" name=""/>
        <dsp:cNvSpPr/>
      </dsp:nvSpPr>
      <dsp:spPr>
        <a:xfrm>
          <a:off x="3140" y="929523"/>
          <a:ext cx="3061963" cy="168851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/>
            <a:t>Referral on opt-out basis to all smokers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/>
            <a:t>Support from </a:t>
          </a:r>
          <a:r>
            <a:rPr lang="en-GB" sz="1400" kern="1200" dirty="0" smtClean="0"/>
            <a:t>specialist </a:t>
          </a:r>
          <a:r>
            <a:rPr lang="en-GB" sz="1400" kern="1200" dirty="0"/>
            <a:t>tobacco dependency advisor </a:t>
          </a:r>
          <a:r>
            <a:rPr lang="en-GB" sz="1400" kern="1200" dirty="0" smtClean="0"/>
            <a:t>as an inpatient –planning for smoke free discharge / e cigarettes</a:t>
          </a:r>
          <a:endParaRPr lang="en-GB" sz="1400" kern="1200" dirty="0"/>
        </a:p>
      </dsp:txBody>
      <dsp:txXfrm>
        <a:off x="3140" y="929523"/>
        <a:ext cx="3061963" cy="1688518"/>
      </dsp:txXfrm>
    </dsp:sp>
    <dsp:sp modelId="{EF196494-00D2-44F7-8C04-3BB7F92CF653}">
      <dsp:nvSpPr>
        <dsp:cNvPr id="0" name=""/>
        <dsp:cNvSpPr/>
      </dsp:nvSpPr>
      <dsp:spPr>
        <a:xfrm>
          <a:off x="3493779" y="25670"/>
          <a:ext cx="3061963" cy="9038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0" kern="1200" dirty="0"/>
            <a:t>2. NRT should be made available as a ‘regular’ medication for all smokers; </a:t>
          </a:r>
          <a:r>
            <a:rPr lang="en-GB" sz="1400" kern="1200" dirty="0"/>
            <a:t>Nurses should be able to prescribe regular combination </a:t>
          </a:r>
          <a:r>
            <a:rPr lang="en-GB" sz="1400" kern="1200" dirty="0" smtClean="0"/>
            <a:t>NRT</a:t>
          </a:r>
          <a:endParaRPr lang="en-GB" sz="1400" b="0" kern="1200" dirty="0"/>
        </a:p>
      </dsp:txBody>
      <dsp:txXfrm>
        <a:off x="3493779" y="25670"/>
        <a:ext cx="3061963" cy="903853"/>
      </dsp:txXfrm>
    </dsp:sp>
    <dsp:sp modelId="{573BE2C7-D12E-49FF-A26A-88EA978EB168}">
      <dsp:nvSpPr>
        <dsp:cNvPr id="0" name=""/>
        <dsp:cNvSpPr/>
      </dsp:nvSpPr>
      <dsp:spPr>
        <a:xfrm>
          <a:off x="3493779" y="929523"/>
          <a:ext cx="3061963" cy="168851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/>
            <a:t>This is in line with best practice and crucial to preventing harmful withdrawal symptoms.</a:t>
          </a:r>
        </a:p>
      </dsp:txBody>
      <dsp:txXfrm>
        <a:off x="3493779" y="929523"/>
        <a:ext cx="3061963" cy="1688518"/>
      </dsp:txXfrm>
    </dsp:sp>
    <dsp:sp modelId="{D66B796D-A2CF-4986-97A3-F1EB1AFD0936}">
      <dsp:nvSpPr>
        <dsp:cNvPr id="0" name=""/>
        <dsp:cNvSpPr/>
      </dsp:nvSpPr>
      <dsp:spPr>
        <a:xfrm>
          <a:off x="6984417" y="25670"/>
          <a:ext cx="3061963" cy="9038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0" kern="1200" dirty="0"/>
            <a:t>3. All those who are undertaking ‘abstinence with support’ should be encouraged to attempt </a:t>
          </a:r>
          <a:r>
            <a:rPr lang="en-GB" sz="1400" b="0" u="sng" kern="1200" dirty="0"/>
            <a:t>sustained quit</a:t>
          </a:r>
          <a:r>
            <a:rPr lang="en-GB" sz="1400" b="0" kern="1200" dirty="0"/>
            <a:t> while inpatient</a:t>
          </a:r>
        </a:p>
      </dsp:txBody>
      <dsp:txXfrm>
        <a:off x="6984417" y="25670"/>
        <a:ext cx="3061963" cy="903853"/>
      </dsp:txXfrm>
    </dsp:sp>
    <dsp:sp modelId="{1D63212E-8656-45F4-8A3E-B5B213B0700E}">
      <dsp:nvSpPr>
        <dsp:cNvPr id="0" name=""/>
        <dsp:cNvSpPr/>
      </dsp:nvSpPr>
      <dsp:spPr>
        <a:xfrm>
          <a:off x="6984417" y="929523"/>
          <a:ext cx="3061963" cy="168851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/>
            <a:t>Tobacco dependency advisors to work up to setting quit date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If not quitting  / harm reduction as inpatient to be offered support to plan smoke free discharge 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400" kern="1200" dirty="0"/>
        </a:p>
      </dsp:txBody>
      <dsp:txXfrm>
        <a:off x="6984417" y="929523"/>
        <a:ext cx="3061963" cy="16885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DE2FA3-42FC-48DF-A94A-C2AAC622E20F}">
      <dsp:nvSpPr>
        <dsp:cNvPr id="0" name=""/>
        <dsp:cNvSpPr/>
      </dsp:nvSpPr>
      <dsp:spPr>
        <a:xfrm>
          <a:off x="3140" y="14245"/>
          <a:ext cx="3061963" cy="777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b="0" kern="1200" dirty="0"/>
            <a:t>4. E-Cigarettes should be offered to smokers who wish to use them, as a second-choice alternative to NRT </a:t>
          </a:r>
        </a:p>
      </dsp:txBody>
      <dsp:txXfrm>
        <a:off x="3140" y="14245"/>
        <a:ext cx="3061963" cy="777600"/>
      </dsp:txXfrm>
    </dsp:sp>
    <dsp:sp modelId="{18CD37EA-F1B8-4DD1-97F6-7CE6A2A7C0B1}">
      <dsp:nvSpPr>
        <dsp:cNvPr id="0" name=""/>
        <dsp:cNvSpPr/>
      </dsp:nvSpPr>
      <dsp:spPr>
        <a:xfrm>
          <a:off x="3140" y="791845"/>
          <a:ext cx="3061963" cy="170232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dirty="0"/>
            <a:t>E-cigs to be offered as second-choice alternative, for those who refuse NRT.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3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300" b="1" kern="1200" dirty="0"/>
        </a:p>
      </dsp:txBody>
      <dsp:txXfrm>
        <a:off x="3140" y="791845"/>
        <a:ext cx="3061963" cy="1702328"/>
      </dsp:txXfrm>
    </dsp:sp>
    <dsp:sp modelId="{83129193-19E9-4409-8B25-3646C3077673}">
      <dsp:nvSpPr>
        <dsp:cNvPr id="0" name=""/>
        <dsp:cNvSpPr/>
      </dsp:nvSpPr>
      <dsp:spPr>
        <a:xfrm>
          <a:off x="3493779" y="14245"/>
          <a:ext cx="3061963" cy="777600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/>
            <a:t>5. Improve monitoring across the pathway</a:t>
          </a:r>
        </a:p>
      </dsp:txBody>
      <dsp:txXfrm>
        <a:off x="3493779" y="14245"/>
        <a:ext cx="3061963" cy="777600"/>
      </dsp:txXfrm>
    </dsp:sp>
    <dsp:sp modelId="{0993FB46-FC36-45BA-A956-B9032415E4D9}">
      <dsp:nvSpPr>
        <dsp:cNvPr id="0" name=""/>
        <dsp:cNvSpPr/>
      </dsp:nvSpPr>
      <dsp:spPr>
        <a:xfrm>
          <a:off x="3493779" y="791845"/>
          <a:ext cx="3061963" cy="1702328"/>
        </a:xfrm>
        <a:prstGeom prst="rect">
          <a:avLst/>
        </a:prstGeom>
        <a:solidFill>
          <a:srgbClr val="5B9BD5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5B9BD5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dirty="0"/>
            <a:t>This should include monitoring the proportion of smokers identified; offered VBA; seen by a smoking cessation specialist; who set a quit date; and who are referred to specialist services on discharge. </a:t>
          </a:r>
          <a:endParaRPr lang="en-GB" sz="13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3493779" y="791845"/>
        <a:ext cx="3061963" cy="1702328"/>
      </dsp:txXfrm>
    </dsp:sp>
    <dsp:sp modelId="{D4DF05FF-5387-41C9-BA0F-3F48301EF6FD}">
      <dsp:nvSpPr>
        <dsp:cNvPr id="0" name=""/>
        <dsp:cNvSpPr/>
      </dsp:nvSpPr>
      <dsp:spPr>
        <a:xfrm>
          <a:off x="6984417" y="14245"/>
          <a:ext cx="3061963" cy="777600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/>
            <a:t>Post-discharge support</a:t>
          </a:r>
          <a:br>
            <a:rPr lang="en-GB" sz="1300" kern="1200" dirty="0"/>
          </a:br>
          <a:endParaRPr lang="en-GB" sz="1300" kern="1200" dirty="0"/>
        </a:p>
      </dsp:txBody>
      <dsp:txXfrm>
        <a:off x="6984417" y="14245"/>
        <a:ext cx="3061963" cy="777600"/>
      </dsp:txXfrm>
    </dsp:sp>
    <dsp:sp modelId="{59DDED64-2257-4471-89CB-F1FEFC0D28F7}">
      <dsp:nvSpPr>
        <dsp:cNvPr id="0" name=""/>
        <dsp:cNvSpPr/>
      </dsp:nvSpPr>
      <dsp:spPr>
        <a:xfrm>
          <a:off x="6984417" y="791845"/>
          <a:ext cx="3061963" cy="1702328"/>
        </a:xfrm>
        <a:prstGeom prst="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dirty="0"/>
            <a:t>QI programmes across East London Directorates to develop and test change </a:t>
          </a:r>
          <a:r>
            <a:rPr lang="en-GB" sz="1300" kern="1200" dirty="0" smtClean="0"/>
            <a:t>ideas.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dirty="0" smtClean="0"/>
            <a:t>Move to community MH team with stop smoking advisor as part of your discharge package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dirty="0" smtClean="0"/>
            <a:t>Link to peer support worker / programme </a:t>
          </a:r>
          <a:endParaRPr lang="en-GB" sz="1300" kern="1200" dirty="0"/>
        </a:p>
      </dsp:txBody>
      <dsp:txXfrm>
        <a:off x="6984417" y="791845"/>
        <a:ext cx="3061963" cy="17023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038104-AF81-4271-9BE6-74CA1E963C2B}">
      <dsp:nvSpPr>
        <dsp:cNvPr id="0" name=""/>
        <dsp:cNvSpPr/>
      </dsp:nvSpPr>
      <dsp:spPr>
        <a:xfrm rot="16200000">
          <a:off x="765302" y="-765302"/>
          <a:ext cx="2816352" cy="4346956"/>
        </a:xfrm>
        <a:prstGeom prst="round1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Engagement of Clinical Teams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Engagement and priority during a pandemic 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 smtClean="0">
            <a:solidFill>
              <a:schemeClr val="bg2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Discussion on the inpatient environment being a ‘ good place and time’ to quit </a:t>
          </a:r>
        </a:p>
      </dsp:txBody>
      <dsp:txXfrm rot="5400000">
        <a:off x="-1" y="1"/>
        <a:ext cx="4346956" cy="2112264"/>
      </dsp:txXfrm>
    </dsp:sp>
    <dsp:sp modelId="{7295EF35-1C76-45B4-8D78-6C563E868025}">
      <dsp:nvSpPr>
        <dsp:cNvPr id="0" name=""/>
        <dsp:cNvSpPr/>
      </dsp:nvSpPr>
      <dsp:spPr>
        <a:xfrm>
          <a:off x="4346956" y="267"/>
          <a:ext cx="4346956" cy="2925570"/>
        </a:xfrm>
        <a:prstGeom prst="round1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Data Flow 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0" kern="1200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Total re think of the data collection process and data flow 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b="0" kern="1200" dirty="0" smtClean="0">
            <a:solidFill>
              <a:schemeClr val="bg2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0" kern="1200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Complexity across smoking systems &amp; follow up by borough smoking teams complex </a:t>
          </a:r>
          <a:endParaRPr lang="en-US" sz="1700" b="0" kern="1200" dirty="0">
            <a:solidFill>
              <a:schemeClr val="bg2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346956" y="267"/>
        <a:ext cx="4346956" cy="2194177"/>
      </dsp:txXfrm>
    </dsp:sp>
    <dsp:sp modelId="{D6B2549E-88B1-4E44-955D-AB51EA756F65}">
      <dsp:nvSpPr>
        <dsp:cNvPr id="0" name=""/>
        <dsp:cNvSpPr/>
      </dsp:nvSpPr>
      <dsp:spPr>
        <a:xfrm rot="10800000">
          <a:off x="0" y="2843656"/>
          <a:ext cx="4346956" cy="2816352"/>
        </a:xfrm>
        <a:prstGeom prst="round1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Evidence of effectiveness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kern="1200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Ottawa model in a MH Inpatient setting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0" kern="1200" dirty="0" smtClean="0">
            <a:solidFill>
              <a:schemeClr val="bg2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kern="1200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Using a QI Methodology to engage staff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0" kern="1200" dirty="0">
            <a:solidFill>
              <a:schemeClr val="bg2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10800000">
        <a:off x="0" y="3547744"/>
        <a:ext cx="4346956" cy="2112264"/>
      </dsp:txXfrm>
    </dsp:sp>
    <dsp:sp modelId="{BE3A53A8-5836-4123-BDC0-8B4D96804895}">
      <dsp:nvSpPr>
        <dsp:cNvPr id="0" name=""/>
        <dsp:cNvSpPr/>
      </dsp:nvSpPr>
      <dsp:spPr>
        <a:xfrm rot="5400000">
          <a:off x="5112257" y="2078354"/>
          <a:ext cx="2816352" cy="4346956"/>
        </a:xfrm>
        <a:prstGeom prst="round1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Logistics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kern="1200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Funding release and confirmation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0" kern="1200" dirty="0" smtClean="0">
            <a:solidFill>
              <a:schemeClr val="bg2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kern="1200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Debate over KPI’s and data returns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kern="1200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rPr>
            <a:t>COVID………  </a:t>
          </a:r>
          <a:endParaRPr lang="en-US" sz="1800" b="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4346955" y="3547744"/>
        <a:ext cx="4346956" cy="2112264"/>
      </dsp:txXfrm>
    </dsp:sp>
    <dsp:sp modelId="{6BCA8B71-5984-4D8C-B567-F6724F564B5A}">
      <dsp:nvSpPr>
        <dsp:cNvPr id="0" name=""/>
        <dsp:cNvSpPr/>
      </dsp:nvSpPr>
      <dsp:spPr>
        <a:xfrm>
          <a:off x="3042869" y="2112264"/>
          <a:ext cx="2608173" cy="1408176"/>
        </a:xfrm>
        <a:prstGeom prst="roundRect">
          <a:avLst/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Learning</a:t>
          </a:r>
          <a:endParaRPr lang="en-US" sz="3200" kern="1200" dirty="0">
            <a:solidFill>
              <a:schemeClr val="bg1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11610" y="2181005"/>
        <a:ext cx="2470691" cy="1270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26E2C-DAD2-47A1-B217-4291DF30E083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037DA-D36B-4614-9D78-9AC34DD468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687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037DA-D36B-4614-9D78-9AC34DD4682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609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0D6D7-4E92-406F-90E0-4A944536BC17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E0FD-9924-4740-BDE7-2AE9C97F0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1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0D6D7-4E92-406F-90E0-4A944536BC17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E0FD-9924-4740-BDE7-2AE9C97F0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318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0D6D7-4E92-406F-90E0-4A944536BC17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E0FD-9924-4740-BDE7-2AE9C97F0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083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914400" y="1524000"/>
            <a:ext cx="10363200" cy="4191000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92800" y="6400800"/>
            <a:ext cx="1625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B598C0-D912-4670-B51F-8982A6FC1D20}" type="datetimeFigureOut">
              <a:rPr lang="en-GB"/>
              <a:pPr>
                <a:defRPr/>
              </a:pPr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518400" y="6400800"/>
            <a:ext cx="294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4800" y="6400800"/>
            <a:ext cx="101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33D6A-B548-422D-9A95-C07356A4AF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1917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4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63227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29631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9020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33872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76872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924944"/>
            <a:ext cx="5386917" cy="32012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2276872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924944"/>
            <a:ext cx="5389033" cy="32012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3717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9107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291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0D6D7-4E92-406F-90E0-4A944536BC17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E0FD-9924-4740-BDE7-2AE9C97F0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908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124744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124745"/>
            <a:ext cx="6815667" cy="50014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276873"/>
            <a:ext cx="4011084" cy="38492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49354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196752"/>
            <a:ext cx="7315200" cy="3530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95228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4299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196752"/>
            <a:ext cx="2590800" cy="489924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196752"/>
            <a:ext cx="7569200" cy="489924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553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0D6D7-4E92-406F-90E0-4A944536BC17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E0FD-9924-4740-BDE7-2AE9C97F0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615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0D6D7-4E92-406F-90E0-4A944536BC17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E0FD-9924-4740-BDE7-2AE9C97F0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42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0D6D7-4E92-406F-90E0-4A944536BC17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E0FD-9924-4740-BDE7-2AE9C97F0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8001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0D6D7-4E92-406F-90E0-4A944536BC17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E0FD-9924-4740-BDE7-2AE9C97F0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087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0D6D7-4E92-406F-90E0-4A944536BC17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E0FD-9924-4740-BDE7-2AE9C97F0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334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0D6D7-4E92-406F-90E0-4A944536BC17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E0FD-9924-4740-BDE7-2AE9C97F0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570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0D6D7-4E92-406F-90E0-4A944536BC17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CE0FD-9924-4740-BDE7-2AE9C97F0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195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0D6D7-4E92-406F-90E0-4A944536BC17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CE0FD-9924-4740-BDE7-2AE9C97F0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477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903" y="1196752"/>
            <a:ext cx="10363200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204864"/>
            <a:ext cx="10363200" cy="3891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093296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j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093296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j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093296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j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991BB6FC-6BE2-4471-BF41-11BBCB4B6C29}" type="slidenum">
              <a:rPr lang="en-US" smtClean="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49" y="6309321"/>
            <a:ext cx="11453284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6" descr="East London NHS Foundation Trust RGB BLUE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81" t="15767" b="32674"/>
          <a:stretch>
            <a:fillRect/>
          </a:stretch>
        </p:blipFill>
        <p:spPr bwMode="auto">
          <a:xfrm>
            <a:off x="9367635" y="188641"/>
            <a:ext cx="2275416" cy="75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" y="32512"/>
            <a:ext cx="12190993" cy="1164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32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33993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#_msoanchor_2"/><Relationship Id="rId7" Type="http://schemas.openxmlformats.org/officeDocument/2006/relationships/chart" Target="../charts/chart2.xml"/><Relationship Id="rId2" Type="http://schemas.openxmlformats.org/officeDocument/2006/relationships/hyperlink" Target="#_msoanchor_1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hyperlink" Target="#_msoanchor_4"/><Relationship Id="rId4" Type="http://schemas.openxmlformats.org/officeDocument/2006/relationships/hyperlink" Target="#_msoanchor_3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8988831-1B18-4653-B874-10241FE75FC6}"/>
              </a:ext>
            </a:extLst>
          </p:cNvPr>
          <p:cNvSpPr txBox="1">
            <a:spLocks/>
          </p:cNvSpPr>
          <p:nvPr/>
        </p:nvSpPr>
        <p:spPr bwMode="auto">
          <a:xfrm>
            <a:off x="170688" y="1389888"/>
            <a:ext cx="11561064" cy="437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39933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kern="0" dirty="0" smtClean="0"/>
              <a:t>Early implementer site: Mental Health Inpatient</a:t>
            </a:r>
            <a:endParaRPr lang="en-GB" i="1" kern="0" dirty="0"/>
          </a:p>
          <a:p>
            <a:endParaRPr lang="en-GB" i="1" kern="0" dirty="0" smtClean="0"/>
          </a:p>
          <a:p>
            <a:endParaRPr lang="en-GB" i="1" kern="0" dirty="0"/>
          </a:p>
          <a:p>
            <a:endParaRPr lang="en-GB" sz="3600" kern="0" dirty="0" smtClean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3600" kern="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3600" kern="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Angela Bartley </a:t>
            </a:r>
          </a:p>
          <a:p>
            <a:r>
              <a:rPr lang="en-GB" sz="3600" kern="0" dirty="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Consultant in Public Health &amp; Deputy Director of Population Health</a:t>
            </a:r>
            <a:r>
              <a:rPr lang="en-GB" kern="0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GB" kern="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sz="3600" kern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6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89FE6-F4C8-45FC-917B-AED471B0C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ELFT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an Early Implementor Site (EIS</a:t>
            </a:r>
            <a:r>
              <a:rPr lang="en-GB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8CFC4-A165-4825-A3E8-93FD981582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000" b="1" dirty="0">
                <a:solidFill>
                  <a:schemeClr val="bg2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The NHS Long-Term Plan: </a:t>
            </a:r>
            <a:r>
              <a:rPr lang="en-GB" sz="2000" dirty="0">
                <a:solidFill>
                  <a:schemeClr val="bg2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smoking cessation to be provided for all inpatients, including in mental health.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b="1" dirty="0">
                <a:solidFill>
                  <a:schemeClr val="bg2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ELFT’s aim: </a:t>
            </a:r>
            <a:r>
              <a:rPr lang="en-GB" sz="2000" dirty="0">
                <a:solidFill>
                  <a:schemeClr val="bg2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to increase the proportion of mental health inpatients to quit smoking either during their inpatient stay or following discharge in the community by October 2021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How? </a:t>
            </a:r>
            <a:r>
              <a:rPr lang="en-GB" sz="2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</a:t>
            </a:r>
            <a:r>
              <a:rPr lang="en-GB" sz="2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‘</a:t>
            </a:r>
            <a:r>
              <a:rPr lang="en-GB" sz="20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Ottowa</a:t>
            </a:r>
            <a:r>
              <a:rPr lang="en-GB" sz="2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model’ by:</a:t>
            </a:r>
          </a:p>
          <a:p>
            <a:pPr lvl="1" fontAlgn="ctr"/>
            <a:r>
              <a:rPr lang="en-GB" sz="2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systematic identification and documentation </a:t>
            </a:r>
            <a:r>
              <a:rPr lang="en-GB" sz="2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all smokers admitted to a mental health ward; </a:t>
            </a:r>
          </a:p>
          <a:p>
            <a:pPr lvl="1" fontAlgn="ctr"/>
            <a:r>
              <a:rPr lang="en-GB" sz="2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systematic </a:t>
            </a:r>
            <a:r>
              <a:rPr lang="en-GB" sz="2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administration of pharmacotherapy &amp; behavioural support</a:t>
            </a:r>
            <a:r>
              <a:rPr lang="en-GB" sz="2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active smokers admitted;</a:t>
            </a:r>
          </a:p>
          <a:p>
            <a:pPr lvl="1" fontAlgn="ctr"/>
            <a:r>
              <a:rPr lang="en-GB" sz="2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systematic </a:t>
            </a:r>
            <a:r>
              <a:rPr lang="en-GB" sz="2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attachment to appropriate long term community follow-up</a:t>
            </a:r>
            <a:r>
              <a:rPr lang="en-GB" sz="2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after discharge: including from both specialist stop-smoking services, and support from CMHTs.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Funding</a:t>
            </a:r>
            <a:r>
              <a:rPr lang="en-GB" sz="20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£140k for 2020-21 available for TH, C&amp;H and Newham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2555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400" y="280987"/>
            <a:ext cx="11760200" cy="598488"/>
          </a:xfrm>
        </p:spPr>
        <p:txBody>
          <a:bodyPr>
            <a:noAutofit/>
          </a:bodyPr>
          <a:lstStyle/>
          <a:p>
            <a:pPr algn="ctr"/>
            <a:r>
              <a:rPr lang="en-GB" sz="4000" b="1" dirty="0" smtClean="0">
                <a:solidFill>
                  <a:schemeClr val="accent6"/>
                </a:solidFill>
              </a:rPr>
              <a:t>Taking a Quality Improvement Approach – Data collection </a:t>
            </a:r>
            <a:endParaRPr lang="en-GB" sz="4000" b="1" dirty="0">
              <a:solidFill>
                <a:schemeClr val="accent6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FCC9ACC2-5C08-43AA-9688-F3FC62AD5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9238" y="-3452813"/>
            <a:ext cx="4022725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E4E70DE-56E5-4B17-9275-2365901EE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9238" y="-34464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en-GB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[LC1]</a:t>
            </a:r>
            <a:r>
              <a:rPr kumimoji="0" lang="en-GB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be agreed with Ogechi / Kate</a:t>
            </a:r>
            <a:endParaRPr kumimoji="0" lang="en-GB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en-GB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[LC2]</a:t>
            </a:r>
            <a:r>
              <a:rPr kumimoji="0" lang="en-GB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Gold standard in acute sector is for NRT to be provided within 30 mins, max 2 hours of admission.</a:t>
            </a:r>
            <a:endParaRPr kumimoji="0" lang="en-GB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en-GB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[LC3]</a:t>
            </a:r>
            <a:r>
              <a:rPr kumimoji="0" lang="en-GB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we have one?</a:t>
            </a:r>
            <a:endParaRPr kumimoji="0" lang="en-GB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Needs to cover potential </a:t>
            </a:r>
            <a:endParaRPr kumimoji="0" lang="en-GB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en-GB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[LC4]</a:t>
            </a:r>
            <a:r>
              <a:rPr kumimoji="0" lang="en-GB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we have them</a:t>
            </a:r>
            <a:endParaRPr kumimoji="0" lang="en-GB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C0A2FAD-4F20-4326-AC72-39CF3BDE9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400" y="879476"/>
            <a:ext cx="11531600" cy="22733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GB" sz="1800" b="1" dirty="0">
                <a:solidFill>
                  <a:schemeClr val="bg2">
                    <a:lumMod val="50000"/>
                  </a:schemeClr>
                </a:solidFill>
              </a:rPr>
              <a:t>Very high proportions of ELFT’s MH inpatients smoke</a:t>
            </a:r>
            <a:r>
              <a:rPr lang="en-GB" sz="1800" dirty="0">
                <a:solidFill>
                  <a:schemeClr val="bg2">
                    <a:lumMod val="50000"/>
                  </a:schemeClr>
                </a:solidFill>
              </a:rPr>
              <a:t>: ranging between 49% (Bedford MH) and 57% (Newham and Hackney MH)</a:t>
            </a:r>
          </a:p>
          <a:p>
            <a:pPr>
              <a:lnSpc>
                <a:spcPct val="110000"/>
              </a:lnSpc>
            </a:pPr>
            <a:r>
              <a:rPr lang="en-GB" sz="1800" dirty="0">
                <a:solidFill>
                  <a:schemeClr val="bg2">
                    <a:lumMod val="50000"/>
                  </a:schemeClr>
                </a:solidFill>
              </a:rPr>
              <a:t>High proportions of ELFT’s service users receive very brief advice (VBA) about smoking reduction; </a:t>
            </a:r>
            <a:r>
              <a:rPr lang="en-GB" sz="1800" b="1" dirty="0">
                <a:solidFill>
                  <a:schemeClr val="bg2">
                    <a:lumMod val="50000"/>
                  </a:schemeClr>
                </a:solidFill>
              </a:rPr>
              <a:t>smaller proportions receive referrals onwards to local stop smoking services</a:t>
            </a:r>
            <a:r>
              <a:rPr lang="en-GB" sz="1800" dirty="0">
                <a:solidFill>
                  <a:schemeClr val="bg2">
                    <a:lumMod val="50000"/>
                  </a:schemeClr>
                </a:solidFill>
              </a:rPr>
              <a:t>. Variation between directorates suggests there could be room to improve the latter (</a:t>
            </a:r>
            <a:r>
              <a:rPr lang="en-GB" sz="1800" i="1" dirty="0">
                <a:solidFill>
                  <a:schemeClr val="bg2">
                    <a:lumMod val="50000"/>
                  </a:schemeClr>
                </a:solidFill>
              </a:rPr>
              <a:t>left hand chart</a:t>
            </a:r>
            <a:r>
              <a:rPr lang="en-GB" sz="1800" dirty="0">
                <a:solidFill>
                  <a:schemeClr val="bg2">
                    <a:lumMod val="50000"/>
                  </a:schemeClr>
                </a:solidFill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GB" sz="1800" dirty="0">
                <a:solidFill>
                  <a:schemeClr val="bg2">
                    <a:lumMod val="50000"/>
                  </a:schemeClr>
                </a:solidFill>
              </a:rPr>
              <a:t>Once discharged, </a:t>
            </a:r>
            <a:r>
              <a:rPr lang="en-GB" sz="1800" b="1" dirty="0">
                <a:solidFill>
                  <a:schemeClr val="bg2">
                    <a:lumMod val="50000"/>
                  </a:schemeClr>
                </a:solidFill>
              </a:rPr>
              <a:t>MH former inpatients are not well engaged/supported by community stop smoking services</a:t>
            </a:r>
            <a:r>
              <a:rPr lang="en-GB" sz="1800" dirty="0">
                <a:solidFill>
                  <a:schemeClr val="bg2">
                    <a:lumMod val="50000"/>
                  </a:schemeClr>
                </a:solidFill>
              </a:rPr>
              <a:t>. Data from Hackney shows that many of those referred by ELFT do not have sufficient contact details to be contacted; and SFH are unable to contact many others. Among those who are contacted, most </a:t>
            </a:r>
            <a:r>
              <a:rPr lang="en-GB" sz="1800" u="sng" dirty="0">
                <a:solidFill>
                  <a:schemeClr val="bg2">
                    <a:lumMod val="50000"/>
                  </a:schemeClr>
                </a:solidFill>
              </a:rPr>
              <a:t>do</a:t>
            </a:r>
            <a:r>
              <a:rPr lang="en-GB" sz="1800" dirty="0">
                <a:solidFill>
                  <a:schemeClr val="bg2">
                    <a:lumMod val="50000"/>
                  </a:schemeClr>
                </a:solidFill>
              </a:rPr>
              <a:t> accept the service.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B403C075-985B-4E80-89B2-F3A03931C3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8720495"/>
              </p:ext>
            </p:extLst>
          </p:nvPr>
        </p:nvGraphicFramePr>
        <p:xfrm>
          <a:off x="279400" y="3308348"/>
          <a:ext cx="5049838" cy="3549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02DB461-70F2-4A7B-A5F2-CC5797EB16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7090177"/>
              </p:ext>
            </p:extLst>
          </p:nvPr>
        </p:nvGraphicFramePr>
        <p:xfrm>
          <a:off x="6388100" y="3152776"/>
          <a:ext cx="5524500" cy="3705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cxnSp>
        <p:nvCxnSpPr>
          <p:cNvPr id="4" name="Straight Arrow Connector 3"/>
          <p:cNvCxnSpPr/>
          <p:nvPr/>
        </p:nvCxnSpPr>
        <p:spPr>
          <a:xfrm>
            <a:off x="11347269" y="5083174"/>
            <a:ext cx="8708" cy="539931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1246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534007189"/>
              </p:ext>
            </p:extLst>
          </p:nvPr>
        </p:nvGraphicFramePr>
        <p:xfrm>
          <a:off x="-384720" y="1772543"/>
          <a:ext cx="9577064" cy="4896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7960731" y="1809789"/>
            <a:ext cx="2879673" cy="416242"/>
            <a:chOff x="3827219" y="2817"/>
            <a:chExt cx="1365275" cy="41624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8" name="Rounded Rectangle 7"/>
            <p:cNvSpPr/>
            <p:nvPr/>
          </p:nvSpPr>
          <p:spPr>
            <a:xfrm>
              <a:off x="3827219" y="2817"/>
              <a:ext cx="1365275" cy="416242"/>
            </a:xfrm>
            <a:prstGeom prst="roundRect">
              <a:avLst/>
            </a:prstGeom>
            <a:grp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3922922" y="35499"/>
              <a:ext cx="1173867" cy="37560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3977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GB" sz="900" dirty="0">
                  <a:solidFill>
                    <a:prstClr val="black"/>
                  </a:solidFill>
                </a:rPr>
                <a:t>Trial a different referral protocol – beyond NRS which doesn’t routinely capture and include all relevant information</a:t>
              </a:r>
            </a:p>
          </p:txBody>
        </p:sp>
      </p:grpSp>
      <p:sp>
        <p:nvSpPr>
          <p:cNvPr id="83972" name="TextBox 9"/>
          <p:cNvSpPr txBox="1">
            <a:spLocks noChangeArrowheads="1"/>
          </p:cNvSpPr>
          <p:nvPr/>
        </p:nvSpPr>
        <p:spPr bwMode="auto">
          <a:xfrm>
            <a:off x="1345180" y="1266804"/>
            <a:ext cx="1092067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2" tIns="45456" rIns="90912" bIns="4545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prstClr val="black"/>
                </a:solidFill>
              </a:rPr>
              <a:t>AIM</a:t>
            </a:r>
          </a:p>
        </p:txBody>
      </p:sp>
      <p:sp>
        <p:nvSpPr>
          <p:cNvPr id="83973" name="TextBox 10"/>
          <p:cNvSpPr txBox="1">
            <a:spLocks noChangeArrowheads="1"/>
          </p:cNvSpPr>
          <p:nvPr/>
        </p:nvSpPr>
        <p:spPr bwMode="auto">
          <a:xfrm>
            <a:off x="3575721" y="1274768"/>
            <a:ext cx="1872853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2" tIns="45456" rIns="90912" bIns="4545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prstClr val="black"/>
                </a:solidFill>
              </a:rPr>
              <a:t>PRIMARY DRIVERS</a:t>
            </a:r>
          </a:p>
        </p:txBody>
      </p:sp>
      <p:sp>
        <p:nvSpPr>
          <p:cNvPr id="83974" name="TextBox 11"/>
          <p:cNvSpPr txBox="1">
            <a:spLocks noChangeArrowheads="1"/>
          </p:cNvSpPr>
          <p:nvPr/>
        </p:nvSpPr>
        <p:spPr bwMode="auto">
          <a:xfrm>
            <a:off x="5591944" y="1274769"/>
            <a:ext cx="1872854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2" tIns="45456" rIns="90912" bIns="4545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prstClr val="black"/>
                </a:solidFill>
              </a:rPr>
              <a:t>SECONDARY DRIVERS</a:t>
            </a:r>
          </a:p>
        </p:txBody>
      </p:sp>
      <p:sp>
        <p:nvSpPr>
          <p:cNvPr id="83975" name="TextBox 12"/>
          <p:cNvSpPr txBox="1">
            <a:spLocks noChangeArrowheads="1"/>
          </p:cNvSpPr>
          <p:nvPr/>
        </p:nvSpPr>
        <p:spPr bwMode="auto">
          <a:xfrm>
            <a:off x="8247463" y="1274769"/>
            <a:ext cx="1872853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2" tIns="45456" rIns="90912" bIns="4545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1400">
                <a:solidFill>
                  <a:prstClr val="black"/>
                </a:solidFill>
              </a:rPr>
              <a:t>CHANGE IDEAS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7968855" y="3525594"/>
            <a:ext cx="2879673" cy="416242"/>
            <a:chOff x="3827219" y="2817"/>
            <a:chExt cx="1365275" cy="41624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21" name="Rounded Rectangle 20"/>
            <p:cNvSpPr/>
            <p:nvPr/>
          </p:nvSpPr>
          <p:spPr>
            <a:xfrm>
              <a:off x="3827219" y="2817"/>
              <a:ext cx="1365275" cy="416242"/>
            </a:xfrm>
            <a:prstGeom prst="roundRect">
              <a:avLst/>
            </a:prstGeom>
            <a:grp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ounded Rectangle 4"/>
            <p:cNvSpPr/>
            <p:nvPr/>
          </p:nvSpPr>
          <p:spPr>
            <a:xfrm>
              <a:off x="3922922" y="35499"/>
              <a:ext cx="1173867" cy="37560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3977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GB" sz="900" dirty="0">
                  <a:solidFill>
                    <a:prstClr val="black"/>
                  </a:solidFill>
                </a:rPr>
                <a:t>Trial three-way phone-based handover between the patient, smoking cessation adviser (</a:t>
              </a:r>
              <a:r>
                <a:rPr lang="en-GB" sz="900" dirty="0" smtClean="0">
                  <a:solidFill>
                    <a:prstClr val="black"/>
                  </a:solidFill>
                </a:rPr>
                <a:t>ELFT</a:t>
              </a:r>
              <a:r>
                <a:rPr lang="en-GB" sz="900" dirty="0" smtClean="0">
                  <a:solidFill>
                    <a:prstClr val="black"/>
                  </a:solidFill>
                </a:rPr>
                <a:t>) </a:t>
              </a:r>
              <a:endParaRPr lang="en-GB" sz="9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7968855" y="3013459"/>
            <a:ext cx="2879673" cy="416242"/>
            <a:chOff x="3827219" y="2817"/>
            <a:chExt cx="1365275" cy="41624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24" name="Rounded Rectangle 23"/>
            <p:cNvSpPr/>
            <p:nvPr/>
          </p:nvSpPr>
          <p:spPr>
            <a:xfrm>
              <a:off x="3827219" y="2817"/>
              <a:ext cx="1365275" cy="416242"/>
            </a:xfrm>
            <a:prstGeom prst="roundRect">
              <a:avLst/>
            </a:prstGeom>
            <a:grp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ounded Rectangle 4"/>
            <p:cNvSpPr/>
            <p:nvPr/>
          </p:nvSpPr>
          <p:spPr>
            <a:xfrm>
              <a:off x="3922922" y="35499"/>
              <a:ext cx="1173867" cy="37560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3977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GB" sz="900" dirty="0">
                  <a:solidFill>
                    <a:prstClr val="black"/>
                  </a:solidFill>
                </a:rPr>
                <a:t>Continue / strengthen regular review meetings between ELFT smoking cessation adviser and QRTH. Strengthen monitoring info for these meetings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968855" y="4073576"/>
            <a:ext cx="2879673" cy="578749"/>
            <a:chOff x="3827219" y="2817"/>
            <a:chExt cx="1365275" cy="41624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33" name="Rounded Rectangle 32"/>
            <p:cNvSpPr/>
            <p:nvPr/>
          </p:nvSpPr>
          <p:spPr>
            <a:xfrm>
              <a:off x="3827219" y="2817"/>
              <a:ext cx="1365275" cy="416242"/>
            </a:xfrm>
            <a:prstGeom prst="roundRect">
              <a:avLst/>
            </a:prstGeom>
            <a:grp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Rounded Rectangle 4"/>
            <p:cNvSpPr/>
            <p:nvPr/>
          </p:nvSpPr>
          <p:spPr>
            <a:xfrm>
              <a:off x="3922922" y="35499"/>
              <a:ext cx="1173867" cy="37560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3977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GB" sz="900" dirty="0">
                  <a:solidFill>
                    <a:prstClr val="black"/>
                  </a:solidFill>
                </a:rPr>
                <a:t>Trial virtual (video) smoking cessation support provided by QRTH alongside CMHT support – (i.e. patient attends (familiar) CMHT sites and accesses QRTH via </a:t>
              </a:r>
              <a:r>
                <a:rPr lang="en-GB" sz="900" dirty="0" err="1">
                  <a:solidFill>
                    <a:prstClr val="black"/>
                  </a:solidFill>
                </a:rPr>
                <a:t>videolink</a:t>
              </a:r>
              <a:r>
                <a:rPr lang="en-GB" sz="900" dirty="0">
                  <a:solidFill>
                    <a:prstClr val="black"/>
                  </a:solidFill>
                </a:rPr>
                <a:t>)</a:t>
              </a:r>
            </a:p>
          </p:txBody>
        </p:sp>
      </p:grpSp>
      <p:cxnSp>
        <p:nvCxnSpPr>
          <p:cNvPr id="36" name="Straight Connector 35"/>
          <p:cNvCxnSpPr>
            <a:cxnSpLocks/>
          </p:cNvCxnSpPr>
          <p:nvPr/>
        </p:nvCxnSpPr>
        <p:spPr>
          <a:xfrm>
            <a:off x="2437246" y="4152017"/>
            <a:ext cx="662424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7984892" y="5143643"/>
            <a:ext cx="2879673" cy="416242"/>
            <a:chOff x="3827219" y="2817"/>
            <a:chExt cx="1365275" cy="41624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39" name="Rounded Rectangle 38"/>
            <p:cNvSpPr/>
            <p:nvPr/>
          </p:nvSpPr>
          <p:spPr>
            <a:xfrm>
              <a:off x="3827219" y="2817"/>
              <a:ext cx="1365275" cy="416242"/>
            </a:xfrm>
            <a:prstGeom prst="round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40" name="Rounded Rectangle 4"/>
            <p:cNvSpPr/>
            <p:nvPr/>
          </p:nvSpPr>
          <p:spPr>
            <a:xfrm>
              <a:off x="3922922" y="35499"/>
              <a:ext cx="1173867" cy="37560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3977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GB" sz="900" dirty="0">
                  <a:solidFill>
                    <a:prstClr val="black"/>
                  </a:solidFill>
                </a:rPr>
                <a:t>trial </a:t>
              </a:r>
              <a:r>
                <a:rPr lang="en-GB" sz="900" dirty="0" smtClean="0">
                  <a:solidFill>
                    <a:prstClr val="black"/>
                  </a:solidFill>
                </a:rPr>
                <a:t>peer support worker to make stopping smoking part of your recovery journey</a:t>
              </a:r>
              <a:endParaRPr lang="en-GB" sz="900" dirty="0">
                <a:solidFill>
                  <a:prstClr val="black"/>
                </a:solidFill>
              </a:endParaRPr>
            </a:p>
          </p:txBody>
        </p:sp>
      </p:grpSp>
      <p:sp>
        <p:nvSpPr>
          <p:cNvPr id="41" name="Rounded Rectangle 40"/>
          <p:cNvSpPr/>
          <p:nvPr/>
        </p:nvSpPr>
        <p:spPr>
          <a:xfrm>
            <a:off x="1631505" y="188916"/>
            <a:ext cx="8928991" cy="8731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912" tIns="45456" rIns="90912" bIns="45456" anchor="ctr"/>
          <a:lstStyle/>
          <a:p>
            <a:pPr>
              <a:defRPr/>
            </a:pPr>
            <a:r>
              <a:rPr lang="en-GB" sz="2800" dirty="0">
                <a:solidFill>
                  <a:prstClr val="white"/>
                </a:solidFill>
              </a:rPr>
              <a:t>D</a:t>
            </a:r>
            <a:r>
              <a:rPr lang="en-GB" sz="2800" dirty="0" smtClean="0">
                <a:solidFill>
                  <a:prstClr val="white"/>
                </a:solidFill>
              </a:rPr>
              <a:t>river </a:t>
            </a:r>
            <a:r>
              <a:rPr lang="en-GB" sz="2800" dirty="0">
                <a:solidFill>
                  <a:prstClr val="white"/>
                </a:solidFill>
              </a:rPr>
              <a:t>D</a:t>
            </a:r>
            <a:r>
              <a:rPr lang="en-GB" sz="2800" dirty="0" smtClean="0">
                <a:solidFill>
                  <a:prstClr val="white"/>
                </a:solidFill>
              </a:rPr>
              <a:t>iagram</a:t>
            </a:r>
            <a:r>
              <a:rPr lang="en-GB" sz="2800" dirty="0">
                <a:solidFill>
                  <a:prstClr val="white"/>
                </a:solidFill>
              </a:rPr>
              <a:t>: Improving rates of smoking cessation after discharge from inpatient mental health setting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FCCBEE0A-AC90-4BAC-9A39-C951D84299BD}"/>
              </a:ext>
            </a:extLst>
          </p:cNvPr>
          <p:cNvGrpSpPr/>
          <p:nvPr/>
        </p:nvGrpSpPr>
        <p:grpSpPr>
          <a:xfrm>
            <a:off x="7960731" y="2472480"/>
            <a:ext cx="2879673" cy="416242"/>
            <a:chOff x="3827219" y="2817"/>
            <a:chExt cx="1365275" cy="41624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47" name="Rounded Rectangle 7">
              <a:extLst>
                <a:ext uri="{FF2B5EF4-FFF2-40B4-BE49-F238E27FC236}">
                  <a16:creationId xmlns:a16="http://schemas.microsoft.com/office/drawing/2014/main" id="{7646F53D-ECD0-47A3-9E70-5BB40C160FF3}"/>
                </a:ext>
              </a:extLst>
            </p:cNvPr>
            <p:cNvSpPr/>
            <p:nvPr/>
          </p:nvSpPr>
          <p:spPr>
            <a:xfrm>
              <a:off x="3827219" y="2817"/>
              <a:ext cx="1365275" cy="416242"/>
            </a:xfrm>
            <a:prstGeom prst="roundRect">
              <a:avLst/>
            </a:prstGeom>
            <a:grp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8" name="Rounded Rectangle 4">
              <a:extLst>
                <a:ext uri="{FF2B5EF4-FFF2-40B4-BE49-F238E27FC236}">
                  <a16:creationId xmlns:a16="http://schemas.microsoft.com/office/drawing/2014/main" id="{35C4A1BD-BE2B-4671-B502-FB56CA4D4A24}"/>
                </a:ext>
              </a:extLst>
            </p:cNvPr>
            <p:cNvSpPr/>
            <p:nvPr/>
          </p:nvSpPr>
          <p:spPr>
            <a:xfrm>
              <a:off x="3922922" y="35499"/>
              <a:ext cx="1173867" cy="37560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3977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GB" sz="900" dirty="0">
                  <a:solidFill>
                    <a:prstClr val="black"/>
                  </a:solidFill>
                </a:rPr>
                <a:t>Trial a smoking summary form to be agreed at CPA discharge meeting and then send to Quit Right Tower Hamlets and CMHT care coordinator</a:t>
              </a: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471CC2BC-FE94-48B7-A934-14B9B3DF1F00}"/>
              </a:ext>
            </a:extLst>
          </p:cNvPr>
          <p:cNvGrpSpPr/>
          <p:nvPr/>
        </p:nvGrpSpPr>
        <p:grpSpPr>
          <a:xfrm>
            <a:off x="7984889" y="5686058"/>
            <a:ext cx="2879673" cy="416242"/>
            <a:chOff x="3827219" y="2817"/>
            <a:chExt cx="1365275" cy="41624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50" name="Rounded Rectangle 38">
              <a:extLst>
                <a:ext uri="{FF2B5EF4-FFF2-40B4-BE49-F238E27FC236}">
                  <a16:creationId xmlns:a16="http://schemas.microsoft.com/office/drawing/2014/main" id="{68AC53E4-A5D8-4382-B995-D8659617EF89}"/>
                </a:ext>
              </a:extLst>
            </p:cNvPr>
            <p:cNvSpPr/>
            <p:nvPr/>
          </p:nvSpPr>
          <p:spPr>
            <a:xfrm>
              <a:off x="3827219" y="2817"/>
              <a:ext cx="1365275" cy="416242"/>
            </a:xfrm>
            <a:prstGeom prst="roundRect">
              <a:avLst/>
            </a:prstGeom>
            <a:grp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1" name="Rounded Rectangle 4">
              <a:extLst>
                <a:ext uri="{FF2B5EF4-FFF2-40B4-BE49-F238E27FC236}">
                  <a16:creationId xmlns:a16="http://schemas.microsoft.com/office/drawing/2014/main" id="{F2909D61-B85E-4190-9FC5-427A90203D92}"/>
                </a:ext>
              </a:extLst>
            </p:cNvPr>
            <p:cNvSpPr/>
            <p:nvPr/>
          </p:nvSpPr>
          <p:spPr>
            <a:xfrm>
              <a:off x="3922922" y="35499"/>
              <a:ext cx="1173867" cy="37560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3977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GB" sz="900" dirty="0">
                  <a:solidFill>
                    <a:prstClr val="black"/>
                  </a:solidFill>
                </a:rPr>
                <a:t>trial providing VBA or level 2 training for CMHT staff  </a:t>
              </a:r>
              <a:r>
                <a:rPr lang="en-GB" sz="900" dirty="0" smtClean="0">
                  <a:solidFill>
                    <a:prstClr val="black"/>
                  </a:solidFill>
                </a:rPr>
                <a:t>and </a:t>
              </a:r>
              <a:r>
                <a:rPr lang="en-GB" sz="900" dirty="0" smtClean="0">
                  <a:solidFill>
                    <a:prstClr val="black"/>
                  </a:solidFill>
                </a:rPr>
                <a:t> </a:t>
              </a:r>
              <a:r>
                <a:rPr lang="en-GB" sz="900" dirty="0">
                  <a:solidFill>
                    <a:prstClr val="black"/>
                  </a:solidFill>
                </a:rPr>
                <a:t>physical health workers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FE65A290-C2F2-4A6A-983E-847A47D78F94}"/>
              </a:ext>
            </a:extLst>
          </p:cNvPr>
          <p:cNvGrpSpPr/>
          <p:nvPr/>
        </p:nvGrpSpPr>
        <p:grpSpPr>
          <a:xfrm>
            <a:off x="7986866" y="6206710"/>
            <a:ext cx="2879673" cy="416242"/>
            <a:chOff x="3827219" y="2817"/>
            <a:chExt cx="1365275" cy="41624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53" name="Rounded Rectangle 38">
              <a:extLst>
                <a:ext uri="{FF2B5EF4-FFF2-40B4-BE49-F238E27FC236}">
                  <a16:creationId xmlns:a16="http://schemas.microsoft.com/office/drawing/2014/main" id="{EECC92FF-C223-4C70-9781-AA7E0A10A84F}"/>
                </a:ext>
              </a:extLst>
            </p:cNvPr>
            <p:cNvSpPr/>
            <p:nvPr/>
          </p:nvSpPr>
          <p:spPr>
            <a:xfrm>
              <a:off x="3827219" y="2817"/>
              <a:ext cx="1365275" cy="416242"/>
            </a:xfrm>
            <a:prstGeom prst="roundRect">
              <a:avLst/>
            </a:prstGeom>
            <a:grp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4" name="Rounded Rectangle 4">
              <a:extLst>
                <a:ext uri="{FF2B5EF4-FFF2-40B4-BE49-F238E27FC236}">
                  <a16:creationId xmlns:a16="http://schemas.microsoft.com/office/drawing/2014/main" id="{465EE975-26CE-4677-A67D-5BC330649B06}"/>
                </a:ext>
              </a:extLst>
            </p:cNvPr>
            <p:cNvSpPr/>
            <p:nvPr/>
          </p:nvSpPr>
          <p:spPr>
            <a:xfrm>
              <a:off x="3922922" y="35499"/>
              <a:ext cx="1173867" cy="37560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3977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GB" sz="900" dirty="0">
                  <a:solidFill>
                    <a:prstClr val="black"/>
                  </a:solidFill>
                </a:rPr>
                <a:t>provide clearer information for CMHT staff on different services available, how to refer, etc. </a:t>
              </a:r>
            </a:p>
          </p:txBody>
        </p:sp>
      </p:grp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DFF59AF-A024-4339-9B4A-37B53B5E3401}"/>
              </a:ext>
            </a:extLst>
          </p:cNvPr>
          <p:cNvCxnSpPr/>
          <p:nvPr/>
        </p:nvCxnSpPr>
        <p:spPr>
          <a:xfrm flipV="1">
            <a:off x="7400268" y="1880711"/>
            <a:ext cx="568586" cy="20812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48FCBE81-75AF-44BE-B56A-FF07F103B47F}"/>
              </a:ext>
            </a:extLst>
          </p:cNvPr>
          <p:cNvCxnSpPr>
            <a:cxnSpLocks/>
            <a:endCxn id="47" idx="1"/>
          </p:cNvCxnSpPr>
          <p:nvPr/>
        </p:nvCxnSpPr>
        <p:spPr>
          <a:xfrm>
            <a:off x="7342820" y="2505163"/>
            <a:ext cx="617910" cy="17543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80CF04D-B1B2-47FB-9F68-4987CE401578}"/>
              </a:ext>
            </a:extLst>
          </p:cNvPr>
          <p:cNvCxnSpPr>
            <a:cxnSpLocks/>
            <a:endCxn id="24" idx="1"/>
          </p:cNvCxnSpPr>
          <p:nvPr/>
        </p:nvCxnSpPr>
        <p:spPr>
          <a:xfrm>
            <a:off x="7392144" y="3092500"/>
            <a:ext cx="576710" cy="12908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E4B8574D-AAD7-42C4-992E-2789210C5DE5}"/>
              </a:ext>
            </a:extLst>
          </p:cNvPr>
          <p:cNvCxnSpPr>
            <a:cxnSpLocks/>
            <a:endCxn id="21" idx="1"/>
          </p:cNvCxnSpPr>
          <p:nvPr/>
        </p:nvCxnSpPr>
        <p:spPr>
          <a:xfrm>
            <a:off x="7392144" y="3651459"/>
            <a:ext cx="576710" cy="8225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637681D8-4099-4391-A48D-25B6AC60FBAA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7384020" y="3733715"/>
            <a:ext cx="584834" cy="48709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90826A9D-ACBF-439A-AA3B-C04CEFCC6445}"/>
              </a:ext>
            </a:extLst>
          </p:cNvPr>
          <p:cNvCxnSpPr>
            <a:cxnSpLocks/>
            <a:endCxn id="33" idx="1"/>
          </p:cNvCxnSpPr>
          <p:nvPr/>
        </p:nvCxnSpPr>
        <p:spPr>
          <a:xfrm>
            <a:off x="7395766" y="4197498"/>
            <a:ext cx="573088" cy="16545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65D7638B-93C1-4395-BD8F-7A4370675AFB}"/>
              </a:ext>
            </a:extLst>
          </p:cNvPr>
          <p:cNvCxnSpPr>
            <a:cxnSpLocks/>
          </p:cNvCxnSpPr>
          <p:nvPr/>
        </p:nvCxnSpPr>
        <p:spPr>
          <a:xfrm>
            <a:off x="7419692" y="5350565"/>
            <a:ext cx="541038" cy="1165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F2FFE08B-D296-4288-AEE9-243CF4B1FACC}"/>
              </a:ext>
            </a:extLst>
          </p:cNvPr>
          <p:cNvCxnSpPr>
            <a:cxnSpLocks/>
            <a:endCxn id="50" idx="1"/>
          </p:cNvCxnSpPr>
          <p:nvPr/>
        </p:nvCxnSpPr>
        <p:spPr>
          <a:xfrm>
            <a:off x="7419692" y="5879677"/>
            <a:ext cx="565196" cy="1450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BD8F1728-468E-467E-A735-42B472EAA3BE}"/>
              </a:ext>
            </a:extLst>
          </p:cNvPr>
          <p:cNvCxnSpPr>
            <a:cxnSpLocks/>
            <a:endCxn id="53" idx="1"/>
          </p:cNvCxnSpPr>
          <p:nvPr/>
        </p:nvCxnSpPr>
        <p:spPr>
          <a:xfrm flipV="1">
            <a:off x="7403659" y="6414831"/>
            <a:ext cx="583207" cy="899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39DE9E6F-1649-4656-A286-F293F768EDC6}"/>
              </a:ext>
            </a:extLst>
          </p:cNvPr>
          <p:cNvCxnSpPr>
            <a:cxnSpLocks/>
            <a:endCxn id="50" idx="1"/>
          </p:cNvCxnSpPr>
          <p:nvPr/>
        </p:nvCxnSpPr>
        <p:spPr>
          <a:xfrm>
            <a:off x="7416064" y="4737383"/>
            <a:ext cx="568824" cy="115679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477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88831-1B18-4653-B874-10241FE75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71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solidFill>
                  <a:schemeClr val="accent6"/>
                </a:solidFill>
              </a:rPr>
              <a:t>Tobacco Dependency Pathway </a:t>
            </a:r>
            <a:r>
              <a:rPr lang="en-GB" sz="3600" b="1" dirty="0" smtClean="0">
                <a:solidFill>
                  <a:schemeClr val="accent6"/>
                </a:solidFill>
              </a:rPr>
              <a:t>review</a:t>
            </a:r>
            <a:endParaRPr lang="en-GB" sz="3600" b="1" dirty="0">
              <a:solidFill>
                <a:schemeClr val="accent6"/>
              </a:solidFill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558FF2D-FEF6-4770-8B58-9DE5E8E756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2673909"/>
              </p:ext>
            </p:extLst>
          </p:nvPr>
        </p:nvGraphicFramePr>
        <p:xfrm>
          <a:off x="1071239" y="1443978"/>
          <a:ext cx="10049522" cy="2643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038DE22D-3D2E-44F7-ABC0-0392BA5DD3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9800320"/>
              </p:ext>
            </p:extLst>
          </p:nvPr>
        </p:nvGraphicFramePr>
        <p:xfrm>
          <a:off x="1071239" y="4236869"/>
          <a:ext cx="10049522" cy="2508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32293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47258063"/>
              </p:ext>
            </p:extLst>
          </p:nvPr>
        </p:nvGraphicFramePr>
        <p:xfrm>
          <a:off x="852424" y="731520"/>
          <a:ext cx="8693912" cy="5632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26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Theme">
  <a:themeElements>
    <a:clrScheme name="">
      <a:dk1>
        <a:srgbClr val="000000"/>
      </a:dk1>
      <a:lt1>
        <a:srgbClr val="99FF66"/>
      </a:lt1>
      <a:dk2>
        <a:srgbClr val="003399"/>
      </a:dk2>
      <a:lt2>
        <a:srgbClr val="666633"/>
      </a:lt2>
      <a:accent1>
        <a:srgbClr val="339933"/>
      </a:accent1>
      <a:accent2>
        <a:srgbClr val="800000"/>
      </a:accent2>
      <a:accent3>
        <a:srgbClr val="CAFFB8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24553EA454694B8CD2AA52A00C529E" ma:contentTypeVersion="16" ma:contentTypeDescription="Create a new document." ma:contentTypeScope="" ma:versionID="d27662799cfbf8af8fa830a3aad30cf6">
  <xsd:schema xmlns:xsd="http://www.w3.org/2001/XMLSchema" xmlns:xs="http://www.w3.org/2001/XMLSchema" xmlns:p="http://schemas.microsoft.com/office/2006/metadata/properties" xmlns:ns2="3a4543a0-6766-456e-a2ee-4414459d9a0a" xmlns:ns3="af7b454b-5578-4b92-ad2d-05626e091018" targetNamespace="http://schemas.microsoft.com/office/2006/metadata/properties" ma:root="true" ma:fieldsID="6a05d52439d97e3e3fc910ddb7e15c37" ns2:_="" ns3:_="">
    <xsd:import namespace="3a4543a0-6766-456e-a2ee-4414459d9a0a"/>
    <xsd:import namespace="af7b454b-5578-4b92-ad2d-05626e0910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43a0-6766-456e-a2ee-4414459d9a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6d2e6d8-cbd0-4db0-ba36-afbb08a2c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b454b-5578-4b92-ad2d-05626e09101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b07f2-ba60-4e2c-beaf-204d65fe82c0}" ma:internalName="TaxCatchAll" ma:showField="CatchAllData" ma:web="af7b454b-5578-4b92-ad2d-05626e0910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a4543a0-6766-456e-a2ee-4414459d9a0a">
      <Terms xmlns="http://schemas.microsoft.com/office/infopath/2007/PartnerControls"/>
    </lcf76f155ced4ddcb4097134ff3c332f>
    <TaxCatchAll xmlns="af7b454b-5578-4b92-ad2d-05626e091018" xsi:nil="true"/>
  </documentManagement>
</p:properties>
</file>

<file path=customXml/itemProps1.xml><?xml version="1.0" encoding="utf-8"?>
<ds:datastoreItem xmlns:ds="http://schemas.openxmlformats.org/officeDocument/2006/customXml" ds:itemID="{97CBDBE8-8F18-4C88-9FB6-7736B3E1E57E}"/>
</file>

<file path=customXml/itemProps2.xml><?xml version="1.0" encoding="utf-8"?>
<ds:datastoreItem xmlns:ds="http://schemas.openxmlformats.org/officeDocument/2006/customXml" ds:itemID="{9B4F6D7A-B7F3-440F-B20C-47497E130706}"/>
</file>

<file path=customXml/itemProps3.xml><?xml version="1.0" encoding="utf-8"?>
<ds:datastoreItem xmlns:ds="http://schemas.openxmlformats.org/officeDocument/2006/customXml" ds:itemID="{35E5FF19-F0BC-41DD-977A-4A0B70BE16B0}"/>
</file>

<file path=docProps/app.xml><?xml version="1.0" encoding="utf-8"?>
<Properties xmlns="http://schemas.openxmlformats.org/officeDocument/2006/extended-properties" xmlns:vt="http://schemas.openxmlformats.org/officeDocument/2006/docPropsVTypes">
  <TotalTime>9388</TotalTime>
  <Words>1028</Words>
  <Application>Microsoft Office PowerPoint</Application>
  <PresentationFormat>Widescreen</PresentationFormat>
  <Paragraphs>95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Verdana</vt:lpstr>
      <vt:lpstr>1_Office Theme</vt:lpstr>
      <vt:lpstr>Default Theme</vt:lpstr>
      <vt:lpstr>PowerPoint Presentation</vt:lpstr>
      <vt:lpstr>ELFT is an Early Implementor Site (EIS)</vt:lpstr>
      <vt:lpstr>Taking a Quality Improvement Approach – Data collection </vt:lpstr>
      <vt:lpstr>PowerPoint Presentation</vt:lpstr>
      <vt:lpstr>Tobacco Dependency Pathway review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Evelyn Koon</dc:creator>
  <cp:lastModifiedBy>Bartley Angela</cp:lastModifiedBy>
  <cp:revision>111</cp:revision>
  <dcterms:created xsi:type="dcterms:W3CDTF">2020-03-27T12:32:05Z</dcterms:created>
  <dcterms:modified xsi:type="dcterms:W3CDTF">2021-09-28T15:28:05Z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0x0101008924553EA454694B8CD2AA52A00C529E</vt:lpwstr>
  </property>
</Properties>
</file>