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65" r:id="rId5"/>
    <p:sldId id="456" r:id="rId6"/>
    <p:sldId id="457" r:id="rId7"/>
    <p:sldId id="458" r:id="rId8"/>
    <p:sldId id="463" r:id="rId9"/>
    <p:sldId id="459" r:id="rId10"/>
    <p:sldId id="452" r:id="rId11"/>
    <p:sldId id="453" r:id="rId12"/>
    <p:sldId id="4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indusha Keerthikumar" initials="HK" lastIdx="3" clrIdx="0">
    <p:extLst>
      <p:ext uri="{19B8F6BF-5375-455C-9EA6-DF929625EA0E}">
        <p15:presenceInfo xmlns:p15="http://schemas.microsoft.com/office/powerpoint/2012/main" userId="Hindusha Keerthikuma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9F8F90-BE52-454C-B667-7205F74B6D53}" v="17" dt="2022-02-28T15:54:20.1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045" autoAdjust="0"/>
  </p:normalViewPr>
  <p:slideViewPr>
    <p:cSldViewPr snapToGrid="0">
      <p:cViewPr varScale="1">
        <p:scale>
          <a:sx n="69" d="100"/>
          <a:sy n="69" d="100"/>
        </p:scale>
        <p:origin x="21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6B052-B4E2-40C0-A571-79FAFC822006}" type="datetimeFigureOut">
              <a:rPr lang="en-GB" smtClean="0"/>
              <a:t>02/03/2022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0E0218-B885-45BC-9929-D3182BAE32A2}" type="slidenum">
              <a:rPr lang="en-GB" smtClean="0"/>
              <a:t>‹#›</a:t>
            </a:fld>
            <a:endParaRPr lang="en-GB"/>
          </a:p>
        </p:txBody>
      </p:sp>
    </p:spTree>
    <p:extLst>
      <p:ext uri="{BB962C8B-B14F-4D97-AF65-F5344CB8AC3E}">
        <p14:creationId xmlns:p14="http://schemas.microsoft.com/office/powerpoint/2010/main" val="398265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latin typeface="Arial" panose="020B0604020202020204" pitchFamily="34" charset="0"/>
                <a:cs typeface="Arial" panose="020B0604020202020204" pitchFamily="34" charset="0"/>
              </a:rPr>
              <a:t>Through our engagement we also recognised that additional aspects may be best determined at a local level such as: </a:t>
            </a:r>
          </a:p>
          <a:p>
            <a:pPr marL="285750" indent="-285750">
              <a:buFontTx/>
              <a:buChar char="-"/>
            </a:pPr>
            <a:r>
              <a:rPr lang="en-GB" sz="1200" dirty="0">
                <a:latin typeface="Arial" panose="020B0604020202020204" pitchFamily="34" charset="0"/>
                <a:cs typeface="Arial" panose="020B0604020202020204" pitchFamily="34" charset="0"/>
              </a:rPr>
              <a:t>Offering tobacco dependency support to partners/carers of clients that smoke</a:t>
            </a:r>
          </a:p>
          <a:p>
            <a:pPr marL="285750" indent="-285750">
              <a:buFontTx/>
              <a:buChar char="-"/>
            </a:pPr>
            <a:r>
              <a:rPr lang="en-GB" sz="1200" dirty="0">
                <a:latin typeface="Arial" panose="020B0604020202020204" pitchFamily="34" charset="0"/>
                <a:cs typeface="Arial" panose="020B0604020202020204" pitchFamily="34" charset="0"/>
              </a:rPr>
              <a:t>Interpretation of flexibility in how and where appointments are delivered (such as decisions regarding offering home visits and off site visits) </a:t>
            </a:r>
          </a:p>
          <a:p>
            <a:pPr marL="285750" indent="-285750">
              <a:buFontTx/>
              <a:buChar char="-"/>
            </a:pPr>
            <a:r>
              <a:rPr lang="en-GB" sz="1200" dirty="0">
                <a:latin typeface="Arial" panose="020B0604020202020204" pitchFamily="34" charset="0"/>
                <a:cs typeface="Arial" panose="020B0604020202020204" pitchFamily="34" charset="0"/>
              </a:rPr>
              <a:t>Whether or not there is a limit on the number of times a client can restart the service </a:t>
            </a:r>
          </a:p>
          <a:p>
            <a:endParaRPr lang="en-GB" dirty="0"/>
          </a:p>
        </p:txBody>
      </p:sp>
      <p:sp>
        <p:nvSpPr>
          <p:cNvPr id="4" name="Slide Number Placeholder 3"/>
          <p:cNvSpPr>
            <a:spLocks noGrp="1"/>
          </p:cNvSpPr>
          <p:nvPr>
            <p:ph type="sldNum" sz="quarter" idx="5"/>
          </p:nvPr>
        </p:nvSpPr>
        <p:spPr/>
        <p:txBody>
          <a:bodyPr/>
          <a:lstStyle/>
          <a:p>
            <a:fld id="{510E0218-B885-45BC-9929-D3182BAE32A2}" type="slidenum">
              <a:rPr lang="en-GB" smtClean="0"/>
              <a:t>5</a:t>
            </a:fld>
            <a:endParaRPr lang="en-GB"/>
          </a:p>
        </p:txBody>
      </p:sp>
    </p:spTree>
    <p:extLst>
      <p:ext uri="{BB962C8B-B14F-4D97-AF65-F5344CB8AC3E}">
        <p14:creationId xmlns:p14="http://schemas.microsoft.com/office/powerpoint/2010/main" val="26390677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Title 9"/>
          <p:cNvSpPr>
            <a:spLocks noGrp="1"/>
          </p:cNvSpPr>
          <p:nvPr>
            <p:ph type="title" hasCustomPrompt="1"/>
          </p:nvPr>
        </p:nvSpPr>
        <p:spPr>
          <a:xfrm>
            <a:off x="599385" y="3660488"/>
            <a:ext cx="10515600" cy="689541"/>
          </a:xfrm>
          <a:prstGeom prst="rect">
            <a:avLst/>
          </a:prstGeom>
        </p:spPr>
        <p:txBody>
          <a:bodyPr/>
          <a:lstStyle>
            <a:lvl1pPr>
              <a:defRPr sz="3600" baseline="0">
                <a:solidFill>
                  <a:srgbClr val="005EB8"/>
                </a:solidFill>
                <a:latin typeface="Arial" panose="020B0604020202020204" pitchFamily="34" charset="0"/>
                <a:cs typeface="Arial" panose="020B0604020202020204" pitchFamily="34" charset="0"/>
              </a:defRPr>
            </a:lvl1pPr>
          </a:lstStyle>
          <a:p>
            <a:r>
              <a:rPr lang="en-US"/>
              <a:t>Presentation title</a:t>
            </a:r>
          </a:p>
        </p:txBody>
      </p:sp>
      <p:sp>
        <p:nvSpPr>
          <p:cNvPr id="11" name="Subtitle 2"/>
          <p:cNvSpPr>
            <a:spLocks noGrp="1"/>
          </p:cNvSpPr>
          <p:nvPr>
            <p:ph type="subTitle" idx="1" hasCustomPrompt="1"/>
          </p:nvPr>
        </p:nvSpPr>
        <p:spPr>
          <a:xfrm>
            <a:off x="599385" y="4364955"/>
            <a:ext cx="9144000" cy="473244"/>
          </a:xfrm>
          <a:prstGeom prst="rect">
            <a:avLst/>
          </a:prstGeom>
        </p:spPr>
        <p:txBody>
          <a:bodyPr/>
          <a:lstStyle>
            <a:lvl1pPr marL="0" indent="0" algn="l">
              <a:buNone/>
              <a:defRPr sz="1800" b="0" i="0" baseline="0">
                <a:solidFill>
                  <a:srgbClr val="005EB8"/>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Date</a:t>
            </a:r>
          </a:p>
        </p:txBody>
      </p:sp>
      <p:pic>
        <p:nvPicPr>
          <p:cNvPr id="9" name="Picture 8" descr="A picture containing clipart&#10;&#10;Description generated with very high confidence">
            <a:extLst>
              <a:ext uri="{FF2B5EF4-FFF2-40B4-BE49-F238E27FC236}">
                <a16:creationId xmlns:a16="http://schemas.microsoft.com/office/drawing/2014/main" id="{97959884-1B4F-43C5-92F7-E44DF373C9BF}"/>
              </a:ext>
            </a:extLst>
          </p:cNvPr>
          <p:cNvPicPr>
            <a:picLocks noChangeAspect="1"/>
          </p:cNvPicPr>
          <p:nvPr userDrawn="1"/>
        </p:nvPicPr>
        <p:blipFill>
          <a:blip r:embed="rId2"/>
          <a:stretch>
            <a:fillRect/>
          </a:stretch>
        </p:blipFill>
        <p:spPr>
          <a:xfrm>
            <a:off x="10261546" y="293024"/>
            <a:ext cx="1440873" cy="436418"/>
          </a:xfrm>
          <a:prstGeom prst="rect">
            <a:avLst/>
          </a:prstGeom>
        </p:spPr>
      </p:pic>
      <p:pic>
        <p:nvPicPr>
          <p:cNvPr id="5" name="Content Placeholder 16">
            <a:extLst>
              <a:ext uri="{FF2B5EF4-FFF2-40B4-BE49-F238E27FC236}">
                <a16:creationId xmlns:a16="http://schemas.microsoft.com/office/drawing/2014/main" id="{5FDDE1C8-218E-4901-92BB-E0ADB27DCE4B}"/>
              </a:ext>
            </a:extLst>
          </p:cNvPr>
          <p:cNvPicPr>
            <a:picLocks noChangeAspect="1"/>
          </p:cNvPicPr>
          <p:nvPr userDrawn="1"/>
        </p:nvPicPr>
        <p:blipFill>
          <a:blip r:embed="rId3"/>
          <a:stretch>
            <a:fillRect/>
          </a:stretch>
        </p:blipFill>
        <p:spPr>
          <a:xfrm>
            <a:off x="0" y="6345237"/>
            <a:ext cx="12192000" cy="309465"/>
          </a:xfrm>
          <a:prstGeom prst="rect">
            <a:avLst/>
          </a:prstGeom>
        </p:spPr>
      </p:pic>
      <p:sp>
        <p:nvSpPr>
          <p:cNvPr id="6" name="Text Box 4">
            <a:extLst>
              <a:ext uri="{FF2B5EF4-FFF2-40B4-BE49-F238E27FC236}">
                <a16:creationId xmlns:a16="http://schemas.microsoft.com/office/drawing/2014/main" id="{733EB1D2-9EB5-4BBA-9043-DD9322866AB7}"/>
              </a:ext>
            </a:extLst>
          </p:cNvPr>
          <p:cNvSpPr txBox="1"/>
          <p:nvPr userDrawn="1"/>
        </p:nvSpPr>
        <p:spPr>
          <a:xfrm>
            <a:off x="3434080" y="5792942"/>
            <a:ext cx="5323840" cy="40640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en-GB" sz="1800">
                <a:effectLst/>
                <a:latin typeface="Arial" panose="020B0604020202020204" pitchFamily="34" charset="0"/>
                <a:ea typeface="Calibri" panose="020F0502020204030204" pitchFamily="34" charset="0"/>
                <a:cs typeface="Times New Roman" panose="02020603050405020304" pitchFamily="18" charset="0"/>
              </a:rPr>
              <a:t>NHS England and NHS Improvement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1989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Content Placeholder 9"/>
          <p:cNvSpPr>
            <a:spLocks noGrp="1"/>
          </p:cNvSpPr>
          <p:nvPr>
            <p:ph sz="quarter" idx="10"/>
          </p:nvPr>
        </p:nvSpPr>
        <p:spPr>
          <a:xfrm>
            <a:off x="620240" y="1649628"/>
            <a:ext cx="10316899"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itle 10"/>
          <p:cNvSpPr>
            <a:spLocks noGrp="1"/>
          </p:cNvSpPr>
          <p:nvPr>
            <p:ph type="title"/>
          </p:nvPr>
        </p:nvSpPr>
        <p:spPr>
          <a:xfrm>
            <a:off x="614921" y="854465"/>
            <a:ext cx="8756073"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US" sz="2800">
              <a:solidFill>
                <a:srgbClr val="005EB8"/>
              </a:solidFill>
              <a:latin typeface="Arial" charset="0"/>
              <a:ea typeface="Arial" charset="0"/>
              <a:cs typeface="Arial" charset="0"/>
            </a:endParaRPr>
          </a:p>
        </p:txBody>
      </p:sp>
      <p:sp>
        <p:nvSpPr>
          <p:cNvPr id="8" name="TextBox 7"/>
          <p:cNvSpPr txBox="1"/>
          <p:nvPr userDrawn="1"/>
        </p:nvSpPr>
        <p:spPr>
          <a:xfrm>
            <a:off x="388419" y="6372537"/>
            <a:ext cx="863149"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a:solidFill>
                  <a:schemeClr val="accent3">
                    <a:lumMod val="60000"/>
                    <a:lumOff val="40000"/>
                  </a:schemeClr>
                </a:solidFill>
                <a:latin typeface="Arial" panose="020B0604020202020204" pitchFamily="34" charset="0"/>
                <a:cs typeface="Arial" panose="020B0604020202020204" pitchFamily="34" charset="0"/>
              </a:rPr>
              <a:t> </a:t>
            </a:r>
            <a:r>
              <a:rPr lang="en-US" sz="1200">
                <a:solidFill>
                  <a:schemeClr val="accent3"/>
                </a:solidFill>
                <a:latin typeface="Arial" panose="020B0604020202020204" pitchFamily="34" charset="0"/>
                <a:cs typeface="Arial" panose="020B0604020202020204" pitchFamily="34" charset="0"/>
              </a:rPr>
              <a:t>  </a:t>
            </a:r>
            <a:r>
              <a:rPr lang="en-US" sz="1200">
                <a:solidFill>
                  <a:srgbClr val="005EB8"/>
                </a:solidFill>
                <a:latin typeface="Arial" panose="020B0604020202020204" pitchFamily="34" charset="0"/>
                <a:cs typeface="Arial" panose="020B0604020202020204" pitchFamily="34" charset="0"/>
              </a:rPr>
              <a:t>|</a:t>
            </a:r>
            <a:endParaRPr lang="en-US" sz="1200">
              <a:solidFill>
                <a:schemeClr val="accent3"/>
              </a:solidFill>
              <a:latin typeface="Arial" panose="020B0604020202020204" pitchFamily="34" charset="0"/>
              <a:cs typeface="Arial" panose="020B0604020202020204" pitchFamily="34" charset="0"/>
            </a:endParaRPr>
          </a:p>
        </p:txBody>
      </p:sp>
      <p:sp>
        <p:nvSpPr>
          <p:cNvPr id="9" name="Footer Placeholder 2"/>
          <p:cNvSpPr>
            <a:spLocks noGrp="1"/>
          </p:cNvSpPr>
          <p:nvPr>
            <p:ph type="ftr" sz="quarter" idx="3"/>
          </p:nvPr>
        </p:nvSpPr>
        <p:spPr>
          <a:xfrm>
            <a:off x="920902" y="6333440"/>
            <a:ext cx="7630885"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GB"/>
              <a:t>Specialist Mental Health Tobacco Dependency Services</a:t>
            </a:r>
            <a:endParaRPr lang="en-US"/>
          </a:p>
        </p:txBody>
      </p:sp>
      <p:pic>
        <p:nvPicPr>
          <p:cNvPr id="12" name="Picture 11" descr="A picture containing clipart&#10;&#10;Description generated with very high confidence">
            <a:extLst>
              <a:ext uri="{FF2B5EF4-FFF2-40B4-BE49-F238E27FC236}">
                <a16:creationId xmlns:a16="http://schemas.microsoft.com/office/drawing/2014/main" id="{7ADC841C-5A22-4563-A975-9750BB6F94B4}"/>
              </a:ext>
            </a:extLst>
          </p:cNvPr>
          <p:cNvPicPr>
            <a:picLocks noChangeAspect="1"/>
          </p:cNvPicPr>
          <p:nvPr userDrawn="1"/>
        </p:nvPicPr>
        <p:blipFill>
          <a:blip r:embed="rId2"/>
          <a:stretch>
            <a:fillRect/>
          </a:stretch>
        </p:blipFill>
        <p:spPr>
          <a:xfrm>
            <a:off x="10261546" y="293024"/>
            <a:ext cx="1440873" cy="436418"/>
          </a:xfrm>
          <a:prstGeom prst="rect">
            <a:avLst/>
          </a:prstGeom>
        </p:spPr>
      </p:pic>
    </p:spTree>
    <p:extLst>
      <p:ext uri="{BB962C8B-B14F-4D97-AF65-F5344CB8AC3E}">
        <p14:creationId xmlns:p14="http://schemas.microsoft.com/office/powerpoint/2010/main" val="2025774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Specialist Mental Health Tobacco Dependency Services</a:t>
            </a:r>
          </a:p>
        </p:txBody>
      </p:sp>
      <p:sp>
        <p:nvSpPr>
          <p:cNvPr id="4" name="Slide Number Placeholder 3"/>
          <p:cNvSpPr>
            <a:spLocks noGrp="1"/>
          </p:cNvSpPr>
          <p:nvPr>
            <p:ph type="sldNum" sz="quarter" idx="12"/>
          </p:nvPr>
        </p:nvSpPr>
        <p:spPr/>
        <p:txBody>
          <a:bodyPr/>
          <a:lstStyle/>
          <a:p>
            <a:fld id="{9E96FE2E-F5D0-4D1B-BF30-97B532C441C2}" type="slidenum">
              <a:rPr lang="en-GB" smtClean="0"/>
              <a:t>‹#›</a:t>
            </a:fld>
            <a:endParaRPr lang="en-GB"/>
          </a:p>
        </p:txBody>
      </p:sp>
    </p:spTree>
    <p:extLst>
      <p:ext uri="{BB962C8B-B14F-4D97-AF65-F5344CB8AC3E}">
        <p14:creationId xmlns:p14="http://schemas.microsoft.com/office/powerpoint/2010/main" val="28463195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Box 8"/>
          <p:cNvSpPr txBox="1"/>
          <p:nvPr userDrawn="1"/>
        </p:nvSpPr>
        <p:spPr>
          <a:xfrm>
            <a:off x="388419" y="6372537"/>
            <a:ext cx="863149"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a:solidFill>
                  <a:schemeClr val="accent3">
                    <a:lumMod val="60000"/>
                    <a:lumOff val="40000"/>
                  </a:schemeClr>
                </a:solidFill>
                <a:latin typeface="Arial" panose="020B0604020202020204" pitchFamily="34" charset="0"/>
                <a:cs typeface="Arial" panose="020B0604020202020204" pitchFamily="34" charset="0"/>
              </a:rPr>
              <a:t> </a:t>
            </a:r>
            <a:r>
              <a:rPr lang="en-US" sz="1200">
                <a:solidFill>
                  <a:schemeClr val="accent3"/>
                </a:solidFill>
                <a:latin typeface="Arial" panose="020B0604020202020204" pitchFamily="34" charset="0"/>
                <a:cs typeface="Arial" panose="020B0604020202020204" pitchFamily="34" charset="0"/>
              </a:rPr>
              <a:t> </a:t>
            </a:r>
            <a:r>
              <a:rPr lang="en-US" sz="1200">
                <a:solidFill>
                  <a:srgbClr val="005EB8"/>
                </a:solidFill>
                <a:latin typeface="Arial" panose="020B0604020202020204" pitchFamily="34" charset="0"/>
                <a:cs typeface="Arial" panose="020B0604020202020204" pitchFamily="34" charset="0"/>
              </a:rPr>
              <a:t> |</a:t>
            </a:r>
          </a:p>
        </p:txBody>
      </p:sp>
      <p:sp>
        <p:nvSpPr>
          <p:cNvPr id="10" name="Footer Placeholder 2"/>
          <p:cNvSpPr>
            <a:spLocks noGrp="1"/>
          </p:cNvSpPr>
          <p:nvPr>
            <p:ph type="ftr" sz="quarter" idx="3"/>
          </p:nvPr>
        </p:nvSpPr>
        <p:spPr>
          <a:xfrm>
            <a:off x="920902" y="6333440"/>
            <a:ext cx="7630885"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GB"/>
              <a:t>Specialist Mental Health Tobacco Dependency Services</a:t>
            </a:r>
            <a:endParaRPr lang="en-US"/>
          </a:p>
        </p:txBody>
      </p:sp>
    </p:spTree>
    <p:extLst>
      <p:ext uri="{BB962C8B-B14F-4D97-AF65-F5344CB8AC3E}">
        <p14:creationId xmlns:p14="http://schemas.microsoft.com/office/powerpoint/2010/main" val="11079599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entreformentalhealth.org.uk/sites/default/files/2020-03/CentreforMH_HWBA_SmokingCessation_0.pdf" TargetMode="External"/><Relationship Id="rId7" Type="http://schemas.openxmlformats.org/officeDocument/2006/relationships/hyperlink" Target="https://www.thelancet.com/journals/lanpsy/article/PIIS2215-0366(19)30047-1/fulltext" TargetMode="External"/><Relationship Id="rId2" Type="http://schemas.openxmlformats.org/officeDocument/2006/relationships/hyperlink" Target="https://bmcpsychiatry.biomedcentral.com/track/pdf/10.1186/s12888-017-1419-7.pdf" TargetMode="External"/><Relationship Id="rId1" Type="http://schemas.openxmlformats.org/officeDocument/2006/relationships/slideLayout" Target="../slideLayouts/slideLayout2.xml"/><Relationship Id="rId6" Type="http://schemas.openxmlformats.org/officeDocument/2006/relationships/hyperlink" Target="https://www.gov.uk/government/publications/health-matters-smoking-and-mental-health/health-matters-smoking-and-mental-health" TargetMode="External"/><Relationship Id="rId5" Type="http://schemas.openxmlformats.org/officeDocument/2006/relationships/hyperlink" Target="https://www.rethink.org/media/3755/hwa-smi-smoking-cessation-report-2020.pdf" TargetMode="External"/><Relationship Id="rId4" Type="http://schemas.openxmlformats.org/officeDocument/2006/relationships/hyperlink" Target="https://fingertips.phe.org.uk/profile/tobacco-control/data#page/1"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instituteofhealthequity.org/resources-reports/marmot-review-10-years-on/the-marmot-review-10-years-on-full-report.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2EF51-A59B-49D8-B145-C6D2C372DEBA}"/>
              </a:ext>
            </a:extLst>
          </p:cNvPr>
          <p:cNvSpPr>
            <a:spLocks noGrp="1"/>
          </p:cNvSpPr>
          <p:nvPr>
            <p:ph type="title"/>
          </p:nvPr>
        </p:nvSpPr>
        <p:spPr>
          <a:xfrm>
            <a:off x="606377" y="2400649"/>
            <a:ext cx="10994496" cy="1265829"/>
          </a:xfrm>
        </p:spPr>
        <p:txBody>
          <a:bodyPr/>
          <a:lstStyle/>
          <a:p>
            <a:r>
              <a:rPr lang="en-GB" dirty="0"/>
              <a:t>Specialist Mental Health Tobacco Dependency Services:</a:t>
            </a:r>
            <a:br>
              <a:rPr lang="en-GB" dirty="0"/>
            </a:br>
            <a:r>
              <a:rPr lang="en-GB" sz="2800" dirty="0"/>
              <a:t>Improving access to treatment through community based services</a:t>
            </a:r>
            <a:endParaRPr lang="en-GB" dirty="0"/>
          </a:p>
        </p:txBody>
      </p:sp>
      <p:sp>
        <p:nvSpPr>
          <p:cNvPr id="3" name="Subtitle 2">
            <a:extLst>
              <a:ext uri="{FF2B5EF4-FFF2-40B4-BE49-F238E27FC236}">
                <a16:creationId xmlns:a16="http://schemas.microsoft.com/office/drawing/2014/main" id="{31608A49-3EB9-493C-B378-62279B28580E}"/>
              </a:ext>
            </a:extLst>
          </p:cNvPr>
          <p:cNvSpPr>
            <a:spLocks noGrp="1"/>
          </p:cNvSpPr>
          <p:nvPr>
            <p:ph type="subTitle" idx="1"/>
          </p:nvPr>
        </p:nvSpPr>
        <p:spPr>
          <a:xfrm>
            <a:off x="606377" y="4574011"/>
            <a:ext cx="9144000" cy="473244"/>
          </a:xfrm>
        </p:spPr>
        <p:txBody>
          <a:bodyPr/>
          <a:lstStyle/>
          <a:p>
            <a:r>
              <a:rPr lang="en-GB" dirty="0"/>
              <a:t>Aideen Dunne, National Medical Directors Clinical Fellow and Public Health Registrar (ST5) </a:t>
            </a:r>
          </a:p>
          <a:p>
            <a:r>
              <a:rPr lang="en-GB" dirty="0"/>
              <a:t>March 2022</a:t>
            </a:r>
          </a:p>
        </p:txBody>
      </p:sp>
    </p:spTree>
    <p:extLst>
      <p:ext uri="{BB962C8B-B14F-4D97-AF65-F5344CB8AC3E}">
        <p14:creationId xmlns:p14="http://schemas.microsoft.com/office/powerpoint/2010/main" val="52934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1E2B6B-B6C7-41F4-9919-21A7201F6971}"/>
              </a:ext>
            </a:extLst>
          </p:cNvPr>
          <p:cNvSpPr>
            <a:spLocks noGrp="1"/>
          </p:cNvSpPr>
          <p:nvPr>
            <p:ph sz="quarter" idx="10"/>
          </p:nvPr>
        </p:nvSpPr>
        <p:spPr>
          <a:xfrm>
            <a:off x="689066" y="1846273"/>
            <a:ext cx="10971992" cy="4584024"/>
          </a:xfrm>
        </p:spPr>
        <p:txBody>
          <a:bodyPr/>
          <a:lstStyle/>
          <a:p>
            <a:r>
              <a:rPr lang="en-GB" sz="1600" dirty="0">
                <a:solidFill>
                  <a:srgbClr val="424D58"/>
                </a:solidFill>
                <a:latin typeface="Arial"/>
              </a:rPr>
              <a:t>There is very clear evidence of increased smoking rates and smoking-related harm among people with severe mental illness: </a:t>
            </a:r>
          </a:p>
          <a:p>
            <a:pPr lvl="1"/>
            <a:r>
              <a:rPr lang="en-GB" sz="1600" dirty="0">
                <a:solidFill>
                  <a:srgbClr val="424D58"/>
                </a:solidFill>
                <a:latin typeface="Arial"/>
              </a:rPr>
              <a:t>Smoking is one of the most important modifiable risk factor that contributes towards the excess mortality in people with SMI</a:t>
            </a:r>
            <a:r>
              <a:rPr lang="en-GB" sz="1600" baseline="30000" dirty="0">
                <a:solidFill>
                  <a:srgbClr val="424D58"/>
                </a:solidFill>
                <a:latin typeface="Arial"/>
              </a:rPr>
              <a:t>1</a:t>
            </a:r>
            <a:r>
              <a:rPr lang="en-GB" sz="1600" dirty="0">
                <a:solidFill>
                  <a:srgbClr val="424D58"/>
                </a:solidFill>
                <a:latin typeface="Arial"/>
              </a:rPr>
              <a:t>. </a:t>
            </a:r>
          </a:p>
          <a:p>
            <a:pPr lvl="1"/>
            <a:r>
              <a:rPr lang="en-GB" sz="1600" dirty="0">
                <a:solidFill>
                  <a:srgbClr val="424D58"/>
                </a:solidFill>
                <a:latin typeface="Arial"/>
              </a:rPr>
              <a:t>It is estimated that 50% of deaths in people with SMI are attributable to smoking</a:t>
            </a:r>
            <a:r>
              <a:rPr lang="en-GB" sz="1600" baseline="30000" dirty="0">
                <a:solidFill>
                  <a:srgbClr val="424D58"/>
                </a:solidFill>
                <a:latin typeface="Arial"/>
              </a:rPr>
              <a:t>2</a:t>
            </a:r>
            <a:r>
              <a:rPr lang="en-GB" sz="1600" dirty="0">
                <a:solidFill>
                  <a:srgbClr val="424D58"/>
                </a:solidFill>
                <a:latin typeface="Arial"/>
              </a:rPr>
              <a:t>.   </a:t>
            </a:r>
          </a:p>
          <a:p>
            <a:pPr lvl="1"/>
            <a:r>
              <a:rPr lang="en-GB" sz="1600" dirty="0">
                <a:solidFill>
                  <a:srgbClr val="424D58"/>
                </a:solidFill>
                <a:latin typeface="Arial"/>
              </a:rPr>
              <a:t>The prevalence of smoking in people with SMI is significantly higher compared to the general population (40.5% compared with 13.9%)</a:t>
            </a:r>
            <a:r>
              <a:rPr lang="en-GB" sz="1600" baseline="30000" dirty="0">
                <a:solidFill>
                  <a:srgbClr val="424D58"/>
                </a:solidFill>
                <a:latin typeface="Arial"/>
              </a:rPr>
              <a:t> 3</a:t>
            </a:r>
            <a:r>
              <a:rPr lang="en-GB" sz="1600" dirty="0">
                <a:solidFill>
                  <a:srgbClr val="424D58"/>
                </a:solidFill>
                <a:latin typeface="Arial"/>
              </a:rPr>
              <a:t> with rates as high as 70% in people with schizophrenia and bipolar disorder</a:t>
            </a:r>
            <a:r>
              <a:rPr lang="en-GB" sz="1600" baseline="30000" dirty="0">
                <a:solidFill>
                  <a:srgbClr val="424D58"/>
                </a:solidFill>
                <a:latin typeface="Arial"/>
              </a:rPr>
              <a:t>1</a:t>
            </a:r>
            <a:r>
              <a:rPr lang="en-GB" sz="1600" dirty="0">
                <a:solidFill>
                  <a:srgbClr val="424D58"/>
                </a:solidFill>
                <a:latin typeface="Arial"/>
              </a:rPr>
              <a:t>.</a:t>
            </a:r>
          </a:p>
          <a:p>
            <a:pPr marL="228600" lvl="1">
              <a:spcBef>
                <a:spcPts val="1000"/>
              </a:spcBef>
            </a:pPr>
            <a:r>
              <a:rPr lang="en-GB" sz="1600" dirty="0">
                <a:solidFill>
                  <a:srgbClr val="424D58"/>
                </a:solidFill>
                <a:latin typeface="Arial"/>
              </a:rPr>
              <a:t>Smoking is a deeply entrenched and complex behaviour in people with SMI. </a:t>
            </a:r>
          </a:p>
          <a:p>
            <a:pPr marL="685800" lvl="2">
              <a:spcBef>
                <a:spcPts val="1000"/>
              </a:spcBef>
            </a:pPr>
            <a:r>
              <a:rPr lang="en-GB" sz="1600" dirty="0">
                <a:solidFill>
                  <a:srgbClr val="424D58"/>
                </a:solidFill>
                <a:latin typeface="Arial"/>
              </a:rPr>
              <a:t>People with mental illness are also more likely to be heavier and more dependant smokers</a:t>
            </a:r>
            <a:r>
              <a:rPr lang="en-GB" sz="1600" baseline="30000" dirty="0">
                <a:solidFill>
                  <a:srgbClr val="424D58"/>
                </a:solidFill>
                <a:latin typeface="Arial"/>
              </a:rPr>
              <a:t>4</a:t>
            </a:r>
            <a:r>
              <a:rPr lang="en-GB" sz="1600" dirty="0">
                <a:solidFill>
                  <a:srgbClr val="424D58"/>
                </a:solidFill>
                <a:latin typeface="Arial"/>
              </a:rPr>
              <a:t>.</a:t>
            </a:r>
          </a:p>
          <a:p>
            <a:pPr marL="685800" lvl="2">
              <a:spcBef>
                <a:spcPts val="1000"/>
              </a:spcBef>
            </a:pPr>
            <a:r>
              <a:rPr lang="en-GB" sz="1600" dirty="0">
                <a:solidFill>
                  <a:srgbClr val="424D58"/>
                </a:solidFill>
                <a:latin typeface="Arial"/>
              </a:rPr>
              <a:t>It is estimated that a third of all cigarettes smoked in England are smoked by people with a mental disorder</a:t>
            </a:r>
            <a:r>
              <a:rPr lang="en-GB" sz="1600" baseline="30000" dirty="0">
                <a:solidFill>
                  <a:srgbClr val="424D58"/>
                </a:solidFill>
                <a:latin typeface="Arial"/>
              </a:rPr>
              <a:t>5</a:t>
            </a:r>
            <a:r>
              <a:rPr lang="en-GB" sz="1600" dirty="0">
                <a:solidFill>
                  <a:srgbClr val="424D58"/>
                </a:solidFill>
                <a:latin typeface="Arial"/>
              </a:rPr>
              <a:t>.</a:t>
            </a:r>
          </a:p>
          <a:p>
            <a:pPr marL="685800" lvl="2">
              <a:spcBef>
                <a:spcPts val="1000"/>
              </a:spcBef>
            </a:pPr>
            <a:r>
              <a:rPr lang="en-GB" sz="1600" dirty="0">
                <a:solidFill>
                  <a:srgbClr val="424D58"/>
                </a:solidFill>
                <a:latin typeface="Arial"/>
              </a:rPr>
              <a:t>There is evidence that a tailored/enhanced tobacco dependency treatment offer is likely to be more effective in people with SMI</a:t>
            </a:r>
            <a:r>
              <a:rPr lang="en-GB" sz="1600" baseline="30000" dirty="0">
                <a:solidFill>
                  <a:srgbClr val="424D58"/>
                </a:solidFill>
                <a:latin typeface="Arial"/>
              </a:rPr>
              <a:t>6</a:t>
            </a:r>
            <a:r>
              <a:rPr lang="en-GB" sz="1600" dirty="0">
                <a:solidFill>
                  <a:srgbClr val="424D58"/>
                </a:solidFill>
                <a:latin typeface="Arial"/>
              </a:rPr>
              <a:t>. </a:t>
            </a:r>
          </a:p>
          <a:p>
            <a:endParaRPr lang="en-GB" sz="1600" dirty="0"/>
          </a:p>
        </p:txBody>
      </p:sp>
      <p:sp>
        <p:nvSpPr>
          <p:cNvPr id="3" name="Title 2">
            <a:extLst>
              <a:ext uri="{FF2B5EF4-FFF2-40B4-BE49-F238E27FC236}">
                <a16:creationId xmlns:a16="http://schemas.microsoft.com/office/drawing/2014/main" id="{C11BA28F-105A-45B0-AE1F-8C03B9CCAA11}"/>
              </a:ext>
            </a:extLst>
          </p:cNvPr>
          <p:cNvSpPr>
            <a:spLocks noGrp="1"/>
          </p:cNvSpPr>
          <p:nvPr>
            <p:ph type="title"/>
          </p:nvPr>
        </p:nvSpPr>
        <p:spPr/>
        <p:txBody>
          <a:bodyPr/>
          <a:lstStyle/>
          <a:p>
            <a:r>
              <a:rPr lang="en-GB" sz="2800" dirty="0"/>
              <a:t>Tobacco dependency is a driver of health inequalities in people with SMI</a:t>
            </a:r>
          </a:p>
        </p:txBody>
      </p:sp>
      <p:sp>
        <p:nvSpPr>
          <p:cNvPr id="4" name="Footer Placeholder 3">
            <a:extLst>
              <a:ext uri="{FF2B5EF4-FFF2-40B4-BE49-F238E27FC236}">
                <a16:creationId xmlns:a16="http://schemas.microsoft.com/office/drawing/2014/main" id="{0DF96767-6777-4877-AB3B-89673C7AA7BD}"/>
              </a:ext>
            </a:extLst>
          </p:cNvPr>
          <p:cNvSpPr>
            <a:spLocks noGrp="1"/>
          </p:cNvSpPr>
          <p:nvPr>
            <p:ph type="ftr" sz="quarter" idx="3"/>
          </p:nvPr>
        </p:nvSpPr>
        <p:spPr/>
        <p:txBody>
          <a:bodyPr/>
          <a:lstStyle/>
          <a:p>
            <a:r>
              <a:rPr lang="en-GB"/>
              <a:t>Specialist Mental Health Tobacco Dependency Services</a:t>
            </a:r>
            <a:endParaRPr lang="en-US" dirty="0"/>
          </a:p>
        </p:txBody>
      </p:sp>
      <p:sp>
        <p:nvSpPr>
          <p:cNvPr id="6" name="TextBox 5">
            <a:extLst>
              <a:ext uri="{FF2B5EF4-FFF2-40B4-BE49-F238E27FC236}">
                <a16:creationId xmlns:a16="http://schemas.microsoft.com/office/drawing/2014/main" id="{CDAC6B76-D4ED-4B73-8CCE-25C99633A4B9}"/>
              </a:ext>
            </a:extLst>
          </p:cNvPr>
          <p:cNvSpPr txBox="1"/>
          <p:nvPr/>
        </p:nvSpPr>
        <p:spPr>
          <a:xfrm>
            <a:off x="1081450" y="5414634"/>
            <a:ext cx="10716768" cy="1015663"/>
          </a:xfrm>
          <a:prstGeom prst="rect">
            <a:avLst/>
          </a:prstGeom>
          <a:noFill/>
        </p:spPr>
        <p:txBody>
          <a:bodyPr wrap="square" rtlCol="0">
            <a:spAutoFit/>
          </a:bodyPr>
          <a:lstStyle/>
          <a:p>
            <a:pPr marL="342900" indent="-342900">
              <a:buFont typeface="+mj-lt"/>
              <a:buAutoNum type="arabicPeriod"/>
            </a:pPr>
            <a:r>
              <a:rPr lang="en-GB" sz="1000" dirty="0"/>
              <a:t>Peckham et al (2017) </a:t>
            </a:r>
            <a:r>
              <a:rPr lang="en-GB" sz="1000" u="sng" dirty="0">
                <a:hlinkClick r:id="rId2"/>
              </a:rPr>
              <a:t>Smoking cessation in severe mental ill health: what works? An updated systematic review and meta-analysis</a:t>
            </a:r>
            <a:r>
              <a:rPr lang="en-GB" sz="1000" dirty="0"/>
              <a:t> </a:t>
            </a:r>
          </a:p>
          <a:p>
            <a:pPr marL="342900" indent="-342900">
              <a:buFont typeface="+mj-lt"/>
              <a:buAutoNum type="arabicPeriod"/>
            </a:pPr>
            <a:r>
              <a:rPr lang="en-GB" sz="1000" u="sng" dirty="0">
                <a:hlinkClick r:id="rId3"/>
              </a:rPr>
              <a:t>Centre for Mental Health (2020) A time to quit</a:t>
            </a:r>
            <a:r>
              <a:rPr lang="en-GB" sz="1000" dirty="0"/>
              <a:t> </a:t>
            </a:r>
          </a:p>
          <a:p>
            <a:pPr marL="342900" indent="-342900">
              <a:buFont typeface="+mj-lt"/>
              <a:buAutoNum type="arabicPeriod"/>
            </a:pPr>
            <a:r>
              <a:rPr lang="en-GB" sz="1000" dirty="0">
                <a:hlinkClick r:id="rId4"/>
              </a:rPr>
              <a:t>Office for Health Improvement and Disparities (2022). Local Tobacco Control Profiles </a:t>
            </a:r>
            <a:endParaRPr lang="en-GB" sz="1000" dirty="0"/>
          </a:p>
          <a:p>
            <a:pPr marL="342900" indent="-342900">
              <a:buFont typeface="+mj-lt"/>
              <a:buAutoNum type="arabicPeriod"/>
            </a:pPr>
            <a:r>
              <a:rPr lang="en-GB" sz="1000" dirty="0">
                <a:hlinkClick r:id="rId5"/>
              </a:rPr>
              <a:t>Rethink (2020) A time to quit. Experiences of smoking cessation support among people with severe mental illness.</a:t>
            </a:r>
            <a:endParaRPr lang="en-GB" sz="1000" dirty="0"/>
          </a:p>
          <a:p>
            <a:pPr marL="342900" indent="-342900">
              <a:buFont typeface="+mj-lt"/>
              <a:buAutoNum type="arabicPeriod"/>
            </a:pPr>
            <a:r>
              <a:rPr lang="en-GB" sz="1000" dirty="0">
                <a:hlinkClick r:id="rId6"/>
              </a:rPr>
              <a:t>Public Health England (2020) Health matters: smoking and mental health </a:t>
            </a:r>
            <a:endParaRPr lang="en-GB" sz="1000" dirty="0"/>
          </a:p>
          <a:p>
            <a:pPr marL="342900" indent="-342900">
              <a:buFont typeface="+mj-lt"/>
              <a:buAutoNum type="arabicPeriod"/>
            </a:pPr>
            <a:r>
              <a:rPr lang="en-GB" sz="1000" dirty="0">
                <a:hlinkClick r:id="rId7"/>
              </a:rPr>
              <a:t>Gilbody et al (2019) Smoking cessation for people with severe mental illness (SCIMITAR+): a pragmatic randomised controlled trial </a:t>
            </a:r>
            <a:endParaRPr lang="en-GB" sz="1000" dirty="0"/>
          </a:p>
        </p:txBody>
      </p:sp>
    </p:spTree>
    <p:extLst>
      <p:ext uri="{BB962C8B-B14F-4D97-AF65-F5344CB8AC3E}">
        <p14:creationId xmlns:p14="http://schemas.microsoft.com/office/powerpoint/2010/main" val="2547536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BB2B328-302E-42B5-AC10-B52E553019C6}"/>
              </a:ext>
            </a:extLst>
          </p:cNvPr>
          <p:cNvSpPr>
            <a:spLocks noGrp="1"/>
          </p:cNvSpPr>
          <p:nvPr>
            <p:ph sz="quarter" idx="10"/>
          </p:nvPr>
        </p:nvSpPr>
        <p:spPr>
          <a:xfrm>
            <a:off x="620240" y="1649627"/>
            <a:ext cx="10313231" cy="4475869"/>
          </a:xfrm>
        </p:spPr>
        <p:txBody>
          <a:bodyPr/>
          <a:lstStyle/>
          <a:p>
            <a:r>
              <a:rPr lang="en-GB" sz="1600" dirty="0">
                <a:solidFill>
                  <a:srgbClr val="424D58"/>
                </a:solidFill>
                <a:latin typeface="Arial"/>
              </a:rPr>
              <a:t>The Marmot review (2020)</a:t>
            </a:r>
            <a:r>
              <a:rPr lang="en-GB" sz="1600" baseline="30000" dirty="0">
                <a:solidFill>
                  <a:srgbClr val="424D58"/>
                </a:solidFill>
                <a:latin typeface="Arial"/>
              </a:rPr>
              <a:t> 1</a:t>
            </a:r>
            <a:r>
              <a:rPr lang="en-GB" sz="1600" dirty="0">
                <a:solidFill>
                  <a:srgbClr val="424D58"/>
                </a:solidFill>
                <a:latin typeface="Arial"/>
              </a:rPr>
              <a:t> highlights the importance of place in shaping people’s physical and mental health, this includes;</a:t>
            </a:r>
          </a:p>
          <a:p>
            <a:pPr lvl="1"/>
            <a:r>
              <a:rPr lang="en-GB" sz="1600" dirty="0">
                <a:solidFill>
                  <a:srgbClr val="424D58"/>
                </a:solidFill>
                <a:latin typeface="Arial"/>
              </a:rPr>
              <a:t>Organisational policies</a:t>
            </a:r>
          </a:p>
          <a:p>
            <a:pPr lvl="1"/>
            <a:r>
              <a:rPr lang="en-GB" sz="1600" dirty="0">
                <a:solidFill>
                  <a:srgbClr val="424D58"/>
                </a:solidFill>
                <a:latin typeface="Arial"/>
              </a:rPr>
              <a:t>Treatment availability </a:t>
            </a:r>
          </a:p>
          <a:p>
            <a:pPr lvl="1"/>
            <a:r>
              <a:rPr lang="en-GB" sz="1600" dirty="0">
                <a:solidFill>
                  <a:srgbClr val="424D58"/>
                </a:solidFill>
                <a:latin typeface="Arial"/>
              </a:rPr>
              <a:t>Social and cultural norms  - mostly driven by staff and patients</a:t>
            </a:r>
          </a:p>
          <a:p>
            <a:pPr marL="228600" lvl="1">
              <a:spcBef>
                <a:spcPts val="1000"/>
              </a:spcBef>
            </a:pPr>
            <a:r>
              <a:rPr lang="en-GB" sz="1600" dirty="0">
                <a:solidFill>
                  <a:srgbClr val="424D58"/>
                </a:solidFill>
                <a:latin typeface="Arial"/>
              </a:rPr>
              <a:t>Establishing tobacco dependency services within a place and the extent to which they are effectively embedded are impacted by relevant organisational policies being fully implemented, the timely availability of high quality and NICE aligned treatment options, staff attitudes and behaviours that support patients/clients into treatment. </a:t>
            </a:r>
          </a:p>
          <a:p>
            <a:pPr marL="228600" lvl="1">
              <a:spcBef>
                <a:spcPts val="1000"/>
              </a:spcBef>
            </a:pPr>
            <a:r>
              <a:rPr lang="en-GB" sz="1600" dirty="0">
                <a:solidFill>
                  <a:srgbClr val="424D58"/>
                </a:solidFill>
                <a:latin typeface="Arial"/>
              </a:rPr>
              <a:t>The inpatient tobacco dependency services focus on “place” being acute and mental health trusts, and this commitment is also complemented by the NHS staff tobacco offer currently being rolled out. </a:t>
            </a:r>
          </a:p>
          <a:p>
            <a:pPr marL="228600" lvl="1">
              <a:spcBef>
                <a:spcPts val="1000"/>
              </a:spcBef>
            </a:pPr>
            <a:r>
              <a:rPr lang="en-GB" sz="1600" dirty="0">
                <a:solidFill>
                  <a:srgbClr val="424D58"/>
                </a:solidFill>
                <a:latin typeface="Arial"/>
              </a:rPr>
              <a:t>Place based approaches also refer to communities that people exist within, and the community based specialist tobacco dependency services aim to improve access outside of inpatient settings. </a:t>
            </a:r>
          </a:p>
        </p:txBody>
      </p:sp>
      <p:sp>
        <p:nvSpPr>
          <p:cNvPr id="3" name="Title 2">
            <a:extLst>
              <a:ext uri="{FF2B5EF4-FFF2-40B4-BE49-F238E27FC236}">
                <a16:creationId xmlns:a16="http://schemas.microsoft.com/office/drawing/2014/main" id="{74D050F6-8D6F-4ADA-8808-DC160B8A2F68}"/>
              </a:ext>
            </a:extLst>
          </p:cNvPr>
          <p:cNvSpPr>
            <a:spLocks noGrp="1"/>
          </p:cNvSpPr>
          <p:nvPr>
            <p:ph type="title"/>
          </p:nvPr>
        </p:nvSpPr>
        <p:spPr/>
        <p:txBody>
          <a:bodyPr/>
          <a:lstStyle/>
          <a:p>
            <a:r>
              <a:rPr lang="en-GB" dirty="0"/>
              <a:t>Delivering the LTP commitments</a:t>
            </a:r>
          </a:p>
        </p:txBody>
      </p:sp>
      <p:sp>
        <p:nvSpPr>
          <p:cNvPr id="4" name="Footer Placeholder 3">
            <a:extLst>
              <a:ext uri="{FF2B5EF4-FFF2-40B4-BE49-F238E27FC236}">
                <a16:creationId xmlns:a16="http://schemas.microsoft.com/office/drawing/2014/main" id="{49EDB6A6-3B2A-4918-BD06-12EC7FE9095C}"/>
              </a:ext>
            </a:extLst>
          </p:cNvPr>
          <p:cNvSpPr>
            <a:spLocks noGrp="1"/>
          </p:cNvSpPr>
          <p:nvPr>
            <p:ph type="ftr" sz="quarter" idx="3"/>
          </p:nvPr>
        </p:nvSpPr>
        <p:spPr/>
        <p:txBody>
          <a:bodyPr/>
          <a:lstStyle/>
          <a:p>
            <a:r>
              <a:rPr lang="en-GB"/>
              <a:t>Specialist Mental Health Tobacco Dependency Services</a:t>
            </a:r>
            <a:endParaRPr lang="en-US" dirty="0"/>
          </a:p>
        </p:txBody>
      </p:sp>
      <p:sp>
        <p:nvSpPr>
          <p:cNvPr id="5" name="TextBox 4">
            <a:extLst>
              <a:ext uri="{FF2B5EF4-FFF2-40B4-BE49-F238E27FC236}">
                <a16:creationId xmlns:a16="http://schemas.microsoft.com/office/drawing/2014/main" id="{B9A1B157-B78E-479B-95E5-33120CD2377E}"/>
              </a:ext>
            </a:extLst>
          </p:cNvPr>
          <p:cNvSpPr txBox="1"/>
          <p:nvPr/>
        </p:nvSpPr>
        <p:spPr>
          <a:xfrm>
            <a:off x="920902" y="5788152"/>
            <a:ext cx="7555586" cy="246221"/>
          </a:xfrm>
          <a:prstGeom prst="rect">
            <a:avLst/>
          </a:prstGeom>
          <a:noFill/>
        </p:spPr>
        <p:txBody>
          <a:bodyPr wrap="square" rtlCol="0">
            <a:spAutoFit/>
          </a:bodyPr>
          <a:lstStyle/>
          <a:p>
            <a:pPr marL="342900" indent="-342900">
              <a:buFont typeface="+mj-lt"/>
              <a:buAutoNum type="arabicPeriod"/>
            </a:pPr>
            <a:r>
              <a:rPr lang="en-GB" sz="1000" dirty="0">
                <a:hlinkClick r:id="rId2"/>
              </a:rPr>
              <a:t>Marmot et al. (2020) Health equity in England: The Marmot Review 10 years on. </a:t>
            </a:r>
            <a:endParaRPr lang="en-GB" sz="1000" dirty="0"/>
          </a:p>
        </p:txBody>
      </p:sp>
    </p:spTree>
    <p:extLst>
      <p:ext uri="{BB962C8B-B14F-4D97-AF65-F5344CB8AC3E}">
        <p14:creationId xmlns:p14="http://schemas.microsoft.com/office/powerpoint/2010/main" val="2164291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DF475F4-0BA4-4157-9A4A-15BEE41AB792}"/>
              </a:ext>
            </a:extLst>
          </p:cNvPr>
          <p:cNvSpPr>
            <a:spLocks noGrp="1"/>
          </p:cNvSpPr>
          <p:nvPr>
            <p:ph sz="quarter" idx="10"/>
          </p:nvPr>
        </p:nvSpPr>
        <p:spPr>
          <a:xfrm>
            <a:off x="614921" y="2013421"/>
            <a:ext cx="10859324" cy="4436539"/>
          </a:xfrm>
        </p:spPr>
        <p:txBody>
          <a:bodyPr/>
          <a:lstStyle/>
          <a:p>
            <a:r>
              <a:rPr lang="en-GB" dirty="0"/>
              <a:t>We are now progressing our third tobacco related LTP commitment:</a:t>
            </a:r>
          </a:p>
          <a:p>
            <a:pPr lvl="1"/>
            <a:r>
              <a:rPr lang="en-GB" dirty="0"/>
              <a:t>“A new universal smoking cessation offer will also be available as part of specialist mental health and learning disability services”. </a:t>
            </a:r>
          </a:p>
          <a:p>
            <a:pPr marL="228600" lvl="1">
              <a:spcBef>
                <a:spcPts val="1000"/>
              </a:spcBef>
            </a:pPr>
            <a:r>
              <a:rPr lang="en-GB" dirty="0"/>
              <a:t>In operationalising this commitment we faced a number of challenges:</a:t>
            </a:r>
          </a:p>
          <a:p>
            <a:pPr marL="685800" lvl="2">
              <a:spcBef>
                <a:spcPts val="1000"/>
              </a:spcBef>
            </a:pPr>
            <a:r>
              <a:rPr lang="en-GB" dirty="0"/>
              <a:t>There is no universal definition of what good looks like in practice and therefore there are a number of variations of a service model being delivered </a:t>
            </a:r>
          </a:p>
          <a:p>
            <a:pPr marL="685800" lvl="2">
              <a:spcBef>
                <a:spcPts val="1000"/>
              </a:spcBef>
            </a:pPr>
            <a:r>
              <a:rPr lang="en-GB" dirty="0"/>
              <a:t>There was no clear understanding of the cost to deliver these services (given that they were not universally available and where they were provided there was variation in what was delivered) </a:t>
            </a:r>
          </a:p>
          <a:p>
            <a:pPr marL="685800" lvl="2">
              <a:spcBef>
                <a:spcPts val="1000"/>
              </a:spcBef>
            </a:pPr>
            <a:r>
              <a:rPr lang="en-GB" dirty="0"/>
              <a:t>The evidence base for tobacco dependency in people with SMI is less developed than for the general population and some high risk groups. </a:t>
            </a:r>
          </a:p>
          <a:p>
            <a:pPr marL="228600" lvl="1">
              <a:spcBef>
                <a:spcPts val="1000"/>
              </a:spcBef>
            </a:pPr>
            <a:r>
              <a:rPr lang="en-GB" dirty="0"/>
              <a:t>We had a number of factors in our favour:</a:t>
            </a:r>
          </a:p>
          <a:p>
            <a:pPr marL="685800" lvl="2">
              <a:spcBef>
                <a:spcPts val="1000"/>
              </a:spcBef>
            </a:pPr>
            <a:r>
              <a:rPr lang="en-GB" dirty="0"/>
              <a:t>There were established expert and reference groups that were very passionate about these services</a:t>
            </a:r>
          </a:p>
          <a:p>
            <a:pPr marL="685800" lvl="2">
              <a:spcBef>
                <a:spcPts val="1000"/>
              </a:spcBef>
            </a:pPr>
            <a:r>
              <a:rPr lang="en-GB" dirty="0"/>
              <a:t>There were some excellent examples of this type of service being delivered that we could learn from </a:t>
            </a:r>
          </a:p>
          <a:p>
            <a:pPr marL="685800" lvl="2">
              <a:spcBef>
                <a:spcPts val="1000"/>
              </a:spcBef>
            </a:pPr>
            <a:r>
              <a:rPr lang="en-GB" dirty="0"/>
              <a:t>We had an example of a robustly tested intervention in the UK (SCIMITAR) </a:t>
            </a:r>
          </a:p>
          <a:p>
            <a:pPr marL="228600" lvl="1">
              <a:spcBef>
                <a:spcPts val="1000"/>
              </a:spcBef>
            </a:pPr>
            <a:r>
              <a:rPr lang="en-GB" dirty="0"/>
              <a:t>Working with service providers, key academic and topic experts and national organisations we developed a proposed service model that was further tested during a Task and Finish Group. </a:t>
            </a:r>
          </a:p>
          <a:p>
            <a:pPr lvl="1"/>
            <a:endParaRPr lang="en-GB" dirty="0"/>
          </a:p>
        </p:txBody>
      </p:sp>
      <p:sp>
        <p:nvSpPr>
          <p:cNvPr id="3" name="Title 2">
            <a:extLst>
              <a:ext uri="{FF2B5EF4-FFF2-40B4-BE49-F238E27FC236}">
                <a16:creationId xmlns:a16="http://schemas.microsoft.com/office/drawing/2014/main" id="{F4D91B4C-C1B0-47F6-B02A-8E159899C6FA}"/>
              </a:ext>
            </a:extLst>
          </p:cNvPr>
          <p:cNvSpPr>
            <a:spLocks noGrp="1"/>
          </p:cNvSpPr>
          <p:nvPr>
            <p:ph type="title"/>
          </p:nvPr>
        </p:nvSpPr>
        <p:spPr/>
        <p:txBody>
          <a:bodyPr/>
          <a:lstStyle/>
          <a:p>
            <a:r>
              <a:rPr lang="en-GB" dirty="0"/>
              <a:t>Specialist tobacco dependency services for people with SMI </a:t>
            </a:r>
          </a:p>
        </p:txBody>
      </p:sp>
      <p:sp>
        <p:nvSpPr>
          <p:cNvPr id="4" name="Footer Placeholder 3">
            <a:extLst>
              <a:ext uri="{FF2B5EF4-FFF2-40B4-BE49-F238E27FC236}">
                <a16:creationId xmlns:a16="http://schemas.microsoft.com/office/drawing/2014/main" id="{1AAF8491-E23D-4EAB-9FFC-D35166412437}"/>
              </a:ext>
            </a:extLst>
          </p:cNvPr>
          <p:cNvSpPr>
            <a:spLocks noGrp="1"/>
          </p:cNvSpPr>
          <p:nvPr>
            <p:ph type="ftr" sz="quarter" idx="3"/>
          </p:nvPr>
        </p:nvSpPr>
        <p:spPr/>
        <p:txBody>
          <a:bodyPr/>
          <a:lstStyle/>
          <a:p>
            <a:r>
              <a:rPr lang="en-GB"/>
              <a:t>Specialist Mental Health Tobacco Dependency Services</a:t>
            </a:r>
            <a:endParaRPr lang="en-US"/>
          </a:p>
        </p:txBody>
      </p:sp>
    </p:spTree>
    <p:extLst>
      <p:ext uri="{BB962C8B-B14F-4D97-AF65-F5344CB8AC3E}">
        <p14:creationId xmlns:p14="http://schemas.microsoft.com/office/powerpoint/2010/main" val="927522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70C0F87-2909-4794-9CAB-02D61D7F86BE}"/>
              </a:ext>
            </a:extLst>
          </p:cNvPr>
          <p:cNvSpPr>
            <a:spLocks noGrp="1"/>
          </p:cNvSpPr>
          <p:nvPr>
            <p:ph sz="quarter" idx="10"/>
          </p:nvPr>
        </p:nvSpPr>
        <p:spPr>
          <a:xfrm>
            <a:off x="689067" y="2141240"/>
            <a:ext cx="10116586" cy="2883044"/>
          </a:xfrm>
        </p:spPr>
        <p:txBody>
          <a:bodyPr/>
          <a:lstStyle/>
          <a:p>
            <a:pPr marL="342900" indent="-342900">
              <a:buFont typeface="+mj-lt"/>
              <a:buAutoNum type="arabicPeriod"/>
            </a:pPr>
            <a:r>
              <a:rPr lang="en-GB" sz="1600" dirty="0"/>
              <a:t>Systematic identification of people that smoke and they are offered an opt out referral </a:t>
            </a:r>
          </a:p>
          <a:p>
            <a:pPr marL="342900" indent="-342900">
              <a:buFont typeface="+mj-lt"/>
              <a:buAutoNum type="arabicPeriod"/>
            </a:pPr>
            <a:r>
              <a:rPr lang="en-GB" sz="1600" dirty="0"/>
              <a:t>Services are delivered by a dedicated stop smoking advisor with mental health expertise/experience</a:t>
            </a:r>
          </a:p>
          <a:p>
            <a:pPr marL="342900" indent="-342900">
              <a:buFont typeface="+mj-lt"/>
              <a:buAutoNum type="arabicPeriod"/>
            </a:pPr>
            <a:r>
              <a:rPr lang="en-GB" sz="1600" dirty="0"/>
              <a:t>Clients are offered support that is tailored in duration and intensity to their needs </a:t>
            </a:r>
          </a:p>
          <a:p>
            <a:pPr marL="342900" indent="-342900">
              <a:buFont typeface="+mj-lt"/>
              <a:buAutoNum type="arabicPeriod"/>
            </a:pPr>
            <a:r>
              <a:rPr lang="en-GB" sz="1600" dirty="0"/>
              <a:t>All NICE recommended treatment options are available and offered to clients </a:t>
            </a:r>
          </a:p>
          <a:p>
            <a:pPr marL="342900" indent="-342900">
              <a:buFont typeface="+mj-lt"/>
              <a:buAutoNum type="arabicPeriod"/>
            </a:pPr>
            <a:r>
              <a:rPr lang="en-GB" sz="1600" dirty="0"/>
              <a:t>Flexibility in terms of lead time before setting a quit date, supporting a harm reduction approach/ structured cut down </a:t>
            </a:r>
          </a:p>
          <a:p>
            <a:pPr marL="342900" indent="-342900">
              <a:buFont typeface="+mj-lt"/>
              <a:buAutoNum type="arabicPeriod"/>
            </a:pPr>
            <a:r>
              <a:rPr lang="en-GB" sz="1600" dirty="0"/>
              <a:t>Flexibility in terms of how and where appointments are delivered – focusing on what is best for the client </a:t>
            </a:r>
          </a:p>
          <a:p>
            <a:pPr marL="342900" indent="-342900">
              <a:buFont typeface="+mj-lt"/>
              <a:buAutoNum type="arabicPeriod"/>
            </a:pPr>
            <a:r>
              <a:rPr lang="en-GB" sz="1600" dirty="0"/>
              <a:t>Good communication with the client’s clinical team – inform medicines review </a:t>
            </a:r>
          </a:p>
          <a:p>
            <a:pPr marL="342900" indent="-342900">
              <a:buFont typeface="+mj-lt"/>
              <a:buAutoNum type="arabicPeriod"/>
            </a:pPr>
            <a:r>
              <a:rPr lang="en-GB" sz="1600" dirty="0"/>
              <a:t>Sessions may continue after the quit date for a duration and intensity that is tailored to the client’s needs</a:t>
            </a:r>
          </a:p>
        </p:txBody>
      </p:sp>
      <p:sp>
        <p:nvSpPr>
          <p:cNvPr id="3" name="Title 2">
            <a:extLst>
              <a:ext uri="{FF2B5EF4-FFF2-40B4-BE49-F238E27FC236}">
                <a16:creationId xmlns:a16="http://schemas.microsoft.com/office/drawing/2014/main" id="{CDB6C3B7-5C5D-47B5-AF31-B55FA101D49A}"/>
              </a:ext>
            </a:extLst>
          </p:cNvPr>
          <p:cNvSpPr>
            <a:spLocks noGrp="1"/>
          </p:cNvSpPr>
          <p:nvPr>
            <p:ph type="title"/>
          </p:nvPr>
        </p:nvSpPr>
        <p:spPr/>
        <p:txBody>
          <a:bodyPr/>
          <a:lstStyle/>
          <a:p>
            <a:r>
              <a:rPr lang="en-GB" dirty="0"/>
              <a:t>Proposed model of what good in practice looks like</a:t>
            </a:r>
          </a:p>
        </p:txBody>
      </p:sp>
      <p:sp>
        <p:nvSpPr>
          <p:cNvPr id="4" name="Footer Placeholder 3">
            <a:extLst>
              <a:ext uri="{FF2B5EF4-FFF2-40B4-BE49-F238E27FC236}">
                <a16:creationId xmlns:a16="http://schemas.microsoft.com/office/drawing/2014/main" id="{1B5D5E57-8C30-4488-8446-48AB975E0087}"/>
              </a:ext>
            </a:extLst>
          </p:cNvPr>
          <p:cNvSpPr>
            <a:spLocks noGrp="1"/>
          </p:cNvSpPr>
          <p:nvPr>
            <p:ph type="ftr" sz="quarter" idx="3"/>
          </p:nvPr>
        </p:nvSpPr>
        <p:spPr/>
        <p:txBody>
          <a:bodyPr/>
          <a:lstStyle/>
          <a:p>
            <a:r>
              <a:rPr lang="en-GB"/>
              <a:t>Specialist Mental Health Tobacco Dependency Services</a:t>
            </a:r>
            <a:endParaRPr lang="en-US"/>
          </a:p>
        </p:txBody>
      </p:sp>
      <p:sp>
        <p:nvSpPr>
          <p:cNvPr id="7" name="Rectangle 6">
            <a:extLst>
              <a:ext uri="{FF2B5EF4-FFF2-40B4-BE49-F238E27FC236}">
                <a16:creationId xmlns:a16="http://schemas.microsoft.com/office/drawing/2014/main" id="{9E34C334-F392-4D2A-980C-BD38828F1EE2}"/>
              </a:ext>
            </a:extLst>
          </p:cNvPr>
          <p:cNvSpPr/>
          <p:nvPr/>
        </p:nvSpPr>
        <p:spPr>
          <a:xfrm>
            <a:off x="689067" y="5407022"/>
            <a:ext cx="9951224" cy="584775"/>
          </a:xfrm>
          <a:prstGeom prst="rect">
            <a:avLst/>
          </a:prstGeom>
        </p:spPr>
        <p:txBody>
          <a:bodyPr wrap="square">
            <a:spAutoFit/>
          </a:bodyPr>
          <a:lstStyle/>
          <a:p>
            <a:pPr algn="ctr"/>
            <a:r>
              <a:rPr lang="en-GB" sz="1600" dirty="0">
                <a:latin typeface="Arial" panose="020B0604020202020204" pitchFamily="34" charset="0"/>
                <a:cs typeface="Arial" panose="020B0604020202020204" pitchFamily="34" charset="0"/>
              </a:rPr>
              <a:t>Through our engagement we also recognised that additional aspects may be best determined at a local level.  </a:t>
            </a:r>
          </a:p>
        </p:txBody>
      </p:sp>
    </p:spTree>
    <p:extLst>
      <p:ext uri="{BB962C8B-B14F-4D97-AF65-F5344CB8AC3E}">
        <p14:creationId xmlns:p14="http://schemas.microsoft.com/office/powerpoint/2010/main" val="1016661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F849B0-170D-490F-A3D4-92E7252F62F1}"/>
              </a:ext>
            </a:extLst>
          </p:cNvPr>
          <p:cNvSpPr>
            <a:spLocks noGrp="1"/>
          </p:cNvSpPr>
          <p:nvPr>
            <p:ph sz="quarter" idx="10"/>
          </p:nvPr>
        </p:nvSpPr>
        <p:spPr>
          <a:xfrm>
            <a:off x="620240" y="1409478"/>
            <a:ext cx="10316899" cy="2244128"/>
          </a:xfrm>
        </p:spPr>
        <p:txBody>
          <a:bodyPr/>
          <a:lstStyle/>
          <a:p>
            <a:r>
              <a:rPr lang="en-GB" sz="1600" dirty="0"/>
              <a:t>Targeted services for people with SMI should be enhanced by improving systems for identifying people within primary care and [secondary] mental health settings. </a:t>
            </a:r>
          </a:p>
          <a:p>
            <a:r>
              <a:rPr lang="en-GB" sz="1600" dirty="0"/>
              <a:t>We defined three patient pathways that these services could sit within, linking in with existing systems, services and infrastructure:</a:t>
            </a:r>
          </a:p>
          <a:p>
            <a:pPr lvl="1"/>
            <a:r>
              <a:rPr lang="en-GB" sz="1600" dirty="0"/>
              <a:t>Co-locating services in primary care linking with the physical health check for people with SMI</a:t>
            </a:r>
          </a:p>
          <a:p>
            <a:pPr lvl="1"/>
            <a:r>
              <a:rPr lang="en-GB" sz="1600" dirty="0"/>
              <a:t>Building on the inpatient offer to patients post discharge and linking with outpatient clinics </a:t>
            </a:r>
          </a:p>
          <a:p>
            <a:pPr lvl="1"/>
            <a:r>
              <a:rPr lang="en-GB" sz="1600" dirty="0"/>
              <a:t>Co-locating services with community mental health services adopting a making every contact count approach </a:t>
            </a:r>
          </a:p>
        </p:txBody>
      </p:sp>
      <p:sp>
        <p:nvSpPr>
          <p:cNvPr id="3" name="Title 2">
            <a:extLst>
              <a:ext uri="{FF2B5EF4-FFF2-40B4-BE49-F238E27FC236}">
                <a16:creationId xmlns:a16="http://schemas.microsoft.com/office/drawing/2014/main" id="{D1251FD5-57F0-478B-88AE-794D8F67CF1A}"/>
              </a:ext>
            </a:extLst>
          </p:cNvPr>
          <p:cNvSpPr>
            <a:spLocks noGrp="1"/>
          </p:cNvSpPr>
          <p:nvPr>
            <p:ph type="title"/>
          </p:nvPr>
        </p:nvSpPr>
        <p:spPr>
          <a:xfrm>
            <a:off x="620240" y="736478"/>
            <a:ext cx="8756073" cy="611649"/>
          </a:xfrm>
        </p:spPr>
        <p:txBody>
          <a:bodyPr/>
          <a:lstStyle/>
          <a:p>
            <a:r>
              <a:rPr lang="en-GB" dirty="0"/>
              <a:t>Patient Pathways </a:t>
            </a:r>
          </a:p>
        </p:txBody>
      </p:sp>
      <p:sp>
        <p:nvSpPr>
          <p:cNvPr id="4" name="Footer Placeholder 3">
            <a:extLst>
              <a:ext uri="{FF2B5EF4-FFF2-40B4-BE49-F238E27FC236}">
                <a16:creationId xmlns:a16="http://schemas.microsoft.com/office/drawing/2014/main" id="{E21453D3-B048-42E3-AAAD-CF0BA4CDCCF2}"/>
              </a:ext>
            </a:extLst>
          </p:cNvPr>
          <p:cNvSpPr>
            <a:spLocks noGrp="1"/>
          </p:cNvSpPr>
          <p:nvPr>
            <p:ph type="ftr" sz="quarter" idx="3"/>
          </p:nvPr>
        </p:nvSpPr>
        <p:spPr/>
        <p:txBody>
          <a:bodyPr/>
          <a:lstStyle/>
          <a:p>
            <a:r>
              <a:rPr lang="en-GB"/>
              <a:t>Specialist Mental Health Tobacco Dependency Services</a:t>
            </a:r>
            <a:endParaRPr lang="en-US"/>
          </a:p>
        </p:txBody>
      </p:sp>
      <p:pic>
        <p:nvPicPr>
          <p:cNvPr id="5" name="Picture 4">
            <a:extLst>
              <a:ext uri="{FF2B5EF4-FFF2-40B4-BE49-F238E27FC236}">
                <a16:creationId xmlns:a16="http://schemas.microsoft.com/office/drawing/2014/main" id="{DB2DACED-7AF7-40F3-80E1-D02F1AF6EA32}"/>
              </a:ext>
            </a:extLst>
          </p:cNvPr>
          <p:cNvPicPr>
            <a:picLocks noChangeAspect="1"/>
          </p:cNvPicPr>
          <p:nvPr/>
        </p:nvPicPr>
        <p:blipFill rotWithShape="1">
          <a:blip r:embed="rId2"/>
          <a:srcRect l="12554" t="37801" r="53761" b="12821"/>
          <a:stretch/>
        </p:blipFill>
        <p:spPr>
          <a:xfrm>
            <a:off x="2620618" y="3299629"/>
            <a:ext cx="7791744" cy="3212398"/>
          </a:xfrm>
          <a:prstGeom prst="rect">
            <a:avLst/>
          </a:prstGeom>
        </p:spPr>
      </p:pic>
    </p:spTree>
    <p:extLst>
      <p:ext uri="{BB962C8B-B14F-4D97-AF65-F5344CB8AC3E}">
        <p14:creationId xmlns:p14="http://schemas.microsoft.com/office/powerpoint/2010/main" val="4015081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E2D982FD-64E0-4B60-9F15-8E70C4F75F30}"/>
              </a:ext>
            </a:extLst>
          </p:cNvPr>
          <p:cNvSpPr>
            <a:spLocks noGrp="1"/>
          </p:cNvSpPr>
          <p:nvPr>
            <p:ph type="ftr" sz="quarter" idx="3"/>
          </p:nvPr>
        </p:nvSpPr>
        <p:spPr/>
        <p:txBody>
          <a:bodyPr/>
          <a:lstStyle/>
          <a:p>
            <a:r>
              <a:rPr lang="en-GB"/>
              <a:t>Specialist Mental Health Tobacco Dependency Services</a:t>
            </a:r>
            <a:endParaRPr lang="en-US"/>
          </a:p>
        </p:txBody>
      </p:sp>
      <p:pic>
        <p:nvPicPr>
          <p:cNvPr id="1028" name="Picture 4" descr="See the source image">
            <a:extLst>
              <a:ext uri="{FF2B5EF4-FFF2-40B4-BE49-F238E27FC236}">
                <a16:creationId xmlns:a16="http://schemas.microsoft.com/office/drawing/2014/main" id="{69E35EC5-AF72-4C30-AE0D-DC14295F299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3033" t="4450" r="9411"/>
          <a:stretch/>
        </p:blipFill>
        <p:spPr bwMode="auto">
          <a:xfrm>
            <a:off x="5412604" y="2094848"/>
            <a:ext cx="3409564" cy="4350520"/>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Arrow Connector 5">
            <a:extLst>
              <a:ext uri="{FF2B5EF4-FFF2-40B4-BE49-F238E27FC236}">
                <a16:creationId xmlns:a16="http://schemas.microsoft.com/office/drawing/2014/main" id="{614E14DC-AA2A-42FD-A8E1-EC3403BD13DE}"/>
              </a:ext>
            </a:extLst>
          </p:cNvPr>
          <p:cNvCxnSpPr/>
          <p:nvPr/>
        </p:nvCxnSpPr>
        <p:spPr>
          <a:xfrm>
            <a:off x="7280080" y="2989671"/>
            <a:ext cx="19335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7B24A0F-405D-499C-B6A0-326E5B1811A7}"/>
              </a:ext>
            </a:extLst>
          </p:cNvPr>
          <p:cNvSpPr txBox="1"/>
          <p:nvPr/>
        </p:nvSpPr>
        <p:spPr>
          <a:xfrm>
            <a:off x="9413390" y="2892856"/>
            <a:ext cx="1747405" cy="24622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en-GB" sz="1000">
                <a:latin typeface="Arial" panose="020B0604020202020204" pitchFamily="34" charset="0"/>
                <a:cs typeface="Arial" panose="020B0604020202020204" pitchFamily="34" charset="0"/>
              </a:rPr>
              <a:t>NENC: Primary Care Model</a:t>
            </a:r>
          </a:p>
        </p:txBody>
      </p:sp>
      <p:cxnSp>
        <p:nvCxnSpPr>
          <p:cNvPr id="10" name="Straight Arrow Connector 9">
            <a:extLst>
              <a:ext uri="{FF2B5EF4-FFF2-40B4-BE49-F238E27FC236}">
                <a16:creationId xmlns:a16="http://schemas.microsoft.com/office/drawing/2014/main" id="{F0ABBA5D-B808-490D-A78C-8E900FE3D269}"/>
              </a:ext>
            </a:extLst>
          </p:cNvPr>
          <p:cNvCxnSpPr>
            <a:cxnSpLocks/>
          </p:cNvCxnSpPr>
          <p:nvPr/>
        </p:nvCxnSpPr>
        <p:spPr>
          <a:xfrm>
            <a:off x="6804407" y="3705489"/>
            <a:ext cx="24092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D774D5F-7DAB-4208-9C87-BA8C229488F9}"/>
              </a:ext>
            </a:extLst>
          </p:cNvPr>
          <p:cNvSpPr txBox="1"/>
          <p:nvPr/>
        </p:nvSpPr>
        <p:spPr>
          <a:xfrm>
            <a:off x="9368598" y="3575175"/>
            <a:ext cx="2038098" cy="2462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GB" sz="1000">
                <a:latin typeface="Arial" panose="020B0604020202020204" pitchFamily="34" charset="0"/>
                <a:cs typeface="Arial" panose="020B0604020202020204" pitchFamily="34" charset="0"/>
              </a:rPr>
              <a:t>CM: CMHS Model </a:t>
            </a:r>
          </a:p>
        </p:txBody>
      </p:sp>
      <p:cxnSp>
        <p:nvCxnSpPr>
          <p:cNvPr id="13" name="Straight Arrow Connector 12">
            <a:extLst>
              <a:ext uri="{FF2B5EF4-FFF2-40B4-BE49-F238E27FC236}">
                <a16:creationId xmlns:a16="http://schemas.microsoft.com/office/drawing/2014/main" id="{C178864D-0E53-4A46-B272-CA3A4E2FCC11}"/>
              </a:ext>
            </a:extLst>
          </p:cNvPr>
          <p:cNvCxnSpPr>
            <a:cxnSpLocks/>
          </p:cNvCxnSpPr>
          <p:nvPr/>
        </p:nvCxnSpPr>
        <p:spPr>
          <a:xfrm>
            <a:off x="8699449" y="4569213"/>
            <a:ext cx="18444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52ECFAD-D86A-4513-BC17-2FF1F49BE860}"/>
              </a:ext>
            </a:extLst>
          </p:cNvPr>
          <p:cNvSpPr txBox="1"/>
          <p:nvPr/>
        </p:nvSpPr>
        <p:spPr>
          <a:xfrm>
            <a:off x="10586606" y="4448701"/>
            <a:ext cx="1383497" cy="40011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en-GB" sz="1000">
                <a:latin typeface="Arial" panose="020B0604020202020204" pitchFamily="34" charset="0"/>
                <a:cs typeface="Arial" panose="020B0604020202020204" pitchFamily="34" charset="0"/>
              </a:rPr>
              <a:t>N&amp;W: Primary Care Model </a:t>
            </a:r>
          </a:p>
        </p:txBody>
      </p:sp>
      <p:cxnSp>
        <p:nvCxnSpPr>
          <p:cNvPr id="15" name="Straight Arrow Connector 14">
            <a:extLst>
              <a:ext uri="{FF2B5EF4-FFF2-40B4-BE49-F238E27FC236}">
                <a16:creationId xmlns:a16="http://schemas.microsoft.com/office/drawing/2014/main" id="{40D75B57-55F4-4A9F-A42B-35166C5CD05C}"/>
              </a:ext>
            </a:extLst>
          </p:cNvPr>
          <p:cNvCxnSpPr/>
          <p:nvPr/>
        </p:nvCxnSpPr>
        <p:spPr>
          <a:xfrm>
            <a:off x="7930186" y="5120601"/>
            <a:ext cx="19335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ED900206-496C-460B-84CD-8FEC146D6553}"/>
              </a:ext>
            </a:extLst>
          </p:cNvPr>
          <p:cNvSpPr txBox="1"/>
          <p:nvPr/>
        </p:nvSpPr>
        <p:spPr>
          <a:xfrm>
            <a:off x="10063497" y="5023787"/>
            <a:ext cx="1555624" cy="2462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GB" sz="1000">
                <a:latin typeface="Arial" panose="020B0604020202020204" pitchFamily="34" charset="0"/>
                <a:cs typeface="Arial" panose="020B0604020202020204" pitchFamily="34" charset="0"/>
              </a:rPr>
              <a:t>NEL: CMHS model </a:t>
            </a:r>
          </a:p>
        </p:txBody>
      </p:sp>
      <p:cxnSp>
        <p:nvCxnSpPr>
          <p:cNvPr id="17" name="Straight Arrow Connector 16">
            <a:extLst>
              <a:ext uri="{FF2B5EF4-FFF2-40B4-BE49-F238E27FC236}">
                <a16:creationId xmlns:a16="http://schemas.microsoft.com/office/drawing/2014/main" id="{6A8A5657-95BF-4B3F-BF90-7904A1554DA5}"/>
              </a:ext>
            </a:extLst>
          </p:cNvPr>
          <p:cNvCxnSpPr/>
          <p:nvPr/>
        </p:nvCxnSpPr>
        <p:spPr>
          <a:xfrm>
            <a:off x="7732662" y="5778331"/>
            <a:ext cx="19335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0212A773-DFDB-4351-8B9C-B3C28682A211}"/>
              </a:ext>
            </a:extLst>
          </p:cNvPr>
          <p:cNvSpPr txBox="1"/>
          <p:nvPr/>
        </p:nvSpPr>
        <p:spPr>
          <a:xfrm>
            <a:off x="9865973" y="5681517"/>
            <a:ext cx="1844468" cy="24622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GB" sz="1000">
                <a:latin typeface="Arial" panose="020B0604020202020204" pitchFamily="34" charset="0"/>
                <a:cs typeface="Arial" panose="020B0604020202020204" pitchFamily="34" charset="0"/>
              </a:rPr>
              <a:t>Sussex: Inpatient/Outpatient </a:t>
            </a:r>
          </a:p>
        </p:txBody>
      </p:sp>
      <p:cxnSp>
        <p:nvCxnSpPr>
          <p:cNvPr id="19" name="Straight Arrow Connector 18">
            <a:extLst>
              <a:ext uri="{FF2B5EF4-FFF2-40B4-BE49-F238E27FC236}">
                <a16:creationId xmlns:a16="http://schemas.microsoft.com/office/drawing/2014/main" id="{D3CBDFA3-F45A-41ED-8003-6A9C536038E6}"/>
              </a:ext>
            </a:extLst>
          </p:cNvPr>
          <p:cNvCxnSpPr/>
          <p:nvPr/>
        </p:nvCxnSpPr>
        <p:spPr>
          <a:xfrm>
            <a:off x="5684242" y="6265183"/>
            <a:ext cx="19335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28CD977-AA75-4018-A90D-DE5777B9F2E1}"/>
              </a:ext>
            </a:extLst>
          </p:cNvPr>
          <p:cNvSpPr txBox="1"/>
          <p:nvPr/>
        </p:nvSpPr>
        <p:spPr>
          <a:xfrm>
            <a:off x="7817553" y="6168370"/>
            <a:ext cx="1699170" cy="2462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GB" sz="1000" err="1">
                <a:latin typeface="Arial" panose="020B0604020202020204" pitchFamily="34" charset="0"/>
                <a:cs typeface="Arial" panose="020B0604020202020204" pitchFamily="34" charset="0"/>
              </a:rPr>
              <a:t>C&amp;IoS</a:t>
            </a:r>
            <a:r>
              <a:rPr lang="en-GB" sz="1000">
                <a:latin typeface="Arial" panose="020B0604020202020204" pitchFamily="34" charset="0"/>
                <a:cs typeface="Arial" panose="020B0604020202020204" pitchFamily="34" charset="0"/>
              </a:rPr>
              <a:t>: CMHS model </a:t>
            </a:r>
          </a:p>
        </p:txBody>
      </p:sp>
      <p:cxnSp>
        <p:nvCxnSpPr>
          <p:cNvPr id="21" name="Straight Arrow Connector 20">
            <a:extLst>
              <a:ext uri="{FF2B5EF4-FFF2-40B4-BE49-F238E27FC236}">
                <a16:creationId xmlns:a16="http://schemas.microsoft.com/office/drawing/2014/main" id="{E11410FE-1B06-4EAC-8B1A-3119C25B6AA9}"/>
              </a:ext>
            </a:extLst>
          </p:cNvPr>
          <p:cNvCxnSpPr/>
          <p:nvPr/>
        </p:nvCxnSpPr>
        <p:spPr>
          <a:xfrm>
            <a:off x="7732662" y="4254200"/>
            <a:ext cx="19335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FF230C92-1FFD-46CE-8B4C-167F1C044064}"/>
              </a:ext>
            </a:extLst>
          </p:cNvPr>
          <p:cNvSpPr txBox="1"/>
          <p:nvPr/>
        </p:nvSpPr>
        <p:spPr>
          <a:xfrm>
            <a:off x="9758779" y="3954548"/>
            <a:ext cx="1478175" cy="40011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GB" sz="1000">
                <a:latin typeface="Arial" panose="020B0604020202020204" pitchFamily="34" charset="0"/>
                <a:cs typeface="Arial" panose="020B0604020202020204" pitchFamily="34" charset="0"/>
              </a:rPr>
              <a:t>Nottinghamshire: Inpatient/Outpatient  </a:t>
            </a:r>
          </a:p>
        </p:txBody>
      </p:sp>
      <p:sp>
        <p:nvSpPr>
          <p:cNvPr id="11" name="Rectangle 10">
            <a:extLst>
              <a:ext uri="{FF2B5EF4-FFF2-40B4-BE49-F238E27FC236}">
                <a16:creationId xmlns:a16="http://schemas.microsoft.com/office/drawing/2014/main" id="{B6AED84A-04EE-4023-A4DD-523B8E1E0293}"/>
              </a:ext>
            </a:extLst>
          </p:cNvPr>
          <p:cNvSpPr/>
          <p:nvPr/>
        </p:nvSpPr>
        <p:spPr>
          <a:xfrm>
            <a:off x="7605312" y="1610252"/>
            <a:ext cx="1307779" cy="404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4943FF44-4528-4F1F-9A3A-6A0C8D149C5E}"/>
              </a:ext>
            </a:extLst>
          </p:cNvPr>
          <p:cNvSpPr/>
          <p:nvPr/>
        </p:nvSpPr>
        <p:spPr>
          <a:xfrm>
            <a:off x="5179835" y="2648966"/>
            <a:ext cx="877455" cy="11459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FAB347A4-1A68-4212-B749-DA55B6146E53}"/>
              </a:ext>
            </a:extLst>
          </p:cNvPr>
          <p:cNvSpPr txBox="1"/>
          <p:nvPr/>
        </p:nvSpPr>
        <p:spPr>
          <a:xfrm>
            <a:off x="1391338" y="2387356"/>
            <a:ext cx="3345006" cy="5232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GB" sz="1400">
                <a:latin typeface="Arial" panose="020B0604020202020204" pitchFamily="34" charset="0"/>
                <a:cs typeface="Arial" panose="020B0604020202020204" pitchFamily="34" charset="0"/>
              </a:rPr>
              <a:t>2 EIS delivering the Inpatient/ Outpatient Model </a:t>
            </a:r>
          </a:p>
        </p:txBody>
      </p:sp>
      <p:sp>
        <p:nvSpPr>
          <p:cNvPr id="28" name="TextBox 27">
            <a:extLst>
              <a:ext uri="{FF2B5EF4-FFF2-40B4-BE49-F238E27FC236}">
                <a16:creationId xmlns:a16="http://schemas.microsoft.com/office/drawing/2014/main" id="{95C9EE80-B6C1-4656-BC66-3BB9C56EF111}"/>
              </a:ext>
            </a:extLst>
          </p:cNvPr>
          <p:cNvSpPr txBox="1"/>
          <p:nvPr/>
        </p:nvSpPr>
        <p:spPr>
          <a:xfrm>
            <a:off x="720847" y="2392872"/>
            <a:ext cx="400110" cy="259775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vert270" wrap="square" rtlCol="0">
            <a:spAutoFit/>
          </a:bodyPr>
          <a:lstStyle/>
          <a:p>
            <a:pPr algn="ctr"/>
            <a:r>
              <a:rPr lang="en-GB" sz="1400">
                <a:latin typeface="Arial" panose="020B0604020202020204" pitchFamily="34" charset="0"/>
                <a:cs typeface="Arial" panose="020B0604020202020204" pitchFamily="34" charset="0"/>
              </a:rPr>
              <a:t>7 Early Implementer Sites</a:t>
            </a:r>
          </a:p>
        </p:txBody>
      </p:sp>
      <p:sp>
        <p:nvSpPr>
          <p:cNvPr id="29" name="TextBox 28">
            <a:extLst>
              <a:ext uri="{FF2B5EF4-FFF2-40B4-BE49-F238E27FC236}">
                <a16:creationId xmlns:a16="http://schemas.microsoft.com/office/drawing/2014/main" id="{9A93FEA3-BA37-44C4-B88F-399DDBF8D776}"/>
              </a:ext>
            </a:extLst>
          </p:cNvPr>
          <p:cNvSpPr txBox="1"/>
          <p:nvPr/>
        </p:nvSpPr>
        <p:spPr>
          <a:xfrm>
            <a:off x="1391338" y="3430137"/>
            <a:ext cx="3345006" cy="52322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en-GB" sz="1400">
                <a:latin typeface="Arial" panose="020B0604020202020204" pitchFamily="34" charset="0"/>
                <a:cs typeface="Arial" panose="020B0604020202020204" pitchFamily="34" charset="0"/>
              </a:rPr>
              <a:t>2 EIS delivering the Primary Care Model</a:t>
            </a:r>
          </a:p>
        </p:txBody>
      </p:sp>
      <p:sp>
        <p:nvSpPr>
          <p:cNvPr id="30" name="TextBox 29">
            <a:extLst>
              <a:ext uri="{FF2B5EF4-FFF2-40B4-BE49-F238E27FC236}">
                <a16:creationId xmlns:a16="http://schemas.microsoft.com/office/drawing/2014/main" id="{C3FD5881-B2BD-4876-9AEC-3D03597FE5B1}"/>
              </a:ext>
            </a:extLst>
          </p:cNvPr>
          <p:cNvSpPr txBox="1"/>
          <p:nvPr/>
        </p:nvSpPr>
        <p:spPr>
          <a:xfrm>
            <a:off x="1391338" y="4468623"/>
            <a:ext cx="3345006" cy="52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GB" sz="1400">
                <a:latin typeface="Arial" panose="020B0604020202020204" pitchFamily="34" charset="0"/>
                <a:cs typeface="Arial" panose="020B0604020202020204" pitchFamily="34" charset="0"/>
              </a:rPr>
              <a:t>3 EIS delivering CMHS Model</a:t>
            </a:r>
          </a:p>
        </p:txBody>
      </p:sp>
      <p:sp>
        <p:nvSpPr>
          <p:cNvPr id="26" name="Title 2">
            <a:extLst>
              <a:ext uri="{FF2B5EF4-FFF2-40B4-BE49-F238E27FC236}">
                <a16:creationId xmlns:a16="http://schemas.microsoft.com/office/drawing/2014/main" id="{11FF8731-C6E1-4AD3-8423-016AC5BA2FBD}"/>
              </a:ext>
            </a:extLst>
          </p:cNvPr>
          <p:cNvSpPr txBox="1">
            <a:spLocks/>
          </p:cNvSpPr>
          <p:nvPr/>
        </p:nvSpPr>
        <p:spPr>
          <a:xfrm>
            <a:off x="620240" y="412632"/>
            <a:ext cx="9033492" cy="611649"/>
          </a:xfrm>
          <a:prstGeom prst="rect">
            <a:avLst/>
          </a:prstGeom>
        </p:spPr>
        <p:txBody>
          <a:bodyPr/>
          <a:lstStyle>
            <a:lvl1pPr algn="l" defTabSz="914400" rtl="0" eaLnBrk="1" latinLnBrk="0" hangingPunct="1">
              <a:lnSpc>
                <a:spcPct val="90000"/>
              </a:lnSpc>
              <a:spcBef>
                <a:spcPct val="0"/>
              </a:spcBef>
              <a:buNone/>
              <a:defRPr sz="3600" b="0" kern="1200">
                <a:solidFill>
                  <a:srgbClr val="005EB8"/>
                </a:solidFill>
                <a:latin typeface="Arial" panose="020B0604020202020204" pitchFamily="34" charset="0"/>
                <a:ea typeface="+mj-ea"/>
                <a:cs typeface="Arial" panose="020B0604020202020204" pitchFamily="34" charset="0"/>
              </a:defRPr>
            </a:lvl1pPr>
          </a:lstStyle>
          <a:p>
            <a:r>
              <a:rPr lang="en-GB" dirty="0"/>
              <a:t>Early implementer sites</a:t>
            </a:r>
          </a:p>
        </p:txBody>
      </p:sp>
      <p:sp>
        <p:nvSpPr>
          <p:cNvPr id="27" name="Content Placeholder 1">
            <a:extLst>
              <a:ext uri="{FF2B5EF4-FFF2-40B4-BE49-F238E27FC236}">
                <a16:creationId xmlns:a16="http://schemas.microsoft.com/office/drawing/2014/main" id="{EE8EDB14-81B0-4589-A387-DB0D553CA17C}"/>
              </a:ext>
            </a:extLst>
          </p:cNvPr>
          <p:cNvSpPr>
            <a:spLocks noGrp="1"/>
          </p:cNvSpPr>
          <p:nvPr>
            <p:ph sz="quarter" idx="10"/>
          </p:nvPr>
        </p:nvSpPr>
        <p:spPr>
          <a:xfrm>
            <a:off x="592222" y="1173210"/>
            <a:ext cx="10801969" cy="1047105"/>
          </a:xfrm>
        </p:spPr>
        <p:txBody>
          <a:bodyPr/>
          <a:lstStyle/>
          <a:p>
            <a:r>
              <a:rPr lang="en-GB" dirty="0"/>
              <a:t>Early Implementer Sites offer the opportunity to bridge the gap between research and practice, and understand from an operational perspective what good looks like. They will also play an important role in informing the national rollout of services in 2024/25.</a:t>
            </a:r>
          </a:p>
          <a:p>
            <a:r>
              <a:rPr lang="en-GB" dirty="0"/>
              <a:t>We have been working with NHS EI Regions to identify 7 Early Implementer Sites to be mobilised in 2022/23. </a:t>
            </a:r>
          </a:p>
        </p:txBody>
      </p:sp>
    </p:spTree>
    <p:extLst>
      <p:ext uri="{BB962C8B-B14F-4D97-AF65-F5344CB8AC3E}">
        <p14:creationId xmlns:p14="http://schemas.microsoft.com/office/powerpoint/2010/main" val="2504650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8B8205-B32F-4DAD-8144-75B449F5E7AC}"/>
              </a:ext>
            </a:extLst>
          </p:cNvPr>
          <p:cNvSpPr>
            <a:spLocks noGrp="1"/>
          </p:cNvSpPr>
          <p:nvPr>
            <p:ph sz="quarter" idx="10"/>
          </p:nvPr>
        </p:nvSpPr>
        <p:spPr/>
        <p:txBody>
          <a:bodyPr/>
          <a:lstStyle/>
          <a:p>
            <a:pPr marL="342900" indent="-342900">
              <a:buFont typeface="+mj-lt"/>
              <a:buAutoNum type="arabicPeriod"/>
            </a:pPr>
            <a:r>
              <a:rPr lang="en-GB" sz="1800" dirty="0"/>
              <a:t>North East &amp; Yorkshire: </a:t>
            </a:r>
            <a:r>
              <a:rPr lang="en-GB" sz="1800" b="1" dirty="0">
                <a:solidFill>
                  <a:srgbClr val="0070C0"/>
                </a:solidFill>
              </a:rPr>
              <a:t>North East North Cumbria </a:t>
            </a:r>
            <a:r>
              <a:rPr lang="en-GB" sz="1800" dirty="0"/>
              <a:t>– Primary Care Model</a:t>
            </a:r>
          </a:p>
          <a:p>
            <a:pPr marL="342900" indent="-342900">
              <a:buFont typeface="+mj-lt"/>
              <a:buAutoNum type="arabicPeriod"/>
            </a:pPr>
            <a:r>
              <a:rPr lang="en-GB" sz="1800" dirty="0"/>
              <a:t>North West: </a:t>
            </a:r>
            <a:r>
              <a:rPr lang="en-GB" sz="1800" b="1" dirty="0">
                <a:solidFill>
                  <a:srgbClr val="0070C0"/>
                </a:solidFill>
              </a:rPr>
              <a:t>Cheshire and Merseyside </a:t>
            </a:r>
            <a:r>
              <a:rPr lang="en-GB" sz="1800" dirty="0"/>
              <a:t>– Community Mental Health Services Model</a:t>
            </a:r>
          </a:p>
          <a:p>
            <a:pPr marL="342900" indent="-342900">
              <a:buFont typeface="+mj-lt"/>
              <a:buAutoNum type="arabicPeriod"/>
            </a:pPr>
            <a:r>
              <a:rPr lang="en-GB" sz="1800" dirty="0"/>
              <a:t>Midlands: </a:t>
            </a:r>
            <a:r>
              <a:rPr lang="en-GB" sz="1800" b="1" dirty="0">
                <a:solidFill>
                  <a:srgbClr val="0070C0"/>
                </a:solidFill>
              </a:rPr>
              <a:t>Nottingham and Nottinghamshire </a:t>
            </a:r>
            <a:r>
              <a:rPr lang="en-GB" sz="1800" dirty="0"/>
              <a:t>– Inpatient/ Outpatient Model</a:t>
            </a:r>
          </a:p>
          <a:p>
            <a:pPr marL="342900" indent="-342900">
              <a:buFont typeface="+mj-lt"/>
              <a:buAutoNum type="arabicPeriod"/>
            </a:pPr>
            <a:r>
              <a:rPr lang="en-GB" sz="1800" dirty="0"/>
              <a:t>East of England: </a:t>
            </a:r>
            <a:r>
              <a:rPr lang="en-GB" sz="1800" b="1" dirty="0">
                <a:solidFill>
                  <a:srgbClr val="0070C0"/>
                </a:solidFill>
              </a:rPr>
              <a:t>Norfolk and Waverly </a:t>
            </a:r>
            <a:r>
              <a:rPr lang="en-GB" sz="1800" dirty="0"/>
              <a:t>– Primary Care Model</a:t>
            </a:r>
          </a:p>
          <a:p>
            <a:pPr marL="342900" indent="-342900">
              <a:buFont typeface="+mj-lt"/>
              <a:buAutoNum type="arabicPeriod"/>
            </a:pPr>
            <a:r>
              <a:rPr lang="en-GB" sz="1800" dirty="0"/>
              <a:t>London: </a:t>
            </a:r>
            <a:r>
              <a:rPr lang="en-GB" sz="1800" b="1" dirty="0">
                <a:solidFill>
                  <a:srgbClr val="0070C0"/>
                </a:solidFill>
              </a:rPr>
              <a:t>North East London </a:t>
            </a:r>
            <a:r>
              <a:rPr lang="en-GB" sz="1800" dirty="0"/>
              <a:t>– Community Mental Health Services Model</a:t>
            </a:r>
          </a:p>
          <a:p>
            <a:pPr marL="342900" indent="-342900">
              <a:buFont typeface="+mj-lt"/>
              <a:buAutoNum type="arabicPeriod"/>
            </a:pPr>
            <a:r>
              <a:rPr lang="en-GB" sz="1800" dirty="0"/>
              <a:t>South East: </a:t>
            </a:r>
            <a:r>
              <a:rPr lang="en-GB" sz="1800" b="1" dirty="0">
                <a:solidFill>
                  <a:srgbClr val="0070C0"/>
                </a:solidFill>
              </a:rPr>
              <a:t>Sussex</a:t>
            </a:r>
            <a:r>
              <a:rPr lang="en-GB" sz="1800" dirty="0"/>
              <a:t> – Inpatient/ Outpatient Model </a:t>
            </a:r>
          </a:p>
          <a:p>
            <a:pPr marL="342900" indent="-342900">
              <a:buFont typeface="+mj-lt"/>
              <a:buAutoNum type="arabicPeriod"/>
            </a:pPr>
            <a:r>
              <a:rPr lang="en-GB" sz="1800" dirty="0"/>
              <a:t>South West: </a:t>
            </a:r>
            <a:r>
              <a:rPr lang="en-GB" sz="1800" b="1" dirty="0">
                <a:solidFill>
                  <a:srgbClr val="0070C0"/>
                </a:solidFill>
              </a:rPr>
              <a:t>Cornwall and Isles of Scilly </a:t>
            </a:r>
            <a:r>
              <a:rPr lang="en-GB" sz="1800" dirty="0"/>
              <a:t>– Community Mental Health Services Model </a:t>
            </a:r>
          </a:p>
        </p:txBody>
      </p:sp>
      <p:sp>
        <p:nvSpPr>
          <p:cNvPr id="4" name="Footer Placeholder 3">
            <a:extLst>
              <a:ext uri="{FF2B5EF4-FFF2-40B4-BE49-F238E27FC236}">
                <a16:creationId xmlns:a16="http://schemas.microsoft.com/office/drawing/2014/main" id="{4C393175-1513-4471-81A7-8B5199B39F13}"/>
              </a:ext>
            </a:extLst>
          </p:cNvPr>
          <p:cNvSpPr>
            <a:spLocks noGrp="1"/>
          </p:cNvSpPr>
          <p:nvPr>
            <p:ph type="ftr" sz="quarter" idx="3"/>
          </p:nvPr>
        </p:nvSpPr>
        <p:spPr/>
        <p:txBody>
          <a:bodyPr/>
          <a:lstStyle/>
          <a:p>
            <a:r>
              <a:rPr lang="en-GB"/>
              <a:t>Specialist Mental Health Tobacco Dependency Services</a:t>
            </a:r>
            <a:endParaRPr lang="en-US"/>
          </a:p>
        </p:txBody>
      </p:sp>
      <p:sp>
        <p:nvSpPr>
          <p:cNvPr id="5" name="Title 2">
            <a:extLst>
              <a:ext uri="{FF2B5EF4-FFF2-40B4-BE49-F238E27FC236}">
                <a16:creationId xmlns:a16="http://schemas.microsoft.com/office/drawing/2014/main" id="{625936F9-CF94-4CAF-ACCF-56B7C7D114C3}"/>
              </a:ext>
            </a:extLst>
          </p:cNvPr>
          <p:cNvSpPr txBox="1">
            <a:spLocks/>
          </p:cNvSpPr>
          <p:nvPr/>
        </p:nvSpPr>
        <p:spPr>
          <a:xfrm>
            <a:off x="620240" y="412632"/>
            <a:ext cx="9033492" cy="611649"/>
          </a:xfrm>
          <a:prstGeom prst="rect">
            <a:avLst/>
          </a:prstGeom>
        </p:spPr>
        <p:txBody>
          <a:bodyPr/>
          <a:lstStyle>
            <a:lvl1pPr algn="l" defTabSz="914400" rtl="0" eaLnBrk="1" latinLnBrk="0" hangingPunct="1">
              <a:lnSpc>
                <a:spcPct val="90000"/>
              </a:lnSpc>
              <a:spcBef>
                <a:spcPct val="0"/>
              </a:spcBef>
              <a:buNone/>
              <a:defRPr sz="3600" b="0" kern="1200">
                <a:solidFill>
                  <a:srgbClr val="005EB8"/>
                </a:solidFill>
                <a:latin typeface="Arial" panose="020B0604020202020204" pitchFamily="34" charset="0"/>
                <a:ea typeface="+mj-ea"/>
                <a:cs typeface="Arial" panose="020B0604020202020204" pitchFamily="34" charset="0"/>
              </a:defRPr>
            </a:lvl1pPr>
          </a:lstStyle>
          <a:p>
            <a:r>
              <a:rPr lang="en-GB"/>
              <a:t>Early Implementer Sites</a:t>
            </a:r>
          </a:p>
        </p:txBody>
      </p:sp>
    </p:spTree>
    <p:extLst>
      <p:ext uri="{BB962C8B-B14F-4D97-AF65-F5344CB8AC3E}">
        <p14:creationId xmlns:p14="http://schemas.microsoft.com/office/powerpoint/2010/main" val="2769135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15705C-0532-405E-B959-9F004D2C7E7C}"/>
              </a:ext>
            </a:extLst>
          </p:cNvPr>
          <p:cNvSpPr>
            <a:spLocks noGrp="1"/>
          </p:cNvSpPr>
          <p:nvPr>
            <p:ph sz="quarter" idx="10"/>
          </p:nvPr>
        </p:nvSpPr>
        <p:spPr>
          <a:xfrm>
            <a:off x="620240" y="1649628"/>
            <a:ext cx="10795012" cy="3168178"/>
          </a:xfrm>
        </p:spPr>
        <p:txBody>
          <a:bodyPr/>
          <a:lstStyle/>
          <a:p>
            <a:r>
              <a:rPr lang="en-GB" sz="1800" dirty="0"/>
              <a:t>Mobilisation of EIS </a:t>
            </a:r>
          </a:p>
          <a:p>
            <a:r>
              <a:rPr lang="en-GB" sz="1800" dirty="0"/>
              <a:t>Evaluation and data collection</a:t>
            </a:r>
          </a:p>
          <a:p>
            <a:r>
              <a:rPr lang="en-GB" sz="1800" dirty="0"/>
              <a:t>Deliver a further three Task and Finish Group focused sessions</a:t>
            </a:r>
          </a:p>
          <a:p>
            <a:pPr lvl="1"/>
            <a:r>
              <a:rPr lang="en-GB" sz="1800" dirty="0"/>
              <a:t>Learning infrastructure to support service mobilisation</a:t>
            </a:r>
          </a:p>
          <a:p>
            <a:pPr lvl="1"/>
            <a:r>
              <a:rPr lang="en-GB" sz="1800" dirty="0"/>
              <a:t>Evaluation (Part 2)</a:t>
            </a:r>
          </a:p>
          <a:p>
            <a:pPr lvl="1"/>
            <a:r>
              <a:rPr lang="en-GB" sz="1800" dirty="0"/>
              <a:t>Co-Production and what good looks like </a:t>
            </a:r>
          </a:p>
          <a:p>
            <a:r>
              <a:rPr lang="en-GB" sz="1800" dirty="0"/>
              <a:t>Developing a plan for the National roll out</a:t>
            </a:r>
          </a:p>
        </p:txBody>
      </p:sp>
      <p:sp>
        <p:nvSpPr>
          <p:cNvPr id="3" name="Title 2">
            <a:extLst>
              <a:ext uri="{FF2B5EF4-FFF2-40B4-BE49-F238E27FC236}">
                <a16:creationId xmlns:a16="http://schemas.microsoft.com/office/drawing/2014/main" id="{AB28462D-DF95-4C01-85CE-BDC02D2B219B}"/>
              </a:ext>
            </a:extLst>
          </p:cNvPr>
          <p:cNvSpPr>
            <a:spLocks noGrp="1"/>
          </p:cNvSpPr>
          <p:nvPr>
            <p:ph type="title"/>
          </p:nvPr>
        </p:nvSpPr>
        <p:spPr/>
        <p:txBody>
          <a:bodyPr/>
          <a:lstStyle/>
          <a:p>
            <a:r>
              <a:rPr lang="en-GB" dirty="0"/>
              <a:t>Next steps </a:t>
            </a:r>
          </a:p>
        </p:txBody>
      </p:sp>
      <p:sp>
        <p:nvSpPr>
          <p:cNvPr id="4" name="Footer Placeholder 3">
            <a:extLst>
              <a:ext uri="{FF2B5EF4-FFF2-40B4-BE49-F238E27FC236}">
                <a16:creationId xmlns:a16="http://schemas.microsoft.com/office/drawing/2014/main" id="{10A7B2E5-276B-45AC-90E9-CF1D7E925A08}"/>
              </a:ext>
            </a:extLst>
          </p:cNvPr>
          <p:cNvSpPr>
            <a:spLocks noGrp="1"/>
          </p:cNvSpPr>
          <p:nvPr>
            <p:ph type="ftr" sz="quarter" idx="3"/>
          </p:nvPr>
        </p:nvSpPr>
        <p:spPr/>
        <p:txBody>
          <a:bodyPr/>
          <a:lstStyle/>
          <a:p>
            <a:r>
              <a:rPr lang="en-GB"/>
              <a:t>Specialist Mental Health Tobacco Dependency Services</a:t>
            </a:r>
            <a:endParaRPr lang="en-US"/>
          </a:p>
        </p:txBody>
      </p:sp>
    </p:spTree>
    <p:extLst>
      <p:ext uri="{BB962C8B-B14F-4D97-AF65-F5344CB8AC3E}">
        <p14:creationId xmlns:p14="http://schemas.microsoft.com/office/powerpoint/2010/main" val="2262918133"/>
      </p:ext>
    </p:extLst>
  </p:cSld>
  <p:clrMapOvr>
    <a:masterClrMapping/>
  </p:clrMapOvr>
</p:sld>
</file>

<file path=ppt/theme/theme1.xml><?xml version="1.0" encoding="utf-8"?>
<a:theme xmlns:a="http://schemas.openxmlformats.org/drawingml/2006/main" name="1_Office Theme">
  <a:themeElements>
    <a:clrScheme name="NHS Improvement">
      <a:dk1>
        <a:srgbClr val="000000"/>
      </a:dk1>
      <a:lt1>
        <a:srgbClr val="FFFFFF"/>
      </a:lt1>
      <a:dk2>
        <a:srgbClr val="003087"/>
      </a:dk2>
      <a:lt2>
        <a:srgbClr val="005EB8"/>
      </a:lt2>
      <a:accent1>
        <a:srgbClr val="005EB8"/>
      </a:accent1>
      <a:accent2>
        <a:srgbClr val="41B6E6"/>
      </a:accent2>
      <a:accent3>
        <a:srgbClr val="768692"/>
      </a:accent3>
      <a:accent4>
        <a:srgbClr val="00A499"/>
      </a:accent4>
      <a:accent5>
        <a:srgbClr val="006747"/>
      </a:accent5>
      <a:accent6>
        <a:srgbClr val="00A9CE"/>
      </a:accent6>
      <a:hlink>
        <a:srgbClr val="0072CE"/>
      </a:hlink>
      <a:folHlink>
        <a:srgbClr val="41B6E6"/>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924553EA454694B8CD2AA52A00C529E" ma:contentTypeVersion="13" ma:contentTypeDescription="Create a new document." ma:contentTypeScope="" ma:versionID="1e27490629cf39244d19620465d3f33d">
  <xsd:schema xmlns:xsd="http://www.w3.org/2001/XMLSchema" xmlns:xs="http://www.w3.org/2001/XMLSchema" xmlns:p="http://schemas.microsoft.com/office/2006/metadata/properties" xmlns:ns2="3a4543a0-6766-456e-a2ee-4414459d9a0a" xmlns:ns3="af7b454b-5578-4b92-ad2d-05626e091018" targetNamespace="http://schemas.microsoft.com/office/2006/metadata/properties" ma:root="true" ma:fieldsID="752ae46917a08e80ad598a91a527b115" ns2:_="" ns3:_="">
    <xsd:import namespace="3a4543a0-6766-456e-a2ee-4414459d9a0a"/>
    <xsd:import namespace="af7b454b-5578-4b92-ad2d-05626e09101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543a0-6766-456e-a2ee-4414459d9a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f7b454b-5578-4b92-ad2d-05626e09101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BD4047-79B8-4D5F-B715-619BB60A8C12}">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309f6954-b372-4081-bd77-3a7d607eb5dd"/>
    <ds:schemaRef ds:uri="24fe2733-5504-4dba-bfd4-ff756d29de81"/>
    <ds:schemaRef ds:uri="http://www.w3.org/XML/1998/namespace"/>
    <ds:schemaRef ds:uri="http://purl.org/dc/dcmitype/"/>
  </ds:schemaRefs>
</ds:datastoreItem>
</file>

<file path=customXml/itemProps2.xml><?xml version="1.0" encoding="utf-8"?>
<ds:datastoreItem xmlns:ds="http://schemas.openxmlformats.org/officeDocument/2006/customXml" ds:itemID="{7C3E42DA-B530-461F-97BF-27C3A23BCE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4543a0-6766-456e-a2ee-4414459d9a0a"/>
    <ds:schemaRef ds:uri="af7b454b-5578-4b92-ad2d-05626e0910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93DA095-4E7F-42A0-97BB-FBC582A0686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1830</TotalTime>
  <Words>1331</Words>
  <Application>Microsoft Office PowerPoint</Application>
  <PresentationFormat>Widescreen</PresentationFormat>
  <Paragraphs>98</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1_Office Theme</vt:lpstr>
      <vt:lpstr>Specialist Mental Health Tobacco Dependency Services: Improving access to treatment through community based services</vt:lpstr>
      <vt:lpstr>Tobacco dependency is a driver of health inequalities in people with SMI</vt:lpstr>
      <vt:lpstr>Delivering the LTP commitments</vt:lpstr>
      <vt:lpstr>Specialist tobacco dependency services for people with SMI </vt:lpstr>
      <vt:lpstr>Proposed model of what good in practice looks like</vt:lpstr>
      <vt:lpstr>Patient Pathways </vt:lpstr>
      <vt:lpstr>PowerPoint Presentation</vt:lpstr>
      <vt:lpstr>PowerPoint Presentation</vt:lpstr>
      <vt:lpstr>Next steps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Implementer Sites: Panel Meeting </dc:title>
  <dc:creator>Aideen Dunne</dc:creator>
  <cp:lastModifiedBy>John Waldron</cp:lastModifiedBy>
  <cp:revision>3</cp:revision>
  <dcterms:created xsi:type="dcterms:W3CDTF">2022-01-31T21:04:36Z</dcterms:created>
  <dcterms:modified xsi:type="dcterms:W3CDTF">2022-03-02T14:25:37Z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0x0101008924553EA454694B8CD2AA52A00C529E</vt:lpwstr>
  </property>
</Properties>
</file>