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62" r:id="rId5"/>
    <p:sldId id="258" r:id="rId6"/>
    <p:sldId id="257" r:id="rId7"/>
    <p:sldId id="265" r:id="rId8"/>
    <p:sldId id="259" r:id="rId9"/>
    <p:sldId id="260" r:id="rId10"/>
    <p:sldId id="261" r:id="rId11"/>
    <p:sldId id="263" r:id="rId12"/>
    <p:sldId id="264" r:id="rId13"/>
  </p:sldIdLst>
  <p:sldSz cx="12192000" cy="6858000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D53D8AD-1136-09D1-AFF5-4E24EDA0A67E}" name="Heather Partridge" initials="HP" userId="S::heather.partridge@adph.org.uk::8e587c38-d7b0-4b33-8066-9be7384c10f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rafnkatla Arnarsdottir" initials="HA" lastIdx="1" clrIdx="0">
    <p:extLst>
      <p:ext uri="{19B8F6BF-5375-455C-9EA6-DF929625EA0E}">
        <p15:presenceInfo xmlns:p15="http://schemas.microsoft.com/office/powerpoint/2012/main" userId="S::hrafnkatla.arnarsdottir@adph.org.uk::e7b9f249-64a1-457e-a7f6-924cc096140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1C445C-99D4-414F-8476-535088195D66}" v="29" dt="2024-04-23T13:46:07.593"/>
    <p1510:client id="{3C87E837-D199-4D4A-AFAC-A56413513C45}" v="32" dt="2024-04-23T13:57:22.2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11937-0B06-4FA9-9F2A-ED8FFDA95C28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473AA-C0A4-4EEC-AB93-13724EB930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05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ur02.safelinks.protection.outlook.com/?url=https%3A%2F%2Fash.org.uk%2Fuploads%2FOn-the-path-to-ending-smoking-DPH-briefing.pdf%3Fv%3D1711624368&amp;data=05%7C02%7CAndyGraham%40Gateshead.Gov.UK%7Cd355e9a1dda64d479b4008dc62e08489%7C09fbb97943174d219cb6e58811169cd8%7C0%7C0%7C638493963888025111%7CUnknown%7CTWFpbGZsb3d8eyJWIjoiMC4wLjAwMDAiLCJQIjoiV2luMzIiLCJBTiI6Ik1haWwiLCJXVCI6Mn0%3D%7C4000%7C%7C%7C&amp;sdata=N8wSIkjlj1Zd2xNGeHz0ddblWiCX024FpRbSrpHPllw%3D&amp;reserved=0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Given the year on year declines in attendance, this funding is very welcome and will allow us to work differently and with local partners to create a stop smoking system which encourages smokers to make a quit attempt by whatever means best suits them while encouraging them to link into best evidence support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8D272-B73F-4789-9550-BF49E09CA84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51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This is the ASH briefing paper link:</a:t>
            </a:r>
            <a:endParaRPr lang="en-US"/>
          </a:p>
          <a:p>
            <a:endParaRPr lang="en-US"/>
          </a:p>
          <a:p>
            <a:r>
              <a:rPr lang="en-US">
                <a:hlinkClick r:id="rId3"/>
              </a:rPr>
              <a:t>On-the-path-to-ending-smoking-DPH-briefing.pdf (ash.org.uk)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/>
          </a:p>
          <a:p>
            <a:r>
              <a:rPr lang="en-US">
                <a:ea typeface="Calibri"/>
                <a:cs typeface="Calibri"/>
              </a:rPr>
              <a:t>These are the recommendations from that they'd like you to touch on – I've worked the Gateshead angle for 1,2 and 3 into the first slide, but the bulk of it focuses on collaboration.</a:t>
            </a:r>
            <a:endParaRPr lang="en-US"/>
          </a:p>
          <a:p>
            <a:pPr marL="285750" lvl="1" indent="-285750">
              <a:buFont typeface="Arial"/>
              <a:buChar char="•"/>
            </a:pPr>
            <a:r>
              <a:rPr lang="en-US"/>
              <a:t>1. Review local strategy and partnerships against the goal to end smoking. </a:t>
            </a:r>
            <a:endParaRPr lang="en-GB"/>
          </a:p>
          <a:p>
            <a:pPr marL="285750" lvl="1" indent="-285750">
              <a:buFont typeface="Arial"/>
              <a:buChar char="•"/>
            </a:pPr>
            <a:r>
              <a:rPr lang="en-US"/>
              <a:t>2. Allocate sufficient investment in activity to motivate people who smoke in all communities to quit. </a:t>
            </a:r>
            <a:endParaRPr lang="en-GB"/>
          </a:p>
          <a:p>
            <a:pPr marL="285750" lvl="1" indent="-285750">
              <a:buFont typeface="Arial"/>
              <a:buChar char="•"/>
            </a:pPr>
            <a:r>
              <a:rPr lang="en-US"/>
              <a:t>3. Skill up stop smoking services to increase capacity and act as hubs of excellence for wider services. </a:t>
            </a:r>
            <a:endParaRPr lang="en-GB"/>
          </a:p>
          <a:p>
            <a:pPr marL="285750" lvl="1" indent="-285750">
              <a:buFont typeface="Arial"/>
              <a:buChar char="•"/>
            </a:pPr>
            <a:r>
              <a:rPr lang="en-US"/>
              <a:t>4. Identify activity best delivered collaboratively across local authority boundaries to </a:t>
            </a:r>
            <a:r>
              <a:rPr lang="en-US" err="1"/>
              <a:t>maximise</a:t>
            </a:r>
            <a:r>
              <a:rPr lang="en-US"/>
              <a:t> impact.</a:t>
            </a:r>
            <a:endParaRPr lang="en-GB"/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8D272-B73F-4789-9550-BF49E09CA84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555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Bullet 2 - </a:t>
            </a:r>
            <a:r>
              <a:rPr lang="en-GB" sz="1800" b="0" i="0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TBC</a:t>
            </a:r>
            <a:r>
              <a:rPr lang="en-GB" sz="1800" b="0" i="0" u="none" strike="noStrike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: regional app modifications to be explored via T&amp;F group; aim to exhaust any local app licenses before additional ask</a:t>
            </a:r>
            <a:r>
              <a:rPr lang="en-US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GB"/>
              <a:t>Bullet 3 - </a:t>
            </a:r>
            <a:r>
              <a:rPr lang="en-GB" b="0" i="0" u="none" strike="noStrike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Via enhanced Fresh-Quit.co.uk website, including additional language options </a:t>
            </a:r>
          </a:p>
          <a:p>
            <a:r>
              <a:rPr lang="en-GB" b="0" i="0" u="none" strike="noStrike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Bullet 4 - </a:t>
            </a:r>
            <a:r>
              <a:rPr lang="en-GB" sz="1200" b="0" i="0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TBC</a:t>
            </a:r>
            <a:r>
              <a:rPr lang="en-GB" sz="1200" b="0" i="0" u="none" strike="noStrike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: how this fits with Fresh comms/current funding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8D272-B73F-4789-9550-BF49E09CA84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715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Bullet 2 - </a:t>
            </a:r>
            <a:r>
              <a:rPr lang="en-GB" sz="1800" b="0" i="0" u="none" strike="noStrike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Facilitated peer support and sharing of best practice and evidence, including annual conference</a:t>
            </a:r>
            <a:r>
              <a:rPr lang="en-US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Bullet 3 - </a:t>
            </a:r>
            <a:r>
              <a:rPr lang="en-GB" sz="1800" b="0" i="0" u="none" strike="noStrike">
                <a:solidFill>
                  <a:srgbClr val="404040"/>
                </a:solidFill>
                <a:effectLst/>
                <a:latin typeface="Calibri" panose="020F0502020204030204" pitchFamily="34" charset="0"/>
              </a:rPr>
              <a:t>Based on local health equity audit and training needs assessment</a:t>
            </a:r>
            <a:r>
              <a:rPr lang="en-US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8D272-B73F-4789-9550-BF49E09CA84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050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8D272-B73F-4789-9550-BF49E09CA84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032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mall">
            <a:extLst>
              <a:ext uri="{FF2B5EF4-FFF2-40B4-BE49-F238E27FC236}">
                <a16:creationId xmlns:a16="http://schemas.microsoft.com/office/drawing/2014/main" id="{5B0D60E1-67B1-472F-92F5-84F464C8120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567" y="476250"/>
            <a:ext cx="259291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EDC8BF-3FAA-41F5-8C96-E99630CD7193}"/>
              </a:ext>
            </a:extLst>
          </p:cNvPr>
          <p:cNvSpPr txBox="1"/>
          <p:nvPr userDrawn="1"/>
        </p:nvSpPr>
        <p:spPr>
          <a:xfrm>
            <a:off x="912285" y="5241925"/>
            <a:ext cx="835236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b="1" spc="100"/>
              <a:t> 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395" y="2924945"/>
            <a:ext cx="10363200" cy="792088"/>
          </a:xfrm>
        </p:spPr>
        <p:txBody>
          <a:bodyPr/>
          <a:lstStyle>
            <a:lvl1pPr algn="l">
              <a:defRPr sz="3200" spc="100" baseline="0"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2284" y="3789041"/>
            <a:ext cx="8534400" cy="720080"/>
          </a:xfrm>
        </p:spPr>
        <p:txBody>
          <a:bodyPr/>
          <a:lstStyle>
            <a:lvl1pPr marL="0" indent="0" algn="l">
              <a:buFontTx/>
              <a:buNone/>
              <a:defRPr sz="3200" i="0" spc="100" baseline="0">
                <a:solidFill>
                  <a:srgbClr val="700000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2733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AA52E9A-F9CF-4872-BEC6-2CC237C7642A}"/>
              </a:ext>
            </a:extLst>
          </p:cNvPr>
          <p:cNvSpPr/>
          <p:nvPr userDrawn="1"/>
        </p:nvSpPr>
        <p:spPr>
          <a:xfrm>
            <a:off x="0" y="6669088"/>
            <a:ext cx="12192000" cy="188912"/>
          </a:xfrm>
          <a:prstGeom prst="rect">
            <a:avLst/>
          </a:prstGeom>
          <a:solidFill>
            <a:srgbClr val="7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720000">
              <a:buClr>
                <a:srgbClr val="700000"/>
              </a:buClr>
              <a:defRPr/>
            </a:lvl1pPr>
            <a:lvl2pPr marL="972000" indent="-324000">
              <a:buClr>
                <a:srgbClr val="700000"/>
              </a:buClr>
              <a:buSzPct val="100000"/>
              <a:buFont typeface="Calibri" panose="020F0502020204030204" pitchFamily="34" charset="0"/>
              <a:buChar char="•"/>
              <a:defRPr lang="en-US" sz="3600" b="1" kern="1200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defRPr>
            </a:lvl2pPr>
            <a:lvl3pPr>
              <a:buClr>
                <a:srgbClr val="700000"/>
              </a:buClr>
              <a:defRPr sz="3200"/>
            </a:lvl3pPr>
            <a:lvl4pPr marL="1600200" indent="-228600">
              <a:buClr>
                <a:srgbClr val="700000"/>
              </a:buClr>
              <a:buFont typeface="Arial" panose="020B0604020202020204" pitchFamily="34" charset="0"/>
              <a:buChar char="•"/>
              <a:defRPr sz="2400">
                <a:latin typeface="Calibri" charset="0"/>
                <a:ea typeface="Calibri" charset="0"/>
                <a:cs typeface="Calibri" charset="0"/>
              </a:defRPr>
            </a:lvl4pPr>
            <a:lvl5pPr marL="2057400" indent="-228600">
              <a:buClr>
                <a:srgbClr val="700000"/>
              </a:buClr>
              <a:buFont typeface="Arial" panose="020B0604020202020204" pitchFamily="34" charset="0"/>
              <a:buChar char="•"/>
              <a:defRPr sz="2400">
                <a:latin typeface="Calibri" charset="0"/>
                <a:ea typeface="Calibri" charset="0"/>
                <a:cs typeface="Calibri" charset="0"/>
              </a:defRPr>
            </a:lvl5pPr>
          </a:lstStyle>
          <a:p>
            <a:pPr lvl="0"/>
            <a:r>
              <a:rPr lang="en-US"/>
              <a:t>Click to edit Master text style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7409EC1A-BD56-40BC-9523-480E54E409B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400" b="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GB"/>
              <a:t>www.adph.org.uk</a:t>
            </a:r>
          </a:p>
        </p:txBody>
      </p:sp>
    </p:spTree>
    <p:extLst>
      <p:ext uri="{BB962C8B-B14F-4D97-AF65-F5344CB8AC3E}">
        <p14:creationId xmlns:p14="http://schemas.microsoft.com/office/powerpoint/2010/main" val="24542294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01CC46F-7091-4A0F-8EBA-E63C81D349E9}"/>
              </a:ext>
            </a:extLst>
          </p:cNvPr>
          <p:cNvSpPr/>
          <p:nvPr userDrawn="1"/>
        </p:nvSpPr>
        <p:spPr>
          <a:xfrm>
            <a:off x="0" y="6669088"/>
            <a:ext cx="12192000" cy="188912"/>
          </a:xfrm>
          <a:prstGeom prst="rect">
            <a:avLst/>
          </a:prstGeom>
          <a:solidFill>
            <a:srgbClr val="7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8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DE9FCB92-EB42-44F4-9703-4A52F8D0960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400" b="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GB"/>
              <a:t>www.adph.org.uk</a:t>
            </a:r>
          </a:p>
        </p:txBody>
      </p:sp>
    </p:spTree>
    <p:extLst>
      <p:ext uri="{BB962C8B-B14F-4D97-AF65-F5344CB8AC3E}">
        <p14:creationId xmlns:p14="http://schemas.microsoft.com/office/powerpoint/2010/main" val="2052598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FF1C582-AF4A-468A-B846-585E32BE4878}"/>
              </a:ext>
            </a:extLst>
          </p:cNvPr>
          <p:cNvSpPr/>
          <p:nvPr userDrawn="1"/>
        </p:nvSpPr>
        <p:spPr>
          <a:xfrm>
            <a:off x="0" y="6669088"/>
            <a:ext cx="12192000" cy="188912"/>
          </a:xfrm>
          <a:prstGeom prst="rect">
            <a:avLst/>
          </a:prstGeom>
          <a:solidFill>
            <a:srgbClr val="7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4417" y="1628775"/>
            <a:ext cx="5418667" cy="4104481"/>
          </a:xfrm>
        </p:spPr>
        <p:txBody>
          <a:bodyPr/>
          <a:lstStyle>
            <a:lvl1pPr>
              <a:defRPr/>
            </a:lvl1pPr>
            <a:lvl2pPr marL="756000" indent="-288000">
              <a:buFont typeface="Arial" panose="020B0604020202020204" pitchFamily="34" charset="0"/>
              <a:buChar char="•"/>
              <a:defRPr/>
            </a:lvl2pPr>
            <a:lvl3pPr>
              <a:defRPr/>
            </a:lvl3pPr>
            <a:lvl4pPr marL="1476000" indent="-180000">
              <a:buClr>
                <a:srgbClr val="700000"/>
              </a:buClr>
              <a:buFont typeface="Arial" panose="020B0604020202020204" pitchFamily="34" charset="0"/>
              <a:buChar char="•"/>
              <a:defRPr sz="2400">
                <a:latin typeface="Calibri" charset="0"/>
                <a:ea typeface="Calibri" charset="0"/>
                <a:cs typeface="Calibri" charset="0"/>
              </a:defRPr>
            </a:lvl4pPr>
            <a:lvl5pPr marL="1944000" indent="-180000">
              <a:buClr>
                <a:srgbClr val="700000"/>
              </a:buClr>
              <a:buFont typeface="Arial" panose="020B0604020202020204" pitchFamily="34" charset="0"/>
              <a:buChar char="•"/>
              <a:defRPr sz="2400">
                <a:latin typeface="Calibri" charset="0"/>
                <a:ea typeface="Calibri" charset="0"/>
                <a:cs typeface="Calibri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284" y="1628775"/>
            <a:ext cx="5418667" cy="4104480"/>
          </a:xfrm>
        </p:spPr>
        <p:txBody>
          <a:bodyPr/>
          <a:lstStyle>
            <a:lvl1pPr>
              <a:defRPr/>
            </a:lvl1pPr>
            <a:lvl2pPr marL="756000" indent="-324000">
              <a:buFont typeface="Arial" panose="020B0604020202020204" pitchFamily="34" charset="0"/>
              <a:buChar char="•"/>
              <a:defRPr/>
            </a:lvl2pPr>
            <a:lvl4pPr marL="1600200" indent="-228600">
              <a:buClr>
                <a:srgbClr val="700000"/>
              </a:buClr>
              <a:buFont typeface="Arial" panose="020B0604020202020204" pitchFamily="34" charset="0"/>
              <a:buChar char="•"/>
              <a:defRPr sz="2400">
                <a:latin typeface="Calibri" charset="0"/>
                <a:ea typeface="Calibri" charset="0"/>
                <a:cs typeface="Calibri" charset="0"/>
              </a:defRPr>
            </a:lvl4pPr>
            <a:lvl5pPr marL="2057400" indent="-228600">
              <a:buClr>
                <a:srgbClr val="700000"/>
              </a:buClr>
              <a:buFont typeface="Arial" panose="020B0604020202020204" pitchFamily="34" charset="0"/>
              <a:buChar char="•"/>
              <a:defRPr sz="2400">
                <a:latin typeface="Calibri" charset="0"/>
                <a:ea typeface="Calibri" charset="0"/>
                <a:cs typeface="Calibri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7BBD8-9D93-4D74-8765-AF0C236F2EF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400" b="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GB"/>
              <a:t>www.adph.org.uk</a:t>
            </a:r>
          </a:p>
        </p:txBody>
      </p:sp>
    </p:spTree>
    <p:extLst>
      <p:ext uri="{BB962C8B-B14F-4D97-AF65-F5344CB8AC3E}">
        <p14:creationId xmlns:p14="http://schemas.microsoft.com/office/powerpoint/2010/main" val="4088250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4458640-558C-4093-BEDB-6CD7C7309A6E}"/>
              </a:ext>
            </a:extLst>
          </p:cNvPr>
          <p:cNvSpPr/>
          <p:nvPr userDrawn="1"/>
        </p:nvSpPr>
        <p:spPr>
          <a:xfrm>
            <a:off x="0" y="6669088"/>
            <a:ext cx="12192000" cy="188912"/>
          </a:xfrm>
          <a:prstGeom prst="rect">
            <a:avLst/>
          </a:prstGeom>
          <a:solidFill>
            <a:srgbClr val="7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27A42A18-7434-4D96-BB69-02A262A9768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pPr>
              <a:defRPr/>
            </a:pPr>
            <a:r>
              <a:rPr lang="en-GB"/>
              <a:t>www.adph.org.uk</a:t>
            </a:r>
          </a:p>
        </p:txBody>
      </p:sp>
    </p:spTree>
    <p:extLst>
      <p:ext uri="{BB962C8B-B14F-4D97-AF65-F5344CB8AC3E}">
        <p14:creationId xmlns:p14="http://schemas.microsoft.com/office/powerpoint/2010/main" val="12970106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alphaModFix amt="6000"/>
            <a:lum/>
          </a:blip>
          <a:srcRect/>
          <a:stretch>
            <a:fillRect l="-50000" t="-10000" r="50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11F8A8B-6C1D-43DA-A544-A5CC3A8B40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4417" y="2603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E263F80-D2ED-4F0D-9666-F50A218EF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8" y="1628775"/>
            <a:ext cx="11040533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1"/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0FF2AFD-B666-42DA-9C66-AB6BC7D4EA8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9185" y="6308726"/>
            <a:ext cx="2305049" cy="2889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600" b="1">
                <a:latin typeface="Calibri" charset="0"/>
                <a:ea typeface="Calibri" charset="0"/>
                <a:cs typeface="Calibri" charset="0"/>
              </a:defRPr>
            </a:lvl1pPr>
          </a:lstStyle>
          <a:p>
            <a:pPr>
              <a:defRPr/>
            </a:pPr>
            <a:r>
              <a:rPr lang="en-GB"/>
              <a:t>www.adph.org.uk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Calibri" charset="0"/>
          <a:ea typeface="Calibri" charset="0"/>
          <a:cs typeface="Calibri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Calibri" charset="0"/>
          <a:ea typeface="Calibri" charset="0"/>
          <a:cs typeface="Calibr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Calibri" charset="0"/>
          <a:ea typeface="Calibri" charset="0"/>
          <a:cs typeface="Calibr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Calibri" charset="0"/>
          <a:ea typeface="Calibri" charset="0"/>
          <a:cs typeface="Calibr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Calibri" charset="0"/>
          <a:ea typeface="Calibri" charset="0"/>
          <a:cs typeface="Calibr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700000"/>
        </a:buClr>
        <a:buChar char="•"/>
        <a:defRPr sz="4000" b="1" kern="1200">
          <a:solidFill>
            <a:schemeClr val="tx1"/>
          </a:solidFill>
          <a:latin typeface="Calibri" charset="0"/>
          <a:ea typeface="Calibri" charset="0"/>
          <a:cs typeface="Calibri" charset="0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buClr>
          <a:srgbClr val="700000"/>
        </a:buClr>
        <a:buFont typeface="Arial" panose="020B0604020202020204" pitchFamily="34" charset="0"/>
        <a:defRPr sz="3600" b="1" kern="1200">
          <a:solidFill>
            <a:schemeClr val="tx1"/>
          </a:solidFill>
          <a:latin typeface="Calibri" charset="0"/>
          <a:ea typeface="Calibri" charset="0"/>
          <a:cs typeface="Calibri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700000"/>
        </a:buClr>
        <a:buFont typeface="Calibri" panose="020F0502020204030204" pitchFamily="34" charset="0"/>
        <a:buChar char="•"/>
        <a:defRPr sz="3200" b="1" kern="1200">
          <a:solidFill>
            <a:schemeClr val="tx1"/>
          </a:solidFill>
          <a:latin typeface="Calibri" charset="0"/>
          <a:ea typeface="Calibri" charset="0"/>
          <a:cs typeface="Calibri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 kern="1200">
          <a:solidFill>
            <a:schemeClr val="tx1"/>
          </a:solidFill>
          <a:latin typeface="Garamond" panose="02020404030301010803" pitchFamily="18" charset="0"/>
          <a:ea typeface="Calibri" charset="0"/>
          <a:cs typeface="Calibri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 kern="1200">
          <a:solidFill>
            <a:schemeClr val="tx1"/>
          </a:solidFill>
          <a:latin typeface="Garamond" panose="02020404030301010803" pitchFamily="18" charset="0"/>
          <a:ea typeface="Calibri" charset="0"/>
          <a:cs typeface="Calibri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ph.org.uk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>
            <a:extLst>
              <a:ext uri="{FF2B5EF4-FFF2-40B4-BE49-F238E27FC236}">
                <a16:creationId xmlns:a16="http://schemas.microsoft.com/office/drawing/2014/main" id="{1D6240BC-7D05-824F-B923-88D1E119D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936" y="2899062"/>
            <a:ext cx="77724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chemeClr val="tx2"/>
                </a:solidFill>
                <a:effectLst/>
                <a:latin typeface="Calibri" charset="0"/>
                <a:ea typeface="Calibri" charset="0"/>
                <a:cs typeface="Calibri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charset="0"/>
                <a:ea typeface="Calibri" charset="0"/>
                <a:cs typeface="Calibri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charset="0"/>
                <a:ea typeface="Calibri" charset="0"/>
                <a:cs typeface="Calibri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charset="0"/>
                <a:ea typeface="Calibri" charset="0"/>
                <a:cs typeface="Calibri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charset="0"/>
                <a:ea typeface="Calibri" charset="0"/>
                <a:cs typeface="Calibri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 eaLnBrk="1" hangingPunct="1">
              <a:defRPr/>
            </a:pPr>
            <a:r>
              <a:rPr lang="en-US" sz="4000"/>
              <a:t>Alice Wiseman</a:t>
            </a:r>
          </a:p>
        </p:txBody>
      </p:sp>
      <p:sp>
        <p:nvSpPr>
          <p:cNvPr id="12" name="TextBox 1">
            <a:extLst>
              <a:ext uri="{FF2B5EF4-FFF2-40B4-BE49-F238E27FC236}">
                <a16:creationId xmlns:a16="http://schemas.microsoft.com/office/drawing/2014/main" id="{D2B1BCBC-7BBB-BD40-B301-3FBA3BD3B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936" y="4797424"/>
            <a:ext cx="935657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700000"/>
              </a:buClr>
              <a:buChar char="•"/>
              <a:defRPr sz="40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700000"/>
              </a:buClr>
              <a:buFont typeface="Arial" panose="020B0604020202020204" pitchFamily="34" charset="0"/>
              <a:defRPr sz="36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700000"/>
              </a:buClr>
              <a:buFont typeface="Calibri" panose="020F0502020204030204" pitchFamily="34" charset="0"/>
              <a:buChar char="•"/>
              <a:defRPr sz="32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 b="1">
                <a:solidFill>
                  <a:schemeClr val="tx1"/>
                </a:solidFill>
                <a:latin typeface="Garamond" panose="02020404030301010803" pitchFamily="18" charset="0"/>
                <a:cs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 b="1">
                <a:solidFill>
                  <a:schemeClr val="tx1"/>
                </a:solidFill>
                <a:latin typeface="Garamond" panose="02020404030301010803" pitchFamily="18" charset="0"/>
                <a:cs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Garamond" panose="02020404030301010803" pitchFamily="18" charset="0"/>
                <a:cs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Garamond" panose="02020404030301010803" pitchFamily="18" charset="0"/>
                <a:cs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Garamond" panose="02020404030301010803" pitchFamily="18" charset="0"/>
                <a:cs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Garamond" panose="02020404030301010803" pitchFamily="18" charset="0"/>
                <a:cs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2800" b="1"/>
              <a:t>On the path to ending smoking: Using new funding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GB" sz="2800" b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Director of Public Health Reflections</a:t>
            </a:r>
            <a:endParaRPr lang="en-GB" altLang="en-US" sz="2800" b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590818F-35A8-0448-A92F-939586B3690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38302" y="181375"/>
            <a:ext cx="2412340" cy="241234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2E4D4A4-9521-A746-AC6C-CC0853CFBC98}"/>
              </a:ext>
            </a:extLst>
          </p:cNvPr>
          <p:cNvSpPr txBox="1"/>
          <p:nvPr/>
        </p:nvSpPr>
        <p:spPr>
          <a:xfrm>
            <a:off x="1352350" y="3951937"/>
            <a:ext cx="10648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7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ADPH Vice President and Director of Public Health Gateshead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0E68D9AD-8A8A-4B2A-90F3-B9D06C2B6B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39185" y="6308726"/>
            <a:ext cx="2305049" cy="2889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altLang="en-US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hlinkClick r:id="rId3"/>
              </a:rPr>
              <a:t>www.adph.org.uk</a:t>
            </a:r>
            <a:r>
              <a:rPr lang="en-GB" altLang="en-US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0654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901F4-B61C-B827-950B-A01EE5277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425"/>
            <a:ext cx="10515600" cy="1325563"/>
          </a:xfrm>
        </p:spPr>
        <p:txBody>
          <a:bodyPr/>
          <a:lstStyle/>
          <a:p>
            <a:r>
              <a:rPr lang="en-GB" b="1">
                <a:solidFill>
                  <a:prstClr val="black"/>
                </a:solidFill>
                <a:latin typeface="Calibri Light" panose="020F0302020204030204"/>
              </a:rPr>
              <a:t>Trends in stop smoking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38080-010F-7499-573E-63284DBEC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5375" y="1137216"/>
            <a:ext cx="10515600" cy="770445"/>
          </a:xfrm>
        </p:spPr>
        <p:txBody>
          <a:bodyPr>
            <a:normAutofit/>
          </a:bodyPr>
          <a:lstStyle/>
          <a:p>
            <a:pPr marL="285750" indent="-285750"/>
            <a:r>
              <a:rPr lang="en-US" sz="1800" b="0" i="0" u="none" strike="noStrike">
                <a:effectLst/>
              </a:rPr>
              <a:t>The number of people accessing Stop Smoking Services </a:t>
            </a:r>
            <a:r>
              <a:rPr lang="en-US" sz="1800" b="0"/>
              <a:t>is </a:t>
            </a:r>
            <a:r>
              <a:rPr lang="en-US" sz="1800"/>
              <a:t>declining</a:t>
            </a:r>
            <a:r>
              <a:rPr lang="en-US" sz="1800" b="0"/>
              <a:t> year on year. </a:t>
            </a:r>
          </a:p>
          <a:p>
            <a:pPr marL="285750" indent="-285750"/>
            <a:r>
              <a:rPr lang="en-US" sz="1800" b="0" i="0" u="none" strike="noStrike">
                <a:effectLst/>
              </a:rPr>
              <a:t>In the North-East, this translates to a change from </a:t>
            </a:r>
            <a:r>
              <a:rPr lang="en-US" sz="1800" i="0" u="none" strike="noStrike">
                <a:effectLst/>
              </a:rPr>
              <a:t>63,300</a:t>
            </a:r>
            <a:r>
              <a:rPr lang="en-US" sz="1800" b="0" i="0" u="none" strike="noStrike">
                <a:effectLst/>
              </a:rPr>
              <a:t> in </a:t>
            </a:r>
            <a:r>
              <a:rPr lang="en-US" sz="1800" i="0" u="none" strike="noStrike">
                <a:effectLst/>
              </a:rPr>
              <a:t>2011/12</a:t>
            </a:r>
            <a:r>
              <a:rPr lang="en-US" sz="1800" b="0" i="0" u="none" strike="noStrike">
                <a:effectLst/>
              </a:rPr>
              <a:t> to </a:t>
            </a:r>
            <a:r>
              <a:rPr lang="en-US" sz="1800" i="0" u="none" strike="noStrike">
                <a:effectLst/>
              </a:rPr>
              <a:t>12,180</a:t>
            </a:r>
            <a:r>
              <a:rPr lang="en-US" sz="1800" b="0" i="0" u="none" strike="noStrike">
                <a:effectLst/>
              </a:rPr>
              <a:t> in </a:t>
            </a:r>
            <a:r>
              <a:rPr lang="en-US" sz="1800" i="0" u="none" strike="noStrike">
                <a:effectLst/>
              </a:rPr>
              <a:t>2022/23</a:t>
            </a:r>
            <a:r>
              <a:rPr lang="en-US" sz="1800" b="0" i="0">
                <a:effectLst/>
              </a:rPr>
              <a:t>​.</a:t>
            </a:r>
            <a:endParaRPr lang="en-GB" sz="320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F624447-F4E2-4700-D75A-A875D8DA7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1907661"/>
            <a:ext cx="9439275" cy="435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380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DD990-C363-91B3-A13C-1811B4810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4445"/>
            <a:ext cx="10515600" cy="1325563"/>
          </a:xfrm>
        </p:spPr>
        <p:txBody>
          <a:bodyPr/>
          <a:lstStyle/>
          <a:p>
            <a:r>
              <a:rPr lang="en-GB" b="0"/>
              <a:t>What we’re doing locally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0FC16-8050-9E67-81A8-2FAD8286A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50128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b="0" i="0" u="none" strike="noStrike">
                <a:solidFill>
                  <a:srgbClr val="000000"/>
                </a:solidFill>
                <a:effectLst/>
              </a:rPr>
              <a:t>£3.6m in </a:t>
            </a:r>
            <a:r>
              <a:rPr lang="en-GB" sz="2200" i="0" u="none" strike="noStrike">
                <a:solidFill>
                  <a:srgbClr val="000000"/>
                </a:solidFill>
                <a:effectLst/>
              </a:rPr>
              <a:t>additional funding </a:t>
            </a:r>
            <a:r>
              <a:rPr lang="en-GB" sz="2200" b="0" i="0" u="none" strike="noStrike">
                <a:solidFill>
                  <a:srgbClr val="000000"/>
                </a:solidFill>
                <a:effectLst/>
              </a:rPr>
              <a:t>for stop smoking support in our region represents a one-off opportunity to make a significant impact to end smoking</a:t>
            </a:r>
            <a:r>
              <a:rPr lang="en-US" sz="2200" b="0" i="0">
                <a:solidFill>
                  <a:srgbClr val="000000"/>
                </a:solidFill>
                <a:effectLst/>
              </a:rPr>
              <a:t>​.</a:t>
            </a:r>
          </a:p>
          <a:p>
            <a:pPr fontAlgn="base"/>
            <a:r>
              <a:rPr lang="en-GB" sz="2200" b="0" i="0" u="none" strike="noStrike">
                <a:solidFill>
                  <a:srgbClr val="000000"/>
                </a:solidFill>
                <a:effectLst/>
              </a:rPr>
              <a:t>The ASH briefing paper and its recommendations will inform </a:t>
            </a:r>
            <a:r>
              <a:rPr lang="en-GB" sz="2200">
                <a:solidFill>
                  <a:srgbClr val="000000"/>
                </a:solidFill>
              </a:rPr>
              <a:t>our decisions </a:t>
            </a:r>
            <a:r>
              <a:rPr lang="en-US" sz="2200" b="0" i="0">
                <a:solidFill>
                  <a:srgbClr val="000000"/>
                </a:solidFill>
                <a:effectLst/>
              </a:rPr>
              <a:t>at </a:t>
            </a:r>
            <a:r>
              <a:rPr lang="en-US" sz="2200" b="0">
                <a:solidFill>
                  <a:srgbClr val="000000"/>
                </a:solidFill>
              </a:rPr>
              <a:t>the </a:t>
            </a:r>
            <a:r>
              <a:rPr lang="en-US" sz="2200">
                <a:solidFill>
                  <a:srgbClr val="000000"/>
                </a:solidFill>
              </a:rPr>
              <a:t>local</a:t>
            </a:r>
            <a:r>
              <a:rPr lang="en-US" sz="2200" b="0" i="0">
                <a:solidFill>
                  <a:srgbClr val="000000"/>
                </a:solidFill>
                <a:effectLst/>
              </a:rPr>
              <a:t> </a:t>
            </a:r>
            <a:r>
              <a:rPr lang="en-US" sz="2200" i="0">
                <a:solidFill>
                  <a:srgbClr val="000000"/>
                </a:solidFill>
                <a:effectLst/>
              </a:rPr>
              <a:t>level</a:t>
            </a:r>
            <a:r>
              <a:rPr lang="en-US" sz="2200">
                <a:solidFill>
                  <a:srgbClr val="000000"/>
                </a:solidFill>
              </a:rPr>
              <a:t> </a:t>
            </a:r>
            <a:r>
              <a:rPr lang="en-US" sz="2200" b="0">
                <a:solidFill>
                  <a:srgbClr val="000000"/>
                </a:solidFill>
              </a:rPr>
              <a:t>in</a:t>
            </a:r>
            <a:r>
              <a:rPr lang="en-US" sz="2200">
                <a:solidFill>
                  <a:srgbClr val="000000"/>
                </a:solidFill>
              </a:rPr>
              <a:t> Gateshead.</a:t>
            </a:r>
            <a:endParaRPr lang="en-US" sz="2200" b="0" i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fontAlgn="base"/>
            <a:r>
              <a:rPr lang="en-US" sz="2200" b="0" i="0">
                <a:solidFill>
                  <a:srgbClr val="000000"/>
                </a:solidFill>
                <a:effectLst/>
              </a:rPr>
              <a:t>For example, </a:t>
            </a:r>
            <a:r>
              <a:rPr lang="en-US" sz="2200" b="0">
                <a:solidFill>
                  <a:srgbClr val="000000"/>
                </a:solidFill>
              </a:rPr>
              <a:t>we will</a:t>
            </a:r>
            <a:r>
              <a:rPr lang="en-US" sz="2200" b="0" i="0">
                <a:solidFill>
                  <a:srgbClr val="000000"/>
                </a:solidFill>
                <a:effectLst/>
              </a:rPr>
              <a:t> be reviewing our </a:t>
            </a:r>
            <a:r>
              <a:rPr lang="en-US" sz="2200" i="0">
                <a:solidFill>
                  <a:srgbClr val="000000"/>
                </a:solidFill>
                <a:effectLst/>
              </a:rPr>
              <a:t>local strategy and partnerships </a:t>
            </a:r>
            <a:r>
              <a:rPr lang="en-US" sz="2200" b="0" i="0">
                <a:solidFill>
                  <a:srgbClr val="000000"/>
                </a:solidFill>
                <a:effectLst/>
              </a:rPr>
              <a:t>against the goal to end smoking. </a:t>
            </a:r>
            <a:endParaRPr lang="en-US" sz="2200">
              <a:solidFill>
                <a:srgbClr val="000000"/>
              </a:solidFill>
            </a:endParaRPr>
          </a:p>
          <a:p>
            <a:r>
              <a:rPr lang="en-US" sz="2200" b="0">
                <a:solidFill>
                  <a:srgbClr val="000000"/>
                </a:solidFill>
              </a:rPr>
              <a:t>We</a:t>
            </a:r>
            <a:r>
              <a:rPr lang="en-US" sz="2200" b="0" i="0">
                <a:solidFill>
                  <a:srgbClr val="000000"/>
                </a:solidFill>
                <a:effectLst/>
              </a:rPr>
              <a:t> will </a:t>
            </a:r>
            <a:r>
              <a:rPr lang="en-US" sz="2200" b="0">
                <a:solidFill>
                  <a:srgbClr val="000000"/>
                </a:solidFill>
              </a:rPr>
              <a:t>also ensure</a:t>
            </a:r>
            <a:r>
              <a:rPr lang="en-US" sz="2200" b="0" i="0">
                <a:solidFill>
                  <a:srgbClr val="000000"/>
                </a:solidFill>
                <a:effectLst/>
              </a:rPr>
              <a:t> that there is </a:t>
            </a:r>
            <a:r>
              <a:rPr lang="en-US" sz="2200" i="0">
                <a:solidFill>
                  <a:srgbClr val="000000"/>
                </a:solidFill>
                <a:effectLst/>
              </a:rPr>
              <a:t>sufficient investment </a:t>
            </a:r>
            <a:r>
              <a:rPr lang="en-US" sz="2200" b="0" i="0">
                <a:solidFill>
                  <a:srgbClr val="000000"/>
                </a:solidFill>
                <a:effectLst/>
              </a:rPr>
              <a:t>in stop smoking activity to motivate as many quit attempts as possible. </a:t>
            </a:r>
            <a:endParaRPr lang="en-US" sz="2200"/>
          </a:p>
          <a:p>
            <a:pPr fontAlgn="base"/>
            <a:r>
              <a:rPr lang="en-US" sz="2200" b="0" i="0">
                <a:solidFill>
                  <a:srgbClr val="000000"/>
                </a:solidFill>
                <a:effectLst/>
              </a:rPr>
              <a:t>Although </a:t>
            </a:r>
            <a:r>
              <a:rPr lang="en-US" sz="2200" b="0">
                <a:solidFill>
                  <a:srgbClr val="000000"/>
                </a:solidFill>
              </a:rPr>
              <a:t>w</a:t>
            </a:r>
            <a:r>
              <a:rPr lang="en-US" sz="2200" b="0" i="0">
                <a:solidFill>
                  <a:srgbClr val="000000"/>
                </a:solidFill>
                <a:effectLst/>
              </a:rPr>
              <a:t>e have freed up some existing funding for this, the new allocation is very welcome and will allow us to employ staff to develop and coordinate a </a:t>
            </a:r>
            <a:r>
              <a:rPr lang="en-US" sz="2200" i="0">
                <a:solidFill>
                  <a:srgbClr val="000000"/>
                </a:solidFill>
                <a:effectLst/>
              </a:rPr>
              <a:t>system approach</a:t>
            </a:r>
            <a:r>
              <a:rPr lang="en-US" sz="2200" b="0" i="0">
                <a:solidFill>
                  <a:srgbClr val="000000"/>
                </a:solidFill>
                <a:effectLst/>
              </a:rPr>
              <a:t> </a:t>
            </a:r>
            <a:r>
              <a:rPr lang="en-US" sz="2200" b="0">
                <a:solidFill>
                  <a:srgbClr val="000000"/>
                </a:solidFill>
              </a:rPr>
              <a:t>with our</a:t>
            </a:r>
            <a:r>
              <a:rPr lang="en-US" sz="2200" b="0" i="0">
                <a:solidFill>
                  <a:srgbClr val="000000"/>
                </a:solidFill>
                <a:effectLst/>
              </a:rPr>
              <a:t> partners across Gateshead.</a:t>
            </a:r>
          </a:p>
          <a:p>
            <a:pPr fontAlgn="base"/>
            <a:r>
              <a:rPr lang="en-GB" sz="2200" b="0">
                <a:solidFill>
                  <a:srgbClr val="000000"/>
                </a:solidFill>
                <a:latin typeface="Calibri" panose="020F0502020204030204"/>
              </a:rPr>
              <a:t>Regionally, t</a:t>
            </a:r>
            <a:r>
              <a:rPr kumimoji="0" lang="en-GB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 North-East consists of </a:t>
            </a:r>
            <a:r>
              <a:rPr kumimoji="0" lang="en-GB" sz="220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 Local Authorities (LAs) </a:t>
            </a:r>
            <a:r>
              <a:rPr kumimoji="0" lang="en-GB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each with its own stop smoking offer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​.</a:t>
            </a:r>
            <a:endParaRPr lang="en-US" sz="2200" b="0" i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47082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51885-0E02-AB27-7A56-9C6C9D244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0642"/>
            <a:ext cx="10515600" cy="1325563"/>
          </a:xfrm>
        </p:spPr>
        <p:txBody>
          <a:bodyPr/>
          <a:lstStyle/>
          <a:p>
            <a:r>
              <a:rPr lang="en-GB" b="0">
                <a:solidFill>
                  <a:prstClr val="black"/>
                </a:solidFill>
                <a:ea typeface="Calibri Light"/>
                <a:cs typeface="Calibri Light"/>
              </a:rPr>
              <a:t>What we’re doing regionally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8B17D-92D4-3910-533D-D30820EF8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53650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Our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Tobacco Commissioners Network</a:t>
            </a:r>
            <a:r>
              <a:rPr lang="en-US" sz="2400">
                <a:solidFill>
                  <a:srgbClr val="000000"/>
                </a:solidFill>
                <a:latin typeface="Calibri" panose="020F0502020204030204"/>
              </a:rPr>
              <a:t> </a:t>
            </a: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consists of Leads from each of the </a:t>
            </a:r>
            <a:r>
              <a:rPr lang="en-US" sz="2400">
                <a:solidFill>
                  <a:srgbClr val="000000"/>
                </a:solidFill>
                <a:latin typeface="Calibri" panose="020F0502020204030204"/>
              </a:rPr>
              <a:t>12 North-East LAs. </a:t>
            </a:r>
          </a:p>
          <a:p>
            <a:pPr>
              <a:defRPr/>
            </a:pP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They have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already developed a regional ‘helping smokers to quit’ 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position statement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</a:t>
            </a: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signed up to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North-East Declaration for a Smokefree Future.</a:t>
            </a:r>
            <a:endParaRPr kumimoji="0" lang="en-US" sz="2400">
              <a:solidFill>
                <a:srgbClr val="000000"/>
              </a:solidFill>
              <a:latin typeface="Calibri" panose="020F0502020204030204"/>
              <a:ea typeface="+mn-ea"/>
              <a:cs typeface="Calibri"/>
            </a:endParaRPr>
          </a:p>
          <a:p>
            <a:pPr>
              <a:defRPr/>
            </a:pPr>
            <a:r>
              <a:rPr lang="en-GB" sz="2400" b="0">
                <a:solidFill>
                  <a:srgbClr val="000000"/>
                </a:solidFill>
                <a:latin typeface="Calibri" panose="020F0502020204030204"/>
              </a:rPr>
              <a:t>The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Tobacco Commissioners Network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​ has been scoping out </a:t>
            </a:r>
            <a:r>
              <a:rPr lang="en-US" sz="2400">
                <a:solidFill>
                  <a:srgbClr val="000000"/>
                </a:solidFill>
                <a:latin typeface="Calibri" panose="020F0502020204030204"/>
              </a:rPr>
              <a:t>opportunities for collaboration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to </a:t>
            </a:r>
            <a:r>
              <a:rPr lang="en-US" sz="2400" b="0" err="1">
                <a:solidFill>
                  <a:srgbClr val="000000"/>
                </a:solidFill>
                <a:latin typeface="Calibri" panose="020F0502020204030204"/>
              </a:rPr>
              <a:t>maximise</a:t>
            </a: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 impact and build on the broader tobacco control work carried out through the Fresh </a:t>
            </a:r>
            <a:r>
              <a:rPr lang="en-US" sz="2400" b="0" err="1">
                <a:solidFill>
                  <a:srgbClr val="000000"/>
                </a:solidFill>
                <a:latin typeface="Calibri" panose="020F0502020204030204"/>
              </a:rPr>
              <a:t>programme</a:t>
            </a: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.</a:t>
            </a:r>
            <a:endParaRPr lang="en-US" sz="2400" b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>
              <a:defRPr/>
            </a:pP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Proposals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currently being developed for consideration by our </a:t>
            </a:r>
            <a:r>
              <a:rPr kumimoji="0" lang="en-GB" sz="240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ADPH North-East group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​</a:t>
            </a:r>
            <a:r>
              <a:rPr lang="en-US" sz="2400" b="0">
                <a:solidFill>
                  <a:srgbClr val="000000"/>
                </a:solidFill>
                <a:latin typeface="Calibri" panose="020F0502020204030204"/>
              </a:rPr>
              <a:t> and </a:t>
            </a:r>
            <a:r>
              <a:rPr lang="en-US" sz="2400" b="0" err="1">
                <a:solidFill>
                  <a:srgbClr val="000000"/>
                </a:solidFill>
                <a:latin typeface="Calibri" panose="020F0502020204030204"/>
              </a:rPr>
              <a:t>th</a:t>
            </a:r>
            <a:r>
              <a:rPr lang="en-GB" sz="2400" b="0">
                <a:solidFill>
                  <a:srgbClr val="000000"/>
                </a:solidFill>
                <a:latin typeface="Calibri" panose="020F0502020204030204"/>
              </a:rPr>
              <a:t>e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400" b="0">
                <a:solidFill>
                  <a:srgbClr val="000000"/>
                </a:solidFill>
                <a:latin typeface="Calibri" panose="020F0502020204030204"/>
                <a:ea typeface="+mn-ea"/>
                <a:cs typeface="+mn-cs"/>
              </a:rPr>
              <a:t>next few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slides</a:t>
            </a:r>
            <a:r>
              <a:rPr lang="en-GB" sz="2400" b="0">
                <a:solidFill>
                  <a:srgbClr val="000000"/>
                </a:solidFill>
                <a:latin typeface="Calibri" panose="020F0502020204030204"/>
              </a:rPr>
              <a:t> provide an update on this work.</a:t>
            </a:r>
            <a:endParaRPr lang="en-GB" sz="2400" b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06756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E98D3-F8E1-DBF3-86FD-932C9BD66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944"/>
            <a:ext cx="10515600" cy="1325563"/>
          </a:xfrm>
        </p:spPr>
        <p:txBody>
          <a:bodyPr/>
          <a:lstStyle/>
          <a:p>
            <a:r>
              <a:rPr lang="en-GB" b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Initial proposals for local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7169A-0BF9-2F1B-A4D7-5B4887232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507"/>
            <a:ext cx="10515600" cy="4294749"/>
          </a:xfrm>
        </p:spPr>
        <p:txBody>
          <a:bodyPr>
            <a:normAutofit fontScale="92500" lnSpcReduction="10000"/>
          </a:bodyPr>
          <a:lstStyle/>
          <a:p>
            <a:pPr algn="l" rtl="0" fontAlgn="base">
              <a:spcAft>
                <a:spcPts val="1200"/>
              </a:spcAft>
            </a:pPr>
            <a:r>
              <a:rPr lang="en-GB" sz="2600" b="0" i="0" u="none" strike="noStrike">
                <a:effectLst/>
              </a:rPr>
              <a:t>Regional collaboration to address the challenges and focus on three main areas:</a:t>
            </a:r>
            <a:r>
              <a:rPr lang="en-US" sz="2600" b="0" i="0">
                <a:effectLst/>
              </a:rPr>
              <a:t>​</a:t>
            </a:r>
          </a:p>
          <a:p>
            <a:pPr lvl="1" fontAlgn="base">
              <a:buFont typeface="+mj-lt"/>
              <a:buAutoNum type="arabicPeriod"/>
            </a:pPr>
            <a:r>
              <a:rPr lang="en-GB" sz="2600" b="0" i="0" u="none" strike="noStrike">
                <a:effectLst/>
              </a:rPr>
              <a:t>Universal regional stop smoking support (expansion of LA offer). </a:t>
            </a:r>
            <a:r>
              <a:rPr lang="en-US" sz="2600" b="0" i="0">
                <a:effectLst/>
              </a:rPr>
              <a:t>​</a:t>
            </a:r>
          </a:p>
          <a:p>
            <a:pPr lvl="1" fontAlgn="base">
              <a:buFont typeface="+mj-lt"/>
              <a:buAutoNum type="arabicPeriod"/>
            </a:pPr>
            <a:r>
              <a:rPr lang="en-GB" sz="2600" b="0" i="0" u="none" strike="noStrike">
                <a:effectLst/>
              </a:rPr>
              <a:t>Maximising workforce impact.</a:t>
            </a:r>
            <a:endParaRPr lang="en-US" sz="2600" b="0" i="0">
              <a:effectLst/>
            </a:endParaRPr>
          </a:p>
          <a:p>
            <a:pPr lvl="1" fontAlgn="base">
              <a:spcAft>
                <a:spcPts val="1200"/>
              </a:spcAft>
              <a:buFont typeface="+mj-lt"/>
              <a:buAutoNum type="arabicPeriod"/>
            </a:pPr>
            <a:r>
              <a:rPr lang="en-GB" sz="2600" b="0" i="0" u="none" strike="noStrike">
                <a:effectLst/>
              </a:rPr>
              <a:t>Measuring success and impact.</a:t>
            </a:r>
            <a:endParaRPr lang="en-US" sz="2600" b="0" i="0">
              <a:effectLst/>
            </a:endParaRPr>
          </a:p>
          <a:p>
            <a:pPr algn="l" rtl="0" fontAlgn="base"/>
            <a:r>
              <a:rPr lang="en-GB" sz="2600" b="0" i="0" u="none" strike="noStrike">
                <a:effectLst/>
              </a:rPr>
              <a:t>Maintain flexibility to respond to local needs and national emerging evidence-based opportunities</a:t>
            </a:r>
            <a:r>
              <a:rPr lang="en-US" sz="2600" b="0" i="0">
                <a:effectLst/>
              </a:rPr>
              <a:t>​. </a:t>
            </a:r>
          </a:p>
          <a:p>
            <a:pPr algn="l" rtl="0" fontAlgn="base"/>
            <a:r>
              <a:rPr lang="en-GB" sz="2600" b="0" i="0" u="none" strike="noStrike">
                <a:effectLst/>
              </a:rPr>
              <a:t>Similar discussions in other parts of the country, with a briefing developed by ASH and endorsed by ADPH recently published</a:t>
            </a:r>
            <a:r>
              <a:rPr lang="en-US" sz="2600" b="0" i="0">
                <a:effectLst/>
              </a:rPr>
              <a:t>​. </a:t>
            </a:r>
          </a:p>
          <a:p>
            <a:pPr algn="l" rtl="0" fontAlgn="base"/>
            <a:r>
              <a:rPr lang="en-GB" sz="2600" b="0" i="0" u="none" strike="noStrike">
                <a:effectLst/>
              </a:rPr>
              <a:t>Over and above current funding for regional tobacco control through Fresh. </a:t>
            </a:r>
            <a:r>
              <a:rPr lang="en-US" sz="2600" b="0" i="0">
                <a:effectLst/>
              </a:rPr>
              <a:t>​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097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75CF4-1A88-045B-E1C8-1A129267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Universal regional stop smoking support</a:t>
            </a:r>
            <a:r>
              <a:rPr lang="en-US" b="0"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  <a:endParaRPr lang="en-GB" b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2769C-080E-473D-A4FB-EB9C4C9AE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0"/>
              <a:t>Expanding access to LA supported quits by targeting those who are unlikely to access specialist support (NB the 48.4% making unsupported quit attempts)​.</a:t>
            </a:r>
          </a:p>
          <a:p>
            <a:r>
              <a:rPr lang="en-GB" sz="2400" b="0"/>
              <a:t>Promotion and enhanced offer of premium Smoke Free app.</a:t>
            </a:r>
          </a:p>
          <a:p>
            <a:r>
              <a:rPr lang="en-GB" sz="2400" b="0"/>
              <a:t>Digital source of clear, accessible advice on the range of ways to quit and available support.</a:t>
            </a:r>
          </a:p>
          <a:p>
            <a:r>
              <a:rPr lang="en-GB" sz="2400" b="0"/>
              <a:t>Driven by regional insights-driven comms campaign</a:t>
            </a:r>
            <a:r>
              <a:rPr lang="en-US" sz="2400" b="0"/>
              <a:t>​.</a:t>
            </a:r>
          </a:p>
          <a:p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068345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39125-D47D-2F02-0587-DC86CAFF1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Maximising workforce impact</a:t>
            </a:r>
            <a:r>
              <a:rPr lang="en-GB" sz="4400" b="0" i="0">
                <a:solidFill>
                  <a:srgbClr val="000000"/>
                </a:solidFill>
                <a:effectLst/>
                <a:latin typeface="Calibri Light" panose="020F0302020204030204" pitchFamily="34" charset="0"/>
              </a:rPr>
              <a:t>​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FC2DC-50CC-3EA1-63AC-2D3B8A101A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0" i="0" u="none" strike="noStrike">
                <a:effectLst/>
              </a:rPr>
              <a:t>Recognising and utilising current expertise, acknowledging different current local training offers</a:t>
            </a:r>
            <a:r>
              <a:rPr lang="en-US" sz="2400" b="0" i="0">
                <a:effectLst/>
              </a:rPr>
              <a:t>​.</a:t>
            </a:r>
          </a:p>
          <a:p>
            <a:r>
              <a:rPr lang="en-GB" sz="2400" b="0" i="0" u="none" strike="noStrike">
                <a:effectLst/>
              </a:rPr>
              <a:t>Professional development of the stop smoking workforce.</a:t>
            </a:r>
          </a:p>
          <a:p>
            <a:r>
              <a:rPr lang="en-GB" sz="2400" b="0" i="0" u="none" strike="noStrike">
                <a:effectLst/>
              </a:rPr>
              <a:t>Tiered and bespoke training offer.</a:t>
            </a:r>
          </a:p>
          <a:p>
            <a:r>
              <a:rPr lang="en-GB" sz="2400" b="0" i="0" u="none" strike="noStrike">
                <a:effectLst/>
              </a:rPr>
              <a:t>Aim to improve the consistency of evidence-based messaging.</a:t>
            </a:r>
            <a:endParaRPr lang="en-GB" sz="2400"/>
          </a:p>
          <a:p>
            <a:r>
              <a:rPr lang="en-GB" sz="2400" b="0" i="0" u="none" strike="noStrike">
                <a:effectLst/>
              </a:rPr>
              <a:t>In collaboration with NHS colleagues.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4289155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D5C41-7CA1-2951-A3A8-BB1775E1C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Measuring success and impact</a:t>
            </a:r>
            <a:r>
              <a:rPr lang="en-US" sz="4400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  <a:endParaRPr lang="en-GB" b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B97E0-4FCD-CE8A-B966-DE750FA4A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3112"/>
            <a:ext cx="10515600" cy="4693851"/>
          </a:xfrm>
        </p:spPr>
        <p:txBody>
          <a:bodyPr/>
          <a:lstStyle/>
          <a:p>
            <a:r>
              <a:rPr lang="en-GB" sz="2400" b="0" i="0" u="none" strike="noStrike">
                <a:effectLst/>
              </a:rPr>
              <a:t>Complimenting regional Health Equity Audit approaches and monitoring health inequalities.</a:t>
            </a:r>
          </a:p>
          <a:p>
            <a:r>
              <a:rPr lang="en-GB" sz="2400" b="0" i="0" u="none" strike="noStrike">
                <a:effectLst/>
              </a:rPr>
              <a:t>Qualitative client insight work.</a:t>
            </a:r>
          </a:p>
          <a:p>
            <a:r>
              <a:rPr lang="en-GB" sz="2400" b="0" i="0" u="none" strike="noStrike">
                <a:effectLst/>
              </a:rPr>
              <a:t>Measures of success other than four-week quits.</a:t>
            </a:r>
            <a:r>
              <a:rPr lang="en-US" sz="2400" b="0" i="0">
                <a:effectLst/>
              </a:rPr>
              <a:t>​</a:t>
            </a:r>
          </a:p>
          <a:p>
            <a:r>
              <a:rPr lang="en-GB" sz="2400" b="0" i="0" u="none" strike="noStrike">
                <a:effectLst/>
              </a:rPr>
              <a:t>Smoking in England toolkit</a:t>
            </a:r>
            <a:r>
              <a:rPr lang="en-US" sz="2400" b="0" i="0">
                <a:effectLst/>
              </a:rPr>
              <a:t>​.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201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5D909-0A30-628E-6C32-F9E28DD3C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0160"/>
            <a:ext cx="10515600" cy="705392"/>
          </a:xfrm>
        </p:spPr>
        <p:txBody>
          <a:bodyPr/>
          <a:lstStyle/>
          <a:p>
            <a:r>
              <a:rPr lang="en-GB" b="0">
                <a:solidFill>
                  <a:prstClr val="black"/>
                </a:solidFill>
                <a:latin typeface="Calibri Light" panose="020F0302020204030204"/>
              </a:rPr>
              <a:t>Next steps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79098-FF41-1F68-A56F-FDE5C1D74C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129" y="1052736"/>
            <a:ext cx="10515600" cy="5222551"/>
          </a:xfrm>
        </p:spPr>
        <p:txBody>
          <a:bodyPr>
            <a:normAutofit/>
          </a:bodyPr>
          <a:lstStyle/>
          <a:p>
            <a:pPr marL="834300" indent="-457200">
              <a:buFont typeface="+mj-lt"/>
              <a:buAutoNum type="arabicPeriod"/>
            </a:pPr>
            <a:r>
              <a:rPr lang="en-GB" sz="24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Engagement with each LA through one-to-one meetings:</a:t>
            </a:r>
            <a:endParaRPr lang="en-US" sz="2400" b="0" i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Opportunity for new ideas and to understand local opportunities/concerns/queries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​.</a:t>
            </a: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Ensure proposals are grounded in understanding the local system and local nuances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​.</a:t>
            </a:r>
          </a:p>
          <a:p>
            <a:pPr marL="834300" indent="-457200">
              <a:buFont typeface="+mj-lt"/>
              <a:buAutoNum type="arabicPeriod"/>
            </a:pPr>
            <a:r>
              <a:rPr lang="en-GB" sz="24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Prioritisation workshop with whole Tobacco Control Network:</a:t>
            </a:r>
            <a:endParaRPr lang="en-US" sz="2400" b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Ranking options and ideas (</a:t>
            </a:r>
            <a:r>
              <a:rPr lang="en-GB" sz="2000" b="0" i="0" u="none" strike="noStrike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eg</a:t>
            </a:r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decision analysis tool). 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Ensure agreement for overall proposals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​.</a:t>
            </a:r>
          </a:p>
          <a:p>
            <a:pPr marL="834300" indent="-457200">
              <a:buFont typeface="+mj-lt"/>
              <a:buAutoNum type="arabicPeriod"/>
            </a:pPr>
            <a:r>
              <a:rPr lang="en-US" sz="2400" b="0"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  <a:r>
              <a:rPr lang="en-GB" sz="2400" b="0">
                <a:latin typeface="Calibri" panose="020F0502020204030204" pitchFamily="34" charset="0"/>
                <a:cs typeface="Calibri" panose="020F0502020204030204" pitchFamily="34" charset="0"/>
              </a:rPr>
              <a:t>Further collaboration through Task &amp; Finish group: </a:t>
            </a:r>
            <a:r>
              <a:rPr lang="en-US" sz="24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Opportunity to bring in others to answer questions/address concerns/build evidence base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​.</a:t>
            </a: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Work with partners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​.</a:t>
            </a:r>
          </a:p>
          <a:p>
            <a:pPr lvl="1"/>
            <a:r>
              <a:rPr lang="en-GB" sz="20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Develop specific asks to allow for more accurate costings.</a:t>
            </a:r>
            <a:r>
              <a:rPr lang="en-US" sz="20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</a:p>
          <a:p>
            <a:pPr marL="834300" indent="-457200">
              <a:buFont typeface="+mj-lt"/>
              <a:buAutoNum type="arabicPeriod"/>
            </a:pPr>
            <a:r>
              <a:rPr lang="en-GB" sz="24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Understand practicalities including commissioning and procurement, recruitment, responsibility for regional money etc. </a:t>
            </a:r>
            <a:r>
              <a:rPr lang="en-US" sz="24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</a:p>
          <a:p>
            <a:pPr marL="834300" indent="-457200">
              <a:buFont typeface="+mj-lt"/>
              <a:buAutoNum type="arabicPeriod"/>
            </a:pPr>
            <a:r>
              <a:rPr lang="en-GB" sz="2400" b="0" i="0" u="none" strike="noStrike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Develop timeline and sequencing of actions</a:t>
            </a:r>
            <a:r>
              <a:rPr lang="en-US" sz="24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​.</a:t>
            </a:r>
          </a:p>
        </p:txBody>
      </p:sp>
    </p:spTree>
    <p:extLst>
      <p:ext uri="{BB962C8B-B14F-4D97-AF65-F5344CB8AC3E}">
        <p14:creationId xmlns:p14="http://schemas.microsoft.com/office/powerpoint/2010/main" val="1251534347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ADPH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00000"/>
      </a:accent1>
      <a:accent2>
        <a:srgbClr val="700000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700000"/>
      </a:hlink>
      <a:folHlink>
        <a:srgbClr val="7F7F7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EW ADPH_ppt template" id="{29CA8930-496D-4D10-AD75-8E42318C87D4}" vid="{9C0E7D46-ACFB-4E05-89F4-6FC55960EA4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24553EA454694B8CD2AA52A00C529E" ma:contentTypeVersion="18" ma:contentTypeDescription="Create a new document." ma:contentTypeScope="" ma:versionID="4ae87a6e54c179e8be9c31b5d86170d1">
  <xsd:schema xmlns:xsd="http://www.w3.org/2001/XMLSchema" xmlns:xs="http://www.w3.org/2001/XMLSchema" xmlns:p="http://schemas.microsoft.com/office/2006/metadata/properties" xmlns:ns2="3a4543a0-6766-456e-a2ee-4414459d9a0a" xmlns:ns3="af7b454b-5578-4b92-ad2d-05626e091018" targetNamespace="http://schemas.microsoft.com/office/2006/metadata/properties" ma:root="true" ma:fieldsID="f3cb7b609ffde3ce19e51d55c0e56fed" ns2:_="" ns3:_="">
    <xsd:import namespace="3a4543a0-6766-456e-a2ee-4414459d9a0a"/>
    <xsd:import namespace="af7b454b-5578-4b92-ad2d-05626e0910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4543a0-6766-456e-a2ee-4414459d9a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6d2e6d8-cbd0-4db0-ba36-afbb08a2ca2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b454b-5578-4b92-ad2d-05626e09101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c5b07f2-ba60-4e2c-beaf-204d65fe82c0}" ma:internalName="TaxCatchAll" ma:showField="CatchAllData" ma:web="af7b454b-5578-4b92-ad2d-05626e0910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a4543a0-6766-456e-a2ee-4414459d9a0a">
      <Terms xmlns="http://schemas.microsoft.com/office/infopath/2007/PartnerControls"/>
    </lcf76f155ced4ddcb4097134ff3c332f>
    <TaxCatchAll xmlns="af7b454b-5578-4b92-ad2d-05626e09101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085632-0137-4913-B9C1-A237F41126B7}"/>
</file>

<file path=customXml/itemProps2.xml><?xml version="1.0" encoding="utf-8"?>
<ds:datastoreItem xmlns:ds="http://schemas.openxmlformats.org/officeDocument/2006/customXml" ds:itemID="{821D5590-C877-4E45-A94E-E4F4941FD195}">
  <ds:schemaRefs>
    <ds:schemaRef ds:uri="2df08189-d2b5-4737-8685-567a22d7037c"/>
    <ds:schemaRef ds:uri="e1fe4b1f-6fce-496b-b1a7-e7dbd7383e5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1BEDC63-E363-4355-B1F9-81FB9DD90E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970</Words>
  <Application>Microsoft Office PowerPoint</Application>
  <PresentationFormat>Widescreen</PresentationFormat>
  <Paragraphs>77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Garamond</vt:lpstr>
      <vt:lpstr>Default Design</vt:lpstr>
      <vt:lpstr>PowerPoint Presentation</vt:lpstr>
      <vt:lpstr>Trends in stop smoking services</vt:lpstr>
      <vt:lpstr>What we’re doing locally</vt:lpstr>
      <vt:lpstr>What we’re doing regionally</vt:lpstr>
      <vt:lpstr>Initial proposals for local action</vt:lpstr>
      <vt:lpstr>1. Universal regional stop smoking support​</vt:lpstr>
      <vt:lpstr>2. Maximising workforce impact​</vt:lpstr>
      <vt:lpstr>3. Measuring success and impact​</vt:lpstr>
      <vt:lpstr>Next steps </vt:lpstr>
    </vt:vector>
  </TitlesOfParts>
  <Company>Anglia Support Partnership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Association of Directors of Public Health (ADPH)</dc:title>
  <dc:creator>NClose</dc:creator>
  <cp:lastModifiedBy>Jim Pattison</cp:lastModifiedBy>
  <cp:revision>2</cp:revision>
  <dcterms:created xsi:type="dcterms:W3CDTF">2009-04-14T14:17:12Z</dcterms:created>
  <dcterms:modified xsi:type="dcterms:W3CDTF">2024-04-24T12:25:20Z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0x010100ACDB30B9D89BDA468EC7C5003D9D863D</vt:lpwstr>
  </property>
  <property fmtid="{D5CDD505-2E9C-101B-9397-08002B2CF9AE}" pid="3" name="MediaServiceImageTags">
    <vt:lpwstr/>
  </property>
</Properties>
</file>